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81" r:id="rId2"/>
  </p:sldMasterIdLst>
  <p:notesMasterIdLst>
    <p:notesMasterId r:id="rId31"/>
  </p:notesMasterIdLst>
  <p:sldIdLst>
    <p:sldId id="261" r:id="rId3"/>
    <p:sldId id="1032" r:id="rId4"/>
    <p:sldId id="1035" r:id="rId5"/>
    <p:sldId id="1038" r:id="rId6"/>
    <p:sldId id="1059" r:id="rId7"/>
    <p:sldId id="1039" r:id="rId8"/>
    <p:sldId id="1040" r:id="rId9"/>
    <p:sldId id="1060" r:id="rId10"/>
    <p:sldId id="1061" r:id="rId11"/>
    <p:sldId id="1041" r:id="rId12"/>
    <p:sldId id="1042" r:id="rId13"/>
    <p:sldId id="1062" r:id="rId14"/>
    <p:sldId id="1043" r:id="rId15"/>
    <p:sldId id="1057" r:id="rId16"/>
    <p:sldId id="1063" r:id="rId17"/>
    <p:sldId id="1044" r:id="rId18"/>
    <p:sldId id="1056" r:id="rId19"/>
    <p:sldId id="1045" r:id="rId20"/>
    <p:sldId id="1046" r:id="rId21"/>
    <p:sldId id="1047" r:id="rId22"/>
    <p:sldId id="1048" r:id="rId23"/>
    <p:sldId id="1064" r:id="rId24"/>
    <p:sldId id="1050" r:id="rId25"/>
    <p:sldId id="1051" r:id="rId26"/>
    <p:sldId id="1052" r:id="rId27"/>
    <p:sldId id="1053" r:id="rId28"/>
    <p:sldId id="1058" r:id="rId29"/>
    <p:sldId id="1033" r:id="rId30"/>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F0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p:restoredTop sz="95407" autoAdjust="0"/>
  </p:normalViewPr>
  <p:slideViewPr>
    <p:cSldViewPr snapToGrid="0" snapToObjects="1">
      <p:cViewPr varScale="1">
        <p:scale>
          <a:sx n="82" d="100"/>
          <a:sy n="82" d="100"/>
        </p:scale>
        <p:origin x="1627" y="67"/>
      </p:cViewPr>
      <p:guideLst/>
    </p:cSldViewPr>
  </p:slideViewPr>
  <p:notesTextViewPr>
    <p:cViewPr>
      <p:scale>
        <a:sx n="1" d="1"/>
        <a:sy n="1" d="1"/>
      </p:scale>
      <p:origin x="0" y="0"/>
    </p:cViewPr>
  </p:notesTextViewPr>
  <p:sorterViewPr>
    <p:cViewPr>
      <p:scale>
        <a:sx n="140" d="100"/>
        <a:sy n="140" d="100"/>
      </p:scale>
      <p:origin x="0" y="0"/>
    </p:cViewPr>
  </p:sorterViewPr>
  <p:notesViewPr>
    <p:cSldViewPr snapToGrid="0" snapToObjects="1">
      <p:cViewPr varScale="1">
        <p:scale>
          <a:sx n="85" d="100"/>
          <a:sy n="85" d="100"/>
        </p:scale>
        <p:origin x="392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BEB1C76C-E7F6-144F-83F7-4BBA30215E2C}" type="datetimeFigureOut">
              <a:rPr lang="fr-FR" smtClean="0"/>
              <a:t>19/04/2021</a:t>
            </a:fld>
            <a:endParaRPr lang="fr-F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89CCC-5FC6-F141-82E1-CC45A867ECCD}" type="slidenum">
              <a:rPr lang="fr-FR" smtClean="0"/>
              <a:t>‹N°›</a:t>
            </a:fld>
            <a:endParaRPr lang="fr-FR"/>
          </a:p>
        </p:txBody>
      </p:sp>
    </p:spTree>
    <p:extLst>
      <p:ext uri="{BB962C8B-B14F-4D97-AF65-F5344CB8AC3E}">
        <p14:creationId xmlns:p14="http://schemas.microsoft.com/office/powerpoint/2010/main" val="3483475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469900"/>
            <a:ext cx="4114800" cy="3086100"/>
          </a:xfrm>
        </p:spPr>
      </p:sp>
      <p:sp>
        <p:nvSpPr>
          <p:cNvPr id="3" name="Espace réservé des notes 2"/>
          <p:cNvSpPr>
            <a:spLocks noGrp="1"/>
          </p:cNvSpPr>
          <p:nvPr>
            <p:ph type="body" idx="1"/>
          </p:nvPr>
        </p:nvSpPr>
        <p:spPr>
          <a:xfrm>
            <a:off x="314793" y="3716338"/>
            <a:ext cx="6235909" cy="5277760"/>
          </a:xfrm>
        </p:spPr>
        <p:txBody>
          <a:bodyPr/>
          <a:lstStyle/>
          <a:p>
            <a:r>
              <a:rPr lang="fr-FR" sz="1300" b="1" kern="1200" dirty="0">
                <a:solidFill>
                  <a:schemeClr val="tx1"/>
                </a:solidFill>
                <a:effectLst/>
                <a:latin typeface="+mn-lt"/>
                <a:ea typeface="+mn-ea"/>
                <a:cs typeface="+mn-cs"/>
              </a:rPr>
              <a:t>Diapo 1.</a:t>
            </a:r>
            <a:r>
              <a:rPr lang="fr-FR" sz="1300" b="1" kern="1200" baseline="0" dirty="0">
                <a:solidFill>
                  <a:schemeClr val="tx1"/>
                </a:solidFill>
                <a:effectLst/>
                <a:latin typeface="+mn-lt"/>
                <a:ea typeface="+mn-ea"/>
                <a:cs typeface="+mn-cs"/>
              </a:rPr>
              <a:t> Introduction.</a:t>
            </a:r>
          </a:p>
          <a:p>
            <a:endParaRPr lang="fr-FR" sz="130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a:t>
            </a:fld>
            <a:endParaRPr lang="fr-FR"/>
          </a:p>
        </p:txBody>
      </p:sp>
    </p:spTree>
    <p:extLst>
      <p:ext uri="{BB962C8B-B14F-4D97-AF65-F5344CB8AC3E}">
        <p14:creationId xmlns:p14="http://schemas.microsoft.com/office/powerpoint/2010/main" val="3875988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10</a:t>
            </a:fld>
            <a:endParaRPr lang="fr-FR"/>
          </a:p>
        </p:txBody>
      </p:sp>
    </p:spTree>
    <p:extLst>
      <p:ext uri="{BB962C8B-B14F-4D97-AF65-F5344CB8AC3E}">
        <p14:creationId xmlns:p14="http://schemas.microsoft.com/office/powerpoint/2010/main" val="3562918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11</a:t>
            </a:fld>
            <a:endParaRPr lang="fr-FR"/>
          </a:p>
        </p:txBody>
      </p:sp>
    </p:spTree>
    <p:extLst>
      <p:ext uri="{BB962C8B-B14F-4D97-AF65-F5344CB8AC3E}">
        <p14:creationId xmlns:p14="http://schemas.microsoft.com/office/powerpoint/2010/main" val="2412227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12</a:t>
            </a:fld>
            <a:endParaRPr lang="fr-FR"/>
          </a:p>
        </p:txBody>
      </p:sp>
    </p:spTree>
    <p:extLst>
      <p:ext uri="{BB962C8B-B14F-4D97-AF65-F5344CB8AC3E}">
        <p14:creationId xmlns:p14="http://schemas.microsoft.com/office/powerpoint/2010/main" val="3554564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13</a:t>
            </a:fld>
            <a:endParaRPr lang="fr-FR"/>
          </a:p>
        </p:txBody>
      </p:sp>
    </p:spTree>
    <p:extLst>
      <p:ext uri="{BB962C8B-B14F-4D97-AF65-F5344CB8AC3E}">
        <p14:creationId xmlns:p14="http://schemas.microsoft.com/office/powerpoint/2010/main" val="4181042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14</a:t>
            </a:fld>
            <a:endParaRPr lang="fr-FR"/>
          </a:p>
        </p:txBody>
      </p:sp>
    </p:spTree>
    <p:extLst>
      <p:ext uri="{BB962C8B-B14F-4D97-AF65-F5344CB8AC3E}">
        <p14:creationId xmlns:p14="http://schemas.microsoft.com/office/powerpoint/2010/main" val="2968739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15</a:t>
            </a:fld>
            <a:endParaRPr lang="fr-FR"/>
          </a:p>
        </p:txBody>
      </p:sp>
    </p:spTree>
    <p:extLst>
      <p:ext uri="{BB962C8B-B14F-4D97-AF65-F5344CB8AC3E}">
        <p14:creationId xmlns:p14="http://schemas.microsoft.com/office/powerpoint/2010/main" val="1742255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16</a:t>
            </a:fld>
            <a:endParaRPr lang="fr-FR"/>
          </a:p>
        </p:txBody>
      </p:sp>
    </p:spTree>
    <p:extLst>
      <p:ext uri="{BB962C8B-B14F-4D97-AF65-F5344CB8AC3E}">
        <p14:creationId xmlns:p14="http://schemas.microsoft.com/office/powerpoint/2010/main" val="1218425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17</a:t>
            </a:fld>
            <a:endParaRPr lang="fr-FR"/>
          </a:p>
        </p:txBody>
      </p:sp>
    </p:spTree>
    <p:extLst>
      <p:ext uri="{BB962C8B-B14F-4D97-AF65-F5344CB8AC3E}">
        <p14:creationId xmlns:p14="http://schemas.microsoft.com/office/powerpoint/2010/main" val="2764947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18</a:t>
            </a:fld>
            <a:endParaRPr lang="fr-FR"/>
          </a:p>
        </p:txBody>
      </p:sp>
    </p:spTree>
    <p:extLst>
      <p:ext uri="{BB962C8B-B14F-4D97-AF65-F5344CB8AC3E}">
        <p14:creationId xmlns:p14="http://schemas.microsoft.com/office/powerpoint/2010/main" val="1927027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19</a:t>
            </a:fld>
            <a:endParaRPr lang="fr-FR"/>
          </a:p>
        </p:txBody>
      </p:sp>
    </p:spTree>
    <p:extLst>
      <p:ext uri="{BB962C8B-B14F-4D97-AF65-F5344CB8AC3E}">
        <p14:creationId xmlns:p14="http://schemas.microsoft.com/office/powerpoint/2010/main" val="172377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3787939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20</a:t>
            </a:fld>
            <a:endParaRPr lang="fr-FR"/>
          </a:p>
        </p:txBody>
      </p:sp>
    </p:spTree>
    <p:extLst>
      <p:ext uri="{BB962C8B-B14F-4D97-AF65-F5344CB8AC3E}">
        <p14:creationId xmlns:p14="http://schemas.microsoft.com/office/powerpoint/2010/main" val="2803761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21</a:t>
            </a:fld>
            <a:endParaRPr lang="fr-FR"/>
          </a:p>
        </p:txBody>
      </p:sp>
    </p:spTree>
    <p:extLst>
      <p:ext uri="{BB962C8B-B14F-4D97-AF65-F5344CB8AC3E}">
        <p14:creationId xmlns:p14="http://schemas.microsoft.com/office/powerpoint/2010/main" val="3156598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22</a:t>
            </a:fld>
            <a:endParaRPr lang="fr-FR"/>
          </a:p>
        </p:txBody>
      </p:sp>
    </p:spTree>
    <p:extLst>
      <p:ext uri="{BB962C8B-B14F-4D97-AF65-F5344CB8AC3E}">
        <p14:creationId xmlns:p14="http://schemas.microsoft.com/office/powerpoint/2010/main" val="4074971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23</a:t>
            </a:fld>
            <a:endParaRPr lang="fr-FR"/>
          </a:p>
        </p:txBody>
      </p:sp>
    </p:spTree>
    <p:extLst>
      <p:ext uri="{BB962C8B-B14F-4D97-AF65-F5344CB8AC3E}">
        <p14:creationId xmlns:p14="http://schemas.microsoft.com/office/powerpoint/2010/main" val="2770488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24</a:t>
            </a:fld>
            <a:endParaRPr lang="fr-FR"/>
          </a:p>
        </p:txBody>
      </p:sp>
    </p:spTree>
    <p:extLst>
      <p:ext uri="{BB962C8B-B14F-4D97-AF65-F5344CB8AC3E}">
        <p14:creationId xmlns:p14="http://schemas.microsoft.com/office/powerpoint/2010/main" val="482402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25</a:t>
            </a:fld>
            <a:endParaRPr lang="fr-FR"/>
          </a:p>
        </p:txBody>
      </p:sp>
    </p:spTree>
    <p:extLst>
      <p:ext uri="{BB962C8B-B14F-4D97-AF65-F5344CB8AC3E}">
        <p14:creationId xmlns:p14="http://schemas.microsoft.com/office/powerpoint/2010/main" val="4282127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26</a:t>
            </a:fld>
            <a:endParaRPr lang="fr-FR"/>
          </a:p>
        </p:txBody>
      </p:sp>
    </p:spTree>
    <p:extLst>
      <p:ext uri="{BB962C8B-B14F-4D97-AF65-F5344CB8AC3E}">
        <p14:creationId xmlns:p14="http://schemas.microsoft.com/office/powerpoint/2010/main" val="1499518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27</a:t>
            </a:fld>
            <a:endParaRPr lang="fr-FR"/>
          </a:p>
        </p:txBody>
      </p:sp>
    </p:spTree>
    <p:extLst>
      <p:ext uri="{BB962C8B-B14F-4D97-AF65-F5344CB8AC3E}">
        <p14:creationId xmlns:p14="http://schemas.microsoft.com/office/powerpoint/2010/main" val="4223528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28</a:t>
            </a:fld>
            <a:endParaRPr lang="fr-FR"/>
          </a:p>
        </p:txBody>
      </p:sp>
    </p:spTree>
    <p:extLst>
      <p:ext uri="{BB962C8B-B14F-4D97-AF65-F5344CB8AC3E}">
        <p14:creationId xmlns:p14="http://schemas.microsoft.com/office/powerpoint/2010/main" val="65587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3</a:t>
            </a:fld>
            <a:endParaRPr lang="fr-FR"/>
          </a:p>
        </p:txBody>
      </p:sp>
    </p:spTree>
    <p:extLst>
      <p:ext uri="{BB962C8B-B14F-4D97-AF65-F5344CB8AC3E}">
        <p14:creationId xmlns:p14="http://schemas.microsoft.com/office/powerpoint/2010/main" val="362400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4</a:t>
            </a:fld>
            <a:endParaRPr lang="fr-FR"/>
          </a:p>
        </p:txBody>
      </p:sp>
    </p:spTree>
    <p:extLst>
      <p:ext uri="{BB962C8B-B14F-4D97-AF65-F5344CB8AC3E}">
        <p14:creationId xmlns:p14="http://schemas.microsoft.com/office/powerpoint/2010/main" val="3840554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5</a:t>
            </a:fld>
            <a:endParaRPr lang="fr-FR"/>
          </a:p>
        </p:txBody>
      </p:sp>
    </p:spTree>
    <p:extLst>
      <p:ext uri="{BB962C8B-B14F-4D97-AF65-F5344CB8AC3E}">
        <p14:creationId xmlns:p14="http://schemas.microsoft.com/office/powerpoint/2010/main" val="4194925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6</a:t>
            </a:fld>
            <a:endParaRPr lang="fr-FR"/>
          </a:p>
        </p:txBody>
      </p:sp>
    </p:spTree>
    <p:extLst>
      <p:ext uri="{BB962C8B-B14F-4D97-AF65-F5344CB8AC3E}">
        <p14:creationId xmlns:p14="http://schemas.microsoft.com/office/powerpoint/2010/main" val="229064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7</a:t>
            </a:fld>
            <a:endParaRPr lang="fr-FR"/>
          </a:p>
        </p:txBody>
      </p:sp>
    </p:spTree>
    <p:extLst>
      <p:ext uri="{BB962C8B-B14F-4D97-AF65-F5344CB8AC3E}">
        <p14:creationId xmlns:p14="http://schemas.microsoft.com/office/powerpoint/2010/main" val="5466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8</a:t>
            </a:fld>
            <a:endParaRPr lang="fr-FR"/>
          </a:p>
        </p:txBody>
      </p:sp>
    </p:spTree>
    <p:extLst>
      <p:ext uri="{BB962C8B-B14F-4D97-AF65-F5344CB8AC3E}">
        <p14:creationId xmlns:p14="http://schemas.microsoft.com/office/powerpoint/2010/main" val="563055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9</a:t>
            </a:fld>
            <a:endParaRPr lang="fr-FR"/>
          </a:p>
        </p:txBody>
      </p:sp>
    </p:spTree>
    <p:extLst>
      <p:ext uri="{BB962C8B-B14F-4D97-AF65-F5344CB8AC3E}">
        <p14:creationId xmlns:p14="http://schemas.microsoft.com/office/powerpoint/2010/main" val="3615756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19/04/2021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161720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19/04/2021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233787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19/04/2021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1264027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a:t>Title</a:t>
            </a:r>
            <a:endParaRPr lang="fr-FR" dirty="0"/>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a:t>Presenter, authors</a:t>
            </a:r>
            <a:endParaRPr lang="fr-FR" dirty="0"/>
          </a:p>
        </p:txBody>
      </p:sp>
      <p:sp>
        <p:nvSpPr>
          <p:cNvPr id="6" name="Espace réservé du contenu 5"/>
          <p:cNvSpPr>
            <a:spLocks noGrp="1"/>
          </p:cNvSpPr>
          <p:nvPr>
            <p:ph sz="quarter" idx="10" hasCustomPrompt="1"/>
          </p:nvPr>
        </p:nvSpPr>
        <p:spPr>
          <a:xfrm>
            <a:off x="4572000" y="6022109"/>
            <a:ext cx="4320480" cy="503237"/>
          </a:xfrm>
        </p:spPr>
        <p:txBody>
          <a:bodyPr anchor="ctr" anchorCtr="0">
            <a:normAutofit/>
          </a:bodyPr>
          <a:lstStyle>
            <a:lvl1pPr>
              <a:defRPr sz="1350" b="1">
                <a:solidFill>
                  <a:schemeClr val="tx1"/>
                </a:solidFill>
              </a:defRPr>
            </a:lvl1pPr>
          </a:lstStyle>
          <a:p>
            <a:pPr lvl="0"/>
            <a:r>
              <a:rPr lang="fr-FR"/>
              <a:t>Date, Place</a:t>
            </a:r>
          </a:p>
        </p:txBody>
      </p:sp>
    </p:spTree>
    <p:extLst>
      <p:ext uri="{BB962C8B-B14F-4D97-AF65-F5344CB8AC3E}">
        <p14:creationId xmlns:p14="http://schemas.microsoft.com/office/powerpoint/2010/main" val="2404746758"/>
      </p:ext>
    </p:extLst>
  </p:cSld>
  <p:clrMapOvr>
    <a:masterClrMapping/>
  </p:clrMapOvr>
  <p:transition>
    <p:strips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19-Apr-21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322128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19-Apr-21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2227051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19-Apr-21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1481520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19-Apr-21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2039743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19-Apr-21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1680411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731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800"/>
            </a:lvl1pPr>
          </a:lstStyle>
          <a:p>
            <a:pPr lvl="0"/>
            <a:r>
              <a:rPr lang="fr-FR"/>
              <a:t>Sub-title</a:t>
            </a:r>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solidFill>
                  <a:srgbClr val="FFFFFF"/>
                </a:solidFill>
              </a:rPr>
              <a:pPr/>
              <a:t>‹N°›</a:t>
            </a:fld>
            <a:endParaRPr lang="fr-FR" dirty="0">
              <a:solidFill>
                <a:srgbClr val="FFFFFF"/>
              </a:solidFill>
            </a:endParaRPr>
          </a:p>
        </p:txBody>
      </p:sp>
      <p:sp>
        <p:nvSpPr>
          <p:cNvPr id="14"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5"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278897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19/04/2021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3646552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9"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890090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a:xfrm>
            <a:off x="467544" y="2276872"/>
            <a:ext cx="3960440" cy="3888432"/>
          </a:xfrm>
        </p:spPr>
        <p:txBody>
          <a:bodyPr>
            <a:normAutofit/>
          </a:bodyPr>
          <a:lstStyle>
            <a:lvl1pPr>
              <a:defRPr sz="2400"/>
            </a:lvl1pPr>
          </a:lstStyle>
          <a:p>
            <a:pPr lvl="0"/>
            <a:r>
              <a:rPr lang="fr-FR"/>
              <a:t>Text</a:t>
            </a:r>
            <a:endParaRPr lang="fr-FR" dirty="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2400"/>
            </a:lvl1pPr>
          </a:lstStyle>
          <a:p>
            <a:pPr lvl="0"/>
            <a:r>
              <a:rPr lang="fr-FR"/>
              <a:t>Text</a:t>
            </a:r>
            <a:endParaRPr lang="fr-FR" dirty="0"/>
          </a:p>
        </p:txBody>
      </p:sp>
      <p:sp>
        <p:nvSpPr>
          <p:cNvPr id="9"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0"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2070612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D8FF7D0-8268-4EFA-B06F-F13501D569EF}" type="datetimeFigureOut">
              <a:rPr lang="fr-FR" smtClean="0">
                <a:solidFill>
                  <a:srgbClr val="FFFFFF"/>
                </a:solidFill>
              </a:rPr>
              <a:pPr/>
              <a:t>19/04/2021</a:t>
            </a:fld>
            <a:endParaRPr lang="fr-FR">
              <a:solidFill>
                <a:srgbClr val="FFFFFF"/>
              </a:solidFill>
            </a:endParaRPr>
          </a:p>
        </p:txBody>
      </p:sp>
      <p:sp>
        <p:nvSpPr>
          <p:cNvPr id="5" name="Espace réservé du pied de page 4"/>
          <p:cNvSpPr>
            <a:spLocks noGrp="1"/>
          </p:cNvSpPr>
          <p:nvPr>
            <p:ph type="ftr" sz="quarter" idx="11"/>
          </p:nvPr>
        </p:nvSpPr>
        <p:spPr/>
        <p:txBody>
          <a:bodyPr/>
          <a:lstStyle/>
          <a:p>
            <a:endParaRPr lang="fr-FR">
              <a:solidFill>
                <a:srgbClr val="FFFFFF"/>
              </a:solidFill>
            </a:endParaRPr>
          </a:p>
        </p:txBody>
      </p:sp>
      <p:sp>
        <p:nvSpPr>
          <p:cNvPr id="6" name="Espace réservé du numéro de diapositive 5"/>
          <p:cNvSpPr>
            <a:spLocks noGrp="1"/>
          </p:cNvSpPr>
          <p:nvPr>
            <p:ph type="sldNum" sz="quarter" idx="12"/>
          </p:nvPr>
        </p:nvSpPr>
        <p:spPr/>
        <p:txBody>
          <a:bodyPr/>
          <a:lstStyle/>
          <a:p>
            <a:fld id="{6ADC0BCF-F1C1-4CC1-A145-B48C8A6BD313}" type="slidenum">
              <a:rPr lang="fr-FR" smtClean="0">
                <a:solidFill>
                  <a:srgbClr val="FFFFFF"/>
                </a:solidFill>
              </a:rPr>
              <a:pPr/>
              <a:t>‹N°›</a:t>
            </a:fld>
            <a:endParaRPr lang="fr-FR">
              <a:solidFill>
                <a:srgbClr val="FFFFFF"/>
              </a:solidFill>
            </a:endParaRPr>
          </a:p>
        </p:txBody>
      </p:sp>
    </p:spTree>
    <p:extLst>
      <p:ext uri="{BB962C8B-B14F-4D97-AF65-F5344CB8AC3E}">
        <p14:creationId xmlns:p14="http://schemas.microsoft.com/office/powerpoint/2010/main" val="318658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FC1C5B5-8F6F-D941-AFC1-1A3CE302BDE4}" type="datetimeFigureOut">
              <a:rPr lang="fr-FR" smtClean="0"/>
              <a:t>19/04/2021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328852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FC1C5B5-8F6F-D941-AFC1-1A3CE302BDE4}" type="datetimeFigureOut">
              <a:rPr lang="fr-FR" smtClean="0"/>
              <a:t>19/04/2021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375318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FC1C5B5-8F6F-D941-AFC1-1A3CE302BDE4}" type="datetimeFigureOut">
              <a:rPr lang="fr-FR" smtClean="0"/>
              <a:t>19/04/2021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105702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FC1C5B5-8F6F-D941-AFC1-1A3CE302BDE4}" type="datetimeFigureOut">
              <a:rPr lang="fr-FR" smtClean="0"/>
              <a:t>19/04/2021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533371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1C5B5-8F6F-D941-AFC1-1A3CE302BDE4}" type="datetimeFigureOut">
              <a:rPr lang="fr-FR" smtClean="0"/>
              <a:t>19/04/2021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10957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FC1C5B5-8F6F-D941-AFC1-1A3CE302BDE4}" type="datetimeFigureOut">
              <a:rPr lang="fr-FR" smtClean="0"/>
              <a:t>19/04/2021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423080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FC1C5B5-8F6F-D941-AFC1-1A3CE302BDE4}" type="datetimeFigureOut">
              <a:rPr lang="fr-FR" smtClean="0"/>
              <a:t>19/04/2021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4018479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1C5B5-8F6F-D941-AFC1-1A3CE302BDE4}" type="datetimeFigureOut">
              <a:rPr lang="fr-FR" smtClean="0"/>
              <a:t>19/04/2021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54E62-313F-4245-A786-B0FE8BB00D39}" type="slidenum">
              <a:rPr lang="fr-FR" smtClean="0"/>
              <a:t>‹N°›</a:t>
            </a:fld>
            <a:endParaRPr lang="fr-FR"/>
          </a:p>
        </p:txBody>
      </p:sp>
    </p:spTree>
    <p:extLst>
      <p:ext uri="{BB962C8B-B14F-4D97-AF65-F5344CB8AC3E}">
        <p14:creationId xmlns:p14="http://schemas.microsoft.com/office/powerpoint/2010/main" val="25530075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453336"/>
            <a:ext cx="1378496" cy="365125"/>
          </a:xfrm>
          <a:prstGeom prst="rect">
            <a:avLst/>
          </a:prstGeom>
        </p:spPr>
        <p:txBody>
          <a:bodyPr vert="horz" lIns="91440" tIns="45720" rIns="91440" bIns="45720" rtlCol="0" anchor="ctr"/>
          <a:lstStyle>
            <a:lvl1pPr algn="l">
              <a:defRPr sz="1200">
                <a:solidFill>
                  <a:schemeClr val="bg1"/>
                </a:solidFill>
              </a:defRPr>
            </a:lvl1pPr>
          </a:lstStyle>
          <a:p>
            <a:r>
              <a:rPr lang="fr-FR">
                <a:solidFill>
                  <a:srgbClr val="FFFFFF"/>
                </a:solidFill>
              </a:rPr>
              <a:t>Date</a:t>
            </a:r>
            <a:endParaRPr lang="fr-FR" dirty="0">
              <a:solidFill>
                <a:srgbClr val="FFFFFF"/>
              </a:solidFill>
            </a:endParaRPr>
          </a:p>
        </p:txBody>
      </p:sp>
      <p:sp>
        <p:nvSpPr>
          <p:cNvPr id="5" name="Espace réservé du pied de page 4"/>
          <p:cNvSpPr>
            <a:spLocks noGrp="1"/>
          </p:cNvSpPr>
          <p:nvPr>
            <p:ph type="ftr" sz="quarter" idx="3"/>
          </p:nvPr>
        </p:nvSpPr>
        <p:spPr>
          <a:xfrm>
            <a:off x="1835696" y="6453336"/>
            <a:ext cx="4392488" cy="365125"/>
          </a:xfrm>
          <a:prstGeom prst="rect">
            <a:avLst/>
          </a:prstGeom>
        </p:spPr>
        <p:txBody>
          <a:bodyPr vert="horz" lIns="91440" tIns="45720" rIns="91440" bIns="45720" rtlCol="0" anchor="ctr"/>
          <a:lstStyle>
            <a:lvl1pPr algn="ctr">
              <a:defRPr sz="1200">
                <a:solidFill>
                  <a:schemeClr val="bg1"/>
                </a:solidFill>
              </a:defRPr>
            </a:lvl1pPr>
          </a:lstStyle>
          <a:p>
            <a:r>
              <a:rPr lang="fr-FR">
                <a:solidFill>
                  <a:srgbClr val="FFFFFF"/>
                </a:solidFill>
              </a:rPr>
              <a:t>Place</a:t>
            </a:r>
            <a:endParaRPr lang="fr-FR" dirty="0">
              <a:solidFill>
                <a:srgbClr val="FFFFFF"/>
              </a:solidFill>
            </a:endParaRPr>
          </a:p>
        </p:txBody>
      </p:sp>
      <p:sp>
        <p:nvSpPr>
          <p:cNvPr id="6" name="Espace réservé du numéro de diapositive 5"/>
          <p:cNvSpPr>
            <a:spLocks noGrp="1"/>
          </p:cNvSpPr>
          <p:nvPr>
            <p:ph type="sldNum" sz="quarter" idx="4"/>
          </p:nvPr>
        </p:nvSpPr>
        <p:spPr>
          <a:xfrm>
            <a:off x="8388424" y="6453336"/>
            <a:ext cx="621432" cy="365125"/>
          </a:xfrm>
          <a:prstGeom prst="rect">
            <a:avLst/>
          </a:prstGeom>
        </p:spPr>
        <p:txBody>
          <a:bodyPr vert="horz" lIns="91440" tIns="45720" rIns="91440" bIns="45720" rtlCol="0" anchor="ctr"/>
          <a:lstStyle>
            <a:lvl1pPr algn="r">
              <a:defRPr sz="1200">
                <a:solidFill>
                  <a:schemeClr val="bg1"/>
                </a:solidFill>
              </a:defRPr>
            </a:lvl1pPr>
          </a:lstStyle>
          <a:p>
            <a:fld id="{02C702AE-1502-43AE-8DBA-2BCAD3408EF2}" type="slidenum">
              <a:rPr lang="fr-FR" smtClean="0">
                <a:solidFill>
                  <a:srgbClr val="FFFFFF"/>
                </a:solidFill>
              </a:rPr>
              <a:pPr/>
              <a:t>‹N°›</a:t>
            </a:fld>
            <a:endParaRPr lang="fr-FR" dirty="0">
              <a:solidFill>
                <a:srgbClr val="FFFFFF"/>
              </a:solidFill>
            </a:endParaRPr>
          </a:p>
        </p:txBody>
      </p:sp>
    </p:spTree>
    <p:extLst>
      <p:ext uri="{BB962C8B-B14F-4D97-AF65-F5344CB8AC3E}">
        <p14:creationId xmlns:p14="http://schemas.microsoft.com/office/powerpoint/2010/main" val="415788352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hf hdr="0"/>
  <p:txStyles>
    <p:titleStyle>
      <a:lvl1pPr algn="ctr" defTabSz="914400" rtl="0" eaLnBrk="1" latinLnBrk="0" hangingPunct="1">
        <a:spcBef>
          <a:spcPct val="0"/>
        </a:spcBef>
        <a:buNone/>
        <a:defRPr sz="3200" b="1" kern="1200" cap="none"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0.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0" y="2385392"/>
            <a:ext cx="4051847" cy="2144725"/>
          </a:xfrm>
        </p:spPr>
        <p:txBody>
          <a:bodyPr>
            <a:noAutofit/>
          </a:bodyPr>
          <a:lstStyle/>
          <a:p>
            <a:pPr algn="ctr"/>
            <a:r>
              <a:rPr lang="fr-FR" sz="3600" b="1" dirty="0">
                <a:solidFill>
                  <a:schemeClr val="bg1"/>
                </a:solidFill>
                <a:latin typeface="+mn-lt"/>
              </a:rPr>
              <a:t>Formation à la gestion/sécurisation des bases de données en ligne</a:t>
            </a:r>
          </a:p>
        </p:txBody>
      </p:sp>
      <p:sp>
        <p:nvSpPr>
          <p:cNvPr id="3" name="Titre 1"/>
          <p:cNvSpPr txBox="1">
            <a:spLocks/>
          </p:cNvSpPr>
          <p:nvPr/>
        </p:nvSpPr>
        <p:spPr>
          <a:xfrm>
            <a:off x="5081996" y="4752147"/>
            <a:ext cx="3240360" cy="1242138"/>
          </a:xfrm>
          <a:prstGeom prst="rect">
            <a:avLst/>
          </a:prstGeom>
        </p:spPr>
        <p:txBody>
          <a:bodyPr vert="horz" lIns="68580" tIns="34290" rIns="68580" bIns="34290" rtlCol="0" anchor="ctr">
            <a:noAutofit/>
          </a:bodyPr>
          <a:lstStyle>
            <a:lvl1pPr algn="l" defTabSz="914400" rtl="0" eaLnBrk="1" latinLnBrk="0" hangingPunct="1">
              <a:spcBef>
                <a:spcPct val="0"/>
              </a:spcBef>
              <a:buNone/>
              <a:defRPr sz="3600" b="1" kern="1200" cap="none" baseline="0">
                <a:solidFill>
                  <a:schemeClr val="accent1"/>
                </a:solidFill>
                <a:latin typeface="+mj-lt"/>
                <a:ea typeface="+mj-ea"/>
                <a:cs typeface="+mj-cs"/>
              </a:defRPr>
            </a:lvl1pPr>
          </a:lstStyle>
          <a:p>
            <a:pPr algn="ctr"/>
            <a:r>
              <a:rPr lang="fr-FR" sz="2000" dirty="0">
                <a:solidFill>
                  <a:schemeClr val="bg2">
                    <a:lumMod val="25000"/>
                  </a:schemeClr>
                </a:solidFill>
                <a:latin typeface="+mn-lt"/>
              </a:rPr>
              <a:t>Du 19 au 23 avril 2021 </a:t>
            </a:r>
          </a:p>
          <a:p>
            <a:pPr algn="ctr"/>
            <a:r>
              <a:rPr lang="fr-FR" sz="2000" dirty="0">
                <a:solidFill>
                  <a:schemeClr val="bg2">
                    <a:lumMod val="25000"/>
                  </a:schemeClr>
                </a:solidFill>
                <a:latin typeface="+mn-lt"/>
              </a:rPr>
              <a:t>Alexis CAPO-CHICHI</a:t>
            </a:r>
          </a:p>
          <a:p>
            <a:pPr algn="ctr"/>
            <a:r>
              <a:rPr lang="fr-FR" sz="2000" dirty="0">
                <a:solidFill>
                  <a:schemeClr val="bg2">
                    <a:lumMod val="25000"/>
                  </a:schemeClr>
                </a:solidFill>
                <a:latin typeface="+mn-lt"/>
              </a:rPr>
              <a:t>Niamey, Niger</a:t>
            </a:r>
          </a:p>
        </p:txBody>
      </p:sp>
    </p:spTree>
    <p:extLst>
      <p:ext uri="{BB962C8B-B14F-4D97-AF65-F5344CB8AC3E}">
        <p14:creationId xmlns:p14="http://schemas.microsoft.com/office/powerpoint/2010/main" val="2937600388"/>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601416"/>
          </a:xfrm>
        </p:spPr>
        <p:txBody>
          <a:bodyPr/>
          <a:lstStyle/>
          <a:p>
            <a:r>
              <a:rPr lang="fr-FR" dirty="0"/>
              <a:t>Les fonctionnalités d’un SGBD</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311884" y="1619320"/>
            <a:ext cx="8564393" cy="4324279"/>
          </a:xfrm>
        </p:spPr>
        <p:txBody>
          <a:bodyPr>
            <a:normAutofit/>
          </a:bodyPr>
          <a:lstStyle/>
          <a:p>
            <a:pPr>
              <a:buClr>
                <a:schemeClr val="accent4"/>
              </a:buClr>
              <a:buSzPct val="100000"/>
              <a:buFont typeface="Trebuchet MS" panose="020B0603020202020204" pitchFamily="34" charset="0"/>
              <a:buChar char="●"/>
            </a:pPr>
            <a:r>
              <a:rPr lang="fr-FR" sz="2400" dirty="0"/>
              <a:t>Définition des données :  on parle de Langage de définition des données (DDL) - (conforme à un modèle de données)</a:t>
            </a:r>
          </a:p>
          <a:p>
            <a:pPr>
              <a:buClr>
                <a:schemeClr val="accent4"/>
              </a:buClr>
              <a:buSzPct val="100000"/>
              <a:buFont typeface="Trebuchet MS" panose="020B0603020202020204" pitchFamily="34" charset="0"/>
              <a:buChar char="●"/>
            </a:pPr>
            <a:r>
              <a:rPr lang="fr-FR" sz="2400" dirty="0"/>
              <a:t>Manipulation des données : Interrogation, Mise à jour : Insertion, suppression, modification : on parle de Langage de manipulation des données (DML) - (langage de requête déclaratif)</a:t>
            </a:r>
          </a:p>
          <a:p>
            <a:pPr>
              <a:buClr>
                <a:schemeClr val="accent4"/>
              </a:buClr>
              <a:buSzPct val="100000"/>
              <a:buFont typeface="Trebuchet MS" panose="020B0603020202020204" pitchFamily="34" charset="0"/>
              <a:buChar char="●"/>
            </a:pPr>
            <a:r>
              <a:rPr lang="fr-FR" sz="2400" dirty="0"/>
              <a:t>Contrôle des données : Contraintes d'intégrité, Contrôle des droits d'accès, Gestion de transactions : on parle de Langage de contrôle des données (DCL)</a:t>
            </a:r>
          </a:p>
          <a:p>
            <a:pPr>
              <a:buClr>
                <a:schemeClr val="accent4"/>
              </a:buClr>
              <a:buSzPct val="100000"/>
              <a:buFont typeface="Trebuchet MS" panose="020B0603020202020204" pitchFamily="34" charset="0"/>
              <a:buChar char="●"/>
            </a:pPr>
            <a:endParaRPr lang="fr-FR" sz="2400" dirty="0"/>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10</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4CA0B0B2-8A91-47B3-BC1E-81FFE9123884}"/>
              </a:ext>
            </a:extLst>
          </p:cNvPr>
          <p:cNvSpPr txBox="1"/>
          <p:nvPr/>
        </p:nvSpPr>
        <p:spPr>
          <a:xfrm>
            <a:off x="2193499" y="53192"/>
            <a:ext cx="4761847" cy="707886"/>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Base de données et Système de Gestion de Base de Données (SGBD)</a:t>
            </a:r>
          </a:p>
        </p:txBody>
      </p:sp>
    </p:spTree>
    <p:extLst>
      <p:ext uri="{BB962C8B-B14F-4D97-AF65-F5344CB8AC3E}">
        <p14:creationId xmlns:p14="http://schemas.microsoft.com/office/powerpoint/2010/main" val="229176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90228" y="860779"/>
            <a:ext cx="8208912" cy="400110"/>
          </a:xfrm>
        </p:spPr>
        <p:txBody>
          <a:bodyPr>
            <a:normAutofit fontScale="90000"/>
          </a:bodyPr>
          <a:lstStyle/>
          <a:p>
            <a:r>
              <a:rPr lang="fr-FR" dirty="0"/>
              <a:t>Types de SGBD</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11</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Typologie et panorama des SGBD</a:t>
            </a:r>
          </a:p>
        </p:txBody>
      </p:sp>
      <p:sp>
        <p:nvSpPr>
          <p:cNvPr id="9" name="Espace réservé du contenu 2">
            <a:extLst>
              <a:ext uri="{FF2B5EF4-FFF2-40B4-BE49-F238E27FC236}">
                <a16:creationId xmlns:a16="http://schemas.microsoft.com/office/drawing/2014/main" id="{34EA7819-E0E9-4CE2-A625-1213BA6B45A9}"/>
              </a:ext>
            </a:extLst>
          </p:cNvPr>
          <p:cNvSpPr>
            <a:spLocks noGrp="1"/>
          </p:cNvSpPr>
          <p:nvPr>
            <p:ph idx="1"/>
          </p:nvPr>
        </p:nvSpPr>
        <p:spPr>
          <a:xfrm>
            <a:off x="232320" y="1341731"/>
            <a:ext cx="8337865" cy="1014986"/>
          </a:xfrm>
        </p:spPr>
        <p:txBody>
          <a:bodyPr>
            <a:normAutofit/>
          </a:bodyPr>
          <a:lstStyle/>
          <a:p>
            <a:pPr marL="0" indent="0">
              <a:buClr>
                <a:schemeClr val="accent4"/>
              </a:buClr>
              <a:buSzPct val="100000"/>
              <a:buNone/>
            </a:pPr>
            <a:r>
              <a:rPr lang="fr-FR" dirty="0"/>
              <a:t>Il y a différentes façons de classer les SGBD, en voici une reposant sur des aspects pratiques :</a:t>
            </a:r>
          </a:p>
        </p:txBody>
      </p:sp>
      <p:sp>
        <p:nvSpPr>
          <p:cNvPr id="10" name="Espace réservé du contenu 2">
            <a:extLst>
              <a:ext uri="{FF2B5EF4-FFF2-40B4-BE49-F238E27FC236}">
                <a16:creationId xmlns:a16="http://schemas.microsoft.com/office/drawing/2014/main" id="{B9756187-1930-462E-BABD-300861986589}"/>
              </a:ext>
            </a:extLst>
          </p:cNvPr>
          <p:cNvSpPr txBox="1">
            <a:spLocks/>
          </p:cNvSpPr>
          <p:nvPr/>
        </p:nvSpPr>
        <p:spPr>
          <a:xfrm>
            <a:off x="351078" y="2668312"/>
            <a:ext cx="8337865" cy="30143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4"/>
              </a:buClr>
              <a:buSzPct val="100000"/>
              <a:buFont typeface="Trebuchet MS" panose="020B0603020202020204" pitchFamily="34" charset="0"/>
              <a:buChar char="●"/>
            </a:pPr>
            <a:r>
              <a:rPr lang="fr-FR" dirty="0"/>
              <a:t>SGBD relationnel (SGBDR)</a:t>
            </a:r>
          </a:p>
          <a:p>
            <a:pPr>
              <a:buClr>
                <a:schemeClr val="accent4"/>
              </a:buClr>
              <a:buSzPct val="100000"/>
              <a:buFont typeface="Trebuchet MS" panose="020B0603020202020204" pitchFamily="34" charset="0"/>
              <a:buChar char="●"/>
            </a:pPr>
            <a:r>
              <a:rPr lang="fr-FR" dirty="0"/>
              <a:t>SGBD NoSQL</a:t>
            </a:r>
          </a:p>
          <a:p>
            <a:pPr>
              <a:buClr>
                <a:schemeClr val="accent4"/>
              </a:buClr>
              <a:buSzPct val="100000"/>
              <a:buFont typeface="Trebuchet MS" panose="020B0603020202020204" pitchFamily="34" charset="0"/>
              <a:buChar char="●"/>
            </a:pPr>
            <a:r>
              <a:rPr lang="fr-FR" dirty="0"/>
              <a:t>SGBD in-Memory</a:t>
            </a:r>
          </a:p>
          <a:p>
            <a:pPr>
              <a:buClr>
                <a:schemeClr val="accent4"/>
              </a:buClr>
              <a:buSzPct val="100000"/>
              <a:buFont typeface="Trebuchet MS" panose="020B0603020202020204" pitchFamily="34" charset="0"/>
              <a:buChar char="●"/>
            </a:pPr>
            <a:r>
              <a:rPr lang="fr-FR" dirty="0"/>
              <a:t>Autres SGBD: SGBD pour les données XML/RDF, SGBD orientés objets, systèmes hiérarchiques ou réseaux</a:t>
            </a:r>
          </a:p>
        </p:txBody>
      </p:sp>
    </p:spTree>
    <p:extLst>
      <p:ext uri="{BB962C8B-B14F-4D97-AF65-F5344CB8AC3E}">
        <p14:creationId xmlns:p14="http://schemas.microsoft.com/office/powerpoint/2010/main" val="126983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90228" y="860779"/>
            <a:ext cx="8208912" cy="400110"/>
          </a:xfrm>
        </p:spPr>
        <p:txBody>
          <a:bodyPr>
            <a:normAutofit fontScale="90000"/>
          </a:bodyPr>
          <a:lstStyle/>
          <a:p>
            <a:r>
              <a:rPr lang="fr-FR" dirty="0"/>
              <a:t>Types de SGBD (suite)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12</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Typologie et panorama des SGBD</a:t>
            </a:r>
          </a:p>
        </p:txBody>
      </p:sp>
      <p:sp>
        <p:nvSpPr>
          <p:cNvPr id="9" name="Espace réservé du contenu 2">
            <a:extLst>
              <a:ext uri="{FF2B5EF4-FFF2-40B4-BE49-F238E27FC236}">
                <a16:creationId xmlns:a16="http://schemas.microsoft.com/office/drawing/2014/main" id="{34EA7819-E0E9-4CE2-A625-1213BA6B45A9}"/>
              </a:ext>
            </a:extLst>
          </p:cNvPr>
          <p:cNvSpPr>
            <a:spLocks noGrp="1"/>
          </p:cNvSpPr>
          <p:nvPr>
            <p:ph idx="1"/>
          </p:nvPr>
        </p:nvSpPr>
        <p:spPr>
          <a:xfrm>
            <a:off x="232320" y="1341731"/>
            <a:ext cx="8337865" cy="1014986"/>
          </a:xfrm>
        </p:spPr>
        <p:txBody>
          <a:bodyPr>
            <a:normAutofit/>
          </a:bodyPr>
          <a:lstStyle/>
          <a:p>
            <a:pPr marL="0" indent="0">
              <a:buClr>
                <a:schemeClr val="accent4"/>
              </a:buClr>
              <a:buSzPct val="100000"/>
              <a:buNone/>
            </a:pPr>
            <a:r>
              <a:rPr lang="fr-FR" dirty="0"/>
              <a:t>Selon leur construction et les possibilités qu'ils offrent:</a:t>
            </a:r>
          </a:p>
        </p:txBody>
      </p:sp>
      <p:sp>
        <p:nvSpPr>
          <p:cNvPr id="10" name="Espace réservé du contenu 2">
            <a:extLst>
              <a:ext uri="{FF2B5EF4-FFF2-40B4-BE49-F238E27FC236}">
                <a16:creationId xmlns:a16="http://schemas.microsoft.com/office/drawing/2014/main" id="{B9756187-1930-462E-BABD-300861986589}"/>
              </a:ext>
            </a:extLst>
          </p:cNvPr>
          <p:cNvSpPr txBox="1">
            <a:spLocks/>
          </p:cNvSpPr>
          <p:nvPr/>
        </p:nvSpPr>
        <p:spPr>
          <a:xfrm>
            <a:off x="1151731" y="2327881"/>
            <a:ext cx="6190399" cy="352904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4"/>
              </a:buClr>
              <a:buSzPct val="100000"/>
              <a:buFont typeface="Trebuchet MS" panose="020B0603020202020204" pitchFamily="34" charset="0"/>
              <a:buChar char="●"/>
            </a:pPr>
            <a:r>
              <a:rPr lang="fr-FR" dirty="0"/>
              <a:t>Relationnel (SGBDR)</a:t>
            </a:r>
          </a:p>
          <a:p>
            <a:pPr>
              <a:buClr>
                <a:schemeClr val="accent4"/>
              </a:buClr>
              <a:buSzPct val="100000"/>
              <a:buFont typeface="Trebuchet MS" panose="020B0603020202020204" pitchFamily="34" charset="0"/>
              <a:buChar char="●"/>
            </a:pPr>
            <a:r>
              <a:rPr lang="fr-FR" dirty="0"/>
              <a:t>Hiérarchique, réseau</a:t>
            </a:r>
          </a:p>
          <a:p>
            <a:pPr>
              <a:buClr>
                <a:schemeClr val="accent4"/>
              </a:buClr>
              <a:buSzPct val="100000"/>
              <a:buFont typeface="Trebuchet MS" panose="020B0603020202020204" pitchFamily="34" charset="0"/>
              <a:buChar char="●"/>
            </a:pPr>
            <a:r>
              <a:rPr lang="fr-FR" dirty="0"/>
              <a:t>Orienté objet et objet-relationnel</a:t>
            </a:r>
          </a:p>
          <a:p>
            <a:pPr>
              <a:buClr>
                <a:schemeClr val="accent4"/>
              </a:buClr>
              <a:buSzPct val="100000"/>
              <a:buFont typeface="Trebuchet MS" panose="020B0603020202020204" pitchFamily="34" charset="0"/>
              <a:buChar char="●"/>
            </a:pPr>
            <a:r>
              <a:rPr lang="fr-FR" dirty="0"/>
              <a:t>A base de XML ou RDF </a:t>
            </a:r>
          </a:p>
          <a:p>
            <a:pPr>
              <a:buClr>
                <a:schemeClr val="accent4"/>
              </a:buClr>
              <a:buSzPct val="100000"/>
              <a:buFont typeface="Trebuchet MS" panose="020B0603020202020204" pitchFamily="34" charset="0"/>
              <a:buChar char="●"/>
            </a:pPr>
            <a:r>
              <a:rPr lang="fr-FR" dirty="0"/>
              <a:t>Mixte</a:t>
            </a:r>
          </a:p>
          <a:p>
            <a:pPr>
              <a:buClr>
                <a:schemeClr val="accent4"/>
              </a:buClr>
              <a:buSzPct val="100000"/>
              <a:buFont typeface="Trebuchet MS" panose="020B0603020202020204" pitchFamily="34" charset="0"/>
              <a:buChar char="●"/>
            </a:pPr>
            <a:r>
              <a:rPr lang="fr-FR" dirty="0"/>
              <a:t>Centralisé ou distribué</a:t>
            </a:r>
          </a:p>
          <a:p>
            <a:pPr>
              <a:buClr>
                <a:schemeClr val="accent4"/>
              </a:buClr>
              <a:buSzPct val="100000"/>
              <a:buFont typeface="Trebuchet MS" panose="020B0603020202020204" pitchFamily="34" charset="0"/>
              <a:buChar char="●"/>
            </a:pPr>
            <a:r>
              <a:rPr lang="fr-FR" dirty="0"/>
              <a:t>Embarqué</a:t>
            </a:r>
          </a:p>
          <a:p>
            <a:pPr>
              <a:buClr>
                <a:schemeClr val="accent4"/>
              </a:buClr>
              <a:buSzPct val="100000"/>
              <a:buFont typeface="Trebuchet MS" panose="020B0603020202020204" pitchFamily="34" charset="0"/>
              <a:buChar char="●"/>
            </a:pPr>
            <a:r>
              <a:rPr lang="fr-FR" dirty="0"/>
              <a:t>Spatial</a:t>
            </a:r>
          </a:p>
        </p:txBody>
      </p:sp>
    </p:spTree>
    <p:extLst>
      <p:ext uri="{BB962C8B-B14F-4D97-AF65-F5344CB8AC3E}">
        <p14:creationId xmlns:p14="http://schemas.microsoft.com/office/powerpoint/2010/main" val="124233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612288" y="1119989"/>
            <a:ext cx="8208912" cy="400110"/>
          </a:xfrm>
        </p:spPr>
        <p:txBody>
          <a:bodyPr>
            <a:normAutofit fontScale="90000"/>
          </a:bodyPr>
          <a:lstStyle/>
          <a:p>
            <a:r>
              <a:rPr lang="fr-FR" dirty="0"/>
              <a:t>Paradigme client/serveur</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468313" y="1796743"/>
            <a:ext cx="8208912" cy="4419181"/>
          </a:xfrm>
        </p:spPr>
        <p:txBody>
          <a:bodyPr>
            <a:normAutofit/>
          </a:bodyPr>
          <a:lstStyle/>
          <a:p>
            <a:pPr marL="0" indent="0">
              <a:buClr>
                <a:schemeClr val="accent4"/>
              </a:buClr>
              <a:buSzPct val="100000"/>
              <a:buNone/>
            </a:pPr>
            <a:r>
              <a:rPr lang="fr-FR" dirty="0"/>
              <a:t>Quand la base de données se trouve sur un serveur qui ne sert qu’à ça, et pour interagir avec cette base de données, il faut utiliser un logiciel ”client” qui va interroger le serveur et transmettre la réponse que le serveur lui aura donnée. </a:t>
            </a:r>
          </a:p>
          <a:p>
            <a:pPr marL="0" indent="0">
              <a:buClr>
                <a:schemeClr val="accent4"/>
              </a:buClr>
              <a:buSzPct val="100000"/>
              <a:buNone/>
            </a:pPr>
            <a:r>
              <a:rPr lang="fr-FR" dirty="0"/>
              <a:t>La plupart des SGBD sont basés sur un modèle Client/serveur</a:t>
            </a:r>
          </a:p>
          <a:p>
            <a:pPr>
              <a:buClr>
                <a:schemeClr val="accent4"/>
              </a:buClr>
              <a:buSzPct val="100000"/>
              <a:buFont typeface="Trebuchet MS" panose="020B0603020202020204" pitchFamily="34" charset="0"/>
              <a:buChar char="●"/>
            </a:pPr>
            <a:endParaRPr lang="fr-FR" dirty="0"/>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13</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17DFC20F-F36A-403D-AC60-AEE5CB20896D}"/>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Typologie et panorama des SGBD</a:t>
            </a:r>
          </a:p>
        </p:txBody>
      </p:sp>
    </p:spTree>
    <p:extLst>
      <p:ext uri="{BB962C8B-B14F-4D97-AF65-F5344CB8AC3E}">
        <p14:creationId xmlns:p14="http://schemas.microsoft.com/office/powerpoint/2010/main" val="422489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630302" y="992922"/>
            <a:ext cx="8208912" cy="400110"/>
          </a:xfrm>
        </p:spPr>
        <p:txBody>
          <a:bodyPr>
            <a:normAutofit fontScale="90000"/>
          </a:bodyPr>
          <a:lstStyle/>
          <a:p>
            <a:r>
              <a:rPr lang="fr-FR" dirty="0"/>
              <a:t>Panorama des SGBD existants</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14</a:t>
            </a:fld>
            <a:endParaRPr lang="fr-FR">
              <a:solidFill>
                <a:srgbClr val="FFFFFF"/>
              </a:solidFill>
            </a:endParaRPr>
          </a:p>
        </p:txBody>
      </p:sp>
      <p:graphicFrame>
        <p:nvGraphicFramePr>
          <p:cNvPr id="9" name="Espace réservé du contenu 8">
            <a:extLst>
              <a:ext uri="{FF2B5EF4-FFF2-40B4-BE49-F238E27FC236}">
                <a16:creationId xmlns:a16="http://schemas.microsoft.com/office/drawing/2014/main" id="{F5BB51CF-3924-46F3-89DD-FFBA46E93C92}"/>
              </a:ext>
            </a:extLst>
          </p:cNvPr>
          <p:cNvGraphicFramePr>
            <a:graphicFrameLocks noGrp="1"/>
          </p:cNvGraphicFramePr>
          <p:nvPr>
            <p:ph sz="quarter" idx="17"/>
            <p:extLst>
              <p:ext uri="{D42A27DB-BD31-4B8C-83A1-F6EECF244321}">
                <p14:modId xmlns:p14="http://schemas.microsoft.com/office/powerpoint/2010/main" val="1911893413"/>
              </p:ext>
            </p:extLst>
          </p:nvPr>
        </p:nvGraphicFramePr>
        <p:xfrm>
          <a:off x="259678" y="1545572"/>
          <a:ext cx="8509183" cy="4647158"/>
        </p:xfrm>
        <a:graphic>
          <a:graphicData uri="http://schemas.openxmlformats.org/drawingml/2006/table">
            <a:tbl>
              <a:tblPr firstRow="1" firstCol="1" bandRow="1">
                <a:tableStyleId>{5C22544A-7EE6-4342-B048-85BDC9FD1C3A}</a:tableStyleId>
              </a:tblPr>
              <a:tblGrid>
                <a:gridCol w="1496513">
                  <a:extLst>
                    <a:ext uri="{9D8B030D-6E8A-4147-A177-3AD203B41FA5}">
                      <a16:colId xmlns:a16="http://schemas.microsoft.com/office/drawing/2014/main" val="3459231238"/>
                    </a:ext>
                  </a:extLst>
                </a:gridCol>
                <a:gridCol w="756753">
                  <a:extLst>
                    <a:ext uri="{9D8B030D-6E8A-4147-A177-3AD203B41FA5}">
                      <a16:colId xmlns:a16="http://schemas.microsoft.com/office/drawing/2014/main" val="2585836403"/>
                    </a:ext>
                  </a:extLst>
                </a:gridCol>
                <a:gridCol w="1673623">
                  <a:extLst>
                    <a:ext uri="{9D8B030D-6E8A-4147-A177-3AD203B41FA5}">
                      <a16:colId xmlns:a16="http://schemas.microsoft.com/office/drawing/2014/main" val="544316638"/>
                    </a:ext>
                  </a:extLst>
                </a:gridCol>
                <a:gridCol w="2745238">
                  <a:extLst>
                    <a:ext uri="{9D8B030D-6E8A-4147-A177-3AD203B41FA5}">
                      <a16:colId xmlns:a16="http://schemas.microsoft.com/office/drawing/2014/main" val="2160964302"/>
                    </a:ext>
                  </a:extLst>
                </a:gridCol>
                <a:gridCol w="575799">
                  <a:extLst>
                    <a:ext uri="{9D8B030D-6E8A-4147-A177-3AD203B41FA5}">
                      <a16:colId xmlns:a16="http://schemas.microsoft.com/office/drawing/2014/main" val="4131250876"/>
                    </a:ext>
                  </a:extLst>
                </a:gridCol>
                <a:gridCol w="1261257">
                  <a:extLst>
                    <a:ext uri="{9D8B030D-6E8A-4147-A177-3AD203B41FA5}">
                      <a16:colId xmlns:a16="http://schemas.microsoft.com/office/drawing/2014/main" val="1665794780"/>
                    </a:ext>
                  </a:extLst>
                </a:gridCol>
              </a:tblGrid>
              <a:tr h="453103">
                <a:tc>
                  <a:txBody>
                    <a:bodyPr/>
                    <a:lstStyle/>
                    <a:p>
                      <a:pPr algn="just">
                        <a:lnSpc>
                          <a:spcPct val="107000"/>
                        </a:lnSpc>
                        <a:spcAft>
                          <a:spcPts val="300"/>
                        </a:spcAft>
                      </a:pPr>
                      <a:r>
                        <a:rPr lang="fr-FR" sz="1000" dirty="0">
                          <a:effectLst/>
                        </a:rPr>
                        <a:t>Nom SGBD</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just">
                        <a:lnSpc>
                          <a:spcPct val="107000"/>
                        </a:lnSpc>
                        <a:spcAft>
                          <a:spcPts val="300"/>
                        </a:spcAft>
                      </a:pPr>
                      <a:r>
                        <a:rPr lang="fr-FR" sz="1000">
                          <a:effectLst/>
                        </a:rPr>
                        <a:t>Année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just">
                        <a:lnSpc>
                          <a:spcPct val="107000"/>
                        </a:lnSpc>
                        <a:spcAft>
                          <a:spcPts val="300"/>
                        </a:spcAft>
                      </a:pPr>
                      <a:r>
                        <a:rPr lang="fr-FR" sz="1000">
                          <a:effectLst/>
                        </a:rPr>
                        <a:t>Editeur</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just">
                        <a:lnSpc>
                          <a:spcPct val="107000"/>
                        </a:lnSpc>
                        <a:spcAft>
                          <a:spcPts val="300"/>
                        </a:spcAft>
                      </a:pPr>
                      <a:r>
                        <a:rPr lang="fr-FR" sz="1000">
                          <a:effectLst/>
                        </a:rPr>
                        <a:t>Caractéristiques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just">
                        <a:lnSpc>
                          <a:spcPct val="107000"/>
                        </a:lnSpc>
                        <a:spcAft>
                          <a:spcPts val="300"/>
                        </a:spcAft>
                      </a:pPr>
                      <a:r>
                        <a:rPr lang="fr-FR" sz="1000">
                          <a:effectLst/>
                        </a:rPr>
                        <a:t>SQL</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just">
                        <a:lnSpc>
                          <a:spcPct val="107000"/>
                        </a:lnSpc>
                        <a:spcAft>
                          <a:spcPts val="300"/>
                        </a:spcAft>
                      </a:pPr>
                      <a:r>
                        <a:rPr lang="fr-FR" sz="1000">
                          <a:effectLst/>
                        </a:rPr>
                        <a:t>Licence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extLst>
                  <a:ext uri="{0D108BD9-81ED-4DB2-BD59-A6C34878D82A}">
                    <a16:rowId xmlns:a16="http://schemas.microsoft.com/office/drawing/2014/main" val="3868341463"/>
                  </a:ext>
                </a:extLst>
              </a:tr>
              <a:tr h="509829">
                <a:tc>
                  <a:txBody>
                    <a:bodyPr/>
                    <a:lstStyle/>
                    <a:p>
                      <a:pPr algn="l">
                        <a:lnSpc>
                          <a:spcPct val="107000"/>
                        </a:lnSpc>
                        <a:spcAft>
                          <a:spcPts val="300"/>
                        </a:spcAft>
                      </a:pPr>
                      <a:r>
                        <a:rPr lang="fr-FR" sz="1200" dirty="0">
                          <a:effectLst/>
                        </a:rPr>
                        <a:t>Microsoft Access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dirty="0">
                          <a:effectLst/>
                        </a:rPr>
                        <a:t>1992</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dirty="0">
                          <a:effectLst/>
                        </a:rPr>
                        <a:t>Microsoft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Relationnel, pour particuliers et groupes de travail</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Oui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Propriétaire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extLst>
                  <a:ext uri="{0D108BD9-81ED-4DB2-BD59-A6C34878D82A}">
                    <a16:rowId xmlns:a16="http://schemas.microsoft.com/office/drawing/2014/main" val="2145906591"/>
                  </a:ext>
                </a:extLst>
              </a:tr>
              <a:tr h="585032">
                <a:tc>
                  <a:txBody>
                    <a:bodyPr/>
                    <a:lstStyle/>
                    <a:p>
                      <a:pPr algn="l">
                        <a:lnSpc>
                          <a:spcPct val="107000"/>
                        </a:lnSpc>
                        <a:spcAft>
                          <a:spcPts val="300"/>
                        </a:spcAft>
                      </a:pPr>
                      <a:r>
                        <a:rPr lang="fr-FR" sz="1200" dirty="0">
                          <a:effectLst/>
                        </a:rPr>
                        <a:t>Microsoft SQL Server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1989</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dirty="0">
                          <a:effectLst/>
                        </a:rPr>
                        <a:t>Microsoft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dirty="0">
                          <a:effectLst/>
                        </a:rPr>
                        <a:t>Entreprises, groupes de travail, particuliers, relationnel, distribué</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Oui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Propriétaire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extLst>
                  <a:ext uri="{0D108BD9-81ED-4DB2-BD59-A6C34878D82A}">
                    <a16:rowId xmlns:a16="http://schemas.microsoft.com/office/drawing/2014/main" val="1858011187"/>
                  </a:ext>
                </a:extLst>
              </a:tr>
              <a:tr h="758806">
                <a:tc>
                  <a:txBody>
                    <a:bodyPr/>
                    <a:lstStyle/>
                    <a:p>
                      <a:pPr algn="l">
                        <a:lnSpc>
                          <a:spcPct val="107000"/>
                        </a:lnSpc>
                        <a:spcAft>
                          <a:spcPts val="300"/>
                        </a:spcAft>
                      </a:pPr>
                      <a:r>
                        <a:rPr lang="fr-FR" sz="1200" dirty="0">
                          <a:effectLst/>
                        </a:rPr>
                        <a:t>MySQL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1995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Oracle Corporation et MySQL AB</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dirty="0">
                          <a:effectLst/>
                        </a:rPr>
                        <a:t>Centralisé, embarqué, distribué, pour entreprises, groupes de travail et particuliers, relationnel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dirty="0">
                          <a:effectLst/>
                        </a:rPr>
                        <a:t>Oui</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GPL</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extLst>
                  <a:ext uri="{0D108BD9-81ED-4DB2-BD59-A6C34878D82A}">
                    <a16:rowId xmlns:a16="http://schemas.microsoft.com/office/drawing/2014/main" val="794733330"/>
                  </a:ext>
                </a:extLst>
              </a:tr>
              <a:tr h="533975">
                <a:tc>
                  <a:txBody>
                    <a:bodyPr/>
                    <a:lstStyle/>
                    <a:p>
                      <a:pPr algn="l">
                        <a:lnSpc>
                          <a:spcPct val="107000"/>
                        </a:lnSpc>
                        <a:spcAft>
                          <a:spcPts val="300"/>
                        </a:spcAft>
                      </a:pPr>
                      <a:r>
                        <a:rPr lang="fr-FR" sz="1200" dirty="0">
                          <a:effectLst/>
                        </a:rPr>
                        <a:t>Oracle </a:t>
                      </a:r>
                      <a:r>
                        <a:rPr lang="fr-FR" sz="1200" dirty="0" err="1">
                          <a:effectLst/>
                        </a:rPr>
                        <a:t>Database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1979</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Oracle Corporation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Entreprises, groupes de travail, particuliers, relationnel, spatial, distribué</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dirty="0">
                          <a:effectLst/>
                        </a:rPr>
                        <a:t>Oui</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dirty="0">
                          <a:effectLst/>
                        </a:rPr>
                        <a:t>Propriétaire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extLst>
                  <a:ext uri="{0D108BD9-81ED-4DB2-BD59-A6C34878D82A}">
                    <a16:rowId xmlns:a16="http://schemas.microsoft.com/office/drawing/2014/main" val="2627651211"/>
                  </a:ext>
                </a:extLst>
              </a:tr>
              <a:tr h="509829">
                <a:tc>
                  <a:txBody>
                    <a:bodyPr/>
                    <a:lstStyle/>
                    <a:p>
                      <a:pPr algn="l">
                        <a:lnSpc>
                          <a:spcPct val="107000"/>
                        </a:lnSpc>
                        <a:spcAft>
                          <a:spcPts val="300"/>
                        </a:spcAft>
                      </a:pPr>
                      <a:r>
                        <a:rPr lang="fr-FR" sz="1200" dirty="0">
                          <a:effectLst/>
                        </a:rPr>
                        <a:t>Oracle NoSQL </a:t>
                      </a:r>
                      <a:r>
                        <a:rPr lang="fr-FR" sz="1200" dirty="0" err="1">
                          <a:effectLst/>
                        </a:rPr>
                        <a:t>Database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2011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Oracle Corporation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NoSQL</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Non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dirty="0">
                          <a:effectLst/>
                        </a:rPr>
                        <a:t>Propriétaire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extLst>
                  <a:ext uri="{0D108BD9-81ED-4DB2-BD59-A6C34878D82A}">
                    <a16:rowId xmlns:a16="http://schemas.microsoft.com/office/drawing/2014/main" val="2973704186"/>
                  </a:ext>
                </a:extLst>
              </a:tr>
              <a:tr h="361753">
                <a:tc>
                  <a:txBody>
                    <a:bodyPr/>
                    <a:lstStyle/>
                    <a:p>
                      <a:pPr algn="l">
                        <a:lnSpc>
                          <a:spcPct val="107000"/>
                        </a:lnSpc>
                        <a:spcAft>
                          <a:spcPts val="300"/>
                        </a:spcAft>
                      </a:pPr>
                      <a:r>
                        <a:rPr lang="fr-FR" sz="1200" dirty="0" err="1">
                          <a:effectLst/>
                        </a:rPr>
                        <a:t>CouchDB</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2010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CouchBase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NoSQL orientée documents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Non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dirty="0">
                          <a:effectLst/>
                        </a:rPr>
                        <a:t>Apache 2.0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extLst>
                  <a:ext uri="{0D108BD9-81ED-4DB2-BD59-A6C34878D82A}">
                    <a16:rowId xmlns:a16="http://schemas.microsoft.com/office/drawing/2014/main" val="3169540015"/>
                  </a:ext>
                </a:extLst>
              </a:tr>
              <a:tr h="509829">
                <a:tc>
                  <a:txBody>
                    <a:bodyPr/>
                    <a:lstStyle/>
                    <a:p>
                      <a:pPr algn="l">
                        <a:lnSpc>
                          <a:spcPct val="107000"/>
                        </a:lnSpc>
                        <a:spcAft>
                          <a:spcPts val="300"/>
                        </a:spcAft>
                      </a:pPr>
                      <a:r>
                        <a:rPr lang="fr-FR" sz="1200" dirty="0">
                          <a:effectLst/>
                        </a:rPr>
                        <a:t>Db2 (IBM)</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1983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IBM</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Pour entreprises, groupes de travail, particuliers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a:effectLst/>
                        </a:rPr>
                        <a:t>Oui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dirty="0">
                          <a:effectLst/>
                        </a:rPr>
                        <a:t>Propriétaire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extLst>
                  <a:ext uri="{0D108BD9-81ED-4DB2-BD59-A6C34878D82A}">
                    <a16:rowId xmlns:a16="http://schemas.microsoft.com/office/drawing/2014/main" val="3037267150"/>
                  </a:ext>
                </a:extLst>
              </a:tr>
              <a:tr h="304825">
                <a:tc>
                  <a:txBody>
                    <a:bodyPr/>
                    <a:lstStyle/>
                    <a:p>
                      <a:pPr algn="l">
                        <a:lnSpc>
                          <a:spcPct val="107000"/>
                        </a:lnSpc>
                        <a:spcAft>
                          <a:spcPts val="300"/>
                        </a:spcAft>
                      </a:pPr>
                      <a:r>
                        <a:rPr lang="fr-FR" sz="1200" dirty="0">
                          <a:effectLst/>
                        </a:rPr>
                        <a:t>IBM Informix</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dirty="0">
                          <a:effectLst/>
                        </a:rPr>
                        <a:t>1981</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dirty="0">
                          <a:effectLst/>
                        </a:rPr>
                        <a:t>IBM</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dirty="0">
                          <a:effectLst/>
                        </a:rPr>
                        <a:t>Pour entreprises, groupes de travail, distribué</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dirty="0">
                          <a:effectLst/>
                        </a:rPr>
                        <a:t>Oui</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tc>
                  <a:txBody>
                    <a:bodyPr/>
                    <a:lstStyle/>
                    <a:p>
                      <a:pPr algn="l">
                        <a:lnSpc>
                          <a:spcPct val="107000"/>
                        </a:lnSpc>
                        <a:spcAft>
                          <a:spcPts val="300"/>
                        </a:spcAft>
                      </a:pPr>
                      <a:r>
                        <a:rPr lang="fr-FR" sz="1200" dirty="0">
                          <a:effectLst/>
                        </a:rPr>
                        <a:t>Propriétaire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3" marR="6413" marT="0" marB="0" anchor="ctr"/>
                </a:tc>
                <a:extLst>
                  <a:ext uri="{0D108BD9-81ED-4DB2-BD59-A6C34878D82A}">
                    <a16:rowId xmlns:a16="http://schemas.microsoft.com/office/drawing/2014/main" val="1066833738"/>
                  </a:ext>
                </a:extLst>
              </a:tr>
            </a:tbl>
          </a:graphicData>
        </a:graphic>
      </p:graphicFrame>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0" name="ZoneTexte 9">
            <a:extLst>
              <a:ext uri="{FF2B5EF4-FFF2-40B4-BE49-F238E27FC236}">
                <a16:creationId xmlns:a16="http://schemas.microsoft.com/office/drawing/2014/main" id="{E8F5066E-94DD-47F9-A1D1-AFD8DFBB4ED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Typologie et panorama des SGBD</a:t>
            </a:r>
          </a:p>
        </p:txBody>
      </p:sp>
    </p:spTree>
    <p:extLst>
      <p:ext uri="{BB962C8B-B14F-4D97-AF65-F5344CB8AC3E}">
        <p14:creationId xmlns:p14="http://schemas.microsoft.com/office/powerpoint/2010/main" val="376295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630302" y="992921"/>
            <a:ext cx="8208912" cy="719390"/>
          </a:xfrm>
        </p:spPr>
        <p:txBody>
          <a:bodyPr>
            <a:normAutofit/>
          </a:bodyPr>
          <a:lstStyle/>
          <a:p>
            <a:r>
              <a:rPr lang="fr-FR" dirty="0"/>
              <a:t>Panorama des SGBD existants (suite)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15</a:t>
            </a:fld>
            <a:endParaRPr lang="fr-FR">
              <a:solidFill>
                <a:srgbClr val="FFFFFF"/>
              </a:solidFill>
            </a:endParaRP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0" name="ZoneTexte 9">
            <a:extLst>
              <a:ext uri="{FF2B5EF4-FFF2-40B4-BE49-F238E27FC236}">
                <a16:creationId xmlns:a16="http://schemas.microsoft.com/office/drawing/2014/main" id="{E8F5066E-94DD-47F9-A1D1-AFD8DFBB4ED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Typologie et panorama des SGBD</a:t>
            </a:r>
          </a:p>
        </p:txBody>
      </p:sp>
      <p:graphicFrame>
        <p:nvGraphicFramePr>
          <p:cNvPr id="11" name="Espace réservé du contenu 10">
            <a:extLst>
              <a:ext uri="{FF2B5EF4-FFF2-40B4-BE49-F238E27FC236}">
                <a16:creationId xmlns:a16="http://schemas.microsoft.com/office/drawing/2014/main" id="{7D7975D2-0847-4A19-A611-15B97CACE3A4}"/>
              </a:ext>
            </a:extLst>
          </p:cNvPr>
          <p:cNvGraphicFramePr>
            <a:graphicFrameLocks noGrp="1"/>
          </p:cNvGraphicFramePr>
          <p:nvPr>
            <p:ph sz="quarter" idx="17"/>
            <p:extLst>
              <p:ext uri="{D42A27DB-BD31-4B8C-83A1-F6EECF244321}">
                <p14:modId xmlns:p14="http://schemas.microsoft.com/office/powerpoint/2010/main" val="2192240755"/>
              </p:ext>
            </p:extLst>
          </p:nvPr>
        </p:nvGraphicFramePr>
        <p:xfrm>
          <a:off x="264882" y="1712310"/>
          <a:ext cx="8574332" cy="4383688"/>
        </p:xfrm>
        <a:graphic>
          <a:graphicData uri="http://schemas.openxmlformats.org/drawingml/2006/table">
            <a:tbl>
              <a:tblPr firstRow="1" firstCol="1" bandRow="1">
                <a:tableStyleId>{5C22544A-7EE6-4342-B048-85BDC9FD1C3A}</a:tableStyleId>
              </a:tblPr>
              <a:tblGrid>
                <a:gridCol w="1511101">
                  <a:extLst>
                    <a:ext uri="{9D8B030D-6E8A-4147-A177-3AD203B41FA5}">
                      <a16:colId xmlns:a16="http://schemas.microsoft.com/office/drawing/2014/main" val="4036061808"/>
                    </a:ext>
                  </a:extLst>
                </a:gridCol>
                <a:gridCol w="764136">
                  <a:extLst>
                    <a:ext uri="{9D8B030D-6E8A-4147-A177-3AD203B41FA5}">
                      <a16:colId xmlns:a16="http://schemas.microsoft.com/office/drawing/2014/main" val="2526120797"/>
                    </a:ext>
                  </a:extLst>
                </a:gridCol>
                <a:gridCol w="1689931">
                  <a:extLst>
                    <a:ext uri="{9D8B030D-6E8A-4147-A177-3AD203B41FA5}">
                      <a16:colId xmlns:a16="http://schemas.microsoft.com/office/drawing/2014/main" val="2358896318"/>
                    </a:ext>
                  </a:extLst>
                </a:gridCol>
                <a:gridCol w="2772004">
                  <a:extLst>
                    <a:ext uri="{9D8B030D-6E8A-4147-A177-3AD203B41FA5}">
                      <a16:colId xmlns:a16="http://schemas.microsoft.com/office/drawing/2014/main" val="3954132984"/>
                    </a:ext>
                  </a:extLst>
                </a:gridCol>
                <a:gridCol w="563610">
                  <a:extLst>
                    <a:ext uri="{9D8B030D-6E8A-4147-A177-3AD203B41FA5}">
                      <a16:colId xmlns:a16="http://schemas.microsoft.com/office/drawing/2014/main" val="2267279426"/>
                    </a:ext>
                  </a:extLst>
                </a:gridCol>
                <a:gridCol w="1273550">
                  <a:extLst>
                    <a:ext uri="{9D8B030D-6E8A-4147-A177-3AD203B41FA5}">
                      <a16:colId xmlns:a16="http://schemas.microsoft.com/office/drawing/2014/main" val="2360178629"/>
                    </a:ext>
                  </a:extLst>
                </a:gridCol>
              </a:tblGrid>
              <a:tr h="367690">
                <a:tc>
                  <a:txBody>
                    <a:bodyPr/>
                    <a:lstStyle/>
                    <a:p>
                      <a:pPr algn="l">
                        <a:lnSpc>
                          <a:spcPct val="107000"/>
                        </a:lnSpc>
                        <a:spcAft>
                          <a:spcPts val="300"/>
                        </a:spcAft>
                      </a:pPr>
                      <a:r>
                        <a:rPr lang="fr-FR" sz="1000">
                          <a:effectLst/>
                        </a:rPr>
                        <a:t>Nom SGBD</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000">
                          <a:effectLst/>
                        </a:rPr>
                        <a:t>Année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000">
                          <a:effectLst/>
                        </a:rPr>
                        <a:t>Editeur</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000">
                          <a:effectLst/>
                        </a:rPr>
                        <a:t>Caractéristiques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000">
                          <a:effectLst/>
                        </a:rPr>
                        <a:t>SQL</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000">
                          <a:effectLst/>
                        </a:rPr>
                        <a:t>Licence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extLst>
                  <a:ext uri="{0D108BD9-81ED-4DB2-BD59-A6C34878D82A}">
                    <a16:rowId xmlns:a16="http://schemas.microsoft.com/office/drawing/2014/main" val="684803235"/>
                  </a:ext>
                </a:extLst>
              </a:tr>
              <a:tr h="433903">
                <a:tc>
                  <a:txBody>
                    <a:bodyPr/>
                    <a:lstStyle/>
                    <a:p>
                      <a:pPr algn="l">
                        <a:lnSpc>
                          <a:spcPct val="107000"/>
                        </a:lnSpc>
                        <a:spcAft>
                          <a:spcPts val="300"/>
                        </a:spcAft>
                      </a:pPr>
                      <a:r>
                        <a:rPr lang="fr-FR" sz="1200" dirty="0" err="1">
                          <a:effectLst/>
                        </a:rPr>
                        <a:t>MariaDB</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dirty="0">
                          <a:effectLst/>
                        </a:rPr>
                        <a:t>2009</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a:effectLst/>
                        </a:rPr>
                        <a:t>Monty Program AB</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a:effectLst/>
                        </a:rPr>
                        <a:t>Pour entreprises, groupes de travail, particuliers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a:effectLst/>
                        </a:rPr>
                        <a:t>Oui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a:effectLst/>
                        </a:rPr>
                        <a:t>GPL</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extLst>
                  <a:ext uri="{0D108BD9-81ED-4DB2-BD59-A6C34878D82A}">
                    <a16:rowId xmlns:a16="http://schemas.microsoft.com/office/drawing/2014/main" val="777629340"/>
                  </a:ext>
                </a:extLst>
              </a:tr>
              <a:tr h="433903">
                <a:tc>
                  <a:txBody>
                    <a:bodyPr/>
                    <a:lstStyle/>
                    <a:p>
                      <a:pPr algn="l">
                        <a:lnSpc>
                          <a:spcPct val="107000"/>
                        </a:lnSpc>
                        <a:spcAft>
                          <a:spcPts val="300"/>
                        </a:spcAft>
                      </a:pPr>
                      <a:r>
                        <a:rPr lang="fr-FR" sz="1200">
                          <a:effectLst/>
                        </a:rPr>
                        <a:t>Sybase ASE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dirty="0">
                          <a:effectLst/>
                        </a:rPr>
                        <a:t>1987</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dirty="0">
                          <a:effectLst/>
                        </a:rPr>
                        <a:t>Sybase </a:t>
                      </a:r>
                      <a:r>
                        <a:rPr lang="fr-FR" sz="1200" dirty="0" err="1">
                          <a:effectLst/>
                        </a:rPr>
                        <a:t>Inc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a:effectLst/>
                        </a:rPr>
                        <a:t>Pour entreprises, groupes de travail, Relationnel</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a:effectLst/>
                        </a:rPr>
                        <a:t>Oui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a:effectLst/>
                        </a:rPr>
                        <a:t>Propriétaire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extLst>
                  <a:ext uri="{0D108BD9-81ED-4DB2-BD59-A6C34878D82A}">
                    <a16:rowId xmlns:a16="http://schemas.microsoft.com/office/drawing/2014/main" val="3624908334"/>
                  </a:ext>
                </a:extLst>
              </a:tr>
              <a:tr h="293560">
                <a:tc>
                  <a:txBody>
                    <a:bodyPr/>
                    <a:lstStyle/>
                    <a:p>
                      <a:pPr algn="l">
                        <a:lnSpc>
                          <a:spcPct val="107000"/>
                        </a:lnSpc>
                        <a:spcAft>
                          <a:spcPts val="300"/>
                        </a:spcAft>
                      </a:pPr>
                      <a:r>
                        <a:rPr lang="fr-FR" sz="1200">
                          <a:effectLst/>
                        </a:rPr>
                        <a:t>MongoDB</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a:effectLst/>
                        </a:rPr>
                        <a:t>2007</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dirty="0">
                          <a:effectLst/>
                        </a:rPr>
                        <a:t>MongoDB</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a:effectLst/>
                        </a:rPr>
                        <a:t>NoSQL orientée documents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a:effectLst/>
                        </a:rPr>
                        <a:t>Non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extLst>
                  <a:ext uri="{0D108BD9-81ED-4DB2-BD59-A6C34878D82A}">
                    <a16:rowId xmlns:a16="http://schemas.microsoft.com/office/drawing/2014/main" val="2896256557"/>
                  </a:ext>
                </a:extLst>
              </a:tr>
              <a:tr h="877595">
                <a:tc>
                  <a:txBody>
                    <a:bodyPr/>
                    <a:lstStyle/>
                    <a:p>
                      <a:pPr algn="l">
                        <a:lnSpc>
                          <a:spcPct val="107000"/>
                        </a:lnSpc>
                        <a:spcAft>
                          <a:spcPts val="300"/>
                        </a:spcAft>
                      </a:pPr>
                      <a:r>
                        <a:rPr lang="fr-FR" sz="1200">
                          <a:effectLst/>
                        </a:rPr>
                        <a:t>PostgreSQL</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a:effectLst/>
                        </a:rPr>
                        <a:t>1985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dirty="0">
                          <a:effectLst/>
                        </a:rPr>
                        <a:t>PostgreSQL Global </a:t>
                      </a:r>
                      <a:r>
                        <a:rPr lang="fr-FR" sz="1200" dirty="0" err="1">
                          <a:effectLst/>
                        </a:rPr>
                        <a:t>Development</a:t>
                      </a:r>
                      <a:r>
                        <a:rPr lang="fr-FR" sz="1200" dirty="0">
                          <a:effectLst/>
                        </a:rPr>
                        <a:t> Group</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dirty="0">
                          <a:effectLst/>
                        </a:rPr>
                        <a:t>Entreprises, groupes de travail, particuliers, relationnel, distribué, Objets, Spatial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a:effectLst/>
                        </a:rPr>
                        <a:t>Oui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a:effectLst/>
                        </a:rPr>
                        <a:t>BSD</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extLst>
                  <a:ext uri="{0D108BD9-81ED-4DB2-BD59-A6C34878D82A}">
                    <a16:rowId xmlns:a16="http://schemas.microsoft.com/office/drawing/2014/main" val="1368760261"/>
                  </a:ext>
                </a:extLst>
              </a:tr>
              <a:tr h="877595">
                <a:tc>
                  <a:txBody>
                    <a:bodyPr/>
                    <a:lstStyle/>
                    <a:p>
                      <a:pPr algn="l">
                        <a:lnSpc>
                          <a:spcPct val="107000"/>
                        </a:lnSpc>
                        <a:spcAft>
                          <a:spcPts val="300"/>
                        </a:spcAft>
                      </a:pPr>
                      <a:r>
                        <a:rPr lang="fr-FR" sz="1200">
                          <a:effectLst/>
                        </a:rPr>
                        <a:t>Firebird</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a:effectLst/>
                        </a:rPr>
                        <a:t>1981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a:effectLst/>
                        </a:rPr>
                        <a:t>Firebird Corporation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dirty="0">
                          <a:effectLst/>
                        </a:rPr>
                        <a:t>Relationnel, centralisé, embarqué, pour groupes de travail et entreprises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dirty="0">
                          <a:effectLst/>
                        </a:rPr>
                        <a:t>Oui</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a:effectLst/>
                        </a:rPr>
                        <a:t>MPL-1.1 (d) et IBM Public License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extLst>
                  <a:ext uri="{0D108BD9-81ED-4DB2-BD59-A6C34878D82A}">
                    <a16:rowId xmlns:a16="http://schemas.microsoft.com/office/drawing/2014/main" val="1079925732"/>
                  </a:ext>
                </a:extLst>
              </a:tr>
              <a:tr h="1099442">
                <a:tc>
                  <a:txBody>
                    <a:bodyPr/>
                    <a:lstStyle/>
                    <a:p>
                      <a:pPr algn="l">
                        <a:lnSpc>
                          <a:spcPct val="107000"/>
                        </a:lnSpc>
                        <a:spcAft>
                          <a:spcPts val="300"/>
                        </a:spcAft>
                      </a:pPr>
                      <a:r>
                        <a:rPr lang="fr-FR" sz="1200">
                          <a:effectLst/>
                        </a:rPr>
                        <a:t>SQLite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a:effectLst/>
                        </a:rPr>
                        <a:t>2000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a:effectLst/>
                        </a:rPr>
                        <a:t>D. Richard Hipp</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a:effectLst/>
                        </a:rPr>
                        <a:t>Système de gestion de base de données embarqué, moteur de base de données relationnelle accessible par le langage SQL</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dirty="0">
                          <a:effectLst/>
                        </a:rPr>
                        <a:t>Oui</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tc>
                  <a:txBody>
                    <a:bodyPr/>
                    <a:lstStyle/>
                    <a:p>
                      <a:pPr algn="l">
                        <a:lnSpc>
                          <a:spcPct val="107000"/>
                        </a:lnSpc>
                        <a:spcAft>
                          <a:spcPts val="300"/>
                        </a:spcAft>
                      </a:pPr>
                      <a:r>
                        <a:rPr lang="fr-FR" sz="1200" dirty="0">
                          <a:effectLst/>
                        </a:rPr>
                        <a:t>Domaine Publique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26" marR="6726" marT="0" marB="0" anchor="ctr"/>
                </a:tc>
                <a:extLst>
                  <a:ext uri="{0D108BD9-81ED-4DB2-BD59-A6C34878D82A}">
                    <a16:rowId xmlns:a16="http://schemas.microsoft.com/office/drawing/2014/main" val="3076120171"/>
                  </a:ext>
                </a:extLst>
              </a:tr>
            </a:tbl>
          </a:graphicData>
        </a:graphic>
      </p:graphicFrame>
    </p:spTree>
    <p:extLst>
      <p:ext uri="{BB962C8B-B14F-4D97-AF65-F5344CB8AC3E}">
        <p14:creationId xmlns:p14="http://schemas.microsoft.com/office/powerpoint/2010/main" val="104413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03719"/>
            <a:ext cx="8208912" cy="808210"/>
          </a:xfrm>
        </p:spPr>
        <p:txBody>
          <a:bodyPr>
            <a:normAutofit fontScale="90000"/>
          </a:bodyPr>
          <a:lstStyle/>
          <a:p>
            <a:r>
              <a:rPr lang="fr-FR" dirty="0"/>
              <a:t>Eléments structurants une base de données </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445463" y="1711929"/>
            <a:ext cx="8208912" cy="1094060"/>
          </a:xfrm>
        </p:spPr>
        <p:txBody>
          <a:bodyPr>
            <a:normAutofit/>
          </a:bodyPr>
          <a:lstStyle/>
          <a:p>
            <a:pPr marL="0" indent="0">
              <a:buClr>
                <a:schemeClr val="accent4"/>
              </a:buClr>
              <a:buSzPct val="100000"/>
              <a:buNone/>
            </a:pPr>
            <a:r>
              <a:rPr lang="fr-FR" dirty="0"/>
              <a:t>Selon le modèle relationnel, une base de données est composée de :</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16</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707886"/>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Structure de base de données relationnelle</a:t>
            </a:r>
          </a:p>
        </p:txBody>
      </p:sp>
      <p:sp>
        <p:nvSpPr>
          <p:cNvPr id="9" name="Espace réservé du contenu 2">
            <a:extLst>
              <a:ext uri="{FF2B5EF4-FFF2-40B4-BE49-F238E27FC236}">
                <a16:creationId xmlns:a16="http://schemas.microsoft.com/office/drawing/2014/main" id="{2542E21E-3E72-499F-9E48-8D3AC9264F27}"/>
              </a:ext>
            </a:extLst>
          </p:cNvPr>
          <p:cNvSpPr txBox="1">
            <a:spLocks/>
          </p:cNvSpPr>
          <p:nvPr/>
        </p:nvSpPr>
        <p:spPr>
          <a:xfrm>
            <a:off x="669736" y="2903466"/>
            <a:ext cx="6869737" cy="288556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4"/>
              </a:buClr>
              <a:buSzPct val="100000"/>
              <a:buFont typeface="Trebuchet MS" panose="020B0603020202020204" pitchFamily="34" charset="0"/>
              <a:buChar char="●"/>
            </a:pPr>
            <a:r>
              <a:rPr lang="fr-FR" dirty="0"/>
              <a:t>Tables</a:t>
            </a:r>
          </a:p>
          <a:p>
            <a:pPr>
              <a:buClr>
                <a:schemeClr val="accent4"/>
              </a:buClr>
              <a:buSzPct val="100000"/>
              <a:buFont typeface="Trebuchet MS" panose="020B0603020202020204" pitchFamily="34" charset="0"/>
              <a:buChar char="●"/>
            </a:pPr>
            <a:r>
              <a:rPr lang="fr-FR" dirty="0"/>
              <a:t>Colonnes</a:t>
            </a:r>
          </a:p>
          <a:p>
            <a:pPr>
              <a:buClr>
                <a:schemeClr val="accent4"/>
              </a:buClr>
              <a:buSzPct val="100000"/>
              <a:buFont typeface="Trebuchet MS" panose="020B0603020202020204" pitchFamily="34" charset="0"/>
              <a:buChar char="●"/>
            </a:pPr>
            <a:r>
              <a:rPr lang="fr-FR" dirty="0"/>
              <a:t>Lignes</a:t>
            </a:r>
          </a:p>
          <a:p>
            <a:pPr>
              <a:buClr>
                <a:schemeClr val="accent4"/>
              </a:buClr>
              <a:buSzPct val="100000"/>
              <a:buFont typeface="Trebuchet MS" panose="020B0603020202020204" pitchFamily="34" charset="0"/>
              <a:buChar char="●"/>
            </a:pPr>
            <a:r>
              <a:rPr lang="fr-FR" dirty="0"/>
              <a:t>Clés primaires</a:t>
            </a:r>
          </a:p>
          <a:p>
            <a:pPr>
              <a:buClr>
                <a:schemeClr val="accent4"/>
              </a:buClr>
              <a:buSzPct val="100000"/>
              <a:buFont typeface="Trebuchet MS" panose="020B0603020202020204" pitchFamily="34" charset="0"/>
              <a:buChar char="●"/>
            </a:pPr>
            <a:r>
              <a:rPr lang="fr-FR" dirty="0"/>
              <a:t>Clés étrangères</a:t>
            </a:r>
          </a:p>
          <a:p>
            <a:pPr>
              <a:buClr>
                <a:schemeClr val="accent4"/>
              </a:buClr>
              <a:buSzPct val="100000"/>
              <a:buFont typeface="Trebuchet MS" panose="020B0603020202020204" pitchFamily="34" charset="0"/>
              <a:buChar char="●"/>
            </a:pPr>
            <a:r>
              <a:rPr lang="fr-FR" dirty="0"/>
              <a:t>Contraintes d'intégrité</a:t>
            </a:r>
          </a:p>
        </p:txBody>
      </p:sp>
    </p:spTree>
    <p:extLst>
      <p:ext uri="{BB962C8B-B14F-4D97-AF65-F5344CB8AC3E}">
        <p14:creationId xmlns:p14="http://schemas.microsoft.com/office/powerpoint/2010/main" val="3679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68313" y="964145"/>
            <a:ext cx="8208912" cy="454347"/>
          </a:xfrm>
        </p:spPr>
        <p:txBody>
          <a:bodyPr>
            <a:normAutofit fontScale="90000"/>
          </a:bodyPr>
          <a:lstStyle/>
          <a:p>
            <a:r>
              <a:rPr lang="fr-FR" dirty="0"/>
              <a:t>Table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17</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18A248AA-7D6F-4CE8-B758-07BAD4A1CE7A}"/>
              </a:ext>
            </a:extLst>
          </p:cNvPr>
          <p:cNvSpPr txBox="1"/>
          <p:nvPr/>
        </p:nvSpPr>
        <p:spPr>
          <a:xfrm>
            <a:off x="2193499" y="53192"/>
            <a:ext cx="4761847" cy="707886"/>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Structure de base de données relationnelle</a:t>
            </a:r>
          </a:p>
        </p:txBody>
      </p:sp>
      <p:sp>
        <p:nvSpPr>
          <p:cNvPr id="10" name="Espace réservé du contenu 2">
            <a:extLst>
              <a:ext uri="{FF2B5EF4-FFF2-40B4-BE49-F238E27FC236}">
                <a16:creationId xmlns:a16="http://schemas.microsoft.com/office/drawing/2014/main" id="{D8C3C9A3-7863-48BC-B3CC-A5A080E8E561}"/>
              </a:ext>
            </a:extLst>
          </p:cNvPr>
          <p:cNvSpPr>
            <a:spLocks noGrp="1"/>
          </p:cNvSpPr>
          <p:nvPr>
            <p:ph idx="1"/>
          </p:nvPr>
        </p:nvSpPr>
        <p:spPr>
          <a:xfrm>
            <a:off x="467544" y="1572005"/>
            <a:ext cx="8208912" cy="2847595"/>
          </a:xfrm>
        </p:spPr>
        <p:txBody>
          <a:bodyPr>
            <a:normAutofit/>
          </a:bodyPr>
          <a:lstStyle/>
          <a:p>
            <a:pPr marL="0" indent="0">
              <a:buClr>
                <a:schemeClr val="accent4"/>
              </a:buClr>
              <a:buSzPct val="100000"/>
              <a:buNone/>
            </a:pPr>
            <a:r>
              <a:rPr lang="fr-FR" sz="2400" dirty="0"/>
              <a:t>Une </a:t>
            </a:r>
            <a:r>
              <a:rPr lang="fr-FR" sz="2400" b="1" dirty="0"/>
              <a:t>table</a:t>
            </a:r>
            <a:r>
              <a:rPr lang="fr-FR" sz="2400" dirty="0"/>
              <a:t> est un ensemble de données relatives à un même sujet (ou entité) et structurées sous forme de tableau.</a:t>
            </a:r>
          </a:p>
          <a:p>
            <a:pPr marL="0" indent="0">
              <a:buClr>
                <a:schemeClr val="accent4"/>
              </a:buClr>
              <a:buSzPct val="100000"/>
              <a:buNone/>
            </a:pPr>
            <a:r>
              <a:rPr lang="fr-FR" sz="2400" dirty="0"/>
              <a:t>Dans une base de données relationnelle, la table constitue la structure la plus importante car la manipulation des données se fait toujours à travers les tables : création, sélection, modification et suppression</a:t>
            </a:r>
          </a:p>
        </p:txBody>
      </p:sp>
      <p:pic>
        <p:nvPicPr>
          <p:cNvPr id="3" name="Image 2">
            <a:extLst>
              <a:ext uri="{FF2B5EF4-FFF2-40B4-BE49-F238E27FC236}">
                <a16:creationId xmlns:a16="http://schemas.microsoft.com/office/drawing/2014/main" id="{B8DE3634-F664-434D-B7C3-580F9A1379E1}"/>
              </a:ext>
            </a:extLst>
          </p:cNvPr>
          <p:cNvPicPr>
            <a:picLocks noChangeAspect="1"/>
          </p:cNvPicPr>
          <p:nvPr/>
        </p:nvPicPr>
        <p:blipFill>
          <a:blip r:embed="rId4"/>
          <a:stretch>
            <a:fillRect/>
          </a:stretch>
        </p:blipFill>
        <p:spPr>
          <a:xfrm>
            <a:off x="1312060" y="4419600"/>
            <a:ext cx="6064879" cy="1474255"/>
          </a:xfrm>
          <a:prstGeom prst="rect">
            <a:avLst/>
          </a:prstGeom>
        </p:spPr>
      </p:pic>
      <p:sp>
        <p:nvSpPr>
          <p:cNvPr id="11" name="ZoneTexte 10">
            <a:extLst>
              <a:ext uri="{FF2B5EF4-FFF2-40B4-BE49-F238E27FC236}">
                <a16:creationId xmlns:a16="http://schemas.microsoft.com/office/drawing/2014/main" id="{18DCE7AE-429D-48A8-A249-E164C4D772C7}"/>
              </a:ext>
            </a:extLst>
          </p:cNvPr>
          <p:cNvSpPr txBox="1"/>
          <p:nvPr/>
        </p:nvSpPr>
        <p:spPr>
          <a:xfrm>
            <a:off x="1909019" y="5905371"/>
            <a:ext cx="4572000" cy="375552"/>
          </a:xfrm>
          <a:prstGeom prst="rect">
            <a:avLst/>
          </a:prstGeom>
          <a:noFill/>
        </p:spPr>
        <p:txBody>
          <a:bodyPr wrap="square">
            <a:spAutoFit/>
          </a:bodyPr>
          <a:lstStyle/>
          <a:p>
            <a:pPr algn="ctr">
              <a:lnSpc>
                <a:spcPct val="107000"/>
              </a:lnSpc>
              <a:spcAft>
                <a:spcPts val="3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Example de table article</a:t>
            </a:r>
          </a:p>
        </p:txBody>
      </p:sp>
    </p:spTree>
    <p:extLst>
      <p:ext uri="{BB962C8B-B14F-4D97-AF65-F5344CB8AC3E}">
        <p14:creationId xmlns:p14="http://schemas.microsoft.com/office/powerpoint/2010/main" val="56650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542801"/>
          </a:xfrm>
        </p:spPr>
        <p:txBody>
          <a:bodyPr>
            <a:normAutofit fontScale="90000"/>
          </a:bodyPr>
          <a:lstStyle/>
          <a:p>
            <a:r>
              <a:rPr lang="fr-FR" dirty="0"/>
              <a:t>Colonne</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467544" y="1611537"/>
            <a:ext cx="8208912" cy="1817464"/>
          </a:xfrm>
        </p:spPr>
        <p:txBody>
          <a:bodyPr>
            <a:normAutofit/>
          </a:bodyPr>
          <a:lstStyle/>
          <a:p>
            <a:pPr marL="0" indent="0">
              <a:buClr>
                <a:schemeClr val="accent4"/>
              </a:buClr>
              <a:buSzPct val="100000"/>
              <a:buNone/>
            </a:pPr>
            <a:r>
              <a:rPr lang="fr-FR" sz="2400" dirty="0"/>
              <a:t>Dans une table, une colonne correspond à une propriété élémentaire de l'objet décrit par cette table.</a:t>
            </a:r>
          </a:p>
          <a:p>
            <a:pPr marL="0" indent="0">
              <a:buClr>
                <a:schemeClr val="accent4"/>
              </a:buClr>
              <a:buSzPct val="100000"/>
              <a:buNone/>
            </a:pPr>
            <a:r>
              <a:rPr lang="fr-FR" sz="2400" dirty="0"/>
              <a:t>Un autre terme utilisé également pour désigner une colonne est celui d’« attribut» ou de « champ »</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18</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A67EF04D-27FF-4658-A0F5-5BFF7FC34FFD}"/>
              </a:ext>
            </a:extLst>
          </p:cNvPr>
          <p:cNvSpPr txBox="1"/>
          <p:nvPr/>
        </p:nvSpPr>
        <p:spPr>
          <a:xfrm>
            <a:off x="2193499" y="53192"/>
            <a:ext cx="4761847" cy="707886"/>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Structure de base de données relationnelle</a:t>
            </a:r>
          </a:p>
        </p:txBody>
      </p:sp>
      <p:pic>
        <p:nvPicPr>
          <p:cNvPr id="5" name="Image 4">
            <a:extLst>
              <a:ext uri="{FF2B5EF4-FFF2-40B4-BE49-F238E27FC236}">
                <a16:creationId xmlns:a16="http://schemas.microsoft.com/office/drawing/2014/main" id="{D57CBF64-8248-411A-8C14-D5E49932230D}"/>
              </a:ext>
            </a:extLst>
          </p:cNvPr>
          <p:cNvPicPr>
            <a:picLocks noChangeAspect="1"/>
          </p:cNvPicPr>
          <p:nvPr/>
        </p:nvPicPr>
        <p:blipFill>
          <a:blip r:embed="rId4"/>
          <a:stretch>
            <a:fillRect/>
          </a:stretch>
        </p:blipFill>
        <p:spPr>
          <a:xfrm>
            <a:off x="1457249" y="3241430"/>
            <a:ext cx="6695677" cy="2901461"/>
          </a:xfrm>
          <a:prstGeom prst="rect">
            <a:avLst/>
          </a:prstGeom>
        </p:spPr>
      </p:pic>
      <p:sp>
        <p:nvSpPr>
          <p:cNvPr id="10" name="ZoneTexte 9">
            <a:extLst>
              <a:ext uri="{FF2B5EF4-FFF2-40B4-BE49-F238E27FC236}">
                <a16:creationId xmlns:a16="http://schemas.microsoft.com/office/drawing/2014/main" id="{EB5F139B-F833-4869-81D2-77B0B348EC65}"/>
              </a:ext>
            </a:extLst>
          </p:cNvPr>
          <p:cNvSpPr txBox="1"/>
          <p:nvPr/>
        </p:nvSpPr>
        <p:spPr>
          <a:xfrm>
            <a:off x="2383346" y="6069256"/>
            <a:ext cx="4572000" cy="375552"/>
          </a:xfrm>
          <a:prstGeom prst="rect">
            <a:avLst/>
          </a:prstGeom>
          <a:noFill/>
        </p:spPr>
        <p:txBody>
          <a:bodyPr wrap="square">
            <a:spAutoFit/>
          </a:bodyPr>
          <a:lstStyle/>
          <a:p>
            <a:pPr algn="ctr">
              <a:lnSpc>
                <a:spcPct val="107000"/>
              </a:lnSpc>
              <a:spcAft>
                <a:spcPts val="3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Description des colonnes de la table article</a:t>
            </a:r>
          </a:p>
        </p:txBody>
      </p:sp>
    </p:spTree>
    <p:extLst>
      <p:ext uri="{BB962C8B-B14F-4D97-AF65-F5344CB8AC3E}">
        <p14:creationId xmlns:p14="http://schemas.microsoft.com/office/powerpoint/2010/main" val="320153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601416"/>
          </a:xfrm>
        </p:spPr>
        <p:txBody>
          <a:bodyPr>
            <a:normAutofit/>
          </a:bodyPr>
          <a:lstStyle/>
          <a:p>
            <a:r>
              <a:rPr lang="fr-FR" dirty="0"/>
              <a:t>Ligne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19</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5BC9BE96-D8F1-4680-8EEC-2ECFB6132804}"/>
              </a:ext>
            </a:extLst>
          </p:cNvPr>
          <p:cNvSpPr txBox="1"/>
          <p:nvPr/>
        </p:nvSpPr>
        <p:spPr>
          <a:xfrm>
            <a:off x="2193499" y="53192"/>
            <a:ext cx="4761847" cy="707886"/>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Structure de base de données relationnelle</a:t>
            </a:r>
          </a:p>
        </p:txBody>
      </p:sp>
      <p:sp>
        <p:nvSpPr>
          <p:cNvPr id="10" name="Espace réservé du contenu 2">
            <a:extLst>
              <a:ext uri="{FF2B5EF4-FFF2-40B4-BE49-F238E27FC236}">
                <a16:creationId xmlns:a16="http://schemas.microsoft.com/office/drawing/2014/main" id="{33926AAF-D3EA-49B0-88A4-FC78E30CDC55}"/>
              </a:ext>
            </a:extLst>
          </p:cNvPr>
          <p:cNvSpPr>
            <a:spLocks noGrp="1"/>
          </p:cNvSpPr>
          <p:nvPr>
            <p:ph idx="1"/>
          </p:nvPr>
        </p:nvSpPr>
        <p:spPr>
          <a:xfrm>
            <a:off x="489625" y="1864058"/>
            <a:ext cx="8208912" cy="3845080"/>
          </a:xfrm>
        </p:spPr>
        <p:txBody>
          <a:bodyPr>
            <a:normAutofit/>
          </a:bodyPr>
          <a:lstStyle/>
          <a:p>
            <a:pPr marL="0" indent="0" algn="just">
              <a:buClr>
                <a:schemeClr val="accent4"/>
              </a:buClr>
              <a:buSzPct val="100000"/>
              <a:buNone/>
            </a:pPr>
            <a:r>
              <a:rPr lang="fr-FR" dirty="0"/>
              <a:t>Une table est composée horizontalement d'un ensemble de lignes. Une ligne correspond à une occurrence du sujet représenté par la table. On dit aussi qu'elle correspond à un objet du monde réel.</a:t>
            </a:r>
          </a:p>
          <a:p>
            <a:pPr marL="0" indent="0" algn="just">
              <a:buClr>
                <a:schemeClr val="accent4"/>
              </a:buClr>
              <a:buSzPct val="100000"/>
              <a:buNone/>
            </a:pPr>
            <a:r>
              <a:rPr lang="fr-FR" dirty="0"/>
              <a:t>Un autre terme utilisé également pour désigner une ligne est celui de l' « enregistrement » ou de « n-uplet ».</a:t>
            </a:r>
          </a:p>
        </p:txBody>
      </p:sp>
    </p:spTree>
    <p:extLst>
      <p:ext uri="{BB962C8B-B14F-4D97-AF65-F5344CB8AC3E}">
        <p14:creationId xmlns:p14="http://schemas.microsoft.com/office/powerpoint/2010/main" val="115061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2</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2</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461665"/>
          </a:xfrm>
          <a:prstGeom prst="rect">
            <a:avLst/>
          </a:prstGeom>
          <a:noFill/>
        </p:spPr>
        <p:txBody>
          <a:bodyPr wrap="square" rtlCol="0">
            <a:spAutoFit/>
          </a:bodyPr>
          <a:lstStyle/>
          <a:p>
            <a:pPr algn="ctr" defTabSz="363538">
              <a:tabLst>
                <a:tab pos="903288" algn="l"/>
                <a:tab pos="1077913" algn="l"/>
              </a:tabLst>
            </a:pPr>
            <a:r>
              <a:rPr lang="fr-FR" sz="2400" b="1" cap="small" dirty="0">
                <a:solidFill>
                  <a:srgbClr val="FFFFFF"/>
                </a:solidFill>
              </a:rPr>
              <a:t>Plan du premier module</a:t>
            </a:r>
          </a:p>
        </p:txBody>
      </p:sp>
      <p:sp>
        <p:nvSpPr>
          <p:cNvPr id="3" name="Rectangle 2"/>
          <p:cNvSpPr/>
          <p:nvPr/>
        </p:nvSpPr>
        <p:spPr>
          <a:xfrm>
            <a:off x="585143" y="2794940"/>
            <a:ext cx="8229600" cy="523220"/>
          </a:xfrm>
          <a:prstGeom prst="rect">
            <a:avLst/>
          </a:prstGeom>
        </p:spPr>
        <p:txBody>
          <a:bodyPr wrap="square">
            <a:spAutoFit/>
          </a:bodyPr>
          <a:lstStyle/>
          <a:p>
            <a:pPr marL="269875" indent="-269875">
              <a:buFont typeface="Arial" panose="020B0604020202020204" pitchFamily="34" charset="0"/>
              <a:buChar char="•"/>
            </a:pPr>
            <a:r>
              <a:rPr lang="fr-FR" sz="2800" dirty="0">
                <a:solidFill>
                  <a:schemeClr val="accent6">
                    <a:lumMod val="75000"/>
                  </a:schemeClr>
                </a:solidFill>
              </a:rPr>
              <a:t>Typologie et panorama des SGBD</a:t>
            </a:r>
          </a:p>
        </p:txBody>
      </p:sp>
      <p:sp>
        <p:nvSpPr>
          <p:cNvPr id="11" name="Rectangle 10">
            <a:extLst>
              <a:ext uri="{FF2B5EF4-FFF2-40B4-BE49-F238E27FC236}">
                <a16:creationId xmlns:a16="http://schemas.microsoft.com/office/drawing/2014/main" id="{E0B5CBC7-CB18-42D3-A3BD-1DEE155C5DB8}"/>
              </a:ext>
            </a:extLst>
          </p:cNvPr>
          <p:cNvSpPr/>
          <p:nvPr/>
        </p:nvSpPr>
        <p:spPr>
          <a:xfrm>
            <a:off x="585143" y="2114986"/>
            <a:ext cx="8229600" cy="523220"/>
          </a:xfrm>
          <a:prstGeom prst="rect">
            <a:avLst/>
          </a:prstGeom>
        </p:spPr>
        <p:txBody>
          <a:bodyPr wrap="square">
            <a:spAutoFit/>
          </a:bodyPr>
          <a:lstStyle/>
          <a:p>
            <a:pPr marL="269875" indent="-269875">
              <a:buFont typeface="Arial" panose="020B0604020202020204" pitchFamily="34" charset="0"/>
              <a:buChar char="•"/>
            </a:pPr>
            <a:r>
              <a:rPr lang="fr-FR" sz="2800" dirty="0">
                <a:solidFill>
                  <a:schemeClr val="accent4">
                    <a:lumMod val="60000"/>
                    <a:lumOff val="40000"/>
                  </a:schemeClr>
                </a:solidFill>
              </a:rPr>
              <a:t>Définition de BD et SGBD</a:t>
            </a:r>
          </a:p>
        </p:txBody>
      </p:sp>
      <p:sp>
        <p:nvSpPr>
          <p:cNvPr id="18" name="Rectangle 17">
            <a:extLst>
              <a:ext uri="{FF2B5EF4-FFF2-40B4-BE49-F238E27FC236}">
                <a16:creationId xmlns:a16="http://schemas.microsoft.com/office/drawing/2014/main" id="{269DDB50-6261-4431-9BF1-E4F004D6B1F7}"/>
              </a:ext>
            </a:extLst>
          </p:cNvPr>
          <p:cNvSpPr/>
          <p:nvPr/>
        </p:nvSpPr>
        <p:spPr>
          <a:xfrm>
            <a:off x="585143" y="3474894"/>
            <a:ext cx="8229600" cy="523220"/>
          </a:xfrm>
          <a:prstGeom prst="rect">
            <a:avLst/>
          </a:prstGeom>
        </p:spPr>
        <p:txBody>
          <a:bodyPr wrap="square">
            <a:spAutoFit/>
          </a:bodyPr>
          <a:lstStyle/>
          <a:p>
            <a:pPr marL="269875" indent="-269875">
              <a:buFont typeface="Arial" panose="020B0604020202020204" pitchFamily="34" charset="0"/>
              <a:buChar char="•"/>
            </a:pPr>
            <a:r>
              <a:rPr lang="fr-FR" sz="2800" dirty="0">
                <a:solidFill>
                  <a:schemeClr val="accent2">
                    <a:lumMod val="75000"/>
                  </a:schemeClr>
                </a:solidFill>
              </a:rPr>
              <a:t>Structure d’une BD relationnelle</a:t>
            </a:r>
          </a:p>
        </p:txBody>
      </p:sp>
      <p:sp>
        <p:nvSpPr>
          <p:cNvPr id="19" name="Rectangle 18">
            <a:extLst>
              <a:ext uri="{FF2B5EF4-FFF2-40B4-BE49-F238E27FC236}">
                <a16:creationId xmlns:a16="http://schemas.microsoft.com/office/drawing/2014/main" id="{6C1F79DA-6298-49F1-930A-4CD93CF8C329}"/>
              </a:ext>
            </a:extLst>
          </p:cNvPr>
          <p:cNvSpPr/>
          <p:nvPr/>
        </p:nvSpPr>
        <p:spPr>
          <a:xfrm>
            <a:off x="585143" y="1435032"/>
            <a:ext cx="8229600" cy="523220"/>
          </a:xfrm>
          <a:prstGeom prst="rect">
            <a:avLst/>
          </a:prstGeom>
        </p:spPr>
        <p:txBody>
          <a:bodyPr wrap="square">
            <a:spAutoFit/>
          </a:bodyPr>
          <a:lstStyle/>
          <a:p>
            <a:pPr marL="285750" indent="-285750">
              <a:buFont typeface="Arial" panose="020B0604020202020204" pitchFamily="34" charset="0"/>
              <a:buChar char="•"/>
            </a:pPr>
            <a:r>
              <a:rPr lang="fr-FR" sz="2800" dirty="0">
                <a:solidFill>
                  <a:schemeClr val="accent1">
                    <a:lumMod val="75000"/>
                  </a:schemeClr>
                </a:solidFill>
              </a:rPr>
              <a:t>Les objectifs du module</a:t>
            </a:r>
          </a:p>
        </p:txBody>
      </p:sp>
      <p:sp>
        <p:nvSpPr>
          <p:cNvPr id="20" name="Rectangle 19">
            <a:extLst>
              <a:ext uri="{FF2B5EF4-FFF2-40B4-BE49-F238E27FC236}">
                <a16:creationId xmlns:a16="http://schemas.microsoft.com/office/drawing/2014/main" id="{4945D892-470C-4706-A889-93E064CB51B3}"/>
              </a:ext>
            </a:extLst>
          </p:cNvPr>
          <p:cNvSpPr/>
          <p:nvPr/>
        </p:nvSpPr>
        <p:spPr>
          <a:xfrm>
            <a:off x="585143" y="4154847"/>
            <a:ext cx="8229600" cy="523220"/>
          </a:xfrm>
          <a:prstGeom prst="rect">
            <a:avLst/>
          </a:prstGeom>
        </p:spPr>
        <p:txBody>
          <a:bodyPr wrap="square">
            <a:spAutoFit/>
          </a:bodyPr>
          <a:lstStyle/>
          <a:p>
            <a:pPr marL="285750" indent="-285750">
              <a:buFont typeface="Arial" panose="020B0604020202020204" pitchFamily="34" charset="0"/>
              <a:buChar char="•"/>
            </a:pPr>
            <a:r>
              <a:rPr lang="fr-FR" sz="2800" dirty="0">
                <a:solidFill>
                  <a:schemeClr val="tx1">
                    <a:lumMod val="50000"/>
                  </a:schemeClr>
                </a:solidFill>
              </a:rPr>
              <a:t>Questions –réponses, approfondissement</a:t>
            </a:r>
          </a:p>
        </p:txBody>
      </p:sp>
    </p:spTree>
    <p:extLst>
      <p:ext uri="{BB962C8B-B14F-4D97-AF65-F5344CB8AC3E}">
        <p14:creationId xmlns:p14="http://schemas.microsoft.com/office/powerpoint/2010/main" val="251852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500"/>
                                        <p:tgtEl>
                                          <p:spTgt spid="3">
                                            <p:txEl>
                                              <p:pRg st="0" end="0"/>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9" dur="500"/>
                                        <p:tgtEl>
                                          <p:spTgt spid="11">
                                            <p:txEl>
                                              <p:pRg st="0" end="0"/>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checkerboard(across)">
                                      <p:cBhvr>
                                        <p:cTn id="23" dur="500"/>
                                        <p:tgtEl>
                                          <p:spTgt spid="18">
                                            <p:txEl>
                                              <p:pRg st="0" end="0"/>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checkerboard(across)">
                                      <p:cBhvr>
                                        <p:cTn id="27" dur="500"/>
                                        <p:tgtEl>
                                          <p:spTgt spid="19">
                                            <p:txEl>
                                              <p:pRg st="0" end="0"/>
                                            </p:txEl>
                                          </p:spTgt>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checkerboard(across)">
                                      <p:cBhvr>
                                        <p:cTn id="3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509960"/>
          </a:xfrm>
        </p:spPr>
        <p:txBody>
          <a:bodyPr>
            <a:normAutofit fontScale="90000"/>
          </a:bodyPr>
          <a:lstStyle/>
          <a:p>
            <a:r>
              <a:rPr lang="fr-FR" dirty="0"/>
              <a:t>Clé primaire</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489625" y="1734726"/>
            <a:ext cx="8208912" cy="1606351"/>
          </a:xfrm>
        </p:spPr>
        <p:txBody>
          <a:bodyPr>
            <a:normAutofit/>
          </a:bodyPr>
          <a:lstStyle/>
          <a:p>
            <a:pPr marL="0" indent="0">
              <a:buClr>
                <a:schemeClr val="accent4"/>
              </a:buClr>
              <a:buSzPct val="100000"/>
              <a:buNone/>
            </a:pPr>
            <a:r>
              <a:rPr lang="fr-FR" dirty="0"/>
              <a:t>La clé primaire d'une table est une colonne ou un groupe de colonnes permettant d'identifier de façon unique chaque ligne de la table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20</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4B9736AD-1AC2-4879-9B1E-DD7D6E1F7CFE}"/>
              </a:ext>
            </a:extLst>
          </p:cNvPr>
          <p:cNvSpPr txBox="1"/>
          <p:nvPr/>
        </p:nvSpPr>
        <p:spPr>
          <a:xfrm>
            <a:off x="2193499" y="53192"/>
            <a:ext cx="4761847" cy="707886"/>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Structure de base de données relationnelle</a:t>
            </a:r>
          </a:p>
        </p:txBody>
      </p:sp>
      <p:sp>
        <p:nvSpPr>
          <p:cNvPr id="10" name="Espace réservé du contenu 2">
            <a:extLst>
              <a:ext uri="{FF2B5EF4-FFF2-40B4-BE49-F238E27FC236}">
                <a16:creationId xmlns:a16="http://schemas.microsoft.com/office/drawing/2014/main" id="{B80702B3-739B-4948-A818-DA7E356077C7}"/>
              </a:ext>
            </a:extLst>
          </p:cNvPr>
          <p:cNvSpPr txBox="1">
            <a:spLocks/>
          </p:cNvSpPr>
          <p:nvPr/>
        </p:nvSpPr>
        <p:spPr>
          <a:xfrm>
            <a:off x="445462" y="3282327"/>
            <a:ext cx="8564393" cy="25827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accent4"/>
              </a:buClr>
              <a:buSzPct val="100000"/>
              <a:buFont typeface="Arial" panose="020B0604020202020204" pitchFamily="34" charset="0"/>
              <a:buNone/>
            </a:pPr>
            <a:r>
              <a:rPr lang="fr-FR" sz="2000" u="sng" dirty="0"/>
              <a:t>Remarques:</a:t>
            </a:r>
          </a:p>
          <a:p>
            <a:pPr>
              <a:buClr>
                <a:schemeClr val="accent4"/>
              </a:buClr>
              <a:buSzPct val="100000"/>
            </a:pPr>
            <a:r>
              <a:rPr lang="fr-FR" sz="2000" dirty="0"/>
              <a:t>Chaque table doit comporter une et une seule clé primaire</a:t>
            </a:r>
          </a:p>
          <a:p>
            <a:pPr>
              <a:buClr>
                <a:schemeClr val="accent4"/>
              </a:buClr>
              <a:buSzPct val="100000"/>
            </a:pPr>
            <a:r>
              <a:rPr lang="fr-FR" sz="2000" dirty="0"/>
              <a:t>Dans certains cas, dans une même table on peut avoir deux ou plusieurs colonnes qui peuvent jouer le rôle de clé primaires</a:t>
            </a:r>
          </a:p>
          <a:p>
            <a:pPr>
              <a:buClr>
                <a:schemeClr val="accent4"/>
              </a:buClr>
              <a:buSzPct val="100000"/>
            </a:pPr>
            <a:r>
              <a:rPr lang="fr-FR" sz="2000" dirty="0"/>
              <a:t>Les colonnes qui constituent la clé primaire sont obligatoires</a:t>
            </a:r>
          </a:p>
          <a:p>
            <a:pPr>
              <a:buClr>
                <a:schemeClr val="accent4"/>
              </a:buClr>
              <a:buSzPct val="100000"/>
            </a:pPr>
            <a:r>
              <a:rPr lang="fr-FR" sz="2000" dirty="0"/>
              <a:t>Pour distinguer une colonne qui fait partie de la clé primaire des autres colonnes, on la souligne, ou on la met en gras</a:t>
            </a:r>
          </a:p>
        </p:txBody>
      </p:sp>
    </p:spTree>
    <p:extLst>
      <p:ext uri="{BB962C8B-B14F-4D97-AF65-F5344CB8AC3E}">
        <p14:creationId xmlns:p14="http://schemas.microsoft.com/office/powerpoint/2010/main" val="108750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707886"/>
          </a:xfrm>
        </p:spPr>
        <p:txBody>
          <a:bodyPr/>
          <a:lstStyle/>
          <a:p>
            <a:r>
              <a:rPr lang="fr-FR" dirty="0"/>
              <a:t>Relations entre tables – clé étrangère</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467543" y="1701533"/>
            <a:ext cx="8430271" cy="2542221"/>
          </a:xfrm>
        </p:spPr>
        <p:txBody>
          <a:bodyPr>
            <a:normAutofit fontScale="92500"/>
          </a:bodyPr>
          <a:lstStyle/>
          <a:p>
            <a:pPr marL="0" indent="0" algn="just">
              <a:buClr>
                <a:schemeClr val="accent4"/>
              </a:buClr>
              <a:buSzPct val="100000"/>
              <a:buNone/>
            </a:pPr>
            <a:r>
              <a:rPr lang="fr-FR" sz="2400" dirty="0"/>
              <a:t>Pour que la base de données constitue une représentation fidèle du ou des domaines concernés, les liens entre les sujets du monde réel doivent se retrouver dans la base de données.</a:t>
            </a:r>
          </a:p>
          <a:p>
            <a:pPr marL="0" indent="0" algn="just">
              <a:buClr>
                <a:schemeClr val="accent4"/>
              </a:buClr>
              <a:buSzPct val="100000"/>
              <a:buNone/>
            </a:pPr>
            <a:r>
              <a:rPr lang="fr-FR" sz="2400" dirty="0"/>
              <a:t>Un lien entre deux tables A et B est représenté par l'ajout dans la table B d'une nouvelle colonne correspondant à la clé primaire de la table A. Cette nouvelle colonne est appelée </a:t>
            </a:r>
            <a:r>
              <a:rPr lang="fr-FR" sz="2400" b="1" dirty="0"/>
              <a:t>clé étrangère</a:t>
            </a:r>
            <a:r>
              <a:rPr lang="fr-FR" sz="2400" dirty="0"/>
              <a:t>.</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21</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EB14B10B-B641-4BDB-998B-316F2558007C}"/>
              </a:ext>
            </a:extLst>
          </p:cNvPr>
          <p:cNvSpPr txBox="1"/>
          <p:nvPr/>
        </p:nvSpPr>
        <p:spPr>
          <a:xfrm>
            <a:off x="2193499" y="53192"/>
            <a:ext cx="4761847" cy="707886"/>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Structure de base de données relationnelle</a:t>
            </a:r>
          </a:p>
        </p:txBody>
      </p:sp>
      <p:pic>
        <p:nvPicPr>
          <p:cNvPr id="5" name="Image 4">
            <a:extLst>
              <a:ext uri="{FF2B5EF4-FFF2-40B4-BE49-F238E27FC236}">
                <a16:creationId xmlns:a16="http://schemas.microsoft.com/office/drawing/2014/main" id="{06C69B33-A391-4502-8684-E623AC1F93B3}"/>
              </a:ext>
            </a:extLst>
          </p:cNvPr>
          <p:cNvPicPr>
            <a:picLocks noChangeAspect="1"/>
          </p:cNvPicPr>
          <p:nvPr/>
        </p:nvPicPr>
        <p:blipFill>
          <a:blip r:embed="rId4"/>
          <a:stretch>
            <a:fillRect/>
          </a:stretch>
        </p:blipFill>
        <p:spPr>
          <a:xfrm>
            <a:off x="3840658" y="3901861"/>
            <a:ext cx="1893333" cy="2542221"/>
          </a:xfrm>
          <a:prstGeom prst="rect">
            <a:avLst/>
          </a:prstGeom>
        </p:spPr>
      </p:pic>
    </p:spTree>
    <p:extLst>
      <p:ext uri="{BB962C8B-B14F-4D97-AF65-F5344CB8AC3E}">
        <p14:creationId xmlns:p14="http://schemas.microsoft.com/office/powerpoint/2010/main" val="274095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707886"/>
          </a:xfrm>
        </p:spPr>
        <p:txBody>
          <a:bodyPr/>
          <a:lstStyle/>
          <a:p>
            <a:r>
              <a:rPr lang="fr-FR" dirty="0"/>
              <a:t>Relations entre tables – clé étrangère</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467543" y="1701533"/>
            <a:ext cx="8430271" cy="1526859"/>
          </a:xfrm>
        </p:spPr>
        <p:txBody>
          <a:bodyPr>
            <a:normAutofit lnSpcReduction="10000"/>
          </a:bodyPr>
          <a:lstStyle/>
          <a:p>
            <a:pPr marL="0" indent="0" algn="just">
              <a:buClr>
                <a:schemeClr val="accent4"/>
              </a:buClr>
              <a:buSzPct val="100000"/>
              <a:buNone/>
            </a:pPr>
            <a:r>
              <a:rPr lang="fr-FR" sz="2400" dirty="0"/>
              <a:t>Supposons qu'en plus de la table « Article », nous avons une table « Commande » qui décrit les commandes reçues par le magasin. Dans cet exemple, nous admettons l'hypothèse qu'une commande ne concerne qu'un seul article.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22</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EB14B10B-B641-4BDB-998B-316F2558007C}"/>
              </a:ext>
            </a:extLst>
          </p:cNvPr>
          <p:cNvSpPr txBox="1"/>
          <p:nvPr/>
        </p:nvSpPr>
        <p:spPr>
          <a:xfrm>
            <a:off x="2193499" y="53192"/>
            <a:ext cx="4761847" cy="707886"/>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Structure de base de données relationnelle</a:t>
            </a:r>
          </a:p>
        </p:txBody>
      </p:sp>
      <p:pic>
        <p:nvPicPr>
          <p:cNvPr id="11" name="Image 10">
            <a:extLst>
              <a:ext uri="{FF2B5EF4-FFF2-40B4-BE49-F238E27FC236}">
                <a16:creationId xmlns:a16="http://schemas.microsoft.com/office/drawing/2014/main" id="{57D30912-091C-4E93-99D8-A9F4B5BD004B}"/>
              </a:ext>
            </a:extLst>
          </p:cNvPr>
          <p:cNvPicPr>
            <a:picLocks noChangeAspect="1"/>
          </p:cNvPicPr>
          <p:nvPr/>
        </p:nvPicPr>
        <p:blipFill>
          <a:blip r:embed="rId4"/>
          <a:stretch>
            <a:fillRect/>
          </a:stretch>
        </p:blipFill>
        <p:spPr>
          <a:xfrm>
            <a:off x="769543" y="3127526"/>
            <a:ext cx="6404686" cy="3459886"/>
          </a:xfrm>
          <a:prstGeom prst="rect">
            <a:avLst/>
          </a:prstGeom>
        </p:spPr>
      </p:pic>
    </p:spTree>
    <p:extLst>
      <p:ext uri="{BB962C8B-B14F-4D97-AF65-F5344CB8AC3E}">
        <p14:creationId xmlns:p14="http://schemas.microsoft.com/office/powerpoint/2010/main" val="69303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67544" y="967408"/>
            <a:ext cx="8208912" cy="719390"/>
          </a:xfrm>
        </p:spPr>
        <p:txBody>
          <a:bodyPr>
            <a:normAutofit fontScale="90000"/>
          </a:bodyPr>
          <a:lstStyle/>
          <a:p>
            <a:r>
              <a:rPr lang="fr-FR" dirty="0"/>
              <a:t>Contrainte d’intégrité –Intégrité référentielle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23</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93BACA7D-A015-4E9A-B2D0-94E386270598}"/>
              </a:ext>
            </a:extLst>
          </p:cNvPr>
          <p:cNvSpPr txBox="1"/>
          <p:nvPr/>
        </p:nvSpPr>
        <p:spPr>
          <a:xfrm>
            <a:off x="2193499" y="53192"/>
            <a:ext cx="4761847" cy="707886"/>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Structure de base de données relationnelle</a:t>
            </a:r>
          </a:p>
        </p:txBody>
      </p:sp>
      <p:sp>
        <p:nvSpPr>
          <p:cNvPr id="10" name="Espace réservé du contenu 2">
            <a:extLst>
              <a:ext uri="{FF2B5EF4-FFF2-40B4-BE49-F238E27FC236}">
                <a16:creationId xmlns:a16="http://schemas.microsoft.com/office/drawing/2014/main" id="{D1DF6651-40E9-4D17-89CF-D556BD293CA4}"/>
              </a:ext>
            </a:extLst>
          </p:cNvPr>
          <p:cNvSpPr>
            <a:spLocks noGrp="1"/>
          </p:cNvSpPr>
          <p:nvPr>
            <p:ph idx="1"/>
          </p:nvPr>
        </p:nvSpPr>
        <p:spPr>
          <a:xfrm>
            <a:off x="468313" y="1588747"/>
            <a:ext cx="8208912" cy="1483274"/>
          </a:xfrm>
        </p:spPr>
        <p:txBody>
          <a:bodyPr>
            <a:normAutofit/>
          </a:bodyPr>
          <a:lstStyle/>
          <a:p>
            <a:pPr marL="0" indent="0" algn="just">
              <a:buClr>
                <a:schemeClr val="accent4"/>
              </a:buClr>
              <a:buSzPct val="100000"/>
              <a:buNone/>
            </a:pPr>
            <a:r>
              <a:rPr lang="fr-FR" sz="2400" dirty="0"/>
              <a:t>La cohérence et l'intégrité des données, dans une base de données, sont assurées à l'aide d'un ensemble de règles dites </a:t>
            </a:r>
            <a:r>
              <a:rPr lang="fr-FR" sz="2400" b="1" dirty="0"/>
              <a:t>contraintes d'intégrité</a:t>
            </a:r>
            <a:r>
              <a:rPr lang="fr-FR" sz="2400" dirty="0"/>
              <a:t>.</a:t>
            </a:r>
          </a:p>
        </p:txBody>
      </p:sp>
      <p:sp>
        <p:nvSpPr>
          <p:cNvPr id="11" name="Espace réservé du contenu 2">
            <a:extLst>
              <a:ext uri="{FF2B5EF4-FFF2-40B4-BE49-F238E27FC236}">
                <a16:creationId xmlns:a16="http://schemas.microsoft.com/office/drawing/2014/main" id="{D816FA4D-F1B1-4DD8-B7B4-0D1BB4231779}"/>
              </a:ext>
            </a:extLst>
          </p:cNvPr>
          <p:cNvSpPr txBox="1">
            <a:spLocks/>
          </p:cNvSpPr>
          <p:nvPr/>
        </p:nvSpPr>
        <p:spPr>
          <a:xfrm>
            <a:off x="312186" y="2948050"/>
            <a:ext cx="8519628" cy="330899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chemeClr val="accent4"/>
              </a:buClr>
              <a:buSzPct val="100000"/>
              <a:buFont typeface="Arial" panose="020B0604020202020204" pitchFamily="34" charset="0"/>
              <a:buNone/>
            </a:pPr>
            <a:r>
              <a:rPr lang="fr-FR" sz="2400" dirty="0"/>
              <a:t>Les principaux types de contraintes d'intégrité sont :</a:t>
            </a:r>
          </a:p>
          <a:p>
            <a:pPr algn="just">
              <a:buClr>
                <a:schemeClr val="accent4"/>
              </a:buClr>
              <a:buSzPct val="100000"/>
            </a:pPr>
            <a:r>
              <a:rPr lang="fr-FR" sz="2400" dirty="0"/>
              <a:t>Les contraintes de domaines: </a:t>
            </a:r>
            <a:r>
              <a:rPr lang="fr-FR" sz="2200" dirty="0"/>
              <a:t>Ce sont des contraintes appliquées à des colonnes. Elles permettent de fixer le caractère obligatoire ou pas d'une colonne et les règles de validité des valeurs qui peuvent être prises par cette colonne </a:t>
            </a:r>
          </a:p>
          <a:p>
            <a:pPr algn="just">
              <a:buClr>
                <a:schemeClr val="accent4"/>
              </a:buClr>
              <a:buSzPct val="100000"/>
            </a:pPr>
            <a:r>
              <a:rPr lang="fr-FR" sz="2400" dirty="0"/>
              <a:t>Les contraintes d'intégrité de tables: </a:t>
            </a:r>
            <a:r>
              <a:rPr lang="fr-FR" sz="2200" dirty="0"/>
              <a:t>Elles permettent d'assurer que chaque table a une clé primaire</a:t>
            </a:r>
            <a:r>
              <a:rPr lang="fr-FR" sz="2400" dirty="0"/>
              <a:t> </a:t>
            </a:r>
          </a:p>
          <a:p>
            <a:pPr algn="just">
              <a:buClr>
                <a:schemeClr val="accent4"/>
              </a:buClr>
              <a:buSzPct val="100000"/>
            </a:pPr>
            <a:r>
              <a:rPr lang="fr-FR" sz="2400" dirty="0"/>
              <a:t>Les contraintes d'intégrité référentielles: </a:t>
            </a:r>
            <a:r>
              <a:rPr lang="fr-FR" sz="2200" dirty="0"/>
              <a:t>Elles permettent de s'assurer que les valeurs introduites dans une colonne figurent dans une autre colonne en tant que clé primaire. </a:t>
            </a:r>
          </a:p>
        </p:txBody>
      </p:sp>
    </p:spTree>
    <p:extLst>
      <p:ext uri="{BB962C8B-B14F-4D97-AF65-F5344CB8AC3E}">
        <p14:creationId xmlns:p14="http://schemas.microsoft.com/office/powerpoint/2010/main" val="81334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719390"/>
          </a:xfrm>
        </p:spPr>
        <p:txBody>
          <a:bodyPr>
            <a:normAutofit/>
          </a:bodyPr>
          <a:lstStyle/>
          <a:p>
            <a:r>
              <a:rPr lang="fr-FR" dirty="0"/>
              <a:t>Représentation de la structure d’une BD</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24</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1DE14416-1535-407A-9F90-D5908A069CF2}"/>
              </a:ext>
            </a:extLst>
          </p:cNvPr>
          <p:cNvSpPr txBox="1"/>
          <p:nvPr/>
        </p:nvSpPr>
        <p:spPr>
          <a:xfrm>
            <a:off x="2193499" y="53192"/>
            <a:ext cx="4761847" cy="707886"/>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Structure de base de données relationnelle</a:t>
            </a:r>
          </a:p>
        </p:txBody>
      </p:sp>
      <p:sp>
        <p:nvSpPr>
          <p:cNvPr id="10" name="Espace réservé du contenu 2">
            <a:extLst>
              <a:ext uri="{FF2B5EF4-FFF2-40B4-BE49-F238E27FC236}">
                <a16:creationId xmlns:a16="http://schemas.microsoft.com/office/drawing/2014/main" id="{1B6C94DD-B440-482F-BDE6-F6AA9BA9967D}"/>
              </a:ext>
            </a:extLst>
          </p:cNvPr>
          <p:cNvSpPr>
            <a:spLocks noGrp="1"/>
          </p:cNvSpPr>
          <p:nvPr>
            <p:ph idx="1"/>
          </p:nvPr>
        </p:nvSpPr>
        <p:spPr>
          <a:xfrm>
            <a:off x="489625" y="1713054"/>
            <a:ext cx="8208912" cy="4465007"/>
          </a:xfrm>
        </p:spPr>
        <p:txBody>
          <a:bodyPr>
            <a:normAutofit lnSpcReduction="10000"/>
          </a:bodyPr>
          <a:lstStyle/>
          <a:p>
            <a:pPr marL="0" indent="0">
              <a:buClr>
                <a:schemeClr val="accent4"/>
              </a:buClr>
              <a:buSzPct val="100000"/>
              <a:buNone/>
            </a:pPr>
            <a:r>
              <a:rPr lang="fr-FR" dirty="0"/>
              <a:t>Il s’agit de donner un formalisme permettant de représenter de façon homogène tous ces concepts que us venons devoir.</a:t>
            </a:r>
          </a:p>
          <a:p>
            <a:pPr marL="0" indent="0">
              <a:buClr>
                <a:schemeClr val="accent4"/>
              </a:buClr>
              <a:buSzPct val="100000"/>
              <a:buNone/>
            </a:pPr>
            <a:r>
              <a:rPr lang="fr-FR" dirty="0"/>
              <a:t>Un schéma de base de données représente la configuration logique de tout ou partie d'une base de données relationnelle.</a:t>
            </a:r>
          </a:p>
          <a:p>
            <a:pPr marL="0" indent="0">
              <a:buClr>
                <a:schemeClr val="accent4"/>
              </a:buClr>
              <a:buSzPct val="100000"/>
              <a:buNone/>
            </a:pPr>
            <a:r>
              <a:rPr lang="fr-FR" dirty="0"/>
              <a:t>La structure d'une base de données peut être représentée selon deux formalismes :</a:t>
            </a:r>
          </a:p>
          <a:p>
            <a:pPr>
              <a:buClr>
                <a:schemeClr val="accent4"/>
              </a:buClr>
              <a:buSzPct val="100000"/>
            </a:pPr>
            <a:r>
              <a:rPr lang="fr-FR" dirty="0"/>
              <a:t>Représentation textuelle</a:t>
            </a:r>
          </a:p>
          <a:p>
            <a:pPr>
              <a:buClr>
                <a:schemeClr val="accent4"/>
              </a:buClr>
              <a:buSzPct val="100000"/>
            </a:pPr>
            <a:r>
              <a:rPr lang="fr-FR" dirty="0"/>
              <a:t>Représentation graphique</a:t>
            </a:r>
          </a:p>
        </p:txBody>
      </p:sp>
    </p:spTree>
    <p:extLst>
      <p:ext uri="{BB962C8B-B14F-4D97-AF65-F5344CB8AC3E}">
        <p14:creationId xmlns:p14="http://schemas.microsoft.com/office/powerpoint/2010/main" val="410877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719390"/>
          </a:xfrm>
        </p:spPr>
        <p:txBody>
          <a:bodyPr/>
          <a:lstStyle/>
          <a:p>
            <a:r>
              <a:rPr lang="fr-FR" dirty="0"/>
              <a:t>Exemple de représentation textuelle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25</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724BD50A-E986-4460-AFC9-B394464E0A4A}"/>
              </a:ext>
            </a:extLst>
          </p:cNvPr>
          <p:cNvSpPr txBox="1"/>
          <p:nvPr/>
        </p:nvSpPr>
        <p:spPr>
          <a:xfrm>
            <a:off x="2193499" y="53192"/>
            <a:ext cx="4761847" cy="707886"/>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Structure de base de données relationnelle</a:t>
            </a:r>
          </a:p>
        </p:txBody>
      </p:sp>
      <p:pic>
        <p:nvPicPr>
          <p:cNvPr id="5" name="Image 4">
            <a:extLst>
              <a:ext uri="{FF2B5EF4-FFF2-40B4-BE49-F238E27FC236}">
                <a16:creationId xmlns:a16="http://schemas.microsoft.com/office/drawing/2014/main" id="{6FC36532-B5F7-4641-99FE-03D88275BE4E}"/>
              </a:ext>
            </a:extLst>
          </p:cNvPr>
          <p:cNvPicPr>
            <a:picLocks noChangeAspect="1"/>
          </p:cNvPicPr>
          <p:nvPr/>
        </p:nvPicPr>
        <p:blipFill>
          <a:blip r:embed="rId4"/>
          <a:stretch>
            <a:fillRect/>
          </a:stretch>
        </p:blipFill>
        <p:spPr>
          <a:xfrm>
            <a:off x="1565519" y="2390138"/>
            <a:ext cx="5767619" cy="1480875"/>
          </a:xfrm>
          <a:prstGeom prst="rect">
            <a:avLst/>
          </a:prstGeom>
        </p:spPr>
      </p:pic>
    </p:spTree>
    <p:extLst>
      <p:ext uri="{BB962C8B-B14F-4D97-AF65-F5344CB8AC3E}">
        <p14:creationId xmlns:p14="http://schemas.microsoft.com/office/powerpoint/2010/main" val="194624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90228" y="1011030"/>
            <a:ext cx="8208912" cy="719390"/>
          </a:xfrm>
        </p:spPr>
        <p:txBody>
          <a:bodyPr/>
          <a:lstStyle/>
          <a:p>
            <a:r>
              <a:rPr lang="fr-FR" dirty="0"/>
              <a:t>Exemple de représentation graphique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26</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pic>
        <p:nvPicPr>
          <p:cNvPr id="10" name="Image 9">
            <a:extLst>
              <a:ext uri="{FF2B5EF4-FFF2-40B4-BE49-F238E27FC236}">
                <a16:creationId xmlns:a16="http://schemas.microsoft.com/office/drawing/2014/main" id="{DD296CD7-34F0-4220-A41B-B5F0C1965816}"/>
              </a:ext>
            </a:extLst>
          </p:cNvPr>
          <p:cNvPicPr>
            <a:picLocks noChangeAspect="1"/>
          </p:cNvPicPr>
          <p:nvPr/>
        </p:nvPicPr>
        <p:blipFill>
          <a:blip r:embed="rId4"/>
          <a:stretch>
            <a:fillRect/>
          </a:stretch>
        </p:blipFill>
        <p:spPr>
          <a:xfrm>
            <a:off x="283035" y="1757987"/>
            <a:ext cx="4130344" cy="1356233"/>
          </a:xfrm>
          <a:prstGeom prst="rect">
            <a:avLst/>
          </a:prstGeom>
        </p:spPr>
      </p:pic>
      <p:pic>
        <p:nvPicPr>
          <p:cNvPr id="3" name="Image 2">
            <a:extLst>
              <a:ext uri="{FF2B5EF4-FFF2-40B4-BE49-F238E27FC236}">
                <a16:creationId xmlns:a16="http://schemas.microsoft.com/office/drawing/2014/main" id="{E0AA3D3D-BA29-47FA-8204-AB42B735E03B}"/>
              </a:ext>
            </a:extLst>
          </p:cNvPr>
          <p:cNvPicPr>
            <a:picLocks noChangeAspect="1"/>
          </p:cNvPicPr>
          <p:nvPr/>
        </p:nvPicPr>
        <p:blipFill>
          <a:blip r:embed="rId5"/>
          <a:stretch>
            <a:fillRect/>
          </a:stretch>
        </p:blipFill>
        <p:spPr>
          <a:xfrm>
            <a:off x="4104605" y="3141787"/>
            <a:ext cx="4557314" cy="2845308"/>
          </a:xfrm>
          <a:prstGeom prst="rect">
            <a:avLst/>
          </a:prstGeom>
        </p:spPr>
      </p:pic>
    </p:spTree>
    <p:extLst>
      <p:ext uri="{BB962C8B-B14F-4D97-AF65-F5344CB8AC3E}">
        <p14:creationId xmlns:p14="http://schemas.microsoft.com/office/powerpoint/2010/main" val="2313620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589986" y="2392736"/>
            <a:ext cx="8208912" cy="719390"/>
          </a:xfrm>
        </p:spPr>
        <p:txBody>
          <a:bodyPr/>
          <a:lstStyle/>
          <a:p>
            <a:r>
              <a:rPr lang="fr-FR" dirty="0"/>
              <a:t>Questions-Réponses, approfondissement</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27</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Module 1</a:t>
            </a:r>
          </a:p>
        </p:txBody>
      </p:sp>
    </p:spTree>
    <p:extLst>
      <p:ext uri="{BB962C8B-B14F-4D97-AF65-F5344CB8AC3E}">
        <p14:creationId xmlns:p14="http://schemas.microsoft.com/office/powerpoint/2010/main" val="40330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rme 2">
            <a:extLst>
              <a:ext uri="{FF2B5EF4-FFF2-40B4-BE49-F238E27FC236}">
                <a16:creationId xmlns:a16="http://schemas.microsoft.com/office/drawing/2014/main" id="{1B4F30C4-0278-4E91-930A-109066B3E455}"/>
              </a:ext>
            </a:extLst>
          </p:cNvPr>
          <p:cNvSpPr>
            <a:spLocks/>
          </p:cNvSpPr>
          <p:nvPr/>
        </p:nvSpPr>
        <p:spPr bwMode="auto">
          <a:xfrm>
            <a:off x="149858" y="2313011"/>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chemeClr val="accent4">
                    <a:lumMod val="75000"/>
                  </a:schemeClr>
                </a:solidFill>
                <a:effectLst>
                  <a:outerShdw blurRad="38100" dist="19050" dir="2700000" algn="tl" rotWithShape="0">
                    <a:schemeClr val="dk1">
                      <a:alpha val="40000"/>
                    </a:schemeClr>
                  </a:outerShdw>
                </a:effectLst>
                <a:latin typeface="Calibri" pitchFamily="34" charset="0"/>
              </a:rPr>
              <a:t>Merci de votre attention</a:t>
            </a:r>
          </a:p>
        </p:txBody>
      </p:sp>
      <p:grpSp>
        <p:nvGrpSpPr>
          <p:cNvPr id="14" name="Groupe 13"/>
          <p:cNvGrpSpPr/>
          <p:nvPr/>
        </p:nvGrpSpPr>
        <p:grpSpPr>
          <a:xfrm>
            <a:off x="6983413" y="0"/>
            <a:ext cx="2160587" cy="720725"/>
            <a:chOff x="6983413" y="0"/>
            <a:chExt cx="2190482" cy="720725"/>
          </a:xfrm>
        </p:grpSpPr>
        <p:grpSp>
          <p:nvGrpSpPr>
            <p:cNvPr id="15" name="Group 4"/>
            <p:cNvGrpSpPr>
              <a:grpSpLocks noChangeAspect="1"/>
            </p:cNvGrpSpPr>
            <p:nvPr/>
          </p:nvGrpSpPr>
          <p:grpSpPr bwMode="auto">
            <a:xfrm>
              <a:off x="6983413" y="0"/>
              <a:ext cx="2160587" cy="720725"/>
              <a:chOff x="4399" y="0"/>
              <a:chExt cx="1361" cy="454"/>
            </a:xfrm>
          </p:grpSpPr>
          <p:sp>
            <p:nvSpPr>
              <p:cNvPr id="17"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pic>
            <p:nvPicPr>
              <p:cNvPr id="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7312" y="4076936"/>
            <a:ext cx="4277176" cy="2016224"/>
          </a:xfrm>
          <a:prstGeom prst="rect">
            <a:avLst/>
          </a:prstGeom>
        </p:spPr>
      </p:pic>
    </p:spTree>
    <p:extLst>
      <p:ext uri="{BB962C8B-B14F-4D97-AF65-F5344CB8AC3E}">
        <p14:creationId xmlns:p14="http://schemas.microsoft.com/office/powerpoint/2010/main" val="137774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823722"/>
            <a:ext cx="8208912" cy="1008112"/>
          </a:xfrm>
        </p:spPr>
        <p:txBody>
          <a:bodyPr/>
          <a:lstStyle/>
          <a:p>
            <a:r>
              <a:rPr lang="fr-FR" dirty="0"/>
              <a:t>Objectifs</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489625" y="1720689"/>
            <a:ext cx="8208912" cy="520699"/>
          </a:xfrm>
        </p:spPr>
        <p:txBody>
          <a:bodyPr>
            <a:normAutofit/>
          </a:bodyPr>
          <a:lstStyle/>
          <a:p>
            <a:pPr>
              <a:buClr>
                <a:schemeClr val="accent4"/>
              </a:buClr>
              <a:buSzPct val="100000"/>
              <a:buFont typeface="Trebuchet MS" panose="020B0603020202020204" pitchFamily="34" charset="0"/>
              <a:buChar char="●"/>
            </a:pPr>
            <a:r>
              <a:rPr lang="fr-FR" dirty="0"/>
              <a:t>Savoir ce qu’est une base de données</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3</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Module 1</a:t>
            </a:r>
          </a:p>
        </p:txBody>
      </p:sp>
      <p:sp>
        <p:nvSpPr>
          <p:cNvPr id="9" name="Espace réservé du contenu 2">
            <a:extLst>
              <a:ext uri="{FF2B5EF4-FFF2-40B4-BE49-F238E27FC236}">
                <a16:creationId xmlns:a16="http://schemas.microsoft.com/office/drawing/2014/main" id="{7D08DBD7-FA32-4DDA-AFA9-C57F75C9F93D}"/>
              </a:ext>
            </a:extLst>
          </p:cNvPr>
          <p:cNvSpPr txBox="1">
            <a:spLocks/>
          </p:cNvSpPr>
          <p:nvPr/>
        </p:nvSpPr>
        <p:spPr>
          <a:xfrm>
            <a:off x="489625" y="2349262"/>
            <a:ext cx="8208912" cy="5206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4"/>
              </a:buClr>
              <a:buSzPct val="100000"/>
              <a:buFont typeface="Trebuchet MS" panose="020B0603020202020204" pitchFamily="34" charset="0"/>
              <a:buChar char="●"/>
            </a:pPr>
            <a:r>
              <a:rPr lang="fr-FR" dirty="0"/>
              <a:t>Savoir ce qu’est un SGBD</a:t>
            </a:r>
          </a:p>
        </p:txBody>
      </p:sp>
      <p:sp>
        <p:nvSpPr>
          <p:cNvPr id="10" name="Espace réservé du contenu 2">
            <a:extLst>
              <a:ext uri="{FF2B5EF4-FFF2-40B4-BE49-F238E27FC236}">
                <a16:creationId xmlns:a16="http://schemas.microsoft.com/office/drawing/2014/main" id="{C1DD02F1-BBEC-4A67-8D44-824F8B7FBAC1}"/>
              </a:ext>
            </a:extLst>
          </p:cNvPr>
          <p:cNvSpPr txBox="1">
            <a:spLocks/>
          </p:cNvSpPr>
          <p:nvPr/>
        </p:nvSpPr>
        <p:spPr>
          <a:xfrm>
            <a:off x="467544" y="2977836"/>
            <a:ext cx="8208912" cy="9617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4"/>
              </a:buClr>
              <a:buSzPct val="100000"/>
              <a:buFont typeface="Trebuchet MS" panose="020B0603020202020204" pitchFamily="34" charset="0"/>
              <a:buChar char="●"/>
            </a:pPr>
            <a:r>
              <a:rPr lang="fr-FR" dirty="0"/>
              <a:t>Connaitre les objectifs, les fonctionnalités d’un SGDB</a:t>
            </a:r>
          </a:p>
        </p:txBody>
      </p:sp>
      <p:sp>
        <p:nvSpPr>
          <p:cNvPr id="12" name="Espace réservé du contenu 2">
            <a:extLst>
              <a:ext uri="{FF2B5EF4-FFF2-40B4-BE49-F238E27FC236}">
                <a16:creationId xmlns:a16="http://schemas.microsoft.com/office/drawing/2014/main" id="{5B514F2D-82C5-4805-90B2-9B1A5F281E3D}"/>
              </a:ext>
            </a:extLst>
          </p:cNvPr>
          <p:cNvSpPr txBox="1">
            <a:spLocks/>
          </p:cNvSpPr>
          <p:nvPr/>
        </p:nvSpPr>
        <p:spPr>
          <a:xfrm>
            <a:off x="467544" y="3939558"/>
            <a:ext cx="8208912" cy="9617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4"/>
              </a:buClr>
              <a:buSzPct val="100000"/>
              <a:buFont typeface="Trebuchet MS" panose="020B0603020202020204" pitchFamily="34" charset="0"/>
              <a:buChar char="●"/>
            </a:pPr>
            <a:r>
              <a:rPr lang="fr-FR" dirty="0"/>
              <a:t>Avoir une connaissance sur les types de SGDB existants</a:t>
            </a:r>
          </a:p>
        </p:txBody>
      </p:sp>
      <p:sp>
        <p:nvSpPr>
          <p:cNvPr id="14" name="Espace réservé du contenu 2">
            <a:extLst>
              <a:ext uri="{FF2B5EF4-FFF2-40B4-BE49-F238E27FC236}">
                <a16:creationId xmlns:a16="http://schemas.microsoft.com/office/drawing/2014/main" id="{A3E9F3EA-378A-4DE0-BAB4-71CA20C7CF33}"/>
              </a:ext>
            </a:extLst>
          </p:cNvPr>
          <p:cNvSpPr txBox="1">
            <a:spLocks/>
          </p:cNvSpPr>
          <p:nvPr/>
        </p:nvSpPr>
        <p:spPr>
          <a:xfrm>
            <a:off x="468313" y="4935576"/>
            <a:ext cx="8208912" cy="9617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4"/>
              </a:buClr>
              <a:buSzPct val="100000"/>
              <a:buFont typeface="Trebuchet MS" panose="020B0603020202020204" pitchFamily="34" charset="0"/>
              <a:buChar char="●"/>
            </a:pPr>
            <a:r>
              <a:rPr lang="fr-FR" dirty="0"/>
              <a:t>Être en mesure de décrire la structure d’une BD Relationnelle</a:t>
            </a:r>
          </a:p>
        </p:txBody>
      </p:sp>
    </p:spTree>
    <p:extLst>
      <p:ext uri="{BB962C8B-B14F-4D97-AF65-F5344CB8AC3E}">
        <p14:creationId xmlns:p14="http://schemas.microsoft.com/office/powerpoint/2010/main" val="325009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1319481" y="1066403"/>
            <a:ext cx="6505038" cy="542801"/>
          </a:xfrm>
        </p:spPr>
        <p:txBody>
          <a:bodyPr>
            <a:normAutofit/>
          </a:bodyPr>
          <a:lstStyle/>
          <a:p>
            <a:r>
              <a:rPr lang="fr-FR" sz="2800" dirty="0"/>
              <a:t>Qu’est-ce qu’une Base de Données ?</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4</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707886"/>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Base de données et Système de Gestion de Base de Données (SGBD)</a:t>
            </a:r>
          </a:p>
        </p:txBody>
      </p:sp>
      <p:sp>
        <p:nvSpPr>
          <p:cNvPr id="9" name="Espace réservé du contenu 8">
            <a:extLst>
              <a:ext uri="{FF2B5EF4-FFF2-40B4-BE49-F238E27FC236}">
                <a16:creationId xmlns:a16="http://schemas.microsoft.com/office/drawing/2014/main" id="{9BC7DFEB-157E-4C1E-B8B2-945F80AC5FD0}"/>
              </a:ext>
            </a:extLst>
          </p:cNvPr>
          <p:cNvSpPr>
            <a:spLocks noGrp="1"/>
          </p:cNvSpPr>
          <p:nvPr>
            <p:ph idx="1"/>
          </p:nvPr>
        </p:nvSpPr>
        <p:spPr>
          <a:xfrm>
            <a:off x="348962" y="1598403"/>
            <a:ext cx="8349575" cy="1395008"/>
          </a:xfrm>
        </p:spPr>
        <p:txBody>
          <a:bodyPr>
            <a:normAutofit/>
          </a:bodyPr>
          <a:lstStyle/>
          <a:p>
            <a:pPr marL="0" indent="0" algn="just">
              <a:buNone/>
            </a:pPr>
            <a:r>
              <a:rPr lang="fr-FR" sz="2400" dirty="0"/>
              <a:t>Ensemble de données </a:t>
            </a:r>
            <a:r>
              <a:rPr lang="fr-FR" sz="2400" b="1" dirty="0"/>
              <a:t>stockées</a:t>
            </a:r>
            <a:r>
              <a:rPr lang="fr-FR" sz="2400" dirty="0"/>
              <a:t> sur un support informatique, </a:t>
            </a:r>
            <a:r>
              <a:rPr lang="fr-FR" sz="2400" b="1" dirty="0"/>
              <a:t>organisées</a:t>
            </a:r>
            <a:r>
              <a:rPr lang="fr-FR" sz="2400" dirty="0"/>
              <a:t> et </a:t>
            </a:r>
            <a:r>
              <a:rPr lang="fr-FR" sz="2400" b="1" dirty="0"/>
              <a:t>structurées</a:t>
            </a:r>
            <a:r>
              <a:rPr lang="fr-FR" sz="2400" dirty="0"/>
              <a:t> de manière à pouvoir facilement consulter et modifier le contenu.</a:t>
            </a:r>
          </a:p>
        </p:txBody>
      </p:sp>
      <p:sp>
        <p:nvSpPr>
          <p:cNvPr id="10" name="Espace réservé du contenu 8">
            <a:extLst>
              <a:ext uri="{FF2B5EF4-FFF2-40B4-BE49-F238E27FC236}">
                <a16:creationId xmlns:a16="http://schemas.microsoft.com/office/drawing/2014/main" id="{F3063B0B-63DC-4FF1-99C1-D46E54CBE3BF}"/>
              </a:ext>
            </a:extLst>
          </p:cNvPr>
          <p:cNvSpPr txBox="1">
            <a:spLocks/>
          </p:cNvSpPr>
          <p:nvPr/>
        </p:nvSpPr>
        <p:spPr>
          <a:xfrm>
            <a:off x="382768" y="3064034"/>
            <a:ext cx="8349575" cy="30595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sz="2000" dirty="0"/>
              <a:t>Par exemple: Une base de données pour stocker toutes les données d’un site web avec un système de news et de membres: </a:t>
            </a:r>
          </a:p>
          <a:p>
            <a:pPr algn="just"/>
            <a:r>
              <a:rPr lang="fr-FR" sz="2000" dirty="0"/>
              <a:t>les news (avec la date de publication, le titre, le contenu, éventuellement l’auteur, etc…) </a:t>
            </a:r>
          </a:p>
          <a:p>
            <a:pPr algn="just"/>
            <a:r>
              <a:rPr lang="fr-FR" sz="2000" dirty="0"/>
              <a:t>et les membres (leurs noms, leurs emails, …)</a:t>
            </a:r>
          </a:p>
          <a:p>
            <a:pPr marL="0" indent="0" algn="just">
              <a:buNone/>
            </a:pPr>
            <a:r>
              <a:rPr lang="fr-FR" sz="2000" dirty="0"/>
              <a:t>Ensuite il faut aussi pouvoir la </a:t>
            </a:r>
            <a:r>
              <a:rPr lang="fr-FR" sz="2000" b="1" dirty="0"/>
              <a:t>gérer</a:t>
            </a:r>
            <a:r>
              <a:rPr lang="fr-FR" sz="2000" dirty="0"/>
              <a:t>, </a:t>
            </a:r>
            <a:r>
              <a:rPr lang="fr-FR" sz="2000" b="1" dirty="0"/>
              <a:t>interagir</a:t>
            </a:r>
            <a:r>
              <a:rPr lang="fr-FR" sz="2000" dirty="0"/>
              <a:t> avec cette base en envoyant des, afin de pouvoir ajouter des news, modifier des membres, supprimer, et tout simplement afficher des éléments de la base</a:t>
            </a:r>
          </a:p>
        </p:txBody>
      </p:sp>
    </p:spTree>
    <p:extLst>
      <p:ext uri="{BB962C8B-B14F-4D97-AF65-F5344CB8AC3E}">
        <p14:creationId xmlns:p14="http://schemas.microsoft.com/office/powerpoint/2010/main" val="158294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1349357" y="1146838"/>
            <a:ext cx="6505038" cy="719390"/>
          </a:xfrm>
        </p:spPr>
        <p:txBody>
          <a:bodyPr>
            <a:normAutofit fontScale="90000"/>
          </a:bodyPr>
          <a:lstStyle/>
          <a:p>
            <a:r>
              <a:rPr lang="fr-FR" sz="2800" dirty="0"/>
              <a:t>Qu’est-ce qu’une Base de Données ? (suite)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5</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707886"/>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Base de données et Système de Gestion de Base de Données (SGBD)</a:t>
            </a:r>
          </a:p>
        </p:txBody>
      </p:sp>
      <p:sp>
        <p:nvSpPr>
          <p:cNvPr id="10" name="Espace réservé du contenu 8">
            <a:extLst>
              <a:ext uri="{FF2B5EF4-FFF2-40B4-BE49-F238E27FC236}">
                <a16:creationId xmlns:a16="http://schemas.microsoft.com/office/drawing/2014/main" id="{F3063B0B-63DC-4FF1-99C1-D46E54CBE3BF}"/>
              </a:ext>
            </a:extLst>
          </p:cNvPr>
          <p:cNvSpPr txBox="1">
            <a:spLocks/>
          </p:cNvSpPr>
          <p:nvPr/>
        </p:nvSpPr>
        <p:spPr>
          <a:xfrm>
            <a:off x="497420" y="3464801"/>
            <a:ext cx="7891004" cy="15912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fr-FR" dirty="0"/>
              <a:t>Un système permettant de gérer cette base  </a:t>
            </a:r>
          </a:p>
          <a:p>
            <a:pPr algn="just"/>
            <a:r>
              <a:rPr lang="fr-FR" dirty="0"/>
              <a:t>Un langage pour transmettre des instructions à la base de données</a:t>
            </a:r>
          </a:p>
        </p:txBody>
      </p:sp>
      <p:sp>
        <p:nvSpPr>
          <p:cNvPr id="5" name="Espace réservé du contenu 4">
            <a:extLst>
              <a:ext uri="{FF2B5EF4-FFF2-40B4-BE49-F238E27FC236}">
                <a16:creationId xmlns:a16="http://schemas.microsoft.com/office/drawing/2014/main" id="{90E16CCD-5128-4A2D-8605-DE2DB0F36EFA}"/>
              </a:ext>
            </a:extLst>
          </p:cNvPr>
          <p:cNvSpPr>
            <a:spLocks noGrp="1"/>
          </p:cNvSpPr>
          <p:nvPr>
            <p:ph idx="1"/>
          </p:nvPr>
        </p:nvSpPr>
        <p:spPr>
          <a:xfrm>
            <a:off x="497420" y="2242976"/>
            <a:ext cx="8208912" cy="1020525"/>
          </a:xfrm>
        </p:spPr>
        <p:txBody>
          <a:bodyPr/>
          <a:lstStyle/>
          <a:p>
            <a:pPr marL="0" indent="0">
              <a:buNone/>
            </a:pPr>
            <a:r>
              <a:rPr lang="fr-FR" dirty="0"/>
              <a:t>Une base de données seule ne suffit donc pas, il est nécessaire d’avoir également :</a:t>
            </a:r>
          </a:p>
        </p:txBody>
      </p:sp>
    </p:spTree>
    <p:extLst>
      <p:ext uri="{BB962C8B-B14F-4D97-AF65-F5344CB8AC3E}">
        <p14:creationId xmlns:p14="http://schemas.microsoft.com/office/powerpoint/2010/main" val="423665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624863"/>
          </a:xfrm>
        </p:spPr>
        <p:txBody>
          <a:bodyPr/>
          <a:lstStyle/>
          <a:p>
            <a:r>
              <a:rPr lang="fr-FR" dirty="0"/>
              <a:t>Qu’est ce qu’un SGBD ?</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333965" y="1617785"/>
            <a:ext cx="8520231" cy="1811215"/>
          </a:xfrm>
        </p:spPr>
        <p:txBody>
          <a:bodyPr>
            <a:normAutofit/>
          </a:bodyPr>
          <a:lstStyle/>
          <a:p>
            <a:pPr marL="0" indent="0">
              <a:buClr>
                <a:schemeClr val="accent4"/>
              </a:buClr>
              <a:buSzPct val="100000"/>
              <a:buNone/>
            </a:pPr>
            <a:r>
              <a:rPr lang="fr-FR" dirty="0"/>
              <a:t>Un </a:t>
            </a:r>
            <a:r>
              <a:rPr lang="fr-FR" b="1" dirty="0"/>
              <a:t>S</a:t>
            </a:r>
            <a:r>
              <a:rPr lang="fr-FR" dirty="0"/>
              <a:t>ystème de </a:t>
            </a:r>
            <a:r>
              <a:rPr lang="fr-FR" b="1" dirty="0"/>
              <a:t>G</a:t>
            </a:r>
            <a:r>
              <a:rPr lang="fr-FR" dirty="0"/>
              <a:t>estion de </a:t>
            </a:r>
            <a:r>
              <a:rPr lang="fr-FR" b="1" dirty="0"/>
              <a:t>B</a:t>
            </a:r>
            <a:r>
              <a:rPr lang="fr-FR" dirty="0"/>
              <a:t>ase de </a:t>
            </a:r>
            <a:r>
              <a:rPr lang="fr-FR" b="1" dirty="0"/>
              <a:t>D</a:t>
            </a:r>
            <a:r>
              <a:rPr lang="fr-FR" dirty="0"/>
              <a:t>onnées (SGBD) est un logiciel (ou un ensemble de logiciels) permettant de manipuler les données d’une base de données</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6</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B5B269B7-D81F-419E-BA34-E727DE791191}"/>
              </a:ext>
            </a:extLst>
          </p:cNvPr>
          <p:cNvSpPr txBox="1"/>
          <p:nvPr/>
        </p:nvSpPr>
        <p:spPr>
          <a:xfrm>
            <a:off x="2193499" y="53192"/>
            <a:ext cx="4761847" cy="707886"/>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Base de données et Système de Gestion de Base de Données (SGBD)</a:t>
            </a:r>
          </a:p>
        </p:txBody>
      </p:sp>
      <p:sp>
        <p:nvSpPr>
          <p:cNvPr id="10" name="Espace réservé du contenu 2">
            <a:extLst>
              <a:ext uri="{FF2B5EF4-FFF2-40B4-BE49-F238E27FC236}">
                <a16:creationId xmlns:a16="http://schemas.microsoft.com/office/drawing/2014/main" id="{F8610BE1-86E5-4EA1-A4A9-320773444F1B}"/>
              </a:ext>
            </a:extLst>
          </p:cNvPr>
          <p:cNvSpPr txBox="1">
            <a:spLocks/>
          </p:cNvSpPr>
          <p:nvPr/>
        </p:nvSpPr>
        <p:spPr>
          <a:xfrm>
            <a:off x="333964" y="3497156"/>
            <a:ext cx="8520231" cy="8344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accent4"/>
              </a:buClr>
              <a:buSzPct val="100000"/>
              <a:buFont typeface="Arial" panose="020B0604020202020204" pitchFamily="34" charset="0"/>
              <a:buNone/>
            </a:pPr>
            <a:r>
              <a:rPr lang="fr-FR" sz="2000" dirty="0"/>
              <a:t>Manipuler signifie: sélectionner et afficher des informations, modifier des données, ajouter ou en supprimer des données.</a:t>
            </a:r>
          </a:p>
        </p:txBody>
      </p:sp>
      <p:pic>
        <p:nvPicPr>
          <p:cNvPr id="5" name="Image 4">
            <a:extLst>
              <a:ext uri="{FF2B5EF4-FFF2-40B4-BE49-F238E27FC236}">
                <a16:creationId xmlns:a16="http://schemas.microsoft.com/office/drawing/2014/main" id="{D8B21DCE-13BE-42AB-8B55-3082729A9BE0}"/>
              </a:ext>
            </a:extLst>
          </p:cNvPr>
          <p:cNvPicPr>
            <a:picLocks noChangeAspect="1"/>
          </p:cNvPicPr>
          <p:nvPr/>
        </p:nvPicPr>
        <p:blipFill>
          <a:blip r:embed="rId4"/>
          <a:stretch>
            <a:fillRect/>
          </a:stretch>
        </p:blipFill>
        <p:spPr>
          <a:xfrm>
            <a:off x="1485993" y="4292877"/>
            <a:ext cx="6172014" cy="1848523"/>
          </a:xfrm>
          <a:prstGeom prst="rect">
            <a:avLst/>
          </a:prstGeom>
        </p:spPr>
      </p:pic>
      <p:sp>
        <p:nvSpPr>
          <p:cNvPr id="12" name="ZoneTexte 11">
            <a:extLst>
              <a:ext uri="{FF2B5EF4-FFF2-40B4-BE49-F238E27FC236}">
                <a16:creationId xmlns:a16="http://schemas.microsoft.com/office/drawing/2014/main" id="{F71E0EEF-8AD1-459B-BAA7-70A7C080A154}"/>
              </a:ext>
            </a:extLst>
          </p:cNvPr>
          <p:cNvSpPr txBox="1"/>
          <p:nvPr/>
        </p:nvSpPr>
        <p:spPr>
          <a:xfrm>
            <a:off x="3345977" y="6075476"/>
            <a:ext cx="2954215" cy="369332"/>
          </a:xfrm>
          <a:prstGeom prst="rect">
            <a:avLst/>
          </a:prstGeom>
          <a:noFill/>
        </p:spPr>
        <p:txBody>
          <a:bodyPr wrap="square">
            <a:spAutoFit/>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Schéma de Principe d'une BD</a:t>
            </a:r>
            <a:endParaRPr lang="fr-FR" dirty="0"/>
          </a:p>
        </p:txBody>
      </p:sp>
    </p:spTree>
    <p:extLst>
      <p:ext uri="{BB962C8B-B14F-4D97-AF65-F5344CB8AC3E}">
        <p14:creationId xmlns:p14="http://schemas.microsoft.com/office/powerpoint/2010/main" val="420788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509960"/>
          </a:xfrm>
        </p:spPr>
        <p:txBody>
          <a:bodyPr>
            <a:normAutofit fontScale="90000"/>
          </a:bodyPr>
          <a:lstStyle/>
          <a:p>
            <a:r>
              <a:rPr lang="fr-FR" dirty="0"/>
              <a:t>Les objectifs d’un SGBD</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467544" y="1556374"/>
            <a:ext cx="8066856" cy="4888434"/>
          </a:xfrm>
        </p:spPr>
        <p:txBody>
          <a:bodyPr>
            <a:normAutofit fontScale="70000" lnSpcReduction="20000"/>
          </a:bodyPr>
          <a:lstStyle/>
          <a:p>
            <a:pPr>
              <a:buClr>
                <a:schemeClr val="accent4"/>
              </a:buClr>
              <a:buSzPct val="100000"/>
              <a:buFont typeface="Trebuchet MS" panose="020B0603020202020204" pitchFamily="34" charset="0"/>
              <a:buChar char="●"/>
            </a:pPr>
            <a:r>
              <a:rPr lang="fr-FR" dirty="0"/>
              <a:t>Masquer les aspects de stockage</a:t>
            </a:r>
          </a:p>
          <a:p>
            <a:pPr lvl="1">
              <a:buClr>
                <a:schemeClr val="accent4"/>
              </a:buClr>
              <a:buSzPct val="100000"/>
              <a:buFont typeface="Trebuchet MS" panose="020B0603020202020204" pitchFamily="34" charset="0"/>
              <a:buChar char="●"/>
            </a:pPr>
            <a:r>
              <a:rPr lang="fr-FR" dirty="0"/>
              <a:t>Principe d’indépendance physique</a:t>
            </a:r>
          </a:p>
          <a:p>
            <a:pPr lvl="1">
              <a:buClr>
                <a:schemeClr val="accent4"/>
              </a:buClr>
              <a:buSzPct val="100000"/>
              <a:buFont typeface="Trebuchet MS" panose="020B0603020202020204" pitchFamily="34" charset="0"/>
              <a:buChar char="●"/>
            </a:pPr>
            <a:r>
              <a:rPr lang="fr-FR" dirty="0"/>
              <a:t>Principe d’indépendance logique</a:t>
            </a:r>
          </a:p>
          <a:p>
            <a:pPr>
              <a:buClr>
                <a:schemeClr val="accent4"/>
              </a:buClr>
              <a:buSzPct val="100000"/>
              <a:buFont typeface="Trebuchet MS" panose="020B0603020202020204" pitchFamily="34" charset="0"/>
              <a:buChar char="●"/>
            </a:pPr>
            <a:r>
              <a:rPr lang="fr-FR" dirty="0"/>
              <a:t>Gérer efficacement les données</a:t>
            </a:r>
          </a:p>
          <a:p>
            <a:pPr>
              <a:buClr>
                <a:schemeClr val="accent4"/>
              </a:buClr>
              <a:buSzPct val="100000"/>
              <a:buFont typeface="Trebuchet MS" panose="020B0603020202020204" pitchFamily="34" charset="0"/>
              <a:buChar char="●"/>
            </a:pPr>
            <a:r>
              <a:rPr lang="fr-FR" dirty="0"/>
              <a:t>Optimiser les traitements de données</a:t>
            </a:r>
          </a:p>
          <a:p>
            <a:pPr lvl="1">
              <a:buClr>
                <a:schemeClr val="accent4"/>
              </a:buClr>
              <a:buSzPct val="100000"/>
              <a:buFont typeface="Trebuchet MS" panose="020B0603020202020204" pitchFamily="34" charset="0"/>
              <a:buChar char="●"/>
            </a:pPr>
            <a:r>
              <a:rPr lang="fr-FR" dirty="0"/>
              <a:t>Faciliter l'extraction et l'ajout données.</a:t>
            </a:r>
          </a:p>
          <a:p>
            <a:pPr lvl="1">
              <a:buClr>
                <a:schemeClr val="accent4"/>
              </a:buClr>
              <a:buSzPct val="100000"/>
              <a:buFont typeface="Trebuchet MS" panose="020B0603020202020204" pitchFamily="34" charset="0"/>
              <a:buChar char="●"/>
            </a:pPr>
            <a:r>
              <a:rPr lang="fr-FR" dirty="0"/>
              <a:t>Obtenir et de modifier rapidement des données.</a:t>
            </a:r>
          </a:p>
          <a:p>
            <a:pPr lvl="1">
              <a:buClr>
                <a:schemeClr val="accent4"/>
              </a:buClr>
              <a:buSzPct val="100000"/>
              <a:buFont typeface="Trebuchet MS" panose="020B0603020202020204" pitchFamily="34" charset="0"/>
              <a:buChar char="●"/>
            </a:pPr>
            <a:r>
              <a:rPr lang="fr-FR" dirty="0"/>
              <a:t>Garantie l'absence de plusieurs copies de la même donnée (redondance).</a:t>
            </a:r>
          </a:p>
          <a:p>
            <a:pPr lvl="1">
              <a:buClr>
                <a:schemeClr val="accent4"/>
              </a:buClr>
              <a:buSzPct val="100000"/>
              <a:buFont typeface="Trebuchet MS" panose="020B0603020202020204" pitchFamily="34" charset="0"/>
              <a:buChar char="●"/>
            </a:pPr>
            <a:r>
              <a:rPr lang="fr-FR" dirty="0"/>
              <a:t>La vérification des données pour assurer que les données introduites soient correctes (intervalle admis, format correct)</a:t>
            </a:r>
          </a:p>
          <a:p>
            <a:pPr>
              <a:buClr>
                <a:schemeClr val="accent4"/>
              </a:buClr>
              <a:buSzPct val="100000"/>
              <a:buFont typeface="Trebuchet MS" panose="020B0603020202020204" pitchFamily="34" charset="0"/>
              <a:buChar char="●"/>
            </a:pPr>
            <a:r>
              <a:rPr lang="fr-FR" dirty="0"/>
              <a:t>Assurer la sécurité des données</a:t>
            </a:r>
          </a:p>
          <a:p>
            <a:pPr>
              <a:buClr>
                <a:schemeClr val="accent4"/>
              </a:buClr>
              <a:buSzPct val="100000"/>
              <a:buFont typeface="Trebuchet MS" panose="020B0603020202020204" pitchFamily="34" charset="0"/>
              <a:buChar char="●"/>
            </a:pPr>
            <a:r>
              <a:rPr lang="fr-FR" dirty="0"/>
              <a:t>Éviter les conflits lors d’exploitation partagée</a:t>
            </a:r>
          </a:p>
          <a:p>
            <a:pPr>
              <a:buClr>
                <a:schemeClr val="accent4"/>
              </a:buClr>
              <a:buSzPct val="100000"/>
              <a:buFont typeface="Trebuchet MS" panose="020B0603020202020204" pitchFamily="34" charset="0"/>
              <a:buChar char="●"/>
            </a:pPr>
            <a:r>
              <a:rPr lang="fr-FR" dirty="0"/>
              <a:t>Plusieurs utilisateur/logiciels peuvent accéder simultanément aux données. </a:t>
            </a:r>
          </a:p>
          <a:p>
            <a:pPr>
              <a:buClr>
                <a:schemeClr val="accent4"/>
              </a:buClr>
              <a:buSzPct val="100000"/>
              <a:buFont typeface="Trebuchet MS" panose="020B0603020202020204" pitchFamily="34" charset="0"/>
              <a:buChar char="●"/>
            </a:pPr>
            <a:r>
              <a:rPr lang="fr-FR" dirty="0"/>
              <a:t>Des outils pour éviter les éventuels conflits de modification.</a:t>
            </a:r>
          </a:p>
          <a:p>
            <a:pPr>
              <a:buClr>
                <a:schemeClr val="accent4"/>
              </a:buClr>
              <a:buSzPct val="100000"/>
              <a:buFont typeface="Trebuchet MS" panose="020B0603020202020204" pitchFamily="34" charset="0"/>
              <a:buChar char="●"/>
            </a:pPr>
            <a:endParaRPr lang="fr-FR" dirty="0"/>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7</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2D3C3CE5-F752-4A55-94DB-DB1DB7EB994C}"/>
              </a:ext>
            </a:extLst>
          </p:cNvPr>
          <p:cNvSpPr txBox="1"/>
          <p:nvPr/>
        </p:nvSpPr>
        <p:spPr>
          <a:xfrm>
            <a:off x="2193499" y="53192"/>
            <a:ext cx="4761847" cy="707886"/>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Base de données et Système de Gestion de Base de Données (SGBD)</a:t>
            </a:r>
          </a:p>
        </p:txBody>
      </p:sp>
    </p:spTree>
    <p:extLst>
      <p:ext uri="{BB962C8B-B14F-4D97-AF65-F5344CB8AC3E}">
        <p14:creationId xmlns:p14="http://schemas.microsoft.com/office/powerpoint/2010/main" val="127204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509960"/>
          </a:xfrm>
        </p:spPr>
        <p:txBody>
          <a:bodyPr>
            <a:normAutofit fontScale="90000"/>
          </a:bodyPr>
          <a:lstStyle/>
          <a:p>
            <a:r>
              <a:rPr lang="fr-FR" dirty="0"/>
              <a:t>Les objectifs d’un SGBD (Suite)</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467544" y="1556374"/>
            <a:ext cx="8066856" cy="635841"/>
          </a:xfrm>
        </p:spPr>
        <p:txBody>
          <a:bodyPr>
            <a:normAutofit/>
          </a:bodyPr>
          <a:lstStyle/>
          <a:p>
            <a:pPr marL="0" indent="0">
              <a:buClr>
                <a:schemeClr val="accent4"/>
              </a:buClr>
              <a:buSzPct val="100000"/>
              <a:buNone/>
            </a:pPr>
            <a:r>
              <a:rPr lang="fr-FR" dirty="0"/>
              <a:t>Exemple du Principe d’indépendance physique</a:t>
            </a:r>
          </a:p>
          <a:p>
            <a:pPr>
              <a:buClr>
                <a:schemeClr val="accent4"/>
              </a:buClr>
              <a:buSzPct val="100000"/>
              <a:buFont typeface="Trebuchet MS" panose="020B0603020202020204" pitchFamily="34" charset="0"/>
              <a:buChar char="●"/>
            </a:pPr>
            <a:endParaRPr lang="fr-FR" dirty="0"/>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8</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2D3C3CE5-F752-4A55-94DB-DB1DB7EB994C}"/>
              </a:ext>
            </a:extLst>
          </p:cNvPr>
          <p:cNvSpPr txBox="1"/>
          <p:nvPr/>
        </p:nvSpPr>
        <p:spPr>
          <a:xfrm>
            <a:off x="2193499" y="53192"/>
            <a:ext cx="4761847" cy="707886"/>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Base de données et Système de Gestion de Base de Données (SGBD)</a:t>
            </a:r>
          </a:p>
        </p:txBody>
      </p:sp>
      <p:pic>
        <p:nvPicPr>
          <p:cNvPr id="10" name="Image 9">
            <a:extLst>
              <a:ext uri="{FF2B5EF4-FFF2-40B4-BE49-F238E27FC236}">
                <a16:creationId xmlns:a16="http://schemas.microsoft.com/office/drawing/2014/main" id="{7B8DF8B7-E6AB-4335-A5A4-3D293ED02CD3}"/>
              </a:ext>
            </a:extLst>
          </p:cNvPr>
          <p:cNvPicPr>
            <a:picLocks noChangeAspect="1"/>
          </p:cNvPicPr>
          <p:nvPr/>
        </p:nvPicPr>
        <p:blipFill>
          <a:blip r:embed="rId4"/>
          <a:stretch>
            <a:fillRect/>
          </a:stretch>
        </p:blipFill>
        <p:spPr>
          <a:xfrm>
            <a:off x="467544" y="2633341"/>
            <a:ext cx="8462190" cy="2032445"/>
          </a:xfrm>
          <a:prstGeom prst="rect">
            <a:avLst/>
          </a:prstGeom>
        </p:spPr>
      </p:pic>
    </p:spTree>
    <p:extLst>
      <p:ext uri="{BB962C8B-B14F-4D97-AF65-F5344CB8AC3E}">
        <p14:creationId xmlns:p14="http://schemas.microsoft.com/office/powerpoint/2010/main" val="378027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509960"/>
          </a:xfrm>
        </p:spPr>
        <p:txBody>
          <a:bodyPr>
            <a:normAutofit fontScale="90000"/>
          </a:bodyPr>
          <a:lstStyle/>
          <a:p>
            <a:r>
              <a:rPr lang="fr-FR" dirty="0"/>
              <a:t>Les objectifs d’un SGBD (Suite)</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467544" y="1556374"/>
            <a:ext cx="8066856" cy="635841"/>
          </a:xfrm>
        </p:spPr>
        <p:txBody>
          <a:bodyPr>
            <a:normAutofit/>
          </a:bodyPr>
          <a:lstStyle/>
          <a:p>
            <a:pPr marL="0" indent="0">
              <a:buClr>
                <a:schemeClr val="accent4"/>
              </a:buClr>
              <a:buSzPct val="100000"/>
              <a:buNone/>
            </a:pPr>
            <a:r>
              <a:rPr lang="fr-FR" dirty="0"/>
              <a:t>Exemple du Principe d’indépendance logique</a:t>
            </a:r>
          </a:p>
          <a:p>
            <a:pPr>
              <a:buClr>
                <a:schemeClr val="accent4"/>
              </a:buClr>
              <a:buSzPct val="100000"/>
              <a:buFont typeface="Trebuchet MS" panose="020B0603020202020204" pitchFamily="34" charset="0"/>
              <a:buChar char="●"/>
            </a:pPr>
            <a:endParaRPr lang="fr-FR" dirty="0"/>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9</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2D3C3CE5-F752-4A55-94DB-DB1DB7EB994C}"/>
              </a:ext>
            </a:extLst>
          </p:cNvPr>
          <p:cNvSpPr txBox="1"/>
          <p:nvPr/>
        </p:nvSpPr>
        <p:spPr>
          <a:xfrm>
            <a:off x="2193499" y="53192"/>
            <a:ext cx="4761847" cy="707886"/>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Base de données et Système de Gestion de Base de Données (SGBD)</a:t>
            </a:r>
          </a:p>
        </p:txBody>
      </p:sp>
      <p:sp>
        <p:nvSpPr>
          <p:cNvPr id="17" name="ZoneTexte 16">
            <a:extLst>
              <a:ext uri="{FF2B5EF4-FFF2-40B4-BE49-F238E27FC236}">
                <a16:creationId xmlns:a16="http://schemas.microsoft.com/office/drawing/2014/main" id="{24C3CAAA-0DCB-4F35-B588-C0B4FA39C5D4}"/>
              </a:ext>
            </a:extLst>
          </p:cNvPr>
          <p:cNvSpPr txBox="1"/>
          <p:nvPr/>
        </p:nvSpPr>
        <p:spPr>
          <a:xfrm>
            <a:off x="661425" y="2338171"/>
            <a:ext cx="7679094" cy="420756"/>
          </a:xfrm>
          <a:prstGeom prst="rect">
            <a:avLst/>
          </a:prstGeom>
          <a:noFill/>
        </p:spPr>
        <p:txBody>
          <a:bodyPr wrap="square">
            <a:spAutoFit/>
          </a:bodyPr>
          <a:lstStyle/>
          <a:p>
            <a:pPr algn="just" eaLnBrk="0" hangingPunct="0">
              <a:lnSpc>
                <a:spcPct val="97000"/>
              </a:lnSpc>
              <a:spcBef>
                <a:spcPts val="600"/>
              </a:spcBef>
              <a:spcAft>
                <a:spcPts val="600"/>
              </a:spcAft>
            </a:pPr>
            <a:r>
              <a:rPr lang="fr-FR" sz="2200" dirty="0">
                <a:solidFill>
                  <a:srgbClr val="414141"/>
                </a:solidFill>
                <a:effectLst/>
                <a:latin typeface="Calibri" panose="020F0502020204030204" pitchFamily="34" charset="0"/>
                <a:ea typeface="Times New Roman" panose="02020603050405020304" pitchFamily="18" charset="0"/>
              </a:rPr>
              <a:t>Les données d’un hôpital : médecins, malades, chambres, … ;</a:t>
            </a:r>
          </a:p>
        </p:txBody>
      </p:sp>
      <p:pic>
        <p:nvPicPr>
          <p:cNvPr id="14" name="Image 13">
            <a:extLst>
              <a:ext uri="{FF2B5EF4-FFF2-40B4-BE49-F238E27FC236}">
                <a16:creationId xmlns:a16="http://schemas.microsoft.com/office/drawing/2014/main" id="{852F0E65-4100-48D5-884F-4CA91D7A5475}"/>
              </a:ext>
            </a:extLst>
          </p:cNvPr>
          <p:cNvPicPr>
            <a:picLocks noChangeAspect="1"/>
          </p:cNvPicPr>
          <p:nvPr/>
        </p:nvPicPr>
        <p:blipFill>
          <a:blip r:embed="rId4"/>
          <a:stretch>
            <a:fillRect/>
          </a:stretch>
        </p:blipFill>
        <p:spPr>
          <a:xfrm>
            <a:off x="1151731" y="2717292"/>
            <a:ext cx="7308966" cy="902986"/>
          </a:xfrm>
          <a:prstGeom prst="rect">
            <a:avLst/>
          </a:prstGeom>
        </p:spPr>
      </p:pic>
    </p:spTree>
    <p:extLst>
      <p:ext uri="{BB962C8B-B14F-4D97-AF65-F5344CB8AC3E}">
        <p14:creationId xmlns:p14="http://schemas.microsoft.com/office/powerpoint/2010/main" val="299910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2309</TotalTime>
  <Words>1815</Words>
  <Application>Microsoft Office PowerPoint</Application>
  <PresentationFormat>Affichage à l'écran (4:3)</PresentationFormat>
  <Paragraphs>297</Paragraphs>
  <Slides>28</Slides>
  <Notes>28</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28</vt:i4>
      </vt:variant>
    </vt:vector>
  </HeadingPairs>
  <TitlesOfParts>
    <vt:vector size="36" baseType="lpstr">
      <vt:lpstr>Arial</vt:lpstr>
      <vt:lpstr>Calibri</vt:lpstr>
      <vt:lpstr>Calibri Light</vt:lpstr>
      <vt:lpstr>Cambria</vt:lpstr>
      <vt:lpstr>Trebuchet MS</vt:lpstr>
      <vt:lpstr>Wingdings 2</vt:lpstr>
      <vt:lpstr>Office Theme</vt:lpstr>
      <vt:lpstr>Thème Office</vt:lpstr>
      <vt:lpstr>Formation à la gestion/sécurisation des bases de données en ligne</vt:lpstr>
      <vt:lpstr>Présentation PowerPoint</vt:lpstr>
      <vt:lpstr>Objectifs</vt:lpstr>
      <vt:lpstr>Qu’est-ce qu’une Base de Données ?</vt:lpstr>
      <vt:lpstr>Qu’est-ce qu’une Base de Données ? (suite)</vt:lpstr>
      <vt:lpstr>Qu’est ce qu’un SGBD ?</vt:lpstr>
      <vt:lpstr>Les objectifs d’un SGBD</vt:lpstr>
      <vt:lpstr>Les objectifs d’un SGBD (Suite)</vt:lpstr>
      <vt:lpstr>Les objectifs d’un SGBD (Suite)</vt:lpstr>
      <vt:lpstr>Les fonctionnalités d’un SGBD</vt:lpstr>
      <vt:lpstr>Types de SGBD</vt:lpstr>
      <vt:lpstr>Types de SGBD (suite)</vt:lpstr>
      <vt:lpstr>Paradigme client/serveur</vt:lpstr>
      <vt:lpstr>Panorama des SGBD existants</vt:lpstr>
      <vt:lpstr>Panorama des SGBD existants (suite)</vt:lpstr>
      <vt:lpstr>Eléments structurants une base de données </vt:lpstr>
      <vt:lpstr>Table</vt:lpstr>
      <vt:lpstr>Colonne</vt:lpstr>
      <vt:lpstr>Ligne</vt:lpstr>
      <vt:lpstr>Clé primaire</vt:lpstr>
      <vt:lpstr>Relations entre tables – clé étrangère</vt:lpstr>
      <vt:lpstr>Relations entre tables – clé étrangère</vt:lpstr>
      <vt:lpstr>Contrainte d’intégrité –Intégrité référentielle</vt:lpstr>
      <vt:lpstr>Représentation de la structure d’une BD</vt:lpstr>
      <vt:lpstr>Exemple de représentation textuelle</vt:lpstr>
      <vt:lpstr>Exemple de représentation graphique</vt:lpstr>
      <vt:lpstr>Questions-Réponses, approfondissement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en nutrition</dc:title>
  <dc:creator>Saboya Montserrat</dc:creator>
  <cp:lastModifiedBy>Alexis CAPO-CHICHI</cp:lastModifiedBy>
  <cp:revision>222</cp:revision>
  <cp:lastPrinted>2020-07-25T10:12:37Z</cp:lastPrinted>
  <dcterms:created xsi:type="dcterms:W3CDTF">2020-04-04T09:56:18Z</dcterms:created>
  <dcterms:modified xsi:type="dcterms:W3CDTF">2021-04-19T02:37:10Z</dcterms:modified>
</cp:coreProperties>
</file>