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 id="2147483681" r:id="rId2"/>
  </p:sldMasterIdLst>
  <p:notesMasterIdLst>
    <p:notesMasterId r:id="rId53"/>
  </p:notesMasterIdLst>
  <p:sldIdLst>
    <p:sldId id="261" r:id="rId3"/>
    <p:sldId id="1032" r:id="rId4"/>
    <p:sldId id="1035" r:id="rId5"/>
    <p:sldId id="1038" r:id="rId6"/>
    <p:sldId id="1039" r:id="rId7"/>
    <p:sldId id="1077" r:id="rId8"/>
    <p:sldId id="1076" r:id="rId9"/>
    <p:sldId id="1078" r:id="rId10"/>
    <p:sldId id="1063" r:id="rId11"/>
    <p:sldId id="1040" r:id="rId12"/>
    <p:sldId id="1041" r:id="rId13"/>
    <p:sldId id="1059" r:id="rId14"/>
    <p:sldId id="1080" r:id="rId15"/>
    <p:sldId id="1079" r:id="rId16"/>
    <p:sldId id="1081" r:id="rId17"/>
    <p:sldId id="1082" r:id="rId18"/>
    <p:sldId id="1083" r:id="rId19"/>
    <p:sldId id="1084" r:id="rId20"/>
    <p:sldId id="1060" r:id="rId21"/>
    <p:sldId id="1061" r:id="rId22"/>
    <p:sldId id="1062" r:id="rId23"/>
    <p:sldId id="1085" r:id="rId24"/>
    <p:sldId id="1064" r:id="rId25"/>
    <p:sldId id="1042" r:id="rId26"/>
    <p:sldId id="1087" r:id="rId27"/>
    <p:sldId id="1088" r:id="rId28"/>
    <p:sldId id="1090" r:id="rId29"/>
    <p:sldId id="1086" r:id="rId30"/>
    <p:sldId id="1091" r:id="rId31"/>
    <p:sldId id="1092" r:id="rId32"/>
    <p:sldId id="1093" r:id="rId33"/>
    <p:sldId id="1094" r:id="rId34"/>
    <p:sldId id="1095" r:id="rId35"/>
    <p:sldId id="1096" r:id="rId36"/>
    <p:sldId id="1097" r:id="rId37"/>
    <p:sldId id="1089" r:id="rId38"/>
    <p:sldId id="1098" r:id="rId39"/>
    <p:sldId id="1065" r:id="rId40"/>
    <p:sldId id="1066" r:id="rId41"/>
    <p:sldId id="1067" r:id="rId42"/>
    <p:sldId id="1043" r:id="rId43"/>
    <p:sldId id="1068" r:id="rId44"/>
    <p:sldId id="1069" r:id="rId45"/>
    <p:sldId id="1070" r:id="rId46"/>
    <p:sldId id="1071" r:id="rId47"/>
    <p:sldId id="1072" r:id="rId48"/>
    <p:sldId id="1073" r:id="rId49"/>
    <p:sldId id="1074" r:id="rId50"/>
    <p:sldId id="1075" r:id="rId51"/>
    <p:sldId id="1033" r:id="rId52"/>
  </p:sldIdLst>
  <p:sldSz cx="9144000" cy="6858000" type="screen4x3"/>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F0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95407" autoAdjust="0"/>
  </p:normalViewPr>
  <p:slideViewPr>
    <p:cSldViewPr snapToGrid="0" snapToObjects="1">
      <p:cViewPr varScale="1">
        <p:scale>
          <a:sx n="82" d="100"/>
          <a:sy n="82" d="100"/>
        </p:scale>
        <p:origin x="1627" y="67"/>
      </p:cViewPr>
      <p:guideLst/>
    </p:cSldViewPr>
  </p:slideViewPr>
  <p:notesTextViewPr>
    <p:cViewPr>
      <p:scale>
        <a:sx n="1" d="1"/>
        <a:sy n="1" d="1"/>
      </p:scale>
      <p:origin x="0" y="0"/>
    </p:cViewPr>
  </p:notesTextViewPr>
  <p:sorterViewPr>
    <p:cViewPr>
      <p:scale>
        <a:sx n="140" d="100"/>
        <a:sy n="140" d="100"/>
      </p:scale>
      <p:origin x="0" y="0"/>
    </p:cViewPr>
  </p:sorterViewPr>
  <p:notesViewPr>
    <p:cSldViewPr snapToGrid="0" snapToObjects="1">
      <p:cViewPr varScale="1">
        <p:scale>
          <a:sx n="85" d="100"/>
          <a:sy n="85" d="100"/>
        </p:scale>
        <p:origin x="3928"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3"/>
            <a:ext cx="2971800" cy="458788"/>
          </a:xfrm>
          <a:prstGeom prst="rect">
            <a:avLst/>
          </a:prstGeom>
        </p:spPr>
        <p:txBody>
          <a:bodyPr vert="horz" lIns="91440" tIns="45720" rIns="91440" bIns="45720" rtlCol="0"/>
          <a:lstStyle>
            <a:lvl1pPr algn="r">
              <a:defRPr sz="1200"/>
            </a:lvl1pPr>
          </a:lstStyle>
          <a:p>
            <a:fld id="{BEB1C76C-E7F6-144F-83F7-4BBA30215E2C}" type="datetimeFigureOut">
              <a:rPr lang="fr-FR" smtClean="0"/>
              <a:t>21/04/2021</a:t>
            </a:fld>
            <a:endParaRPr lang="fr-F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989CCC-5FC6-F141-82E1-CC45A867ECCD}" type="slidenum">
              <a:rPr lang="fr-FR" smtClean="0"/>
              <a:t>‹N°›</a:t>
            </a:fld>
            <a:endParaRPr lang="fr-FR"/>
          </a:p>
        </p:txBody>
      </p:sp>
    </p:spTree>
    <p:extLst>
      <p:ext uri="{BB962C8B-B14F-4D97-AF65-F5344CB8AC3E}">
        <p14:creationId xmlns:p14="http://schemas.microsoft.com/office/powerpoint/2010/main" val="3483475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371600" y="469900"/>
            <a:ext cx="4114800" cy="3086100"/>
          </a:xfrm>
        </p:spPr>
      </p:sp>
      <p:sp>
        <p:nvSpPr>
          <p:cNvPr id="3" name="Espace réservé des notes 2"/>
          <p:cNvSpPr>
            <a:spLocks noGrp="1"/>
          </p:cNvSpPr>
          <p:nvPr>
            <p:ph type="body" idx="1"/>
          </p:nvPr>
        </p:nvSpPr>
        <p:spPr>
          <a:xfrm>
            <a:off x="314793" y="3716338"/>
            <a:ext cx="6235909" cy="5277760"/>
          </a:xfrm>
        </p:spPr>
        <p:txBody>
          <a:bodyPr/>
          <a:lstStyle/>
          <a:p>
            <a:r>
              <a:rPr lang="fr-FR" sz="1300" b="1" kern="1200" dirty="0">
                <a:solidFill>
                  <a:schemeClr val="tx1"/>
                </a:solidFill>
                <a:effectLst/>
                <a:latin typeface="+mn-lt"/>
                <a:ea typeface="+mn-ea"/>
                <a:cs typeface="+mn-cs"/>
              </a:rPr>
              <a:t>Diapo 1.</a:t>
            </a:r>
            <a:r>
              <a:rPr lang="fr-FR" sz="1300" b="1" kern="1200" baseline="0" dirty="0">
                <a:solidFill>
                  <a:schemeClr val="tx1"/>
                </a:solidFill>
                <a:effectLst/>
                <a:latin typeface="+mn-lt"/>
                <a:ea typeface="+mn-ea"/>
                <a:cs typeface="+mn-cs"/>
              </a:rPr>
              <a:t> Introduction.</a:t>
            </a:r>
          </a:p>
          <a:p>
            <a:endParaRPr lang="fr-FR" sz="130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875988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10</a:t>
            </a:fld>
            <a:endParaRPr lang="fr-FR"/>
          </a:p>
        </p:txBody>
      </p:sp>
    </p:spTree>
    <p:extLst>
      <p:ext uri="{BB962C8B-B14F-4D97-AF65-F5344CB8AC3E}">
        <p14:creationId xmlns:p14="http://schemas.microsoft.com/office/powerpoint/2010/main" val="5466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11</a:t>
            </a:fld>
            <a:endParaRPr lang="fr-FR"/>
          </a:p>
        </p:txBody>
      </p:sp>
    </p:spTree>
    <p:extLst>
      <p:ext uri="{BB962C8B-B14F-4D97-AF65-F5344CB8AC3E}">
        <p14:creationId xmlns:p14="http://schemas.microsoft.com/office/powerpoint/2010/main" val="356291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12</a:t>
            </a:fld>
            <a:endParaRPr lang="fr-FR"/>
          </a:p>
        </p:txBody>
      </p:sp>
    </p:spTree>
    <p:extLst>
      <p:ext uri="{BB962C8B-B14F-4D97-AF65-F5344CB8AC3E}">
        <p14:creationId xmlns:p14="http://schemas.microsoft.com/office/powerpoint/2010/main" val="3095567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13</a:t>
            </a:fld>
            <a:endParaRPr lang="fr-FR"/>
          </a:p>
        </p:txBody>
      </p:sp>
    </p:spTree>
    <p:extLst>
      <p:ext uri="{BB962C8B-B14F-4D97-AF65-F5344CB8AC3E}">
        <p14:creationId xmlns:p14="http://schemas.microsoft.com/office/powerpoint/2010/main" val="1649900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14</a:t>
            </a:fld>
            <a:endParaRPr lang="fr-FR"/>
          </a:p>
        </p:txBody>
      </p:sp>
    </p:spTree>
    <p:extLst>
      <p:ext uri="{BB962C8B-B14F-4D97-AF65-F5344CB8AC3E}">
        <p14:creationId xmlns:p14="http://schemas.microsoft.com/office/powerpoint/2010/main" val="1033155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15</a:t>
            </a:fld>
            <a:endParaRPr lang="fr-FR"/>
          </a:p>
        </p:txBody>
      </p:sp>
    </p:spTree>
    <p:extLst>
      <p:ext uri="{BB962C8B-B14F-4D97-AF65-F5344CB8AC3E}">
        <p14:creationId xmlns:p14="http://schemas.microsoft.com/office/powerpoint/2010/main" val="816048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16</a:t>
            </a:fld>
            <a:endParaRPr lang="fr-FR"/>
          </a:p>
        </p:txBody>
      </p:sp>
    </p:spTree>
    <p:extLst>
      <p:ext uri="{BB962C8B-B14F-4D97-AF65-F5344CB8AC3E}">
        <p14:creationId xmlns:p14="http://schemas.microsoft.com/office/powerpoint/2010/main" val="932690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17</a:t>
            </a:fld>
            <a:endParaRPr lang="fr-FR"/>
          </a:p>
        </p:txBody>
      </p:sp>
    </p:spTree>
    <p:extLst>
      <p:ext uri="{BB962C8B-B14F-4D97-AF65-F5344CB8AC3E}">
        <p14:creationId xmlns:p14="http://schemas.microsoft.com/office/powerpoint/2010/main" val="422906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18</a:t>
            </a:fld>
            <a:endParaRPr lang="fr-FR"/>
          </a:p>
        </p:txBody>
      </p:sp>
    </p:spTree>
    <p:extLst>
      <p:ext uri="{BB962C8B-B14F-4D97-AF65-F5344CB8AC3E}">
        <p14:creationId xmlns:p14="http://schemas.microsoft.com/office/powerpoint/2010/main" val="325915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19</a:t>
            </a:fld>
            <a:endParaRPr lang="fr-FR"/>
          </a:p>
        </p:txBody>
      </p:sp>
    </p:spTree>
    <p:extLst>
      <p:ext uri="{BB962C8B-B14F-4D97-AF65-F5344CB8AC3E}">
        <p14:creationId xmlns:p14="http://schemas.microsoft.com/office/powerpoint/2010/main" val="69677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1"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solidFill>
                  <a:prstClr val="black"/>
                </a:solidFill>
              </a:rPr>
              <a:pPr/>
              <a:t>2</a:t>
            </a:fld>
            <a:endParaRPr lang="fr-FR">
              <a:solidFill>
                <a:prstClr val="black"/>
              </a:solidFill>
            </a:endParaRPr>
          </a:p>
        </p:txBody>
      </p:sp>
    </p:spTree>
    <p:extLst>
      <p:ext uri="{BB962C8B-B14F-4D97-AF65-F5344CB8AC3E}">
        <p14:creationId xmlns:p14="http://schemas.microsoft.com/office/powerpoint/2010/main" val="3787939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20</a:t>
            </a:fld>
            <a:endParaRPr lang="fr-FR"/>
          </a:p>
        </p:txBody>
      </p:sp>
    </p:spTree>
    <p:extLst>
      <p:ext uri="{BB962C8B-B14F-4D97-AF65-F5344CB8AC3E}">
        <p14:creationId xmlns:p14="http://schemas.microsoft.com/office/powerpoint/2010/main" val="28422892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21</a:t>
            </a:fld>
            <a:endParaRPr lang="fr-FR"/>
          </a:p>
        </p:txBody>
      </p:sp>
    </p:spTree>
    <p:extLst>
      <p:ext uri="{BB962C8B-B14F-4D97-AF65-F5344CB8AC3E}">
        <p14:creationId xmlns:p14="http://schemas.microsoft.com/office/powerpoint/2010/main" val="301632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22</a:t>
            </a:fld>
            <a:endParaRPr lang="fr-FR"/>
          </a:p>
        </p:txBody>
      </p:sp>
    </p:spTree>
    <p:extLst>
      <p:ext uri="{BB962C8B-B14F-4D97-AF65-F5344CB8AC3E}">
        <p14:creationId xmlns:p14="http://schemas.microsoft.com/office/powerpoint/2010/main" val="652463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23</a:t>
            </a:fld>
            <a:endParaRPr lang="fr-FR"/>
          </a:p>
        </p:txBody>
      </p:sp>
    </p:spTree>
    <p:extLst>
      <p:ext uri="{BB962C8B-B14F-4D97-AF65-F5344CB8AC3E}">
        <p14:creationId xmlns:p14="http://schemas.microsoft.com/office/powerpoint/2010/main" val="837573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24</a:t>
            </a:fld>
            <a:endParaRPr lang="fr-FR"/>
          </a:p>
        </p:txBody>
      </p:sp>
    </p:spTree>
    <p:extLst>
      <p:ext uri="{BB962C8B-B14F-4D97-AF65-F5344CB8AC3E}">
        <p14:creationId xmlns:p14="http://schemas.microsoft.com/office/powerpoint/2010/main" val="2412227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25</a:t>
            </a:fld>
            <a:endParaRPr lang="fr-FR"/>
          </a:p>
        </p:txBody>
      </p:sp>
    </p:spTree>
    <p:extLst>
      <p:ext uri="{BB962C8B-B14F-4D97-AF65-F5344CB8AC3E}">
        <p14:creationId xmlns:p14="http://schemas.microsoft.com/office/powerpoint/2010/main" val="2062961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26</a:t>
            </a:fld>
            <a:endParaRPr lang="fr-FR"/>
          </a:p>
        </p:txBody>
      </p:sp>
    </p:spTree>
    <p:extLst>
      <p:ext uri="{BB962C8B-B14F-4D97-AF65-F5344CB8AC3E}">
        <p14:creationId xmlns:p14="http://schemas.microsoft.com/office/powerpoint/2010/main" val="1902977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27</a:t>
            </a:fld>
            <a:endParaRPr lang="fr-FR"/>
          </a:p>
        </p:txBody>
      </p:sp>
    </p:spTree>
    <p:extLst>
      <p:ext uri="{BB962C8B-B14F-4D97-AF65-F5344CB8AC3E}">
        <p14:creationId xmlns:p14="http://schemas.microsoft.com/office/powerpoint/2010/main" val="19607957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28</a:t>
            </a:fld>
            <a:endParaRPr lang="fr-FR"/>
          </a:p>
        </p:txBody>
      </p:sp>
    </p:spTree>
    <p:extLst>
      <p:ext uri="{BB962C8B-B14F-4D97-AF65-F5344CB8AC3E}">
        <p14:creationId xmlns:p14="http://schemas.microsoft.com/office/powerpoint/2010/main" val="3141173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29</a:t>
            </a:fld>
            <a:endParaRPr lang="fr-FR"/>
          </a:p>
        </p:txBody>
      </p:sp>
    </p:spTree>
    <p:extLst>
      <p:ext uri="{BB962C8B-B14F-4D97-AF65-F5344CB8AC3E}">
        <p14:creationId xmlns:p14="http://schemas.microsoft.com/office/powerpoint/2010/main" val="19419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a:t>
            </a:fld>
            <a:endParaRPr lang="fr-FR"/>
          </a:p>
        </p:txBody>
      </p:sp>
    </p:spTree>
    <p:extLst>
      <p:ext uri="{BB962C8B-B14F-4D97-AF65-F5344CB8AC3E}">
        <p14:creationId xmlns:p14="http://schemas.microsoft.com/office/powerpoint/2010/main" val="3624004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30</a:t>
            </a:fld>
            <a:endParaRPr lang="fr-FR"/>
          </a:p>
        </p:txBody>
      </p:sp>
    </p:spTree>
    <p:extLst>
      <p:ext uri="{BB962C8B-B14F-4D97-AF65-F5344CB8AC3E}">
        <p14:creationId xmlns:p14="http://schemas.microsoft.com/office/powerpoint/2010/main" val="4883333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31</a:t>
            </a:fld>
            <a:endParaRPr lang="fr-FR"/>
          </a:p>
        </p:txBody>
      </p:sp>
    </p:spTree>
    <p:extLst>
      <p:ext uri="{BB962C8B-B14F-4D97-AF65-F5344CB8AC3E}">
        <p14:creationId xmlns:p14="http://schemas.microsoft.com/office/powerpoint/2010/main" val="40622650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32</a:t>
            </a:fld>
            <a:endParaRPr lang="fr-FR"/>
          </a:p>
        </p:txBody>
      </p:sp>
    </p:spTree>
    <p:extLst>
      <p:ext uri="{BB962C8B-B14F-4D97-AF65-F5344CB8AC3E}">
        <p14:creationId xmlns:p14="http://schemas.microsoft.com/office/powerpoint/2010/main" val="28118856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33</a:t>
            </a:fld>
            <a:endParaRPr lang="fr-FR"/>
          </a:p>
        </p:txBody>
      </p:sp>
    </p:spTree>
    <p:extLst>
      <p:ext uri="{BB962C8B-B14F-4D97-AF65-F5344CB8AC3E}">
        <p14:creationId xmlns:p14="http://schemas.microsoft.com/office/powerpoint/2010/main" val="1726746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34</a:t>
            </a:fld>
            <a:endParaRPr lang="fr-FR"/>
          </a:p>
        </p:txBody>
      </p:sp>
    </p:spTree>
    <p:extLst>
      <p:ext uri="{BB962C8B-B14F-4D97-AF65-F5344CB8AC3E}">
        <p14:creationId xmlns:p14="http://schemas.microsoft.com/office/powerpoint/2010/main" val="22326286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35</a:t>
            </a:fld>
            <a:endParaRPr lang="fr-FR"/>
          </a:p>
        </p:txBody>
      </p:sp>
    </p:spTree>
    <p:extLst>
      <p:ext uri="{BB962C8B-B14F-4D97-AF65-F5344CB8AC3E}">
        <p14:creationId xmlns:p14="http://schemas.microsoft.com/office/powerpoint/2010/main" val="1720654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36</a:t>
            </a:fld>
            <a:endParaRPr lang="fr-FR"/>
          </a:p>
        </p:txBody>
      </p:sp>
    </p:spTree>
    <p:extLst>
      <p:ext uri="{BB962C8B-B14F-4D97-AF65-F5344CB8AC3E}">
        <p14:creationId xmlns:p14="http://schemas.microsoft.com/office/powerpoint/2010/main" val="41840552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37</a:t>
            </a:fld>
            <a:endParaRPr lang="fr-FR"/>
          </a:p>
        </p:txBody>
      </p:sp>
    </p:spTree>
    <p:extLst>
      <p:ext uri="{BB962C8B-B14F-4D97-AF65-F5344CB8AC3E}">
        <p14:creationId xmlns:p14="http://schemas.microsoft.com/office/powerpoint/2010/main" val="3333991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38</a:t>
            </a:fld>
            <a:endParaRPr lang="fr-FR"/>
          </a:p>
        </p:txBody>
      </p:sp>
    </p:spTree>
    <p:extLst>
      <p:ext uri="{BB962C8B-B14F-4D97-AF65-F5344CB8AC3E}">
        <p14:creationId xmlns:p14="http://schemas.microsoft.com/office/powerpoint/2010/main" val="1066226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39</a:t>
            </a:fld>
            <a:endParaRPr lang="fr-FR"/>
          </a:p>
        </p:txBody>
      </p:sp>
    </p:spTree>
    <p:extLst>
      <p:ext uri="{BB962C8B-B14F-4D97-AF65-F5344CB8AC3E}">
        <p14:creationId xmlns:p14="http://schemas.microsoft.com/office/powerpoint/2010/main" val="305219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a:t>
            </a:fld>
            <a:endParaRPr lang="fr-FR"/>
          </a:p>
        </p:txBody>
      </p:sp>
    </p:spTree>
    <p:extLst>
      <p:ext uri="{BB962C8B-B14F-4D97-AF65-F5344CB8AC3E}">
        <p14:creationId xmlns:p14="http://schemas.microsoft.com/office/powerpoint/2010/main" val="38405547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40</a:t>
            </a:fld>
            <a:endParaRPr lang="fr-FR"/>
          </a:p>
        </p:txBody>
      </p:sp>
    </p:spTree>
    <p:extLst>
      <p:ext uri="{BB962C8B-B14F-4D97-AF65-F5344CB8AC3E}">
        <p14:creationId xmlns:p14="http://schemas.microsoft.com/office/powerpoint/2010/main" val="358521828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41</a:t>
            </a:fld>
            <a:endParaRPr lang="fr-FR"/>
          </a:p>
        </p:txBody>
      </p:sp>
    </p:spTree>
    <p:extLst>
      <p:ext uri="{BB962C8B-B14F-4D97-AF65-F5344CB8AC3E}">
        <p14:creationId xmlns:p14="http://schemas.microsoft.com/office/powerpoint/2010/main" val="4181042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42</a:t>
            </a:fld>
            <a:endParaRPr lang="fr-FR"/>
          </a:p>
        </p:txBody>
      </p:sp>
    </p:spTree>
    <p:extLst>
      <p:ext uri="{BB962C8B-B14F-4D97-AF65-F5344CB8AC3E}">
        <p14:creationId xmlns:p14="http://schemas.microsoft.com/office/powerpoint/2010/main" val="42450297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43</a:t>
            </a:fld>
            <a:endParaRPr lang="fr-FR"/>
          </a:p>
        </p:txBody>
      </p:sp>
    </p:spTree>
    <p:extLst>
      <p:ext uri="{BB962C8B-B14F-4D97-AF65-F5344CB8AC3E}">
        <p14:creationId xmlns:p14="http://schemas.microsoft.com/office/powerpoint/2010/main" val="33256652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44</a:t>
            </a:fld>
            <a:endParaRPr lang="fr-FR"/>
          </a:p>
        </p:txBody>
      </p:sp>
    </p:spTree>
    <p:extLst>
      <p:ext uri="{BB962C8B-B14F-4D97-AF65-F5344CB8AC3E}">
        <p14:creationId xmlns:p14="http://schemas.microsoft.com/office/powerpoint/2010/main" val="1627364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45</a:t>
            </a:fld>
            <a:endParaRPr lang="fr-FR"/>
          </a:p>
        </p:txBody>
      </p:sp>
    </p:spTree>
    <p:extLst>
      <p:ext uri="{BB962C8B-B14F-4D97-AF65-F5344CB8AC3E}">
        <p14:creationId xmlns:p14="http://schemas.microsoft.com/office/powerpoint/2010/main" val="33617626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46</a:t>
            </a:fld>
            <a:endParaRPr lang="fr-FR"/>
          </a:p>
        </p:txBody>
      </p:sp>
    </p:spTree>
    <p:extLst>
      <p:ext uri="{BB962C8B-B14F-4D97-AF65-F5344CB8AC3E}">
        <p14:creationId xmlns:p14="http://schemas.microsoft.com/office/powerpoint/2010/main" val="15526701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47</a:t>
            </a:fld>
            <a:endParaRPr lang="fr-FR"/>
          </a:p>
        </p:txBody>
      </p:sp>
    </p:spTree>
    <p:extLst>
      <p:ext uri="{BB962C8B-B14F-4D97-AF65-F5344CB8AC3E}">
        <p14:creationId xmlns:p14="http://schemas.microsoft.com/office/powerpoint/2010/main" val="1272963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48</a:t>
            </a:fld>
            <a:endParaRPr lang="fr-FR"/>
          </a:p>
        </p:txBody>
      </p:sp>
    </p:spTree>
    <p:extLst>
      <p:ext uri="{BB962C8B-B14F-4D97-AF65-F5344CB8AC3E}">
        <p14:creationId xmlns:p14="http://schemas.microsoft.com/office/powerpoint/2010/main" val="41839222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49</a:t>
            </a:fld>
            <a:endParaRPr lang="fr-FR"/>
          </a:p>
        </p:txBody>
      </p:sp>
    </p:spTree>
    <p:extLst>
      <p:ext uri="{BB962C8B-B14F-4D97-AF65-F5344CB8AC3E}">
        <p14:creationId xmlns:p14="http://schemas.microsoft.com/office/powerpoint/2010/main" val="892663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5</a:t>
            </a:fld>
            <a:endParaRPr lang="fr-FR"/>
          </a:p>
        </p:txBody>
      </p:sp>
    </p:spTree>
    <p:extLst>
      <p:ext uri="{BB962C8B-B14F-4D97-AF65-F5344CB8AC3E}">
        <p14:creationId xmlns:p14="http://schemas.microsoft.com/office/powerpoint/2010/main" val="22906479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50</a:t>
            </a:fld>
            <a:endParaRPr lang="fr-FR"/>
          </a:p>
        </p:txBody>
      </p:sp>
    </p:spTree>
    <p:extLst>
      <p:ext uri="{BB962C8B-B14F-4D97-AF65-F5344CB8AC3E}">
        <p14:creationId xmlns:p14="http://schemas.microsoft.com/office/powerpoint/2010/main" val="655875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6</a:t>
            </a:fld>
            <a:endParaRPr lang="fr-FR"/>
          </a:p>
        </p:txBody>
      </p:sp>
    </p:spTree>
    <p:extLst>
      <p:ext uri="{BB962C8B-B14F-4D97-AF65-F5344CB8AC3E}">
        <p14:creationId xmlns:p14="http://schemas.microsoft.com/office/powerpoint/2010/main" val="1741488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7</a:t>
            </a:fld>
            <a:endParaRPr lang="fr-FR"/>
          </a:p>
        </p:txBody>
      </p:sp>
    </p:spTree>
    <p:extLst>
      <p:ext uri="{BB962C8B-B14F-4D97-AF65-F5344CB8AC3E}">
        <p14:creationId xmlns:p14="http://schemas.microsoft.com/office/powerpoint/2010/main" val="4185577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8</a:t>
            </a:fld>
            <a:endParaRPr lang="fr-FR"/>
          </a:p>
        </p:txBody>
      </p:sp>
    </p:spTree>
    <p:extLst>
      <p:ext uri="{BB962C8B-B14F-4D97-AF65-F5344CB8AC3E}">
        <p14:creationId xmlns:p14="http://schemas.microsoft.com/office/powerpoint/2010/main" val="521921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4989CCC-5FC6-F141-82E1-CC45A867ECCD}" type="slidenum">
              <a:rPr lang="fr-FR" smtClean="0"/>
              <a:t>9</a:t>
            </a:fld>
            <a:endParaRPr lang="fr-FR"/>
          </a:p>
        </p:txBody>
      </p:sp>
    </p:spTree>
    <p:extLst>
      <p:ext uri="{BB962C8B-B14F-4D97-AF65-F5344CB8AC3E}">
        <p14:creationId xmlns:p14="http://schemas.microsoft.com/office/powerpoint/2010/main" val="187189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617203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233787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264027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9"/>
            <a:ext cx="4320480" cy="503237"/>
          </a:xfrm>
        </p:spPr>
        <p:txBody>
          <a:bodyPr anchor="ctr" anchorCtr="0">
            <a:normAutofit/>
          </a:bodyPr>
          <a:lstStyle>
            <a:lvl1pPr>
              <a:defRPr sz="1350" b="1">
                <a:solidFill>
                  <a:schemeClr val="tx1"/>
                </a:solidFill>
              </a:defRPr>
            </a:lvl1pPr>
          </a:lstStyle>
          <a:p>
            <a:pPr lvl="0"/>
            <a:r>
              <a:rPr lang="fr-FR"/>
              <a:t>Date, Place</a:t>
            </a:r>
          </a:p>
        </p:txBody>
      </p:sp>
    </p:spTree>
    <p:extLst>
      <p:ext uri="{BB962C8B-B14F-4D97-AF65-F5344CB8AC3E}">
        <p14:creationId xmlns:p14="http://schemas.microsoft.com/office/powerpoint/2010/main" val="2404746758"/>
      </p:ext>
    </p:extLst>
  </p:cSld>
  <p:clrMapOvr>
    <a:masterClrMapping/>
  </p:clrMapOvr>
  <p:transition>
    <p:strips dir="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21-Apr-21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32212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21-Apr-21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227051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21-Apr-21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481520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21-Apr-21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203974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568" y="1628802"/>
            <a:ext cx="7772400" cy="1362075"/>
          </a:xfrm>
        </p:spPr>
        <p:txBody>
          <a:bodyPr anchor="t">
            <a:normAutofit/>
          </a:bodyPr>
          <a:lstStyle>
            <a:lvl1pPr algn="ctr">
              <a:defRPr sz="4950" b="0" cap="none" baseline="0">
                <a:solidFill>
                  <a:srgbClr val="C00000"/>
                </a:solidFill>
                <a:effectLst>
                  <a:outerShdw blurRad="38100" dist="38100" dir="2700000" algn="tl">
                    <a:srgbClr val="000000">
                      <a:alpha val="43137"/>
                    </a:srgbClr>
                  </a:outerShdw>
                </a:effectLst>
                <a:latin typeface="Cambria" pitchFamily="18" charset="0"/>
              </a:defRPr>
            </a:lvl1pPr>
          </a:lstStyle>
          <a:p>
            <a:r>
              <a:rPr lang="fr-FR" noProof="0"/>
              <a:t>Sous-titre</a:t>
            </a:r>
          </a:p>
        </p:txBody>
      </p:sp>
      <p:sp>
        <p:nvSpPr>
          <p:cNvPr id="4" name="Date Placeholder 3"/>
          <p:cNvSpPr>
            <a:spLocks noGrp="1"/>
          </p:cNvSpPr>
          <p:nvPr>
            <p:ph type="dt" sz="half" idx="10"/>
          </p:nvPr>
        </p:nvSpPr>
        <p:spPr/>
        <p:txBody>
          <a:bodyPr/>
          <a:lstStyle/>
          <a:p>
            <a:fld id="{17F8D811-31B4-477B-9768-ECF39E0A7064}" type="datetime5">
              <a:rPr lang="en-US" smtClean="0"/>
              <a:pPr/>
              <a:t>21-Apr-21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A50DD41-27ED-484B-A1F4-A02872459985}" type="slidenum">
              <a:rPr lang="fr-FR" smtClean="0"/>
              <a:pPr/>
              <a:t>‹N°›</a:t>
            </a:fld>
            <a:endParaRPr lang="fr-FR"/>
          </a:p>
        </p:txBody>
      </p:sp>
    </p:spTree>
    <p:extLst>
      <p:ext uri="{BB962C8B-B14F-4D97-AF65-F5344CB8AC3E}">
        <p14:creationId xmlns:p14="http://schemas.microsoft.com/office/powerpoint/2010/main" val="168041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7731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solidFill>
                  <a:srgbClr val="FFFFFF"/>
                </a:solidFill>
              </a:rPr>
              <a:pPr/>
              <a:t>‹N°›</a:t>
            </a:fld>
            <a:endParaRPr lang="fr-FR" dirty="0">
              <a:solidFill>
                <a:srgbClr val="FFFFFF"/>
              </a:solidFill>
            </a:endParaRPr>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78897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FC1C5B5-8F6F-D941-AFC1-1A3CE302BDE4}" type="datetimeFigureOut">
              <a:rPr lang="fr-FR" smtClean="0"/>
              <a:t>21/04/2021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646552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89009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solidFill>
                  <a:srgbClr val="FFFFFF"/>
                </a:solidFill>
              </a:rPr>
              <a:pPr/>
              <a:t>‹N°›</a:t>
            </a:fld>
            <a:endParaRPr lang="fr-FR">
              <a:solidFill>
                <a:srgbClr val="FFFFFF"/>
              </a:solidFill>
            </a:endParaRP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2070612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D8FF7D0-8268-4EFA-B06F-F13501D569EF}" type="datetimeFigureOut">
              <a:rPr lang="fr-FR" smtClean="0">
                <a:solidFill>
                  <a:srgbClr val="FFFFFF"/>
                </a:solidFill>
              </a:rPr>
              <a:pPr/>
              <a:t>21/04/2021</a:t>
            </a:fld>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rgbClr val="FFFFFF"/>
              </a:solidFill>
            </a:endParaRPr>
          </a:p>
        </p:txBody>
      </p:sp>
      <p:sp>
        <p:nvSpPr>
          <p:cNvPr id="6" name="Espace réservé du numéro de diapositive 5"/>
          <p:cNvSpPr>
            <a:spLocks noGrp="1"/>
          </p:cNvSpPr>
          <p:nvPr>
            <p:ph type="sldNum" sz="quarter" idx="12"/>
          </p:nvPr>
        </p:nvSpPr>
        <p:spPr/>
        <p:txBody>
          <a:bodyPr/>
          <a:lstStyle/>
          <a:p>
            <a:fld id="{6ADC0BCF-F1C1-4CC1-A145-B48C8A6BD313}" type="slidenum">
              <a:rPr lang="fr-FR" smtClean="0">
                <a:solidFill>
                  <a:srgbClr val="FFFFFF"/>
                </a:solidFill>
              </a:rPr>
              <a:pPr/>
              <a:t>‹N°›</a:t>
            </a:fld>
            <a:endParaRPr lang="fr-FR">
              <a:solidFill>
                <a:srgbClr val="FFFFFF"/>
              </a:solidFill>
            </a:endParaRPr>
          </a:p>
        </p:txBody>
      </p:sp>
    </p:spTree>
    <p:extLst>
      <p:ext uri="{BB962C8B-B14F-4D97-AF65-F5344CB8AC3E}">
        <p14:creationId xmlns:p14="http://schemas.microsoft.com/office/powerpoint/2010/main" val="318658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FC1C5B5-8F6F-D941-AFC1-1A3CE302BDE4}" type="datetimeFigureOut">
              <a:rPr lang="fr-FR" smtClean="0"/>
              <a:t>21/04/2021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28852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FC1C5B5-8F6F-D941-AFC1-1A3CE302BDE4}" type="datetimeFigureOut">
              <a:rPr lang="fr-FR" smtClean="0"/>
              <a:t>21/04/2021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375318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FC1C5B5-8F6F-D941-AFC1-1A3CE302BDE4}" type="datetimeFigureOut">
              <a:rPr lang="fr-FR" smtClean="0"/>
              <a:t>21/04/2021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05702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C1C5B5-8F6F-D941-AFC1-1A3CE302BDE4}" type="datetimeFigureOut">
              <a:rPr lang="fr-FR" smtClean="0"/>
              <a:t>21/04/2021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533371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1C5B5-8F6F-D941-AFC1-1A3CE302BDE4}" type="datetimeFigureOut">
              <a:rPr lang="fr-FR" smtClean="0"/>
              <a:t>21/04/2021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109576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21/04/2021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230809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FC1C5B5-8F6F-D941-AFC1-1A3CE302BDE4}" type="datetimeFigureOut">
              <a:rPr lang="fr-FR" smtClean="0"/>
              <a:t>21/04/2021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5854E62-313F-4245-A786-B0FE8BB00D39}" type="slidenum">
              <a:rPr lang="fr-FR" smtClean="0"/>
              <a:t>‹N°›</a:t>
            </a:fld>
            <a:endParaRPr lang="fr-FR"/>
          </a:p>
        </p:txBody>
      </p:sp>
    </p:spTree>
    <p:extLst>
      <p:ext uri="{BB962C8B-B14F-4D97-AF65-F5344CB8AC3E}">
        <p14:creationId xmlns:p14="http://schemas.microsoft.com/office/powerpoint/2010/main" val="4018479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e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2.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1C5B5-8F6F-D941-AFC1-1A3CE302BDE4}" type="datetimeFigureOut">
              <a:rPr lang="fr-FR" smtClean="0"/>
              <a:t>21/04/2021</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54E62-313F-4245-A786-B0FE8BB00D39}" type="slidenum">
              <a:rPr lang="fr-FR" smtClean="0"/>
              <a:t>‹N°›</a:t>
            </a:fld>
            <a:endParaRPr lang="fr-FR"/>
          </a:p>
        </p:txBody>
      </p:sp>
    </p:spTree>
    <p:extLst>
      <p:ext uri="{BB962C8B-B14F-4D97-AF65-F5344CB8AC3E}">
        <p14:creationId xmlns:p14="http://schemas.microsoft.com/office/powerpoint/2010/main" val="25530075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solidFill>
                  <a:srgbClr val="FFFFFF"/>
                </a:solidFill>
              </a:rPr>
              <a:t>Date</a:t>
            </a:r>
            <a:endParaRPr lang="fr-FR" dirty="0">
              <a:solidFill>
                <a:srgbClr val="FFFFFF"/>
              </a:solidFill>
            </a:endParaRPr>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solidFill>
                  <a:srgbClr val="FFFFFF"/>
                </a:solidFill>
              </a:rPr>
              <a:t>Place</a:t>
            </a:r>
            <a:endParaRPr lang="fr-FR" dirty="0">
              <a:solidFill>
                <a:srgbClr val="FFFFFF"/>
              </a:solidFill>
            </a:endParaRPr>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solidFill>
                  <a:srgbClr val="FFFFFF"/>
                </a:solidFill>
              </a:rPr>
              <a:pPr/>
              <a:t>‹N°›</a:t>
            </a:fld>
            <a:endParaRPr lang="fr-FR" dirty="0">
              <a:solidFill>
                <a:srgbClr val="FFFFFF"/>
              </a:solidFill>
            </a:endParaRPr>
          </a:p>
        </p:txBody>
      </p:sp>
    </p:spTree>
    <p:extLst>
      <p:ext uri="{BB962C8B-B14F-4D97-AF65-F5344CB8AC3E}">
        <p14:creationId xmlns:p14="http://schemas.microsoft.com/office/powerpoint/2010/main" val="415788352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Lst>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emf"/></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18.emf"/><Relationship Id="rId4" Type="http://schemas.openxmlformats.org/officeDocument/2006/relationships/image" Target="../media/image17.emf"/></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1.emf"/><Relationship Id="rId4" Type="http://schemas.openxmlformats.org/officeDocument/2006/relationships/image" Target="../media/image20.emf"/></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0.xml"/><Relationship Id="rId5" Type="http://schemas.openxmlformats.org/officeDocument/2006/relationships/image" Target="../media/image23.emf"/><Relationship Id="rId4" Type="http://schemas.openxmlformats.org/officeDocument/2006/relationships/image" Target="../media/image22.em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0.xml"/><Relationship Id="rId5" Type="http://schemas.openxmlformats.org/officeDocument/2006/relationships/image" Target="../media/image25.emf"/><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27.emf"/><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0.xml"/><Relationship Id="rId5" Type="http://schemas.openxmlformats.org/officeDocument/2006/relationships/image" Target="../media/image29.emf"/><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0.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0.xml"/><Relationship Id="rId5" Type="http://schemas.openxmlformats.org/officeDocument/2006/relationships/image" Target="../media/image34.emf"/><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20.xml"/><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20.xml"/><Relationship Id="rId5" Type="http://schemas.openxmlformats.org/officeDocument/2006/relationships/image" Target="../media/image39.emf"/><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40.emf"/></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20.xml"/><Relationship Id="rId4" Type="http://schemas.openxmlformats.org/officeDocument/2006/relationships/image" Target="../media/image41.emf"/></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0.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20.xml"/><Relationship Id="rId4" Type="http://schemas.openxmlformats.org/officeDocument/2006/relationships/image" Target="../media/image43.emf"/></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0.xml"/><Relationship Id="rId5" Type="http://schemas.openxmlformats.org/officeDocument/2006/relationships/image" Target="../media/image4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385392"/>
            <a:ext cx="4051847" cy="2144725"/>
          </a:xfrm>
        </p:spPr>
        <p:txBody>
          <a:bodyPr>
            <a:noAutofit/>
          </a:bodyPr>
          <a:lstStyle/>
          <a:p>
            <a:pPr algn="ctr"/>
            <a:r>
              <a:rPr lang="fr-FR" sz="3600" b="1" dirty="0">
                <a:solidFill>
                  <a:schemeClr val="bg1"/>
                </a:solidFill>
                <a:latin typeface="+mn-lt"/>
              </a:rPr>
              <a:t>Formation à la gestion/sécurisation des bases de données en ligne</a:t>
            </a:r>
          </a:p>
        </p:txBody>
      </p:sp>
      <p:sp>
        <p:nvSpPr>
          <p:cNvPr id="3" name="Titre 1"/>
          <p:cNvSpPr txBox="1">
            <a:spLocks/>
          </p:cNvSpPr>
          <p:nvPr/>
        </p:nvSpPr>
        <p:spPr>
          <a:xfrm>
            <a:off x="5081996" y="4752147"/>
            <a:ext cx="3240360" cy="1242138"/>
          </a:xfrm>
          <a:prstGeom prst="rect">
            <a:avLst/>
          </a:prstGeom>
        </p:spPr>
        <p:txBody>
          <a:bodyPr vert="horz" lIns="68580" tIns="34290" rIns="68580" bIns="34290" rtlCol="0" anchor="ctr">
            <a:noAutofit/>
          </a:bodyPr>
          <a:lstStyle>
            <a:lvl1pPr algn="l" defTabSz="914400" rtl="0" eaLnBrk="1" latinLnBrk="0" hangingPunct="1">
              <a:spcBef>
                <a:spcPct val="0"/>
              </a:spcBef>
              <a:buNone/>
              <a:defRPr sz="3600" b="1" kern="1200" cap="none" baseline="0">
                <a:solidFill>
                  <a:schemeClr val="accent1"/>
                </a:solidFill>
                <a:latin typeface="+mj-lt"/>
                <a:ea typeface="+mj-ea"/>
                <a:cs typeface="+mj-cs"/>
              </a:defRPr>
            </a:lvl1pPr>
          </a:lstStyle>
          <a:p>
            <a:pPr algn="ctr"/>
            <a:r>
              <a:rPr lang="fr-FR" sz="2000" dirty="0">
                <a:solidFill>
                  <a:schemeClr val="bg2">
                    <a:lumMod val="25000"/>
                  </a:schemeClr>
                </a:solidFill>
                <a:latin typeface="+mn-lt"/>
              </a:rPr>
              <a:t>Du 19 au 23 avril 2021 </a:t>
            </a:r>
          </a:p>
          <a:p>
            <a:pPr algn="ctr"/>
            <a:r>
              <a:rPr lang="fr-FR" sz="2000" dirty="0">
                <a:solidFill>
                  <a:schemeClr val="bg2">
                    <a:lumMod val="25000"/>
                  </a:schemeClr>
                </a:solidFill>
                <a:latin typeface="+mn-lt"/>
              </a:rPr>
              <a:t>Alexis CAPO-CHICHI</a:t>
            </a:r>
          </a:p>
          <a:p>
            <a:pPr algn="ctr"/>
            <a:r>
              <a:rPr lang="fr-FR" sz="2000" dirty="0">
                <a:solidFill>
                  <a:schemeClr val="bg2">
                    <a:lumMod val="25000"/>
                  </a:schemeClr>
                </a:solidFill>
                <a:latin typeface="+mn-lt"/>
              </a:rPr>
              <a:t>Niamey, Niger</a:t>
            </a:r>
          </a:p>
        </p:txBody>
      </p:sp>
    </p:spTree>
    <p:extLst>
      <p:ext uri="{BB962C8B-B14F-4D97-AF65-F5344CB8AC3E}">
        <p14:creationId xmlns:p14="http://schemas.microsoft.com/office/powerpoint/2010/main" val="293760038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58016"/>
            <a:ext cx="8208912" cy="554261"/>
          </a:xfrm>
        </p:spPr>
        <p:txBody>
          <a:bodyPr>
            <a:normAutofit fontScale="90000"/>
          </a:bodyPr>
          <a:lstStyle/>
          <a:p>
            <a:r>
              <a:rPr lang="fr-FR" dirty="0"/>
              <a:t>Utilisation à MySQL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50313" y="1537747"/>
            <a:ext cx="8208912" cy="519355"/>
          </a:xfrm>
        </p:spPr>
        <p:txBody>
          <a:bodyPr>
            <a:normAutofit/>
          </a:bodyPr>
          <a:lstStyle/>
          <a:p>
            <a:pPr marL="0" indent="0">
              <a:buClr>
                <a:schemeClr val="accent4"/>
              </a:buClr>
              <a:buSzPct val="100000"/>
              <a:buNone/>
            </a:pPr>
            <a:r>
              <a:rPr lang="fr-FR" dirty="0"/>
              <a:t>Il existe plusieurs manières d’utiliser MySQL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10</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2D3C3CE5-F752-4A55-94DB-DB1DB7EB994C}"/>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Interface de commande</a:t>
            </a:r>
          </a:p>
        </p:txBody>
      </p:sp>
      <p:sp>
        <p:nvSpPr>
          <p:cNvPr id="10" name="Espace réservé du contenu 2">
            <a:extLst>
              <a:ext uri="{FF2B5EF4-FFF2-40B4-BE49-F238E27FC236}">
                <a16:creationId xmlns:a16="http://schemas.microsoft.com/office/drawing/2014/main" id="{72ABBDA2-E941-4041-A4C9-5221C2CBC7AF}"/>
              </a:ext>
            </a:extLst>
          </p:cNvPr>
          <p:cNvSpPr txBox="1">
            <a:spLocks/>
          </p:cNvSpPr>
          <p:nvPr/>
        </p:nvSpPr>
        <p:spPr>
          <a:xfrm>
            <a:off x="584775" y="2082572"/>
            <a:ext cx="8208912" cy="12116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10000"/>
              </a:lnSpc>
              <a:buClr>
                <a:schemeClr val="accent4"/>
              </a:buClr>
              <a:buSzPct val="100000"/>
              <a:buFont typeface="Trebuchet MS" panose="020B0603020202020204" pitchFamily="34" charset="0"/>
              <a:buChar char="●"/>
            </a:pPr>
            <a:r>
              <a:rPr lang="fr-FR" dirty="0"/>
              <a:t>Utilisation en </a:t>
            </a:r>
            <a:r>
              <a:rPr lang="fr-FR" b="1" dirty="0"/>
              <a:t>ligne de commande</a:t>
            </a:r>
            <a:endParaRPr lang="fr-FR" dirty="0"/>
          </a:p>
          <a:p>
            <a:pPr>
              <a:lnSpc>
                <a:spcPct val="110000"/>
              </a:lnSpc>
              <a:buClr>
                <a:schemeClr val="accent4"/>
              </a:buClr>
              <a:buSzPct val="100000"/>
              <a:buFont typeface="Trebuchet MS" panose="020B0603020202020204" pitchFamily="34" charset="0"/>
              <a:buChar char="●"/>
            </a:pPr>
            <a:r>
              <a:rPr lang="fr-FR" dirty="0"/>
              <a:t>Utilisation d’</a:t>
            </a:r>
            <a:r>
              <a:rPr lang="fr-FR" b="1" dirty="0"/>
              <a:t>interface graphique</a:t>
            </a:r>
            <a:r>
              <a:rPr lang="fr-FR" dirty="0"/>
              <a:t>  </a:t>
            </a:r>
          </a:p>
          <a:p>
            <a:pPr>
              <a:lnSpc>
                <a:spcPct val="110000"/>
              </a:lnSpc>
              <a:buClr>
                <a:schemeClr val="accent4"/>
              </a:buClr>
              <a:buSzPct val="100000"/>
              <a:buFont typeface="Trebuchet MS" panose="020B0603020202020204" pitchFamily="34" charset="0"/>
              <a:buChar char="●"/>
            </a:pPr>
            <a:endParaRPr lang="fr-FR" dirty="0"/>
          </a:p>
        </p:txBody>
      </p:sp>
      <p:sp>
        <p:nvSpPr>
          <p:cNvPr id="13" name="ZoneTexte 12">
            <a:extLst>
              <a:ext uri="{FF2B5EF4-FFF2-40B4-BE49-F238E27FC236}">
                <a16:creationId xmlns:a16="http://schemas.microsoft.com/office/drawing/2014/main" id="{9DD037FD-BB30-4B9D-BC5D-3E7ADAF52865}"/>
              </a:ext>
            </a:extLst>
          </p:cNvPr>
          <p:cNvSpPr txBox="1"/>
          <p:nvPr/>
        </p:nvSpPr>
        <p:spPr>
          <a:xfrm>
            <a:off x="2629531" y="5877943"/>
            <a:ext cx="4572000" cy="276999"/>
          </a:xfrm>
          <a:prstGeom prst="rect">
            <a:avLst/>
          </a:prstGeom>
          <a:noFill/>
        </p:spPr>
        <p:txBody>
          <a:bodyPr wrap="square">
            <a:spAutoFit/>
          </a:bodyPr>
          <a:lstStyle/>
          <a:p>
            <a:r>
              <a:rPr lang="fr-FR" sz="1200" b="0" i="1" u="none" strike="noStrike" baseline="0" dirty="0">
                <a:latin typeface="Arial" panose="020B0604020202020204" pitchFamily="34" charset="0"/>
              </a:rPr>
              <a:t>Principe général de l’interface de commande en ligne</a:t>
            </a:r>
            <a:endParaRPr lang="fr-FR" sz="1200" dirty="0"/>
          </a:p>
        </p:txBody>
      </p:sp>
      <p:pic>
        <p:nvPicPr>
          <p:cNvPr id="12" name="Image 11">
            <a:extLst>
              <a:ext uri="{FF2B5EF4-FFF2-40B4-BE49-F238E27FC236}">
                <a16:creationId xmlns:a16="http://schemas.microsoft.com/office/drawing/2014/main" id="{C2FAD5C1-3E3C-45FA-B8E7-3371A654FAF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892387" y="3563816"/>
            <a:ext cx="5584825" cy="2164715"/>
          </a:xfrm>
          <a:prstGeom prst="rect">
            <a:avLst/>
          </a:prstGeom>
        </p:spPr>
      </p:pic>
    </p:spTree>
    <p:extLst>
      <p:ext uri="{BB962C8B-B14F-4D97-AF65-F5344CB8AC3E}">
        <p14:creationId xmlns:p14="http://schemas.microsoft.com/office/powerpoint/2010/main" val="127204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Le Langage 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6866" y="1552030"/>
            <a:ext cx="8582671" cy="3888432"/>
          </a:xfrm>
        </p:spPr>
        <p:txBody>
          <a:bodyPr>
            <a:normAutofit/>
          </a:bodyPr>
          <a:lstStyle/>
          <a:p>
            <a:pPr marL="0" indent="0">
              <a:buClr>
                <a:schemeClr val="accent4"/>
              </a:buClr>
              <a:buSzPct val="100000"/>
              <a:buNone/>
            </a:pPr>
            <a:r>
              <a:rPr lang="fr-FR" dirty="0"/>
              <a:t>Le langage SQL (</a:t>
            </a:r>
            <a:r>
              <a:rPr lang="fr-FR" dirty="0" err="1"/>
              <a:t>Structured</a:t>
            </a:r>
            <a:r>
              <a:rPr lang="fr-FR" dirty="0"/>
              <a:t> </a:t>
            </a:r>
            <a:r>
              <a:rPr lang="fr-FR" dirty="0" err="1"/>
              <a:t>query</a:t>
            </a:r>
            <a:r>
              <a:rPr lang="fr-FR" dirty="0"/>
              <a:t> </a:t>
            </a:r>
            <a:r>
              <a:rPr lang="fr-FR" dirty="0" err="1"/>
              <a:t>language</a:t>
            </a:r>
            <a:r>
              <a:rPr lang="fr-FR" dirty="0"/>
              <a:t>) peut être considéré comme le langage d’accès standard et normalisé, destiné à interroger ou à manipuler une base de données relationnelle.</a:t>
            </a:r>
          </a:p>
          <a:p>
            <a:pPr marL="0" indent="0">
              <a:buClr>
                <a:schemeClr val="accent4"/>
              </a:buClr>
              <a:buSzPct val="100000"/>
              <a:buNone/>
            </a:pPr>
            <a:r>
              <a:rPr lang="fr-FR" dirty="0"/>
              <a:t>Il a fait l’objet de plusieurs normes ANSI/ISO.</a:t>
            </a:r>
          </a:p>
          <a:p>
            <a:pPr marL="0" indent="0">
              <a:buClr>
                <a:schemeClr val="accent4"/>
              </a:buClr>
              <a:buSzPct val="100000"/>
              <a:buNone/>
            </a:pPr>
            <a:r>
              <a:rPr lang="fr-FR" dirty="0"/>
              <a:t>Les instructions SQL sont regroupées en catégories en fonction de leur utilité et des entités manipulées.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11</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Tree>
    <p:extLst>
      <p:ext uri="{BB962C8B-B14F-4D97-AF65-F5344CB8AC3E}">
        <p14:creationId xmlns:p14="http://schemas.microsoft.com/office/powerpoint/2010/main" val="229176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Catégories des instructions 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6866" y="1552030"/>
            <a:ext cx="8582671" cy="490472"/>
          </a:xfrm>
        </p:spPr>
        <p:txBody>
          <a:bodyPr>
            <a:normAutofit/>
          </a:bodyPr>
          <a:lstStyle/>
          <a:p>
            <a:pPr marL="0" indent="0">
              <a:buClr>
                <a:schemeClr val="accent4"/>
              </a:buClr>
              <a:buSzPct val="100000"/>
              <a:buNone/>
            </a:pPr>
            <a:r>
              <a:rPr lang="fr-FR" sz="2400" dirty="0"/>
              <a:t>Nous pouvons distinguer cinq catégories: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12</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427185" y="2396714"/>
            <a:ext cx="7961239" cy="27186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accent4"/>
              </a:buClr>
              <a:buSzPct val="100000"/>
              <a:buFont typeface="Trebuchet MS" panose="020B0603020202020204" pitchFamily="34" charset="0"/>
              <a:buChar char="●"/>
            </a:pPr>
            <a:r>
              <a:rPr lang="fr-FR" dirty="0"/>
              <a:t>Un langage de définition de données (LDD) </a:t>
            </a:r>
          </a:p>
          <a:p>
            <a:pPr>
              <a:spcBef>
                <a:spcPts val="0"/>
              </a:spcBef>
              <a:spcAft>
                <a:spcPts val="1200"/>
              </a:spcAft>
              <a:buClr>
                <a:schemeClr val="accent4"/>
              </a:buClr>
              <a:buSzPct val="100000"/>
              <a:buFont typeface="Trebuchet MS" panose="020B0603020202020204" pitchFamily="34" charset="0"/>
              <a:buChar char="●"/>
            </a:pPr>
            <a:r>
              <a:rPr lang="fr-FR" dirty="0"/>
              <a:t>Un langage de manipulation de données (LMD)</a:t>
            </a:r>
          </a:p>
          <a:p>
            <a:pPr>
              <a:spcBef>
                <a:spcPts val="0"/>
              </a:spcBef>
              <a:spcAft>
                <a:spcPts val="1200"/>
              </a:spcAft>
              <a:buClr>
                <a:schemeClr val="accent4"/>
              </a:buClr>
              <a:buSzPct val="100000"/>
              <a:buFont typeface="Trebuchet MS" panose="020B0603020202020204" pitchFamily="34" charset="0"/>
              <a:buChar char="●"/>
            </a:pPr>
            <a:r>
              <a:rPr lang="fr-FR" dirty="0"/>
              <a:t>Un langage de contrôle de données (LCD)</a:t>
            </a:r>
          </a:p>
          <a:p>
            <a:pPr>
              <a:spcBef>
                <a:spcPts val="0"/>
              </a:spcBef>
              <a:spcAft>
                <a:spcPts val="1200"/>
              </a:spcAft>
              <a:buClr>
                <a:schemeClr val="accent4"/>
              </a:buClr>
              <a:buSzPct val="100000"/>
              <a:buFont typeface="Trebuchet MS" panose="020B0603020202020204" pitchFamily="34" charset="0"/>
              <a:buChar char="●"/>
            </a:pPr>
            <a:r>
              <a:rPr lang="fr-FR" dirty="0"/>
              <a:t>Un langage de contrôle des transactions (LCT)</a:t>
            </a:r>
          </a:p>
          <a:p>
            <a:pPr>
              <a:spcBef>
                <a:spcPts val="0"/>
              </a:spcBef>
              <a:spcAft>
                <a:spcPts val="1200"/>
              </a:spcAft>
              <a:buClr>
                <a:schemeClr val="accent4"/>
              </a:buClr>
              <a:buSzPct val="100000"/>
              <a:buFont typeface="Trebuchet MS" panose="020B0603020202020204" pitchFamily="34" charset="0"/>
              <a:buChar char="●"/>
            </a:pPr>
            <a:r>
              <a:rPr lang="fr-FR" dirty="0"/>
              <a:t>Et d'autres modules</a:t>
            </a:r>
          </a:p>
        </p:txBody>
      </p:sp>
    </p:spTree>
    <p:extLst>
      <p:ext uri="{BB962C8B-B14F-4D97-AF65-F5344CB8AC3E}">
        <p14:creationId xmlns:p14="http://schemas.microsoft.com/office/powerpoint/2010/main" val="260980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Catégories des instructions 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6866" y="1552030"/>
            <a:ext cx="8582671" cy="490472"/>
          </a:xfrm>
        </p:spPr>
        <p:txBody>
          <a:bodyPr>
            <a:noAutofit/>
          </a:bodyPr>
          <a:lstStyle/>
          <a:p>
            <a:pPr marL="0" indent="0" algn="ctr">
              <a:buClr>
                <a:schemeClr val="accent4"/>
              </a:buClr>
              <a:buSzPct val="100000"/>
              <a:buNone/>
            </a:pPr>
            <a:r>
              <a:rPr lang="fr-FR" dirty="0"/>
              <a:t>Langage de Définition de Données (LDD) :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468313" y="2468919"/>
            <a:ext cx="8441224" cy="14499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2400" dirty="0"/>
              <a:t>Langage orienté au niveau de la structure de la base de données. Le LDD permet de créer modifier, supprimer des objets</a:t>
            </a:r>
          </a:p>
        </p:txBody>
      </p:sp>
      <p:sp>
        <p:nvSpPr>
          <p:cNvPr id="11" name="Espace réservé du contenu 2">
            <a:extLst>
              <a:ext uri="{FF2B5EF4-FFF2-40B4-BE49-F238E27FC236}">
                <a16:creationId xmlns:a16="http://schemas.microsoft.com/office/drawing/2014/main" id="{6A39E1D5-64AE-4BC6-817D-8A800C3B765B}"/>
              </a:ext>
            </a:extLst>
          </p:cNvPr>
          <p:cNvSpPr txBox="1">
            <a:spLocks/>
          </p:cNvSpPr>
          <p:nvPr/>
        </p:nvSpPr>
        <p:spPr>
          <a:xfrm>
            <a:off x="468313" y="4071257"/>
            <a:ext cx="8441224" cy="79287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1800" dirty="0"/>
              <a:t>Par exemple: créer une table, créer une colonne, modifier une clé; un index, etc.</a:t>
            </a:r>
          </a:p>
        </p:txBody>
      </p:sp>
    </p:spTree>
    <p:extLst>
      <p:ext uri="{BB962C8B-B14F-4D97-AF65-F5344CB8AC3E}">
        <p14:creationId xmlns:p14="http://schemas.microsoft.com/office/powerpoint/2010/main" val="157413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Catégories des instructions 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6866" y="1552030"/>
            <a:ext cx="8582671" cy="490472"/>
          </a:xfrm>
        </p:spPr>
        <p:txBody>
          <a:bodyPr>
            <a:noAutofit/>
          </a:bodyPr>
          <a:lstStyle/>
          <a:p>
            <a:pPr marL="0" indent="0" algn="ctr">
              <a:buClr>
                <a:schemeClr val="accent4"/>
              </a:buClr>
              <a:buSzPct val="100000"/>
              <a:buNone/>
            </a:pPr>
            <a:r>
              <a:rPr lang="fr-FR" dirty="0"/>
              <a:t>Langage de Manipulation de Données (LMD) :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14</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326866" y="2220936"/>
            <a:ext cx="8582671" cy="14169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2400" dirty="0"/>
              <a:t>L’ensemble des commandes concernant la manipulation des données dans une base de données. Le LMD permet la sélection, l’ajout, la suppression et la modification de lignes</a:t>
            </a:r>
          </a:p>
        </p:txBody>
      </p:sp>
      <p:sp>
        <p:nvSpPr>
          <p:cNvPr id="11" name="Espace réservé du contenu 2">
            <a:extLst>
              <a:ext uri="{FF2B5EF4-FFF2-40B4-BE49-F238E27FC236}">
                <a16:creationId xmlns:a16="http://schemas.microsoft.com/office/drawing/2014/main" id="{7B54C3C7-CF2F-4232-A81C-B3EA3624886E}"/>
              </a:ext>
            </a:extLst>
          </p:cNvPr>
          <p:cNvSpPr txBox="1">
            <a:spLocks/>
          </p:cNvSpPr>
          <p:nvPr/>
        </p:nvSpPr>
        <p:spPr>
          <a:xfrm>
            <a:off x="302745" y="3951553"/>
            <a:ext cx="8582671" cy="117229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1800" dirty="0"/>
              <a:t>Par exemple: ajouter un enregistrement; afficher un ensemble d’enregistrement; modifier une ligne de données, etc.</a:t>
            </a:r>
          </a:p>
        </p:txBody>
      </p:sp>
    </p:spTree>
    <p:extLst>
      <p:ext uri="{BB962C8B-B14F-4D97-AF65-F5344CB8AC3E}">
        <p14:creationId xmlns:p14="http://schemas.microsoft.com/office/powerpoint/2010/main" val="113456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Catégories des instructions 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6866" y="1552030"/>
            <a:ext cx="8582671" cy="490472"/>
          </a:xfrm>
        </p:spPr>
        <p:txBody>
          <a:bodyPr>
            <a:noAutofit/>
          </a:bodyPr>
          <a:lstStyle/>
          <a:p>
            <a:pPr marL="0" indent="0" algn="ctr">
              <a:buClr>
                <a:schemeClr val="accent4"/>
              </a:buClr>
              <a:buSzPct val="100000"/>
              <a:buNone/>
            </a:pPr>
            <a:r>
              <a:rPr lang="fr-FR" dirty="0"/>
              <a:t>Langage de Contrôle de Données (LCD) :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15</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561329" y="2278920"/>
            <a:ext cx="8582671" cy="869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2400" dirty="0"/>
              <a:t>L’ensemble des commandes pour contrôler l'accès aux données d'une base de données.</a:t>
            </a:r>
          </a:p>
          <a:p>
            <a:pPr>
              <a:spcBef>
                <a:spcPts val="0"/>
              </a:spcBef>
              <a:spcAft>
                <a:spcPts val="1200"/>
              </a:spcAft>
              <a:buClr>
                <a:schemeClr val="accent4"/>
              </a:buClr>
              <a:buSzPct val="100000"/>
              <a:buFont typeface="Trebuchet MS" panose="020B0603020202020204" pitchFamily="34" charset="0"/>
              <a:buChar char="●"/>
            </a:pPr>
            <a:endParaRPr lang="fr-FR" sz="2400" dirty="0"/>
          </a:p>
        </p:txBody>
      </p:sp>
      <p:sp>
        <p:nvSpPr>
          <p:cNvPr id="11" name="Espace réservé du contenu 2">
            <a:extLst>
              <a:ext uri="{FF2B5EF4-FFF2-40B4-BE49-F238E27FC236}">
                <a16:creationId xmlns:a16="http://schemas.microsoft.com/office/drawing/2014/main" id="{B7D300FD-0408-4AD1-845B-79413B4A15F4}"/>
              </a:ext>
            </a:extLst>
          </p:cNvPr>
          <p:cNvSpPr txBox="1">
            <a:spLocks/>
          </p:cNvSpPr>
          <p:nvPr/>
        </p:nvSpPr>
        <p:spPr>
          <a:xfrm>
            <a:off x="989045" y="3699026"/>
            <a:ext cx="7812626" cy="869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1800" dirty="0"/>
              <a:t>Exemple: Attribution de droits, révocation de droits, etc.</a:t>
            </a:r>
          </a:p>
        </p:txBody>
      </p:sp>
    </p:spTree>
    <p:extLst>
      <p:ext uri="{BB962C8B-B14F-4D97-AF65-F5344CB8AC3E}">
        <p14:creationId xmlns:p14="http://schemas.microsoft.com/office/powerpoint/2010/main" val="343060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Catégories des instructions 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196237" y="1935765"/>
            <a:ext cx="8582671" cy="490472"/>
          </a:xfrm>
        </p:spPr>
        <p:txBody>
          <a:bodyPr>
            <a:noAutofit/>
          </a:bodyPr>
          <a:lstStyle/>
          <a:p>
            <a:pPr marL="0" indent="0" algn="ctr">
              <a:buClr>
                <a:schemeClr val="accent4"/>
              </a:buClr>
              <a:buSzPct val="100000"/>
              <a:buNone/>
            </a:pPr>
            <a:r>
              <a:rPr lang="fr-FR" sz="2800" dirty="0"/>
              <a:t>Langage de Contrôle des Transactions (LCT) </a:t>
            </a:r>
            <a:r>
              <a:rPr lang="fr-FR" dirty="0"/>
              <a:t>: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561329" y="2722483"/>
            <a:ext cx="8069487" cy="193349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2400" dirty="0"/>
              <a:t>L’ensemble des commandes utilisé pour le contrôle transactionnel dans une base de données, c’est-à-dire les caractéristiques des transactions, la validation et l’annulation des modifications.</a:t>
            </a:r>
          </a:p>
        </p:txBody>
      </p:sp>
    </p:spTree>
    <p:extLst>
      <p:ext uri="{BB962C8B-B14F-4D97-AF65-F5344CB8AC3E}">
        <p14:creationId xmlns:p14="http://schemas.microsoft.com/office/powerpoint/2010/main" val="181825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Catégories des instructions 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280664" y="1816754"/>
            <a:ext cx="8582671" cy="490472"/>
          </a:xfrm>
        </p:spPr>
        <p:txBody>
          <a:bodyPr>
            <a:noAutofit/>
          </a:bodyPr>
          <a:lstStyle/>
          <a:p>
            <a:pPr marL="0" indent="0" algn="ctr">
              <a:buClr>
                <a:schemeClr val="accent4"/>
              </a:buClr>
              <a:buSzPct val="100000"/>
              <a:buNone/>
            </a:pPr>
            <a:r>
              <a:rPr lang="fr-FR" sz="2800" dirty="0"/>
              <a:t>Autres modules</a:t>
            </a:r>
            <a:r>
              <a:rPr lang="fr-FR" dirty="0"/>
              <a:t>: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326865" y="2755993"/>
            <a:ext cx="8582671" cy="16853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2400" dirty="0"/>
              <a:t>Ils sont destinés notamment à écrire des routines (procédures, fonctions ou déclencheurs) et interagir avec des langages externes.</a:t>
            </a:r>
          </a:p>
          <a:p>
            <a:pPr>
              <a:spcBef>
                <a:spcPts val="0"/>
              </a:spcBef>
              <a:spcAft>
                <a:spcPts val="1200"/>
              </a:spcAft>
              <a:buClr>
                <a:schemeClr val="accent4"/>
              </a:buClr>
              <a:buSzPct val="100000"/>
              <a:buFont typeface="Trebuchet MS" panose="020B0603020202020204" pitchFamily="34" charset="0"/>
              <a:buChar char="●"/>
            </a:pPr>
            <a:endParaRPr lang="fr-FR" sz="2400" dirty="0"/>
          </a:p>
        </p:txBody>
      </p:sp>
    </p:spTree>
    <p:extLst>
      <p:ext uri="{BB962C8B-B14F-4D97-AF65-F5344CB8AC3E}">
        <p14:creationId xmlns:p14="http://schemas.microsoft.com/office/powerpoint/2010/main" val="9505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509960"/>
          </a:xfrm>
        </p:spPr>
        <p:txBody>
          <a:bodyPr>
            <a:normAutofit fontScale="90000"/>
          </a:bodyPr>
          <a:lstStyle/>
          <a:p>
            <a:r>
              <a:rPr lang="fr-FR" dirty="0"/>
              <a:t>CRUD ?</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280664" y="1502882"/>
            <a:ext cx="8582671" cy="2705224"/>
          </a:xfrm>
        </p:spPr>
        <p:txBody>
          <a:bodyPr>
            <a:noAutofit/>
          </a:bodyPr>
          <a:lstStyle/>
          <a:p>
            <a:pPr marL="0" indent="0">
              <a:buClr>
                <a:schemeClr val="accent4"/>
              </a:buClr>
              <a:buSzPct val="100000"/>
              <a:buNone/>
            </a:pPr>
            <a:r>
              <a:rPr lang="fr-FR" sz="2000" dirty="0"/>
              <a:t>Le terme « CRUD » est étroitement lié avec la gestion des données. Plus précisément, CRUD est un acronyme des noms des quatre opérations de base de la gestion de la persistance des données et applications :</a:t>
            </a:r>
          </a:p>
          <a:p>
            <a:pPr marL="0" indent="0">
              <a:buClr>
                <a:schemeClr val="accent4"/>
              </a:buClr>
              <a:buSzPct val="100000"/>
              <a:buNone/>
            </a:pPr>
            <a:r>
              <a:rPr lang="fr-FR" sz="2000" dirty="0"/>
              <a:t>•	</a:t>
            </a:r>
            <a:r>
              <a:rPr lang="fr-FR" sz="2000" dirty="0" err="1"/>
              <a:t>Create</a:t>
            </a:r>
            <a:r>
              <a:rPr lang="fr-FR" sz="2000" dirty="0"/>
              <a:t> (créer) ;</a:t>
            </a:r>
          </a:p>
          <a:p>
            <a:pPr marL="0" indent="0">
              <a:buClr>
                <a:schemeClr val="accent4"/>
              </a:buClr>
              <a:buSzPct val="100000"/>
              <a:buNone/>
            </a:pPr>
            <a:r>
              <a:rPr lang="fr-FR" sz="2000" dirty="0"/>
              <a:t>•	Read ou </a:t>
            </a:r>
            <a:r>
              <a:rPr lang="fr-FR" sz="2000" dirty="0" err="1"/>
              <a:t>Retrieve</a:t>
            </a:r>
            <a:r>
              <a:rPr lang="fr-FR" sz="2000" dirty="0"/>
              <a:t> (lire) ;</a:t>
            </a:r>
          </a:p>
          <a:p>
            <a:pPr marL="0" indent="0">
              <a:buClr>
                <a:schemeClr val="accent4"/>
              </a:buClr>
              <a:buSzPct val="100000"/>
              <a:buNone/>
            </a:pPr>
            <a:r>
              <a:rPr lang="fr-FR" sz="2000" dirty="0"/>
              <a:t>•	Update (mettre à jour) ;</a:t>
            </a:r>
          </a:p>
          <a:p>
            <a:pPr marL="0" indent="0">
              <a:buClr>
                <a:schemeClr val="accent4"/>
              </a:buClr>
              <a:buSzPct val="100000"/>
              <a:buNone/>
            </a:pPr>
            <a:r>
              <a:rPr lang="fr-FR" sz="2000" dirty="0"/>
              <a:t>•	</a:t>
            </a:r>
            <a:r>
              <a:rPr lang="fr-FR" sz="2000" dirty="0" err="1"/>
              <a:t>Delete</a:t>
            </a:r>
            <a:r>
              <a:rPr lang="fr-FR" sz="2000" dirty="0"/>
              <a:t> ou Destroy (supprimer).</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18</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pic>
        <p:nvPicPr>
          <p:cNvPr id="11" name="Image 10">
            <a:extLst>
              <a:ext uri="{FF2B5EF4-FFF2-40B4-BE49-F238E27FC236}">
                <a16:creationId xmlns:a16="http://schemas.microsoft.com/office/drawing/2014/main" id="{5531BE0F-2702-419D-9888-C9C1D511B409}"/>
              </a:ext>
            </a:extLst>
          </p:cNvPr>
          <p:cNvPicPr>
            <a:picLocks noChangeAspect="1"/>
          </p:cNvPicPr>
          <p:nvPr/>
        </p:nvPicPr>
        <p:blipFill>
          <a:blip r:embed="rId4"/>
          <a:stretch>
            <a:fillRect/>
          </a:stretch>
        </p:blipFill>
        <p:spPr>
          <a:xfrm>
            <a:off x="992320" y="4594672"/>
            <a:ext cx="7396104" cy="1571183"/>
          </a:xfrm>
          <a:prstGeom prst="rect">
            <a:avLst/>
          </a:prstGeom>
        </p:spPr>
      </p:pic>
    </p:spTree>
    <p:extLst>
      <p:ext uri="{BB962C8B-B14F-4D97-AF65-F5344CB8AC3E}">
        <p14:creationId xmlns:p14="http://schemas.microsoft.com/office/powerpoint/2010/main" val="322722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847792"/>
            <a:ext cx="8208912" cy="509960"/>
          </a:xfrm>
        </p:spPr>
        <p:txBody>
          <a:bodyPr>
            <a:normAutofit fontScale="90000"/>
          </a:bodyPr>
          <a:lstStyle/>
          <a:p>
            <a:r>
              <a:rPr lang="fr-FR" dirty="0"/>
              <a:t>Syntaxe</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6866" y="1437446"/>
            <a:ext cx="8582671" cy="1221918"/>
          </a:xfrm>
        </p:spPr>
        <p:txBody>
          <a:bodyPr>
            <a:normAutofit/>
          </a:bodyPr>
          <a:lstStyle/>
          <a:p>
            <a:pPr marL="0" indent="0">
              <a:buClr>
                <a:schemeClr val="accent4"/>
              </a:buClr>
              <a:buSzPct val="100000"/>
              <a:buNone/>
            </a:pPr>
            <a:r>
              <a:rPr lang="fr-FR" sz="2000" dirty="0"/>
              <a:t>Avant d'aller plus loin, voici quelques règles générales à retenir concernant le SQL qui, comme tout langage informatique, obéit à des règles syntaxiques très strictes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19</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326866" y="2553692"/>
            <a:ext cx="8582671" cy="27666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accent4"/>
              </a:buClr>
              <a:buSzPct val="100000"/>
              <a:buFont typeface="Trebuchet MS" panose="020B0603020202020204" pitchFamily="34" charset="0"/>
              <a:buChar char="●"/>
            </a:pPr>
            <a:r>
              <a:rPr lang="fr-FR" sz="1700" b="1" dirty="0"/>
              <a:t>Fin d’une instruction</a:t>
            </a:r>
            <a:r>
              <a:rPr lang="fr-FR" sz="1700" dirty="0"/>
              <a:t>: pour signifier à MySQL qu'une instruction est terminée, il faut mettre le caractère « ; »</a:t>
            </a:r>
          </a:p>
          <a:p>
            <a:pPr>
              <a:spcBef>
                <a:spcPts val="0"/>
              </a:spcBef>
              <a:spcAft>
                <a:spcPts val="1200"/>
              </a:spcAft>
              <a:buClr>
                <a:schemeClr val="accent4"/>
              </a:buClr>
              <a:buSzPct val="100000"/>
              <a:buFont typeface="Trebuchet MS" panose="020B0603020202020204" pitchFamily="34" charset="0"/>
              <a:buChar char="●"/>
            </a:pPr>
            <a:r>
              <a:rPr lang="fr-FR" sz="1700" b="1" dirty="0"/>
              <a:t>Commentaires</a:t>
            </a:r>
            <a:r>
              <a:rPr lang="fr-FR" sz="1700" dirty="0"/>
              <a:t>: ce sont des parties de code qui ne sont pas interprétées. les commentaires sont introduits par -- (deux tirets, la norme). MySQL déroge un peu à la règle SQL et accepte deux syntaxes : -- et #</a:t>
            </a:r>
          </a:p>
          <a:p>
            <a:pPr>
              <a:spcBef>
                <a:spcPts val="0"/>
              </a:spcBef>
              <a:spcAft>
                <a:spcPts val="1200"/>
              </a:spcAft>
              <a:buClr>
                <a:schemeClr val="accent4"/>
              </a:buClr>
              <a:buSzPct val="100000"/>
              <a:buFont typeface="Trebuchet MS" panose="020B0603020202020204" pitchFamily="34" charset="0"/>
              <a:buChar char="●"/>
            </a:pPr>
            <a:r>
              <a:rPr lang="fr-FR" sz="1700" b="1" dirty="0"/>
              <a:t>Chaînes de caractères</a:t>
            </a:r>
            <a:r>
              <a:rPr lang="fr-FR" sz="1700" dirty="0"/>
              <a:t>: lorsque vous écrivez une chaîne de caractères dans une commande SQL, il faut absolument l'entourer de guillemets simples (donc des apostrophes). MySQL permet également l'utilisation des guillemets doubles, mais ce n'est pas le cas de la plupart des SGBDR</a:t>
            </a:r>
          </a:p>
          <a:p>
            <a:pPr>
              <a:spcBef>
                <a:spcPts val="0"/>
              </a:spcBef>
              <a:spcAft>
                <a:spcPts val="1200"/>
              </a:spcAft>
              <a:buClr>
                <a:schemeClr val="accent4"/>
              </a:buClr>
              <a:buSzPct val="100000"/>
              <a:buFont typeface="Trebuchet MS" panose="020B0603020202020204" pitchFamily="34" charset="0"/>
              <a:buChar char="●"/>
            </a:pPr>
            <a:endParaRPr lang="fr-FR" sz="1700" dirty="0"/>
          </a:p>
        </p:txBody>
      </p:sp>
      <p:pic>
        <p:nvPicPr>
          <p:cNvPr id="5" name="Image 4">
            <a:extLst>
              <a:ext uri="{FF2B5EF4-FFF2-40B4-BE49-F238E27FC236}">
                <a16:creationId xmlns:a16="http://schemas.microsoft.com/office/drawing/2014/main" id="{6FBBBB76-7918-4692-A984-CF0AD55DB1D5}"/>
              </a:ext>
            </a:extLst>
          </p:cNvPr>
          <p:cNvPicPr>
            <a:picLocks noChangeAspect="1"/>
          </p:cNvPicPr>
          <p:nvPr/>
        </p:nvPicPr>
        <p:blipFill>
          <a:blip r:embed="rId4"/>
          <a:stretch>
            <a:fillRect/>
          </a:stretch>
        </p:blipFill>
        <p:spPr>
          <a:xfrm>
            <a:off x="1909019" y="5320339"/>
            <a:ext cx="4647431" cy="1014413"/>
          </a:xfrm>
          <a:prstGeom prst="rect">
            <a:avLst/>
          </a:prstGeom>
        </p:spPr>
      </p:pic>
    </p:spTree>
    <p:extLst>
      <p:ext uri="{BB962C8B-B14F-4D97-AF65-F5344CB8AC3E}">
        <p14:creationId xmlns:p14="http://schemas.microsoft.com/office/powerpoint/2010/main" val="13481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solidFill>
                  <a:srgbClr val="FFFFFF"/>
                </a:solidFill>
              </a:rPr>
              <a:pPr/>
              <a:t>2</a:t>
            </a:fld>
            <a:endParaRPr lang="fr-FR">
              <a:solidFill>
                <a:srgbClr val="FFFFFF"/>
              </a:solidFill>
            </a:endParaRPr>
          </a:p>
        </p:txBody>
      </p:sp>
      <p:sp>
        <p:nvSpPr>
          <p:cNvPr id="7" name="Espace réservé du numéro de diapositive 3">
            <a:extLst>
              <a:ext uri="{FF2B5EF4-FFF2-40B4-BE49-F238E27FC236}">
                <a16:creationId xmlns:a16="http://schemas.microsoft.com/office/drawing/2014/main" id="{BC6DABDC-D11D-4D1A-8A6B-2B1A7884AB07}"/>
              </a:ext>
            </a:extLst>
          </p:cNvPr>
          <p:cNvSpPr txBox="1">
            <a:spLocks/>
          </p:cNvSpPr>
          <p:nvPr/>
        </p:nvSpPr>
        <p:spPr>
          <a:xfrm>
            <a:off x="8388424" y="6453336"/>
            <a:ext cx="621432"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2C702AE-1502-43AE-8DBA-2BCAD3408EF2}" type="slidenum">
              <a:rPr lang="fr-FR" smtClean="0">
                <a:solidFill>
                  <a:srgbClr val="FFFFFF"/>
                </a:solidFill>
              </a:rPr>
              <a:pPr/>
              <a:t>2</a:t>
            </a:fld>
            <a:endParaRPr lang="fr-FR">
              <a:solidFill>
                <a:srgbClr val="FFFFFF"/>
              </a:solidFill>
            </a:endParaRPr>
          </a:p>
        </p:txBody>
      </p:sp>
      <p:grpSp>
        <p:nvGrpSpPr>
          <p:cNvPr id="12" name="Groupe 11"/>
          <p:cNvGrpSpPr/>
          <p:nvPr/>
        </p:nvGrpSpPr>
        <p:grpSpPr>
          <a:xfrm>
            <a:off x="6983413" y="0"/>
            <a:ext cx="2190482" cy="720725"/>
            <a:chOff x="6983413" y="0"/>
            <a:chExt cx="2190482" cy="720725"/>
          </a:xfrm>
        </p:grpSpPr>
        <p:grpSp>
          <p:nvGrpSpPr>
            <p:cNvPr id="14" name="Group 4"/>
            <p:cNvGrpSpPr>
              <a:grpSpLocks noChangeAspect="1"/>
            </p:cNvGrpSpPr>
            <p:nvPr/>
          </p:nvGrpSpPr>
          <p:grpSpPr bwMode="auto">
            <a:xfrm>
              <a:off x="6983413" y="0"/>
              <a:ext cx="2160587" cy="720725"/>
              <a:chOff x="4399" y="0"/>
              <a:chExt cx="1361" cy="454"/>
            </a:xfrm>
          </p:grpSpPr>
          <p:sp>
            <p:nvSpPr>
              <p:cNvPr id="16"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solidFill>
                    <a:srgbClr val="575757"/>
                  </a:solidFill>
                </a:endParaRPr>
              </a:p>
            </p:txBody>
          </p:sp>
          <p:pic>
            <p:nvPicPr>
              <p:cNvPr id="1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13" name="ZoneTexte 12"/>
          <p:cNvSpPr txBox="1"/>
          <p:nvPr/>
        </p:nvSpPr>
        <p:spPr>
          <a:xfrm>
            <a:off x="2195736" y="92879"/>
            <a:ext cx="4787677" cy="461665"/>
          </a:xfrm>
          <a:prstGeom prst="rect">
            <a:avLst/>
          </a:prstGeom>
          <a:noFill/>
        </p:spPr>
        <p:txBody>
          <a:bodyPr wrap="square" rtlCol="0">
            <a:spAutoFit/>
          </a:bodyPr>
          <a:lstStyle/>
          <a:p>
            <a:pPr algn="ctr" defTabSz="363538">
              <a:tabLst>
                <a:tab pos="903288" algn="l"/>
                <a:tab pos="1077913" algn="l"/>
              </a:tabLst>
            </a:pPr>
            <a:r>
              <a:rPr lang="fr-FR" sz="2400" b="1" cap="small" dirty="0">
                <a:solidFill>
                  <a:srgbClr val="FFFFFF"/>
                </a:solidFill>
              </a:rPr>
              <a:t>Plan du deuxième module</a:t>
            </a:r>
          </a:p>
        </p:txBody>
      </p:sp>
      <p:sp>
        <p:nvSpPr>
          <p:cNvPr id="3" name="Rectangle 2"/>
          <p:cNvSpPr/>
          <p:nvPr/>
        </p:nvSpPr>
        <p:spPr>
          <a:xfrm>
            <a:off x="598493" y="2068256"/>
            <a:ext cx="8229600" cy="461665"/>
          </a:xfrm>
          <a:prstGeom prst="rect">
            <a:avLst/>
          </a:prstGeom>
        </p:spPr>
        <p:txBody>
          <a:bodyPr wrap="square">
            <a:spAutoFit/>
          </a:bodyPr>
          <a:lstStyle/>
          <a:p>
            <a:pPr marL="269875" indent="-269875">
              <a:buFont typeface="Arial" panose="020B0604020202020204" pitchFamily="34" charset="0"/>
              <a:buChar char="•"/>
            </a:pPr>
            <a:r>
              <a:rPr lang="fr-FR" sz="2400" dirty="0">
                <a:solidFill>
                  <a:schemeClr val="accent6">
                    <a:lumMod val="75000"/>
                  </a:schemeClr>
                </a:solidFill>
              </a:rPr>
              <a:t>TD: Installation, configuration et connexion à MySQL</a:t>
            </a:r>
          </a:p>
        </p:txBody>
      </p:sp>
      <p:sp>
        <p:nvSpPr>
          <p:cNvPr id="11" name="Rectangle 10">
            <a:extLst>
              <a:ext uri="{FF2B5EF4-FFF2-40B4-BE49-F238E27FC236}">
                <a16:creationId xmlns:a16="http://schemas.microsoft.com/office/drawing/2014/main" id="{E0B5CBC7-CB18-42D3-A3BD-1DEE155C5DB8}"/>
              </a:ext>
            </a:extLst>
          </p:cNvPr>
          <p:cNvSpPr/>
          <p:nvPr/>
        </p:nvSpPr>
        <p:spPr>
          <a:xfrm>
            <a:off x="598493" y="3463199"/>
            <a:ext cx="8229600" cy="461665"/>
          </a:xfrm>
          <a:prstGeom prst="rect">
            <a:avLst/>
          </a:prstGeom>
        </p:spPr>
        <p:txBody>
          <a:bodyPr wrap="square">
            <a:spAutoFit/>
          </a:bodyPr>
          <a:lstStyle/>
          <a:p>
            <a:pPr marL="269875" indent="-269875">
              <a:buFont typeface="Arial" panose="020B0604020202020204" pitchFamily="34" charset="0"/>
              <a:buChar char="•"/>
            </a:pPr>
            <a:r>
              <a:rPr lang="fr-FR" sz="2400" dirty="0">
                <a:solidFill>
                  <a:srgbClr val="002060"/>
                </a:solidFill>
              </a:rPr>
              <a:t>Langage de Définition des données</a:t>
            </a:r>
          </a:p>
        </p:txBody>
      </p:sp>
      <p:sp>
        <p:nvSpPr>
          <p:cNvPr id="18" name="Rectangle 17">
            <a:extLst>
              <a:ext uri="{FF2B5EF4-FFF2-40B4-BE49-F238E27FC236}">
                <a16:creationId xmlns:a16="http://schemas.microsoft.com/office/drawing/2014/main" id="{269DDB50-6261-4431-9BF1-E4F004D6B1F7}"/>
              </a:ext>
            </a:extLst>
          </p:cNvPr>
          <p:cNvSpPr/>
          <p:nvPr/>
        </p:nvSpPr>
        <p:spPr>
          <a:xfrm>
            <a:off x="598493" y="2533237"/>
            <a:ext cx="8229600" cy="461665"/>
          </a:xfrm>
          <a:prstGeom prst="rect">
            <a:avLst/>
          </a:prstGeom>
        </p:spPr>
        <p:txBody>
          <a:bodyPr wrap="square">
            <a:spAutoFit/>
          </a:bodyPr>
          <a:lstStyle/>
          <a:p>
            <a:pPr marL="269875" indent="-269875">
              <a:buFont typeface="Arial" panose="020B0604020202020204" pitchFamily="34" charset="0"/>
              <a:buChar char="•"/>
            </a:pPr>
            <a:r>
              <a:rPr lang="fr-FR" sz="2400" dirty="0">
                <a:solidFill>
                  <a:srgbClr val="00B050"/>
                </a:solidFill>
              </a:rPr>
              <a:t>Syntaxe SQL et Premières commandes</a:t>
            </a:r>
          </a:p>
        </p:txBody>
      </p:sp>
      <p:sp>
        <p:nvSpPr>
          <p:cNvPr id="19" name="Rectangle 18">
            <a:extLst>
              <a:ext uri="{FF2B5EF4-FFF2-40B4-BE49-F238E27FC236}">
                <a16:creationId xmlns:a16="http://schemas.microsoft.com/office/drawing/2014/main" id="{6C1F79DA-6298-49F1-930A-4CD93CF8C329}"/>
              </a:ext>
            </a:extLst>
          </p:cNvPr>
          <p:cNvSpPr/>
          <p:nvPr/>
        </p:nvSpPr>
        <p:spPr>
          <a:xfrm>
            <a:off x="598493" y="1603275"/>
            <a:ext cx="8229600" cy="461665"/>
          </a:xfrm>
          <a:prstGeom prst="rect">
            <a:avLst/>
          </a:prstGeom>
        </p:spPr>
        <p:txBody>
          <a:bodyPr wrap="square">
            <a:spAutoFit/>
          </a:bodyPr>
          <a:lstStyle/>
          <a:p>
            <a:pPr marL="285750" indent="-285750">
              <a:buFont typeface="Arial" panose="020B0604020202020204" pitchFamily="34" charset="0"/>
              <a:buChar char="•"/>
            </a:pPr>
            <a:r>
              <a:rPr lang="fr-FR" sz="2400" dirty="0">
                <a:solidFill>
                  <a:schemeClr val="tx1">
                    <a:lumMod val="50000"/>
                  </a:schemeClr>
                </a:solidFill>
              </a:rPr>
              <a:t>Les objectifs du module et environnement de travail</a:t>
            </a:r>
          </a:p>
        </p:txBody>
      </p:sp>
      <p:sp>
        <p:nvSpPr>
          <p:cNvPr id="20" name="Rectangle 19">
            <a:extLst>
              <a:ext uri="{FF2B5EF4-FFF2-40B4-BE49-F238E27FC236}">
                <a16:creationId xmlns:a16="http://schemas.microsoft.com/office/drawing/2014/main" id="{93AFF99B-15DE-481F-B466-2C3810A16849}"/>
              </a:ext>
            </a:extLst>
          </p:cNvPr>
          <p:cNvSpPr/>
          <p:nvPr/>
        </p:nvSpPr>
        <p:spPr>
          <a:xfrm>
            <a:off x="598493" y="2998218"/>
            <a:ext cx="8229600" cy="461665"/>
          </a:xfrm>
          <a:prstGeom prst="rect">
            <a:avLst/>
          </a:prstGeom>
        </p:spPr>
        <p:txBody>
          <a:bodyPr wrap="square">
            <a:spAutoFit/>
          </a:bodyPr>
          <a:lstStyle/>
          <a:p>
            <a:pPr marL="285750" indent="-285750">
              <a:buFont typeface="Arial" panose="020B0604020202020204" pitchFamily="34" charset="0"/>
              <a:buChar char="•"/>
            </a:pPr>
            <a:r>
              <a:rPr lang="fr-FR" sz="2400" dirty="0">
                <a:solidFill>
                  <a:schemeClr val="accent1"/>
                </a:solidFill>
              </a:rPr>
              <a:t>Types de données gérés dans MySQL</a:t>
            </a:r>
          </a:p>
        </p:txBody>
      </p:sp>
      <p:sp>
        <p:nvSpPr>
          <p:cNvPr id="21" name="Rectangle 20">
            <a:extLst>
              <a:ext uri="{FF2B5EF4-FFF2-40B4-BE49-F238E27FC236}">
                <a16:creationId xmlns:a16="http://schemas.microsoft.com/office/drawing/2014/main" id="{9AF50A12-496E-414E-931C-B7DD57BE02A8}"/>
              </a:ext>
            </a:extLst>
          </p:cNvPr>
          <p:cNvSpPr/>
          <p:nvPr/>
        </p:nvSpPr>
        <p:spPr>
          <a:xfrm>
            <a:off x="608982" y="3928180"/>
            <a:ext cx="8229600" cy="461665"/>
          </a:xfrm>
          <a:prstGeom prst="rect">
            <a:avLst/>
          </a:prstGeom>
        </p:spPr>
        <p:txBody>
          <a:bodyPr wrap="square">
            <a:spAutoFit/>
          </a:bodyPr>
          <a:lstStyle/>
          <a:p>
            <a:pPr marL="285750" indent="-285750">
              <a:buFont typeface="Arial" panose="020B0604020202020204" pitchFamily="34" charset="0"/>
              <a:buChar char="•"/>
            </a:pPr>
            <a:r>
              <a:rPr lang="fr-FR" sz="2400" dirty="0">
                <a:solidFill>
                  <a:schemeClr val="accent1"/>
                </a:solidFill>
              </a:rPr>
              <a:t>Langage de Manipulation des données</a:t>
            </a:r>
          </a:p>
        </p:txBody>
      </p:sp>
      <p:sp>
        <p:nvSpPr>
          <p:cNvPr id="22" name="Rectangle 21">
            <a:extLst>
              <a:ext uri="{FF2B5EF4-FFF2-40B4-BE49-F238E27FC236}">
                <a16:creationId xmlns:a16="http://schemas.microsoft.com/office/drawing/2014/main" id="{E8BE8A7B-E925-41B5-BD4D-469A70D8B5E6}"/>
              </a:ext>
            </a:extLst>
          </p:cNvPr>
          <p:cNvSpPr/>
          <p:nvPr/>
        </p:nvSpPr>
        <p:spPr>
          <a:xfrm>
            <a:off x="608982" y="4393161"/>
            <a:ext cx="8229600" cy="461665"/>
          </a:xfrm>
          <a:prstGeom prst="rect">
            <a:avLst/>
          </a:prstGeom>
        </p:spPr>
        <p:txBody>
          <a:bodyPr wrap="square">
            <a:spAutoFit/>
          </a:bodyPr>
          <a:lstStyle/>
          <a:p>
            <a:pPr marL="285750" indent="-285750">
              <a:buFont typeface="Arial" panose="020B0604020202020204" pitchFamily="34" charset="0"/>
              <a:buChar char="•"/>
            </a:pPr>
            <a:r>
              <a:rPr lang="fr-FR" sz="2400" dirty="0">
                <a:solidFill>
                  <a:schemeClr val="accent4">
                    <a:lumMod val="50000"/>
                  </a:schemeClr>
                </a:solidFill>
              </a:rPr>
              <a:t>Langage de contrôle des données</a:t>
            </a:r>
          </a:p>
        </p:txBody>
      </p:sp>
    </p:spTree>
    <p:extLst>
      <p:ext uri="{BB962C8B-B14F-4D97-AF65-F5344CB8AC3E}">
        <p14:creationId xmlns:p14="http://schemas.microsoft.com/office/powerpoint/2010/main" val="251852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Effect transition="in" filter="checkerboard(across)">
                                      <p:cBhvr>
                                        <p:cTn id="19" dur="500"/>
                                        <p:tgtEl>
                                          <p:spTgt spid="11">
                                            <p:txEl>
                                              <p:pRg st="0" end="0"/>
                                            </p:txEl>
                                          </p:spTgt>
                                        </p:tgtEl>
                                      </p:cBhvr>
                                    </p:animEffect>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checkerboard(across)">
                                      <p:cBhvr>
                                        <p:cTn id="23" dur="500"/>
                                        <p:tgtEl>
                                          <p:spTgt spid="18">
                                            <p:txEl>
                                              <p:pRg st="0" end="0"/>
                                            </p:txEl>
                                          </p:spTgt>
                                        </p:tgtEl>
                                      </p:cBhvr>
                                    </p:animEffect>
                                  </p:childTnLst>
                                </p:cTn>
                              </p:par>
                            </p:childTnLst>
                          </p:cTn>
                        </p:par>
                        <p:par>
                          <p:cTn id="24" fill="hold">
                            <p:stCondLst>
                              <p:cond delay="2500"/>
                            </p:stCondLst>
                            <p:childTnLst>
                              <p:par>
                                <p:cTn id="25" presetID="5" presetClass="entr" presetSubtype="10" fill="hold"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checkerboard(across)">
                                      <p:cBhvr>
                                        <p:cTn id="27" dur="500"/>
                                        <p:tgtEl>
                                          <p:spTgt spid="19">
                                            <p:txEl>
                                              <p:pRg st="0" end="0"/>
                                            </p:txEl>
                                          </p:spTgt>
                                        </p:tgtEl>
                                      </p:cBhvr>
                                    </p:animEffect>
                                  </p:childTnLst>
                                </p:cTn>
                              </p:par>
                            </p:childTnLst>
                          </p:cTn>
                        </p:par>
                        <p:par>
                          <p:cTn id="28" fill="hold">
                            <p:stCondLst>
                              <p:cond delay="3000"/>
                            </p:stCondLst>
                            <p:childTnLst>
                              <p:par>
                                <p:cTn id="29" presetID="5" presetClass="entr" presetSubtype="10" fill="hold" nodeType="after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checkerboard(across)">
                                      <p:cBhvr>
                                        <p:cTn id="31" dur="500"/>
                                        <p:tgtEl>
                                          <p:spTgt spid="20">
                                            <p:txEl>
                                              <p:pRg st="0" end="0"/>
                                            </p:txEl>
                                          </p:spTgt>
                                        </p:tgtEl>
                                      </p:cBhvr>
                                    </p:animEffect>
                                  </p:childTnLst>
                                </p:cTn>
                              </p:par>
                            </p:childTnLst>
                          </p:cTn>
                        </p:par>
                        <p:par>
                          <p:cTn id="32" fill="hold">
                            <p:stCondLst>
                              <p:cond delay="3500"/>
                            </p:stCondLst>
                            <p:childTnLst>
                              <p:par>
                                <p:cTn id="33" presetID="5" presetClass="entr" presetSubtype="10" fill="hold" nodeType="after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Effect transition="in" filter="checkerboard(across)">
                                      <p:cBhvr>
                                        <p:cTn id="35" dur="500"/>
                                        <p:tgtEl>
                                          <p:spTgt spid="21">
                                            <p:txEl>
                                              <p:pRg st="0" end="0"/>
                                            </p:txEl>
                                          </p:spTgt>
                                        </p:tgtEl>
                                      </p:cBhvr>
                                    </p:animEffect>
                                  </p:childTnLst>
                                </p:cTn>
                              </p:par>
                            </p:childTnLst>
                          </p:cTn>
                        </p:par>
                        <p:par>
                          <p:cTn id="36" fill="hold">
                            <p:stCondLst>
                              <p:cond delay="4000"/>
                            </p:stCondLst>
                            <p:childTnLst>
                              <p:par>
                                <p:cTn id="37" presetID="5" presetClass="entr" presetSubtype="10" fill="hold" nodeType="after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checkerboard(across)">
                                      <p:cBhvr>
                                        <p:cTn id="39"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847792"/>
            <a:ext cx="8208912" cy="509960"/>
          </a:xfrm>
        </p:spPr>
        <p:txBody>
          <a:bodyPr>
            <a:normAutofit fontScale="90000"/>
          </a:bodyPr>
          <a:lstStyle/>
          <a:p>
            <a:r>
              <a:rPr lang="fr-FR" dirty="0"/>
              <a:t>Conventions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20</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7F1FD4DE-E2C8-4E2F-90BC-378B6C896AD1}"/>
              </a:ext>
            </a:extLst>
          </p:cNvPr>
          <p:cNvSpPr txBox="1">
            <a:spLocks/>
          </p:cNvSpPr>
          <p:nvPr/>
        </p:nvSpPr>
        <p:spPr>
          <a:xfrm>
            <a:off x="280664" y="1613506"/>
            <a:ext cx="8582671" cy="40721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accent4"/>
              </a:buClr>
              <a:buSzPct val="100000"/>
              <a:buFont typeface="Trebuchet MS" panose="020B0603020202020204" pitchFamily="34" charset="0"/>
              <a:buChar char="●"/>
            </a:pPr>
            <a:r>
              <a:rPr lang="fr-FR" sz="2400" b="1" dirty="0"/>
              <a:t>Mots-clés: </a:t>
            </a:r>
            <a:r>
              <a:rPr lang="fr-FR" sz="2400" dirty="0"/>
              <a:t>Une convention largement répandue veut que les commandes et mots-clés SQL soient écrits complètement en majuscules</a:t>
            </a:r>
          </a:p>
          <a:p>
            <a:pPr>
              <a:spcBef>
                <a:spcPts val="0"/>
              </a:spcBef>
              <a:spcAft>
                <a:spcPts val="1200"/>
              </a:spcAft>
              <a:buClr>
                <a:schemeClr val="accent4"/>
              </a:buClr>
              <a:buSzPct val="100000"/>
              <a:buFont typeface="Trebuchet MS" panose="020B0603020202020204" pitchFamily="34" charset="0"/>
              <a:buChar char="●"/>
            </a:pPr>
            <a:r>
              <a:rPr lang="fr-FR" sz="2400" b="1" dirty="0"/>
              <a:t>Noms de bases, de tables et de colonnes</a:t>
            </a:r>
            <a:r>
              <a:rPr lang="fr-FR" sz="2400" dirty="0"/>
              <a:t>: les noms de bases, tables et colonnes seront écrits en minuscule pour les différencier des mots-clés. </a:t>
            </a:r>
          </a:p>
          <a:p>
            <a:pPr>
              <a:spcBef>
                <a:spcPts val="0"/>
              </a:spcBef>
              <a:spcAft>
                <a:spcPts val="1200"/>
              </a:spcAft>
              <a:buClr>
                <a:schemeClr val="accent4"/>
              </a:buClr>
              <a:buSzPct val="100000"/>
              <a:buFont typeface="Trebuchet MS" panose="020B0603020202020204" pitchFamily="34" charset="0"/>
              <a:buChar char="●"/>
            </a:pPr>
            <a:r>
              <a:rPr lang="fr-FR" sz="2400" b="1" dirty="0"/>
              <a:t>Options facultatives</a:t>
            </a:r>
            <a:r>
              <a:rPr lang="fr-FR" sz="2400" dirty="0"/>
              <a:t>: On utilise des crochets [ ] pour indiquer ce qui est facultatif. La même convention est utilisée dans la documentation officielle MySQL (et dans beaucoup d'autres documentations d'ailleurs)</a:t>
            </a:r>
          </a:p>
          <a:p>
            <a:pPr>
              <a:spcBef>
                <a:spcPts val="0"/>
              </a:spcBef>
              <a:spcAft>
                <a:spcPts val="1200"/>
              </a:spcAft>
              <a:buClr>
                <a:schemeClr val="accent4"/>
              </a:buClr>
              <a:buSzPct val="100000"/>
              <a:buFont typeface="Trebuchet MS" panose="020B0603020202020204" pitchFamily="34" charset="0"/>
              <a:buChar char="●"/>
            </a:pPr>
            <a:endParaRPr lang="fr-FR" sz="2400" dirty="0"/>
          </a:p>
        </p:txBody>
      </p:sp>
    </p:spTree>
    <p:extLst>
      <p:ext uri="{BB962C8B-B14F-4D97-AF65-F5344CB8AC3E}">
        <p14:creationId xmlns:p14="http://schemas.microsoft.com/office/powerpoint/2010/main" val="401424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847792"/>
            <a:ext cx="8208912" cy="719390"/>
          </a:xfrm>
        </p:spPr>
        <p:txBody>
          <a:bodyPr>
            <a:normAutofit/>
          </a:bodyPr>
          <a:lstStyle/>
          <a:p>
            <a:r>
              <a:rPr lang="fr-FR" dirty="0"/>
              <a:t>TP: Les premières commandes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21</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2" name="Espace réservé du contenu 2">
            <a:extLst>
              <a:ext uri="{FF2B5EF4-FFF2-40B4-BE49-F238E27FC236}">
                <a16:creationId xmlns:a16="http://schemas.microsoft.com/office/drawing/2014/main" id="{F76549CC-C6F8-44E3-A916-1829E1FA7E8A}"/>
              </a:ext>
            </a:extLst>
          </p:cNvPr>
          <p:cNvSpPr txBox="1">
            <a:spLocks/>
          </p:cNvSpPr>
          <p:nvPr/>
        </p:nvSpPr>
        <p:spPr>
          <a:xfrm>
            <a:off x="280664" y="1701958"/>
            <a:ext cx="8582671" cy="5684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1200"/>
              </a:spcAft>
              <a:buClr>
                <a:schemeClr val="accent4"/>
              </a:buClr>
              <a:buSzPct val="100000"/>
              <a:buNone/>
            </a:pPr>
            <a:r>
              <a:rPr lang="fr-FR" sz="2400" dirty="0"/>
              <a:t>Utilisateur « root » et création d’un utilisateur</a:t>
            </a:r>
          </a:p>
        </p:txBody>
      </p:sp>
      <p:sp>
        <p:nvSpPr>
          <p:cNvPr id="11" name="ZoneTexte 10">
            <a:extLst>
              <a:ext uri="{FF2B5EF4-FFF2-40B4-BE49-F238E27FC236}">
                <a16:creationId xmlns:a16="http://schemas.microsoft.com/office/drawing/2014/main" id="{14CA6C3A-DD60-4D20-8D6C-0B2EB1C38F69}"/>
              </a:ext>
            </a:extLst>
          </p:cNvPr>
          <p:cNvSpPr txBox="1"/>
          <p:nvPr/>
        </p:nvSpPr>
        <p:spPr>
          <a:xfrm>
            <a:off x="946954" y="2465148"/>
            <a:ext cx="7250089" cy="2949975"/>
          </a:xfrm>
          <a:prstGeom prst="rect">
            <a:avLst/>
          </a:prstGeom>
          <a:noFill/>
        </p:spPr>
        <p:txBody>
          <a:bodyPr wrap="square">
            <a:spAutoFit/>
          </a:bodyPr>
          <a:lstStyle/>
          <a:p>
            <a:pPr marL="342900" indent="-342900">
              <a:lnSpc>
                <a:spcPct val="150000"/>
              </a:lnSpc>
              <a:buFont typeface="+mj-lt"/>
              <a:buAutoNum type="arabicPeriod"/>
            </a:pPr>
            <a:r>
              <a:rPr lang="fr-FR" sz="1800" dirty="0">
                <a:effectLst/>
                <a:latin typeface="Calibri" panose="020F0502020204030204" pitchFamily="34" charset="0"/>
                <a:ea typeface="Calibri" panose="020F0502020204030204" pitchFamily="34" charset="0"/>
                <a:cs typeface="Times New Roman" panose="02020603050405020304" pitchFamily="18" charset="0"/>
              </a:rPr>
              <a:t>Ouvrez le fichier «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premierPas.sql</a:t>
            </a:r>
            <a:r>
              <a:rPr lang="fr-FR" sz="1800" dirty="0">
                <a:effectLst/>
                <a:latin typeface="Calibri" panose="020F0502020204030204" pitchFamily="34" charset="0"/>
                <a:ea typeface="Calibri" panose="020F0502020204030204" pitchFamily="34" charset="0"/>
                <a:cs typeface="Times New Roman" panose="02020603050405020304" pitchFamily="18" charset="0"/>
              </a:rPr>
              <a:t> » qui se trouve dans le répertoire Exemples SQL, à l’aide du bloc-notes (ou d’un éditeur de texte de votre choix)</a:t>
            </a:r>
          </a:p>
          <a:p>
            <a:pPr marL="342900" indent="-342900">
              <a:lnSpc>
                <a:spcPct val="150000"/>
              </a:lnSpc>
              <a:buFont typeface="+mj-lt"/>
              <a:buAutoNum type="arabicPeriod"/>
            </a:pPr>
            <a:r>
              <a:rPr lang="fr-FR" dirty="0"/>
              <a:t>Changez « </a:t>
            </a:r>
            <a:r>
              <a:rPr lang="fr-FR" dirty="0" err="1"/>
              <a:t>util</a:t>
            </a:r>
            <a:r>
              <a:rPr lang="fr-FR" dirty="0"/>
              <a:t> » par le nom de l’utilisateur à créer (modifiez aussi le nom de la base). Vous pouvez changer le mot de passe si vous voulez. Enregistrez ce fichier dans un de vos répertoires.</a:t>
            </a:r>
          </a:p>
          <a:p>
            <a:pPr marL="342900" indent="-342900">
              <a:lnSpc>
                <a:spcPct val="150000"/>
              </a:lnSpc>
              <a:buFont typeface="+mj-lt"/>
              <a:buAutoNum type="arabicPeriod"/>
            </a:pPr>
            <a:endParaRPr lang="fr-FR" dirty="0"/>
          </a:p>
        </p:txBody>
      </p:sp>
    </p:spTree>
    <p:extLst>
      <p:ext uri="{BB962C8B-B14F-4D97-AF65-F5344CB8AC3E}">
        <p14:creationId xmlns:p14="http://schemas.microsoft.com/office/powerpoint/2010/main" val="84835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847792"/>
            <a:ext cx="8208912" cy="719390"/>
          </a:xfrm>
        </p:spPr>
        <p:txBody>
          <a:bodyPr>
            <a:normAutofit/>
          </a:bodyPr>
          <a:lstStyle/>
          <a:p>
            <a:r>
              <a:rPr lang="fr-FR" dirty="0"/>
              <a:t>TP: Les premières commandes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22</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Syntaxe  SQL et les premières commandes</a:t>
            </a:r>
          </a:p>
        </p:txBody>
      </p:sp>
      <p:sp>
        <p:nvSpPr>
          <p:cNvPr id="10" name="Espace réservé du contenu 2">
            <a:extLst>
              <a:ext uri="{FF2B5EF4-FFF2-40B4-BE49-F238E27FC236}">
                <a16:creationId xmlns:a16="http://schemas.microsoft.com/office/drawing/2014/main" id="{A2224750-337C-4A7B-A8AE-CA9E2D7A2C0B}"/>
              </a:ext>
            </a:extLst>
          </p:cNvPr>
          <p:cNvSpPr txBox="1">
            <a:spLocks/>
          </p:cNvSpPr>
          <p:nvPr/>
        </p:nvSpPr>
        <p:spPr>
          <a:xfrm>
            <a:off x="741552" y="1593631"/>
            <a:ext cx="6956204" cy="51508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1200"/>
              </a:spcAft>
              <a:buClr>
                <a:schemeClr val="accent4"/>
              </a:buClr>
              <a:buSzPct val="100000"/>
              <a:buNone/>
            </a:pPr>
            <a:r>
              <a:rPr lang="fr-FR" sz="2400" dirty="0"/>
              <a:t>Connexion au serveur / vérification de la version</a:t>
            </a:r>
          </a:p>
          <a:p>
            <a:pPr marL="0" indent="0">
              <a:spcBef>
                <a:spcPts val="0"/>
              </a:spcBef>
              <a:spcAft>
                <a:spcPts val="1200"/>
              </a:spcAft>
              <a:buClr>
                <a:schemeClr val="accent4"/>
              </a:buClr>
              <a:buSzPct val="100000"/>
              <a:buNone/>
            </a:pPr>
            <a:endParaRPr lang="fr-FR" sz="2400" dirty="0"/>
          </a:p>
        </p:txBody>
      </p:sp>
      <p:sp>
        <p:nvSpPr>
          <p:cNvPr id="14" name="ZoneTexte 13">
            <a:extLst>
              <a:ext uri="{FF2B5EF4-FFF2-40B4-BE49-F238E27FC236}">
                <a16:creationId xmlns:a16="http://schemas.microsoft.com/office/drawing/2014/main" id="{049112F8-74B9-4AA0-8CEB-D3080A279CAD}"/>
              </a:ext>
            </a:extLst>
          </p:cNvPr>
          <p:cNvSpPr txBox="1"/>
          <p:nvPr/>
        </p:nvSpPr>
        <p:spPr>
          <a:xfrm>
            <a:off x="489625" y="2135167"/>
            <a:ext cx="6088457" cy="1200329"/>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Dans une fenêtre de commande Windows, lancez l’interface en ligne en connectant l’utilisateur « root » avec le mot de passe que vous avez donné lors de l’installation.</a:t>
            </a:r>
          </a:p>
          <a:p>
            <a:pPr marL="342900" indent="-342900">
              <a:buFont typeface="+mj-lt"/>
              <a:buAutoNum type="arabicPeriod"/>
            </a:pPr>
            <a:endParaRPr lang="fr-FR" dirty="0"/>
          </a:p>
        </p:txBody>
      </p:sp>
      <p:pic>
        <p:nvPicPr>
          <p:cNvPr id="16" name="Image 15">
            <a:extLst>
              <a:ext uri="{FF2B5EF4-FFF2-40B4-BE49-F238E27FC236}">
                <a16:creationId xmlns:a16="http://schemas.microsoft.com/office/drawing/2014/main" id="{92FCCD66-ED36-4C20-B3BD-A4C50458EE2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37338" y="2474184"/>
            <a:ext cx="2317037" cy="418473"/>
          </a:xfrm>
          <a:prstGeom prst="rect">
            <a:avLst/>
          </a:prstGeom>
          <a:noFill/>
          <a:ln>
            <a:noFill/>
          </a:ln>
        </p:spPr>
      </p:pic>
      <p:sp>
        <p:nvSpPr>
          <p:cNvPr id="17" name="ZoneTexte 16">
            <a:extLst>
              <a:ext uri="{FF2B5EF4-FFF2-40B4-BE49-F238E27FC236}">
                <a16:creationId xmlns:a16="http://schemas.microsoft.com/office/drawing/2014/main" id="{3CCFB0A4-CE1C-45B2-A9C6-7C1E68D7FF81}"/>
              </a:ext>
            </a:extLst>
          </p:cNvPr>
          <p:cNvSpPr txBox="1"/>
          <p:nvPr/>
        </p:nvSpPr>
        <p:spPr>
          <a:xfrm>
            <a:off x="489625" y="3289230"/>
            <a:ext cx="8520231" cy="923330"/>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Une fois connecté, par copier-coller (en effectuant un clic droit dans la fenêtre de commande MySQL), exécutez une à une les différentes instructions (création de la base, de l’utilisateur, des privilèges et déconnexion de root)</a:t>
            </a:r>
            <a:endParaRPr lang="fr-FR" dirty="0"/>
          </a:p>
        </p:txBody>
      </p:sp>
      <p:sp>
        <p:nvSpPr>
          <p:cNvPr id="19" name="ZoneTexte 18">
            <a:extLst>
              <a:ext uri="{FF2B5EF4-FFF2-40B4-BE49-F238E27FC236}">
                <a16:creationId xmlns:a16="http://schemas.microsoft.com/office/drawing/2014/main" id="{DA916234-A0B2-4623-A892-16469F285D24}"/>
              </a:ext>
            </a:extLst>
          </p:cNvPr>
          <p:cNvSpPr txBox="1"/>
          <p:nvPr/>
        </p:nvSpPr>
        <p:spPr>
          <a:xfrm>
            <a:off x="489624" y="4309084"/>
            <a:ext cx="6088457" cy="629660"/>
          </a:xfrm>
          <a:prstGeom prst="rect">
            <a:avLst/>
          </a:prstGeom>
          <a:noFill/>
        </p:spPr>
        <p:txBody>
          <a:bodyPr wrap="square">
            <a:spAutoFit/>
          </a:bodyPr>
          <a:lstStyle/>
          <a:p>
            <a:pPr algn="just" eaLnBrk="0" hangingPunct="0">
              <a:lnSpc>
                <a:spcPct val="97000"/>
              </a:lnSpc>
              <a:spcBef>
                <a:spcPts val="600"/>
              </a:spcBef>
              <a:spcAft>
                <a:spcPts val="600"/>
              </a:spcAft>
            </a:pPr>
            <a:r>
              <a:rPr lang="fr-FR" sz="1800" dirty="0">
                <a:solidFill>
                  <a:srgbClr val="414141"/>
                </a:solidFill>
                <a:effectLst/>
                <a:latin typeface="Calibri" panose="020F0502020204030204" pitchFamily="34" charset="0"/>
                <a:ea typeface="Times New Roman" panose="02020603050405020304" pitchFamily="18" charset="0"/>
              </a:rPr>
              <a:t>Pour tester votre connexion, lancez la commande suivante qui se connecte au serveur sur la base </a:t>
            </a:r>
            <a:r>
              <a:rPr lang="fr-FR" sz="1800" dirty="0" err="1">
                <a:solidFill>
                  <a:srgbClr val="414141"/>
                </a:solidFill>
                <a:effectLst/>
                <a:latin typeface="Calibri" panose="020F0502020204030204" pitchFamily="34" charset="0"/>
                <a:ea typeface="Times New Roman" panose="02020603050405020304" pitchFamily="18" charset="0"/>
              </a:rPr>
              <a:t>bdutil</a:t>
            </a:r>
            <a:r>
              <a:rPr lang="fr-FR" sz="1800" dirty="0">
                <a:solidFill>
                  <a:srgbClr val="414141"/>
                </a:solidFill>
                <a:effectLst/>
                <a:latin typeface="Calibri" panose="020F0502020204030204" pitchFamily="34" charset="0"/>
                <a:ea typeface="Times New Roman" panose="02020603050405020304" pitchFamily="18" charset="0"/>
              </a:rPr>
              <a:t>, sous l’utilisateur </a:t>
            </a:r>
            <a:r>
              <a:rPr lang="fr-FR" sz="1800" dirty="0" err="1">
                <a:solidFill>
                  <a:srgbClr val="414141"/>
                </a:solidFill>
                <a:effectLst/>
                <a:latin typeface="Calibri" panose="020F0502020204030204" pitchFamily="34" charset="0"/>
                <a:ea typeface="Times New Roman" panose="02020603050405020304" pitchFamily="18" charset="0"/>
              </a:rPr>
              <a:t>util</a:t>
            </a:r>
            <a:r>
              <a:rPr lang="fr-FR" sz="1800" dirty="0">
                <a:solidFill>
                  <a:srgbClr val="414141"/>
                </a:solidFill>
                <a:effectLst/>
                <a:latin typeface="Calibri" panose="020F0502020204030204" pitchFamily="34" charset="0"/>
                <a:ea typeface="Times New Roman" panose="02020603050405020304" pitchFamily="18" charset="0"/>
              </a:rPr>
              <a:t>.</a:t>
            </a:r>
          </a:p>
        </p:txBody>
      </p:sp>
      <p:pic>
        <p:nvPicPr>
          <p:cNvPr id="20" name="Image 19">
            <a:extLst>
              <a:ext uri="{FF2B5EF4-FFF2-40B4-BE49-F238E27FC236}">
                <a16:creationId xmlns:a16="http://schemas.microsoft.com/office/drawing/2014/main" id="{898948CA-ECA8-42A5-B5FA-6D02C974DA1F}"/>
              </a:ext>
            </a:extLst>
          </p:cNvPr>
          <p:cNvPicPr>
            <a:picLocks noChangeAspect="1"/>
          </p:cNvPicPr>
          <p:nvPr/>
        </p:nvPicPr>
        <p:blipFill>
          <a:blip r:embed="rId5"/>
          <a:stretch>
            <a:fillRect/>
          </a:stretch>
        </p:blipFill>
        <p:spPr>
          <a:xfrm>
            <a:off x="741552" y="4964025"/>
            <a:ext cx="7916410" cy="504846"/>
          </a:xfrm>
          <a:prstGeom prst="rect">
            <a:avLst/>
          </a:prstGeom>
        </p:spPr>
      </p:pic>
      <p:sp>
        <p:nvSpPr>
          <p:cNvPr id="22" name="ZoneTexte 21">
            <a:extLst>
              <a:ext uri="{FF2B5EF4-FFF2-40B4-BE49-F238E27FC236}">
                <a16:creationId xmlns:a16="http://schemas.microsoft.com/office/drawing/2014/main" id="{1F38D2C7-1C9C-4657-B5F8-49A04479F68C}"/>
              </a:ext>
            </a:extLst>
          </p:cNvPr>
          <p:cNvSpPr txBox="1"/>
          <p:nvPr/>
        </p:nvSpPr>
        <p:spPr>
          <a:xfrm>
            <a:off x="489625" y="5630237"/>
            <a:ext cx="2580146" cy="369332"/>
          </a:xfrm>
          <a:prstGeom prst="rect">
            <a:avLst/>
          </a:prstGeom>
          <a:noFill/>
        </p:spPr>
        <p:txBody>
          <a:bodyPr wrap="square">
            <a:spAutoFit/>
          </a:bodyPr>
          <a:lstStyle/>
          <a:p>
            <a:r>
              <a:rPr lang="fr-FR" sz="1800" dirty="0">
                <a:effectLst/>
                <a:latin typeface="Calibri" panose="020F0502020204030204" pitchFamily="34" charset="0"/>
                <a:ea typeface="Calibri" panose="020F0502020204030204" pitchFamily="34" charset="0"/>
                <a:cs typeface="Times New Roman" panose="02020603050405020304" pitchFamily="18" charset="0"/>
              </a:rPr>
              <a:t>Vérification de la version</a:t>
            </a:r>
            <a:endParaRPr lang="fr-FR" dirty="0"/>
          </a:p>
        </p:txBody>
      </p:sp>
      <p:pic>
        <p:nvPicPr>
          <p:cNvPr id="23" name="Image 22">
            <a:extLst>
              <a:ext uri="{FF2B5EF4-FFF2-40B4-BE49-F238E27FC236}">
                <a16:creationId xmlns:a16="http://schemas.microsoft.com/office/drawing/2014/main" id="{F1644B4E-5111-442E-8AFB-E50F15848A71}"/>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215367" y="5635091"/>
            <a:ext cx="1683203" cy="369332"/>
          </a:xfrm>
          <a:prstGeom prst="rect">
            <a:avLst/>
          </a:prstGeom>
          <a:noFill/>
          <a:ln>
            <a:noFill/>
          </a:ln>
        </p:spPr>
      </p:pic>
    </p:spTree>
    <p:extLst>
      <p:ext uri="{BB962C8B-B14F-4D97-AF65-F5344CB8AC3E}">
        <p14:creationId xmlns:p14="http://schemas.microsoft.com/office/powerpoint/2010/main" val="171937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4CA0B0B2-8A91-47B3-BC1E-81FFE9123884}"/>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Types de données</a:t>
            </a:r>
          </a:p>
        </p:txBody>
      </p:sp>
      <p:sp>
        <p:nvSpPr>
          <p:cNvPr id="12" name="Espace réservé du contenu 2">
            <a:extLst>
              <a:ext uri="{FF2B5EF4-FFF2-40B4-BE49-F238E27FC236}">
                <a16:creationId xmlns:a16="http://schemas.microsoft.com/office/drawing/2014/main" id="{F76549CC-C6F8-44E3-A916-1829E1FA7E8A}"/>
              </a:ext>
            </a:extLst>
          </p:cNvPr>
          <p:cNvSpPr txBox="1">
            <a:spLocks/>
          </p:cNvSpPr>
          <p:nvPr/>
        </p:nvSpPr>
        <p:spPr>
          <a:xfrm>
            <a:off x="368475" y="2424849"/>
            <a:ext cx="8582671" cy="3415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accent4"/>
              </a:buClr>
              <a:buSzPct val="100000"/>
              <a:buFont typeface="Trebuchet MS" panose="020B0603020202020204" pitchFamily="34" charset="0"/>
              <a:buChar char="●"/>
            </a:pPr>
            <a:r>
              <a:rPr lang="fr-FR" sz="2000" b="1" dirty="0"/>
              <a:t>Caractères</a:t>
            </a:r>
            <a:r>
              <a:rPr lang="fr-FR" sz="2000" dirty="0"/>
              <a:t> (CHAR, VARCHAR, TINYTEXT, TEXT, MEDIUMTEXT, LONGTEXT) ;</a:t>
            </a:r>
          </a:p>
          <a:p>
            <a:pPr>
              <a:spcBef>
                <a:spcPts val="0"/>
              </a:spcBef>
              <a:spcAft>
                <a:spcPts val="1200"/>
              </a:spcAft>
              <a:buClr>
                <a:schemeClr val="accent4"/>
              </a:buClr>
              <a:buSzPct val="100000"/>
              <a:buFont typeface="Trebuchet MS" panose="020B0603020202020204" pitchFamily="34" charset="0"/>
              <a:buChar char="●"/>
            </a:pPr>
            <a:r>
              <a:rPr lang="fr-FR" sz="2000" b="1" dirty="0"/>
              <a:t>Valeurs numériques </a:t>
            </a:r>
            <a:r>
              <a:rPr lang="fr-FR" sz="2000" dirty="0"/>
              <a:t>(TINYINT, SMALLINT, MEDIUMINT, INT, INTEGER, BIGINT, FLOAT, DOUBLE, REAL, DECIMAL, NUMERIC, et BIT) ;</a:t>
            </a:r>
          </a:p>
          <a:p>
            <a:pPr>
              <a:spcBef>
                <a:spcPts val="0"/>
              </a:spcBef>
              <a:spcAft>
                <a:spcPts val="1200"/>
              </a:spcAft>
              <a:buClr>
                <a:schemeClr val="accent4"/>
              </a:buClr>
              <a:buSzPct val="100000"/>
              <a:buFont typeface="Trebuchet MS" panose="020B0603020202020204" pitchFamily="34" charset="0"/>
              <a:buChar char="●"/>
            </a:pPr>
            <a:r>
              <a:rPr lang="fr-FR" sz="2000" b="1" dirty="0"/>
              <a:t>Date/heure </a:t>
            </a:r>
            <a:r>
              <a:rPr lang="fr-FR" sz="2000" dirty="0"/>
              <a:t>(DATE, DATETIME, TIME, YEAR, TIMESTAMP) ;</a:t>
            </a:r>
          </a:p>
          <a:p>
            <a:pPr>
              <a:spcBef>
                <a:spcPts val="0"/>
              </a:spcBef>
              <a:spcAft>
                <a:spcPts val="1200"/>
              </a:spcAft>
              <a:buClr>
                <a:schemeClr val="accent4"/>
              </a:buClr>
              <a:buSzPct val="100000"/>
              <a:buFont typeface="Trebuchet MS" panose="020B0603020202020204" pitchFamily="34" charset="0"/>
              <a:buChar char="●"/>
            </a:pPr>
            <a:r>
              <a:rPr lang="fr-FR" sz="2000" b="1" dirty="0"/>
              <a:t>Données binaires </a:t>
            </a:r>
            <a:r>
              <a:rPr lang="fr-FR" sz="2000" dirty="0"/>
              <a:t>(BLOB, TINYBLOB, MEDIUMBLOB, LONGBLOB) ;</a:t>
            </a:r>
          </a:p>
          <a:p>
            <a:pPr>
              <a:spcBef>
                <a:spcPts val="0"/>
              </a:spcBef>
              <a:spcAft>
                <a:spcPts val="1200"/>
              </a:spcAft>
              <a:buClr>
                <a:schemeClr val="accent4"/>
              </a:buClr>
              <a:buSzPct val="100000"/>
              <a:buFont typeface="Trebuchet MS" panose="020B0603020202020204" pitchFamily="34" charset="0"/>
              <a:buChar char="●"/>
            </a:pPr>
            <a:r>
              <a:rPr lang="fr-FR" sz="2000" b="1" dirty="0"/>
              <a:t>Énumérations</a:t>
            </a:r>
            <a:r>
              <a:rPr lang="fr-FR" sz="2000" dirty="0"/>
              <a:t> (ENUM, SET).</a:t>
            </a:r>
          </a:p>
        </p:txBody>
      </p:sp>
      <p:sp>
        <p:nvSpPr>
          <p:cNvPr id="13" name="ZoneTexte 12">
            <a:extLst>
              <a:ext uri="{FF2B5EF4-FFF2-40B4-BE49-F238E27FC236}">
                <a16:creationId xmlns:a16="http://schemas.microsoft.com/office/drawing/2014/main" id="{A001A5C3-43D5-4215-8C19-D4AD81029771}"/>
              </a:ext>
            </a:extLst>
          </p:cNvPr>
          <p:cNvSpPr txBox="1"/>
          <p:nvPr/>
        </p:nvSpPr>
        <p:spPr>
          <a:xfrm>
            <a:off x="396273" y="1204928"/>
            <a:ext cx="8438594" cy="954107"/>
          </a:xfrm>
          <a:prstGeom prst="rect">
            <a:avLst/>
          </a:prstGeom>
          <a:noFill/>
        </p:spPr>
        <p:txBody>
          <a:bodyPr wrap="square">
            <a:spAutoFit/>
          </a:bodyPr>
          <a:lstStyle/>
          <a:p>
            <a:pPr>
              <a:spcBef>
                <a:spcPts val="0"/>
              </a:spcBef>
              <a:spcAft>
                <a:spcPts val="1200"/>
              </a:spcAft>
              <a:buClr>
                <a:schemeClr val="accent4"/>
              </a:buClr>
              <a:buSzPct val="100000"/>
            </a:pPr>
            <a:r>
              <a:rPr lang="fr-FR" sz="2800" dirty="0"/>
              <a:t>Pour décrire les colonnes d’une table, MySQL fournit les types prédéfinis suivants :</a:t>
            </a:r>
          </a:p>
        </p:txBody>
      </p:sp>
    </p:spTree>
    <p:extLst>
      <p:ext uri="{BB962C8B-B14F-4D97-AF65-F5344CB8AC3E}">
        <p14:creationId xmlns:p14="http://schemas.microsoft.com/office/powerpoint/2010/main" val="210777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24</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596532"/>
            <a:ext cx="8208912" cy="1460745"/>
          </a:xfrm>
        </p:spPr>
        <p:txBody>
          <a:bodyPr>
            <a:normAutofit/>
          </a:bodyPr>
          <a:lstStyle/>
          <a:p>
            <a:pPr marL="0" indent="0">
              <a:buClr>
                <a:schemeClr val="accent4"/>
              </a:buClr>
              <a:buSzPct val="100000"/>
              <a:buNone/>
            </a:pPr>
            <a:r>
              <a:rPr lang="fr-FR" dirty="0"/>
              <a:t>Pour pouvoir créer une table dans votre base, il faut que vous ayez reçu le privilège CREATE. La syntaxe SQL simplifiée est la suivante :</a:t>
            </a:r>
          </a:p>
        </p:txBody>
      </p:sp>
      <p:pic>
        <p:nvPicPr>
          <p:cNvPr id="5" name="Image 4">
            <a:extLst>
              <a:ext uri="{FF2B5EF4-FFF2-40B4-BE49-F238E27FC236}">
                <a16:creationId xmlns:a16="http://schemas.microsoft.com/office/drawing/2014/main" id="{356BF343-3DF2-4BA7-A95F-2192854DDCCA}"/>
              </a:ext>
            </a:extLst>
          </p:cNvPr>
          <p:cNvPicPr>
            <a:picLocks noChangeAspect="1"/>
          </p:cNvPicPr>
          <p:nvPr/>
        </p:nvPicPr>
        <p:blipFill>
          <a:blip r:embed="rId4"/>
          <a:stretch>
            <a:fillRect/>
          </a:stretch>
        </p:blipFill>
        <p:spPr>
          <a:xfrm>
            <a:off x="619879" y="3381437"/>
            <a:ext cx="7904241" cy="1882016"/>
          </a:xfrm>
          <a:prstGeom prst="rect">
            <a:avLst/>
          </a:prstGeom>
        </p:spPr>
      </p:pic>
    </p:spTree>
    <p:extLst>
      <p:ext uri="{BB962C8B-B14F-4D97-AF65-F5344CB8AC3E}">
        <p14:creationId xmlns:p14="http://schemas.microsoft.com/office/powerpoint/2010/main" val="12698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25</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596532"/>
            <a:ext cx="8208912" cy="1460745"/>
          </a:xfrm>
        </p:spPr>
        <p:txBody>
          <a:bodyPr>
            <a:normAutofit/>
          </a:bodyPr>
          <a:lstStyle/>
          <a:p>
            <a:pPr marL="0" indent="0">
              <a:buClr>
                <a:schemeClr val="accent4"/>
              </a:buClr>
              <a:buSzPct val="100000"/>
              <a:buNone/>
            </a:pPr>
            <a:r>
              <a:rPr lang="fr-FR" dirty="0"/>
              <a:t>Exemple de création de table</a:t>
            </a:r>
          </a:p>
        </p:txBody>
      </p:sp>
      <p:pic>
        <p:nvPicPr>
          <p:cNvPr id="10" name="Image 9">
            <a:extLst>
              <a:ext uri="{FF2B5EF4-FFF2-40B4-BE49-F238E27FC236}">
                <a16:creationId xmlns:a16="http://schemas.microsoft.com/office/drawing/2014/main" id="{0EFA68D4-6FDE-4395-BACC-3FE5B13B2AED}"/>
              </a:ext>
            </a:extLst>
          </p:cNvPr>
          <p:cNvPicPr>
            <a:picLocks noChangeAspect="1"/>
          </p:cNvPicPr>
          <p:nvPr/>
        </p:nvPicPr>
        <p:blipFill>
          <a:blip r:embed="rId4"/>
          <a:stretch>
            <a:fillRect/>
          </a:stretch>
        </p:blipFill>
        <p:spPr>
          <a:xfrm>
            <a:off x="2193499" y="2029587"/>
            <a:ext cx="5048518" cy="856034"/>
          </a:xfrm>
          <a:prstGeom prst="rect">
            <a:avLst/>
          </a:prstGeom>
        </p:spPr>
      </p:pic>
      <p:pic>
        <p:nvPicPr>
          <p:cNvPr id="13" name="Image 12">
            <a:extLst>
              <a:ext uri="{FF2B5EF4-FFF2-40B4-BE49-F238E27FC236}">
                <a16:creationId xmlns:a16="http://schemas.microsoft.com/office/drawing/2014/main" id="{A4BEB4CD-DD5E-476C-85B0-690B60629921}"/>
              </a:ext>
            </a:extLst>
          </p:cNvPr>
          <p:cNvPicPr>
            <a:picLocks noChangeAspect="1"/>
          </p:cNvPicPr>
          <p:nvPr/>
        </p:nvPicPr>
        <p:blipFill>
          <a:blip r:embed="rId5"/>
          <a:stretch>
            <a:fillRect/>
          </a:stretch>
        </p:blipFill>
        <p:spPr>
          <a:xfrm>
            <a:off x="514688" y="3329107"/>
            <a:ext cx="8175826" cy="2257076"/>
          </a:xfrm>
          <a:prstGeom prst="rect">
            <a:avLst/>
          </a:prstGeom>
        </p:spPr>
      </p:pic>
    </p:spTree>
    <p:extLst>
      <p:ext uri="{BB962C8B-B14F-4D97-AF65-F5344CB8AC3E}">
        <p14:creationId xmlns:p14="http://schemas.microsoft.com/office/powerpoint/2010/main" val="182987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585307" y="1379433"/>
            <a:ext cx="8208912" cy="421375"/>
          </a:xfrm>
        </p:spPr>
        <p:txBody>
          <a:bodyPr>
            <a:normAutofit lnSpcReduction="10000"/>
          </a:bodyPr>
          <a:lstStyle/>
          <a:p>
            <a:pPr marL="0" indent="0" algn="ctr">
              <a:buClr>
                <a:schemeClr val="accent4"/>
              </a:buClr>
              <a:buSzPct val="100000"/>
              <a:buNone/>
            </a:pPr>
            <a:r>
              <a:rPr lang="fr-FR" sz="2400" dirty="0"/>
              <a:t>Contraintes</a:t>
            </a:r>
          </a:p>
        </p:txBody>
      </p:sp>
      <p:pic>
        <p:nvPicPr>
          <p:cNvPr id="5" name="Image 4">
            <a:extLst>
              <a:ext uri="{FF2B5EF4-FFF2-40B4-BE49-F238E27FC236}">
                <a16:creationId xmlns:a16="http://schemas.microsoft.com/office/drawing/2014/main" id="{8609B904-ED3A-44F6-8AB3-6DFE566156C4}"/>
              </a:ext>
            </a:extLst>
          </p:cNvPr>
          <p:cNvPicPr>
            <a:picLocks noChangeAspect="1"/>
          </p:cNvPicPr>
          <p:nvPr/>
        </p:nvPicPr>
        <p:blipFill>
          <a:blip r:embed="rId4"/>
          <a:stretch>
            <a:fillRect/>
          </a:stretch>
        </p:blipFill>
        <p:spPr>
          <a:xfrm>
            <a:off x="585307" y="1808187"/>
            <a:ext cx="8025315" cy="2175985"/>
          </a:xfrm>
          <a:prstGeom prst="rect">
            <a:avLst/>
          </a:prstGeom>
        </p:spPr>
      </p:pic>
      <p:sp>
        <p:nvSpPr>
          <p:cNvPr id="18" name="ZoneTexte 17">
            <a:extLst>
              <a:ext uri="{FF2B5EF4-FFF2-40B4-BE49-F238E27FC236}">
                <a16:creationId xmlns:a16="http://schemas.microsoft.com/office/drawing/2014/main" id="{727D4702-DB1B-4CAB-AF06-912F9CE6E2C2}"/>
              </a:ext>
            </a:extLst>
          </p:cNvPr>
          <p:cNvSpPr txBox="1"/>
          <p:nvPr/>
        </p:nvSpPr>
        <p:spPr>
          <a:xfrm>
            <a:off x="585307" y="3984172"/>
            <a:ext cx="8325428" cy="2554545"/>
          </a:xfrm>
          <a:prstGeom prst="rect">
            <a:avLst/>
          </a:prstGeom>
          <a:noFill/>
        </p:spPr>
        <p:txBody>
          <a:bodyPr wrap="square">
            <a:spAutoFit/>
          </a:bodyPr>
          <a:lstStyle/>
          <a:p>
            <a:pPr marL="285750" indent="-285750" algn="l">
              <a:buFont typeface="Arial" panose="020B0604020202020204" pitchFamily="34" charset="0"/>
              <a:buChar char="•"/>
            </a:pPr>
            <a:r>
              <a:rPr lang="fr-FR" sz="1600" b="0" i="0" u="none" strike="noStrike" baseline="0" dirty="0">
                <a:latin typeface="Times New Roman" panose="02020603050405020304" pitchFamily="18" charset="0"/>
                <a:cs typeface="Times New Roman" panose="02020603050405020304" pitchFamily="18" charset="0"/>
              </a:rPr>
              <a:t>La contrainte UNIQUE impose une valeur distincte au niveau de la table (les valeurs nulles font exception à moins que NOT NULL soit aussi appliquée sur les colonnes).</a:t>
            </a:r>
          </a:p>
          <a:p>
            <a:pPr marL="285750" indent="-285750" algn="l">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La contrainte PRIMARY KEY déclare la clé primaire de la table. Un index est généré automatiquement sur la ou les colonnes concernées. Les colonnes clés primaires ne peuvent être ni nulles ni identiques (en totalité si elles sont composées de plusieurs colonnes).</a:t>
            </a:r>
          </a:p>
          <a:p>
            <a:pPr marL="285750" indent="-285750" algn="l">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La contrainte FOREIGN KEY déclare une clé étrangère entre une table enfant (</a:t>
            </a:r>
            <a:r>
              <a:rPr lang="fr-FR" sz="1600" dirty="0" err="1">
                <a:latin typeface="Times New Roman" panose="02020603050405020304" pitchFamily="18" charset="0"/>
                <a:cs typeface="Times New Roman" panose="02020603050405020304" pitchFamily="18" charset="0"/>
              </a:rPr>
              <a:t>child</a:t>
            </a:r>
            <a:r>
              <a:rPr lang="fr-FR" sz="1600" dirty="0">
                <a:latin typeface="Times New Roman" panose="02020603050405020304" pitchFamily="18" charset="0"/>
                <a:cs typeface="Times New Roman" panose="02020603050405020304" pitchFamily="18" charset="0"/>
              </a:rPr>
              <a:t>) et une table père (parent). Ces contraintes définissent l’intégrité référentielle</a:t>
            </a:r>
          </a:p>
          <a:p>
            <a:pPr marL="285750" indent="-285750" algn="l">
              <a:buFont typeface="Arial" panose="020B0604020202020204" pitchFamily="34" charset="0"/>
              <a:buChar char="•"/>
            </a:pPr>
            <a:r>
              <a:rPr lang="fr-FR" sz="1600" dirty="0">
                <a:latin typeface="Times New Roman" panose="02020603050405020304" pitchFamily="18" charset="0"/>
                <a:cs typeface="Times New Roman" panose="02020603050405020304" pitchFamily="18" charset="0"/>
              </a:rPr>
              <a:t>La contrainte CHECK impose un domaine de valeurs ou une condition simple ou complexe entre colonnes (exemple : CHECK (note BETWEEN 0 AND 20), CHECK (grade='Copilote’ OR grade='Commandant'))</a:t>
            </a:r>
          </a:p>
        </p:txBody>
      </p:sp>
    </p:spTree>
    <p:extLst>
      <p:ext uri="{BB962C8B-B14F-4D97-AF65-F5344CB8AC3E}">
        <p14:creationId xmlns:p14="http://schemas.microsoft.com/office/powerpoint/2010/main" val="142346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2048075" y="744981"/>
            <a:ext cx="6340349" cy="421375"/>
          </a:xfrm>
        </p:spPr>
        <p:txBody>
          <a:bodyPr>
            <a:normAutofit/>
          </a:bodyPr>
          <a:lstStyle/>
          <a:p>
            <a:pPr marL="0" indent="0" algn="ctr">
              <a:buClr>
                <a:schemeClr val="accent4"/>
              </a:buClr>
              <a:buSzPct val="100000"/>
              <a:buNone/>
            </a:pPr>
            <a:r>
              <a:rPr lang="fr-FR" sz="1800" dirty="0"/>
              <a:t>Contraintes: Par exemple deux tables reliées à créer</a:t>
            </a:r>
          </a:p>
          <a:p>
            <a:pPr marL="0" indent="0" algn="ctr">
              <a:buClr>
                <a:schemeClr val="accent4"/>
              </a:buClr>
              <a:buSzPct val="100000"/>
              <a:buNone/>
            </a:pPr>
            <a:endParaRPr lang="fr-FR" sz="1800" dirty="0"/>
          </a:p>
        </p:txBody>
      </p:sp>
      <p:pic>
        <p:nvPicPr>
          <p:cNvPr id="13" name="Image 12">
            <a:extLst>
              <a:ext uri="{FF2B5EF4-FFF2-40B4-BE49-F238E27FC236}">
                <a16:creationId xmlns:a16="http://schemas.microsoft.com/office/drawing/2014/main" id="{058FCB73-1877-4C83-A241-4224BA804C52}"/>
              </a:ext>
            </a:extLst>
          </p:cNvPr>
          <p:cNvPicPr>
            <a:picLocks noChangeAspect="1"/>
          </p:cNvPicPr>
          <p:nvPr/>
        </p:nvPicPr>
        <p:blipFill>
          <a:blip r:embed="rId4"/>
          <a:stretch>
            <a:fillRect/>
          </a:stretch>
        </p:blipFill>
        <p:spPr>
          <a:xfrm>
            <a:off x="92909" y="1198321"/>
            <a:ext cx="4352929" cy="1479785"/>
          </a:xfrm>
          <a:prstGeom prst="rect">
            <a:avLst/>
          </a:prstGeom>
        </p:spPr>
      </p:pic>
      <p:pic>
        <p:nvPicPr>
          <p:cNvPr id="20" name="Image 19">
            <a:extLst>
              <a:ext uri="{FF2B5EF4-FFF2-40B4-BE49-F238E27FC236}">
                <a16:creationId xmlns:a16="http://schemas.microsoft.com/office/drawing/2014/main" id="{D8964464-F321-4AAF-B0BF-B5B800B000C7}"/>
              </a:ext>
            </a:extLst>
          </p:cNvPr>
          <p:cNvPicPr>
            <a:picLocks noChangeAspect="1"/>
          </p:cNvPicPr>
          <p:nvPr/>
        </p:nvPicPr>
        <p:blipFill>
          <a:blip r:embed="rId5"/>
          <a:stretch>
            <a:fillRect/>
          </a:stretch>
        </p:blipFill>
        <p:spPr>
          <a:xfrm>
            <a:off x="2358791" y="2764187"/>
            <a:ext cx="6477299" cy="3503509"/>
          </a:xfrm>
          <a:prstGeom prst="rect">
            <a:avLst/>
          </a:prstGeom>
        </p:spPr>
      </p:pic>
    </p:spTree>
    <p:extLst>
      <p:ext uri="{BB962C8B-B14F-4D97-AF65-F5344CB8AC3E}">
        <p14:creationId xmlns:p14="http://schemas.microsoft.com/office/powerpoint/2010/main" val="28299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28</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a:bodyPr>
          <a:lstStyle/>
          <a:p>
            <a:pPr marL="0" indent="0" algn="ctr">
              <a:buClr>
                <a:schemeClr val="accent4"/>
              </a:buClr>
              <a:buSzPct val="100000"/>
              <a:buNone/>
            </a:pPr>
            <a:r>
              <a:rPr lang="fr-FR" sz="2400" dirty="0"/>
              <a:t>Index</a:t>
            </a:r>
          </a:p>
        </p:txBody>
      </p:sp>
      <p:pic>
        <p:nvPicPr>
          <p:cNvPr id="5" name="Image 4">
            <a:extLst>
              <a:ext uri="{FF2B5EF4-FFF2-40B4-BE49-F238E27FC236}">
                <a16:creationId xmlns:a16="http://schemas.microsoft.com/office/drawing/2014/main" id="{6895D0A5-C893-43C1-BAA5-F58EF20DB514}"/>
              </a:ext>
            </a:extLst>
          </p:cNvPr>
          <p:cNvPicPr>
            <a:picLocks noChangeAspect="1"/>
          </p:cNvPicPr>
          <p:nvPr/>
        </p:nvPicPr>
        <p:blipFill>
          <a:blip r:embed="rId4"/>
          <a:stretch>
            <a:fillRect/>
          </a:stretch>
        </p:blipFill>
        <p:spPr>
          <a:xfrm>
            <a:off x="759853" y="1844181"/>
            <a:ext cx="7180498" cy="1033060"/>
          </a:xfrm>
          <a:prstGeom prst="rect">
            <a:avLst/>
          </a:prstGeom>
        </p:spPr>
      </p:pic>
      <p:sp>
        <p:nvSpPr>
          <p:cNvPr id="14" name="ZoneTexte 13">
            <a:extLst>
              <a:ext uri="{FF2B5EF4-FFF2-40B4-BE49-F238E27FC236}">
                <a16:creationId xmlns:a16="http://schemas.microsoft.com/office/drawing/2014/main" id="{9C5394DE-7D99-42A4-A0FE-ABB72F58ED2D}"/>
              </a:ext>
            </a:extLst>
          </p:cNvPr>
          <p:cNvSpPr txBox="1"/>
          <p:nvPr/>
        </p:nvSpPr>
        <p:spPr>
          <a:xfrm>
            <a:off x="759853" y="2877241"/>
            <a:ext cx="8250003" cy="1569660"/>
          </a:xfrm>
          <a:prstGeom prst="rect">
            <a:avLst/>
          </a:prstGeom>
          <a:noFill/>
        </p:spPr>
        <p:txBody>
          <a:bodyPr wrap="square">
            <a:spAutoFit/>
          </a:bodyPr>
          <a:lstStyle/>
          <a:p>
            <a:pPr marL="285750" indent="-285750">
              <a:buFont typeface="Arial" panose="020B0604020202020204" pitchFamily="34" charset="0"/>
              <a:buChar char="•"/>
            </a:pPr>
            <a:r>
              <a:rPr lang="fr-FR" sz="1600" b="0" i="0" u="none" strike="noStrike" baseline="0" dirty="0">
                <a:latin typeface="Courier"/>
              </a:rPr>
              <a:t>UNIQUE permet de créer un index qui n’accepte pas les doublons.</a:t>
            </a:r>
          </a:p>
          <a:p>
            <a:pPr marL="285750" indent="-285750">
              <a:buFont typeface="Arial" panose="020B0604020202020204" pitchFamily="34" charset="0"/>
              <a:buChar char="•"/>
            </a:pPr>
            <a:r>
              <a:rPr lang="fr-FR" sz="1600" dirty="0">
                <a:latin typeface="Courier"/>
              </a:rPr>
              <a:t>FULLTEXT permet de bénéficier de fonctions de recherche dans des textes (flot de caractères).</a:t>
            </a:r>
          </a:p>
          <a:p>
            <a:pPr marL="285750" indent="-285750">
              <a:buFont typeface="Arial" panose="020B0604020202020204" pitchFamily="34" charset="0"/>
              <a:buChar char="•"/>
            </a:pPr>
            <a:r>
              <a:rPr lang="fr-FR" sz="1600" dirty="0">
                <a:latin typeface="Courier"/>
              </a:rPr>
              <a:t>SPATIAL permet de profiter de fonctions pour les données géographiques.</a:t>
            </a:r>
          </a:p>
          <a:p>
            <a:pPr marL="285750" indent="-285750">
              <a:buFont typeface="Arial" panose="020B0604020202020204" pitchFamily="34" charset="0"/>
              <a:buChar char="•"/>
            </a:pPr>
            <a:r>
              <a:rPr lang="fr-FR" sz="1600" dirty="0">
                <a:latin typeface="Courier"/>
              </a:rPr>
              <a:t>ASC et DESC précisent l’ordre (croissant ou décroissant).</a:t>
            </a:r>
          </a:p>
        </p:txBody>
      </p:sp>
      <p:sp>
        <p:nvSpPr>
          <p:cNvPr id="16" name="ZoneTexte 15">
            <a:extLst>
              <a:ext uri="{FF2B5EF4-FFF2-40B4-BE49-F238E27FC236}">
                <a16:creationId xmlns:a16="http://schemas.microsoft.com/office/drawing/2014/main" id="{57A2BBC2-396F-42E3-8CD6-256A67C9FD3B}"/>
              </a:ext>
            </a:extLst>
          </p:cNvPr>
          <p:cNvSpPr txBox="1"/>
          <p:nvPr/>
        </p:nvSpPr>
        <p:spPr>
          <a:xfrm>
            <a:off x="759853" y="4489100"/>
            <a:ext cx="4572000" cy="369332"/>
          </a:xfrm>
          <a:prstGeom prst="rect">
            <a:avLst/>
          </a:prstGeom>
          <a:noFill/>
        </p:spPr>
        <p:txBody>
          <a:bodyPr wrap="square">
            <a:spAutoFit/>
          </a:bodyPr>
          <a:lstStyle/>
          <a:p>
            <a:r>
              <a:rPr lang="fr-FR" sz="1800" b="0" i="0" u="none" strike="noStrike" baseline="0" dirty="0">
                <a:latin typeface="Times New Roman" panose="02020603050405020304" pitchFamily="18" charset="0"/>
              </a:rPr>
              <a:t>Créons deux index sur la table </a:t>
            </a:r>
            <a:r>
              <a:rPr lang="fr-FR" sz="1600" b="0" i="0" u="none" strike="noStrike" baseline="0" dirty="0">
                <a:latin typeface="Courier"/>
              </a:rPr>
              <a:t>Pilote</a:t>
            </a:r>
            <a:r>
              <a:rPr lang="fr-FR" sz="1800" b="0" i="0" u="none" strike="noStrike" baseline="0" dirty="0">
                <a:latin typeface="Times New Roman" panose="02020603050405020304" pitchFamily="18" charset="0"/>
              </a:rPr>
              <a:t>.</a:t>
            </a:r>
            <a:endParaRPr lang="fr-FR" dirty="0"/>
          </a:p>
        </p:txBody>
      </p:sp>
      <p:pic>
        <p:nvPicPr>
          <p:cNvPr id="18" name="Image 17">
            <a:extLst>
              <a:ext uri="{FF2B5EF4-FFF2-40B4-BE49-F238E27FC236}">
                <a16:creationId xmlns:a16="http://schemas.microsoft.com/office/drawing/2014/main" id="{F47F247C-7478-4400-9009-746FC3467208}"/>
              </a:ext>
            </a:extLst>
          </p:cNvPr>
          <p:cNvPicPr>
            <a:picLocks noChangeAspect="1"/>
          </p:cNvPicPr>
          <p:nvPr/>
        </p:nvPicPr>
        <p:blipFill>
          <a:blip r:embed="rId5"/>
          <a:stretch>
            <a:fillRect/>
          </a:stretch>
        </p:blipFill>
        <p:spPr>
          <a:xfrm>
            <a:off x="2579535" y="4858432"/>
            <a:ext cx="5877352" cy="1355756"/>
          </a:xfrm>
          <a:prstGeom prst="rect">
            <a:avLst/>
          </a:prstGeom>
        </p:spPr>
      </p:pic>
    </p:spTree>
    <p:extLst>
      <p:ext uri="{BB962C8B-B14F-4D97-AF65-F5344CB8AC3E}">
        <p14:creationId xmlns:p14="http://schemas.microsoft.com/office/powerpoint/2010/main" val="36217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29</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a:bodyPr>
          <a:lstStyle/>
          <a:p>
            <a:pPr marL="0" indent="0" algn="ctr">
              <a:buClr>
                <a:schemeClr val="accent4"/>
              </a:buClr>
              <a:buSzPct val="100000"/>
              <a:buNone/>
            </a:pPr>
            <a:r>
              <a:rPr lang="fr-FR" sz="2400" dirty="0"/>
              <a:t>Structure d’une table</a:t>
            </a:r>
          </a:p>
        </p:txBody>
      </p:sp>
      <p:sp>
        <p:nvSpPr>
          <p:cNvPr id="10" name="ZoneTexte 9">
            <a:extLst>
              <a:ext uri="{FF2B5EF4-FFF2-40B4-BE49-F238E27FC236}">
                <a16:creationId xmlns:a16="http://schemas.microsoft.com/office/drawing/2014/main" id="{56845D34-94A3-46EB-8425-495F1BB1BADC}"/>
              </a:ext>
            </a:extLst>
          </p:cNvPr>
          <p:cNvSpPr txBox="1"/>
          <p:nvPr/>
        </p:nvSpPr>
        <p:spPr>
          <a:xfrm>
            <a:off x="468312" y="1969559"/>
            <a:ext cx="8541543" cy="923330"/>
          </a:xfrm>
          <a:prstGeom prst="rect">
            <a:avLst/>
          </a:prstGeom>
          <a:noFill/>
        </p:spPr>
        <p:txBody>
          <a:bodyPr wrap="square">
            <a:spAutoFit/>
          </a:bodyPr>
          <a:lstStyle/>
          <a:p>
            <a:pPr algn="l"/>
            <a:r>
              <a:rPr lang="fr-FR" sz="1600" b="0" i="0" u="none" strike="noStrike" baseline="0" dirty="0">
                <a:latin typeface="Courier"/>
              </a:rPr>
              <a:t>DESCRIBE </a:t>
            </a:r>
            <a:r>
              <a:rPr lang="fr-FR" sz="1800" b="0" i="0" u="none" strike="noStrike" baseline="0" dirty="0">
                <a:latin typeface="Times New Roman" panose="02020603050405020304" pitchFamily="18" charset="0"/>
              </a:rPr>
              <a:t>(écriture autorisée </a:t>
            </a:r>
            <a:r>
              <a:rPr lang="fr-FR" sz="1600" b="0" i="0" u="none" strike="noStrike" baseline="0" dirty="0">
                <a:latin typeface="Courier"/>
              </a:rPr>
              <a:t>DESC</a:t>
            </a:r>
            <a:r>
              <a:rPr lang="fr-FR" sz="1800" b="0" i="0" u="none" strike="noStrike" baseline="0" dirty="0">
                <a:latin typeface="Times New Roman" panose="02020603050405020304" pitchFamily="18" charset="0"/>
              </a:rPr>
              <a:t>) est une commande qui vient de SQL*Plus d’Oracle et</a:t>
            </a:r>
          </a:p>
          <a:p>
            <a:pPr algn="l"/>
            <a:r>
              <a:rPr lang="fr-FR" sz="1800" b="0" i="0" u="none" strike="noStrike" baseline="0" dirty="0">
                <a:latin typeface="Times New Roman" panose="02020603050405020304" pitchFamily="18" charset="0"/>
              </a:rPr>
              <a:t>qui a été reprise par MySQL. Elle permet d’extraire la structure brute d’une table ou d’une</a:t>
            </a:r>
          </a:p>
          <a:p>
            <a:pPr algn="l"/>
            <a:r>
              <a:rPr lang="fr-FR" sz="1800" b="0" i="0" u="none" strike="noStrike" baseline="0" dirty="0">
                <a:latin typeface="Times New Roman" panose="02020603050405020304" pitchFamily="18" charset="0"/>
              </a:rPr>
              <a:t>vue.</a:t>
            </a:r>
            <a:endParaRPr lang="fr-FR" dirty="0"/>
          </a:p>
        </p:txBody>
      </p:sp>
      <p:pic>
        <p:nvPicPr>
          <p:cNvPr id="12" name="Image 11">
            <a:extLst>
              <a:ext uri="{FF2B5EF4-FFF2-40B4-BE49-F238E27FC236}">
                <a16:creationId xmlns:a16="http://schemas.microsoft.com/office/drawing/2014/main" id="{BE7FAB3C-3EE8-470B-858E-E27181AA18A0}"/>
              </a:ext>
            </a:extLst>
          </p:cNvPr>
          <p:cNvPicPr>
            <a:picLocks noChangeAspect="1"/>
          </p:cNvPicPr>
          <p:nvPr/>
        </p:nvPicPr>
        <p:blipFill>
          <a:blip r:embed="rId4"/>
          <a:stretch>
            <a:fillRect/>
          </a:stretch>
        </p:blipFill>
        <p:spPr>
          <a:xfrm>
            <a:off x="1666837" y="2619001"/>
            <a:ext cx="4662152" cy="273888"/>
          </a:xfrm>
          <a:prstGeom prst="rect">
            <a:avLst/>
          </a:prstGeom>
        </p:spPr>
      </p:pic>
      <p:pic>
        <p:nvPicPr>
          <p:cNvPr id="14" name="Image 13">
            <a:extLst>
              <a:ext uri="{FF2B5EF4-FFF2-40B4-BE49-F238E27FC236}">
                <a16:creationId xmlns:a16="http://schemas.microsoft.com/office/drawing/2014/main" id="{E0708A37-AB69-4476-92C2-EE0E91852C3A}"/>
              </a:ext>
            </a:extLst>
          </p:cNvPr>
          <p:cNvPicPr>
            <a:picLocks noChangeAspect="1"/>
          </p:cNvPicPr>
          <p:nvPr/>
        </p:nvPicPr>
        <p:blipFill>
          <a:blip r:embed="rId5"/>
          <a:stretch>
            <a:fillRect/>
          </a:stretch>
        </p:blipFill>
        <p:spPr>
          <a:xfrm>
            <a:off x="2105375" y="2920795"/>
            <a:ext cx="5834975" cy="3368354"/>
          </a:xfrm>
          <a:prstGeom prst="rect">
            <a:avLst/>
          </a:prstGeom>
        </p:spPr>
      </p:pic>
    </p:spTree>
    <p:extLst>
      <p:ext uri="{BB962C8B-B14F-4D97-AF65-F5344CB8AC3E}">
        <p14:creationId xmlns:p14="http://schemas.microsoft.com/office/powerpoint/2010/main" val="281531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823722"/>
            <a:ext cx="8208912" cy="1008112"/>
          </a:xfrm>
        </p:spPr>
        <p:txBody>
          <a:bodyPr/>
          <a:lstStyle/>
          <a:p>
            <a:r>
              <a:rPr lang="fr-FR" dirty="0"/>
              <a:t>Objectifs</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89625" y="1720689"/>
            <a:ext cx="8186728" cy="520699"/>
          </a:xfrm>
        </p:spPr>
        <p:txBody>
          <a:bodyPr>
            <a:normAutofit/>
          </a:bodyPr>
          <a:lstStyle/>
          <a:p>
            <a:pPr>
              <a:buClr>
                <a:schemeClr val="accent4"/>
              </a:buClr>
              <a:buSzPct val="100000"/>
              <a:buFont typeface="Trebuchet MS" panose="020B0603020202020204" pitchFamily="34" charset="0"/>
              <a:buChar char="●"/>
            </a:pPr>
            <a:r>
              <a:rPr lang="fr-FR" sz="2400" dirty="0"/>
              <a:t>Savoir Installer et paramétrer MySQL</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Module 2</a:t>
            </a:r>
          </a:p>
        </p:txBody>
      </p:sp>
      <p:sp>
        <p:nvSpPr>
          <p:cNvPr id="9" name="Espace réservé du contenu 2">
            <a:extLst>
              <a:ext uri="{FF2B5EF4-FFF2-40B4-BE49-F238E27FC236}">
                <a16:creationId xmlns:a16="http://schemas.microsoft.com/office/drawing/2014/main" id="{7D08DBD7-FA32-4DDA-AFA9-C57F75C9F93D}"/>
              </a:ext>
            </a:extLst>
          </p:cNvPr>
          <p:cNvSpPr txBox="1">
            <a:spLocks/>
          </p:cNvSpPr>
          <p:nvPr/>
        </p:nvSpPr>
        <p:spPr>
          <a:xfrm>
            <a:off x="489625" y="2213394"/>
            <a:ext cx="8186728" cy="55640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sz="2400" dirty="0"/>
              <a:t>Maîtriser les commandes SQL de définition de données</a:t>
            </a:r>
          </a:p>
        </p:txBody>
      </p:sp>
      <p:sp>
        <p:nvSpPr>
          <p:cNvPr id="10" name="Espace réservé du contenu 2">
            <a:extLst>
              <a:ext uri="{FF2B5EF4-FFF2-40B4-BE49-F238E27FC236}">
                <a16:creationId xmlns:a16="http://schemas.microsoft.com/office/drawing/2014/main" id="{C1DD02F1-BBEC-4A67-8D44-824F8B7FBAC1}"/>
              </a:ext>
            </a:extLst>
          </p:cNvPr>
          <p:cNvSpPr txBox="1">
            <a:spLocks/>
          </p:cNvSpPr>
          <p:nvPr/>
        </p:nvSpPr>
        <p:spPr>
          <a:xfrm>
            <a:off x="468313" y="2741806"/>
            <a:ext cx="8185191" cy="9617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sz="2400" dirty="0"/>
              <a:t>Maîtriser les commandes SQL de manipulation des données (opérations CRUD)</a:t>
            </a:r>
          </a:p>
        </p:txBody>
      </p:sp>
      <p:sp>
        <p:nvSpPr>
          <p:cNvPr id="12" name="Espace réservé du contenu 2">
            <a:extLst>
              <a:ext uri="{FF2B5EF4-FFF2-40B4-BE49-F238E27FC236}">
                <a16:creationId xmlns:a16="http://schemas.microsoft.com/office/drawing/2014/main" id="{5B514F2D-82C5-4805-90B2-9B1A5F281E3D}"/>
              </a:ext>
            </a:extLst>
          </p:cNvPr>
          <p:cNvSpPr txBox="1">
            <a:spLocks/>
          </p:cNvSpPr>
          <p:nvPr/>
        </p:nvSpPr>
        <p:spPr>
          <a:xfrm>
            <a:off x="466776" y="3675534"/>
            <a:ext cx="8186728" cy="8380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sz="2400" dirty="0"/>
              <a:t>Maîtriser la gestion des utilisateurs et des privilèges par les commandes SQL</a:t>
            </a:r>
          </a:p>
        </p:txBody>
      </p:sp>
      <p:sp>
        <p:nvSpPr>
          <p:cNvPr id="14" name="Espace réservé du contenu 2">
            <a:extLst>
              <a:ext uri="{FF2B5EF4-FFF2-40B4-BE49-F238E27FC236}">
                <a16:creationId xmlns:a16="http://schemas.microsoft.com/office/drawing/2014/main" id="{A3E9F3EA-378A-4DE0-BAB4-71CA20C7CF33}"/>
              </a:ext>
            </a:extLst>
          </p:cNvPr>
          <p:cNvSpPr txBox="1">
            <a:spLocks/>
          </p:cNvSpPr>
          <p:nvPr/>
        </p:nvSpPr>
        <p:spPr>
          <a:xfrm>
            <a:off x="489625" y="4485575"/>
            <a:ext cx="8186728" cy="5915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sz="2400" dirty="0"/>
              <a:t>Savoir configurer les accès à distant</a:t>
            </a:r>
          </a:p>
        </p:txBody>
      </p:sp>
      <p:sp>
        <p:nvSpPr>
          <p:cNvPr id="13" name="Espace réservé du contenu 2">
            <a:extLst>
              <a:ext uri="{FF2B5EF4-FFF2-40B4-BE49-F238E27FC236}">
                <a16:creationId xmlns:a16="http://schemas.microsoft.com/office/drawing/2014/main" id="{38F49214-F049-4D39-ACD0-B071740F7730}"/>
              </a:ext>
            </a:extLst>
          </p:cNvPr>
          <p:cNvSpPr txBox="1">
            <a:spLocks/>
          </p:cNvSpPr>
          <p:nvPr/>
        </p:nvSpPr>
        <p:spPr>
          <a:xfrm>
            <a:off x="466776" y="5049111"/>
            <a:ext cx="8186728" cy="8380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buFont typeface="Trebuchet MS" panose="020B0603020202020204" pitchFamily="34" charset="0"/>
              <a:buChar char="●"/>
            </a:pPr>
            <a:r>
              <a:rPr lang="fr-FR" sz="2400" dirty="0"/>
              <a:t>Connaître les opérations les plus courantes et les options de sécurisation des données</a:t>
            </a:r>
          </a:p>
        </p:txBody>
      </p:sp>
    </p:spTree>
    <p:extLst>
      <p:ext uri="{BB962C8B-B14F-4D97-AF65-F5344CB8AC3E}">
        <p14:creationId xmlns:p14="http://schemas.microsoft.com/office/powerpoint/2010/main" val="325009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30</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a:bodyPr>
          <a:lstStyle/>
          <a:p>
            <a:pPr marL="0" indent="0" algn="ctr">
              <a:buClr>
                <a:schemeClr val="accent4"/>
              </a:buClr>
              <a:buSzPct val="100000"/>
              <a:buNone/>
            </a:pPr>
            <a:r>
              <a:rPr lang="fr-FR" sz="2400" dirty="0"/>
              <a:t>Suppression d’une table</a:t>
            </a:r>
          </a:p>
        </p:txBody>
      </p:sp>
      <p:pic>
        <p:nvPicPr>
          <p:cNvPr id="5" name="Image 4">
            <a:extLst>
              <a:ext uri="{FF2B5EF4-FFF2-40B4-BE49-F238E27FC236}">
                <a16:creationId xmlns:a16="http://schemas.microsoft.com/office/drawing/2014/main" id="{02D5FCDF-11D3-4ED5-BF75-C2FB833C18BB}"/>
              </a:ext>
            </a:extLst>
          </p:cNvPr>
          <p:cNvPicPr>
            <a:picLocks noChangeAspect="1"/>
          </p:cNvPicPr>
          <p:nvPr/>
        </p:nvPicPr>
        <p:blipFill>
          <a:blip r:embed="rId4"/>
          <a:stretch>
            <a:fillRect/>
          </a:stretch>
        </p:blipFill>
        <p:spPr>
          <a:xfrm>
            <a:off x="1483567" y="2010122"/>
            <a:ext cx="6099601" cy="854376"/>
          </a:xfrm>
          <a:prstGeom prst="rect">
            <a:avLst/>
          </a:prstGeom>
        </p:spPr>
      </p:pic>
      <p:sp>
        <p:nvSpPr>
          <p:cNvPr id="15" name="ZoneTexte 14">
            <a:extLst>
              <a:ext uri="{FF2B5EF4-FFF2-40B4-BE49-F238E27FC236}">
                <a16:creationId xmlns:a16="http://schemas.microsoft.com/office/drawing/2014/main" id="{B4D146D3-94CE-4600-8084-1FF79EDB10F8}"/>
              </a:ext>
            </a:extLst>
          </p:cNvPr>
          <p:cNvSpPr txBox="1"/>
          <p:nvPr/>
        </p:nvSpPr>
        <p:spPr>
          <a:xfrm>
            <a:off x="205274" y="2829816"/>
            <a:ext cx="8804582" cy="1815882"/>
          </a:xfrm>
          <a:prstGeom prst="rect">
            <a:avLst/>
          </a:prstGeom>
          <a:noFill/>
        </p:spPr>
        <p:txBody>
          <a:bodyPr wrap="square">
            <a:spAutoFit/>
          </a:bodyPr>
          <a:lstStyle/>
          <a:p>
            <a:pPr marL="285750" indent="-285750" algn="l">
              <a:buFont typeface="Arial" panose="020B0604020202020204" pitchFamily="34" charset="0"/>
              <a:buChar char="•"/>
            </a:pPr>
            <a:r>
              <a:rPr lang="fr-FR" sz="1400" b="0" i="0" u="none" strike="noStrike" baseline="0" dirty="0">
                <a:solidFill>
                  <a:srgbClr val="000000"/>
                </a:solidFill>
                <a:latin typeface="Courier"/>
              </a:rPr>
              <a:t>TEMPORARY : pour supprimer des tables temporaires. Les transactions en cours ne sont pas affectées. L’utilisation de TEMPORARY peut être un bon moyen de s’assurer qu’on ne détruit pas accidentellement une table non temporaire…</a:t>
            </a:r>
          </a:p>
          <a:p>
            <a:pPr marL="285750" indent="-285750" algn="l">
              <a:buFont typeface="Arial" panose="020B0604020202020204" pitchFamily="34" charset="0"/>
              <a:buChar char="•"/>
            </a:pPr>
            <a:r>
              <a:rPr lang="fr-FR" sz="1400" b="0" i="0" u="none" strike="noStrike" baseline="0" dirty="0">
                <a:solidFill>
                  <a:srgbClr val="000000"/>
                </a:solidFill>
                <a:latin typeface="Courier"/>
              </a:rPr>
              <a:t>IF EXISTS : permet d’éviter qu’une erreur se produise si la table n’existe pas.</a:t>
            </a:r>
          </a:p>
          <a:p>
            <a:pPr marL="285750" indent="-285750" algn="l">
              <a:buFont typeface="Arial" panose="020B0604020202020204" pitchFamily="34" charset="0"/>
              <a:buChar char="•"/>
            </a:pPr>
            <a:r>
              <a:rPr lang="fr-FR" sz="1400" b="0" i="0" u="none" strike="noStrike" baseline="0" dirty="0">
                <a:solidFill>
                  <a:srgbClr val="000000"/>
                </a:solidFill>
                <a:latin typeface="Courier"/>
              </a:rPr>
              <a:t>RESTRICT et CASCADE ne sont pas encore opérationnels. Le premier permettra de vérifier qu’aucun autre élément n’utilise la table (vue, déclencheur, etc.). Le second répercutera la destruction à tous les éléments référencés.</a:t>
            </a:r>
            <a:endParaRPr lang="fr-FR" sz="1400" dirty="0">
              <a:latin typeface="Courier"/>
            </a:endParaRPr>
          </a:p>
        </p:txBody>
      </p:sp>
      <p:pic>
        <p:nvPicPr>
          <p:cNvPr id="17" name="Image 16">
            <a:extLst>
              <a:ext uri="{FF2B5EF4-FFF2-40B4-BE49-F238E27FC236}">
                <a16:creationId xmlns:a16="http://schemas.microsoft.com/office/drawing/2014/main" id="{DA0E93C7-29FA-4360-B244-1DD0E8DDCED7}"/>
              </a:ext>
            </a:extLst>
          </p:cNvPr>
          <p:cNvPicPr>
            <a:picLocks noChangeAspect="1"/>
          </p:cNvPicPr>
          <p:nvPr/>
        </p:nvPicPr>
        <p:blipFill>
          <a:blip r:embed="rId5"/>
          <a:stretch>
            <a:fillRect/>
          </a:stretch>
        </p:blipFill>
        <p:spPr>
          <a:xfrm>
            <a:off x="1483567" y="4767039"/>
            <a:ext cx="6641504" cy="868651"/>
          </a:xfrm>
          <a:prstGeom prst="rect">
            <a:avLst/>
          </a:prstGeom>
        </p:spPr>
      </p:pic>
    </p:spTree>
    <p:extLst>
      <p:ext uri="{BB962C8B-B14F-4D97-AF65-F5344CB8AC3E}">
        <p14:creationId xmlns:p14="http://schemas.microsoft.com/office/powerpoint/2010/main" val="173637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31</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a:bodyPr>
          <a:lstStyle/>
          <a:p>
            <a:pPr marL="0" indent="0" algn="ctr">
              <a:buClr>
                <a:schemeClr val="accent4"/>
              </a:buClr>
              <a:buSzPct val="100000"/>
              <a:buNone/>
            </a:pPr>
            <a:r>
              <a:rPr lang="fr-FR" sz="2400" dirty="0"/>
              <a:t>Renommer une table</a:t>
            </a:r>
          </a:p>
        </p:txBody>
      </p:sp>
      <p:sp>
        <p:nvSpPr>
          <p:cNvPr id="13" name="ZoneTexte 12">
            <a:extLst>
              <a:ext uri="{FF2B5EF4-FFF2-40B4-BE49-F238E27FC236}">
                <a16:creationId xmlns:a16="http://schemas.microsoft.com/office/drawing/2014/main" id="{ADF71418-0D57-4BD4-A054-EDFA408E3FB5}"/>
              </a:ext>
            </a:extLst>
          </p:cNvPr>
          <p:cNvSpPr txBox="1"/>
          <p:nvPr/>
        </p:nvSpPr>
        <p:spPr>
          <a:xfrm>
            <a:off x="468312" y="1796496"/>
            <a:ext cx="8541543" cy="646331"/>
          </a:xfrm>
          <a:prstGeom prst="rect">
            <a:avLst/>
          </a:prstGeom>
          <a:noFill/>
        </p:spPr>
        <p:txBody>
          <a:bodyPr wrap="square">
            <a:spAutoFit/>
          </a:bodyPr>
          <a:lstStyle/>
          <a:p>
            <a:pPr algn="l"/>
            <a:r>
              <a:rPr lang="fr-FR" sz="1800" b="0" i="0" u="none" strike="noStrike" baseline="0" dirty="0">
                <a:latin typeface="Times New Roman" panose="02020603050405020304" pitchFamily="18" charset="0"/>
              </a:rPr>
              <a:t>L’instruction </a:t>
            </a:r>
            <a:r>
              <a:rPr lang="fr-FR" sz="1600" b="0" i="0" u="none" strike="noStrike" baseline="0" dirty="0">
                <a:latin typeface="Courier"/>
              </a:rPr>
              <a:t>RENAME </a:t>
            </a:r>
            <a:r>
              <a:rPr lang="fr-FR" sz="1800" b="0" i="0" u="none" strike="noStrike" baseline="0" dirty="0">
                <a:latin typeface="Times New Roman" panose="02020603050405020304" pitchFamily="18" charset="0"/>
              </a:rPr>
              <a:t>renomme une ou plusieurs tables ou vues. Il faut posséder le privilège </a:t>
            </a:r>
            <a:r>
              <a:rPr lang="fr-FR" sz="1600" b="0" i="0" u="none" strike="noStrike" baseline="0" dirty="0">
                <a:latin typeface="Courier"/>
              </a:rPr>
              <a:t>ALTER </a:t>
            </a:r>
            <a:r>
              <a:rPr lang="fr-FR" sz="1800" b="0" i="0" u="none" strike="noStrike" baseline="0" dirty="0">
                <a:latin typeface="Times New Roman" panose="02020603050405020304" pitchFamily="18" charset="0"/>
              </a:rPr>
              <a:t>et </a:t>
            </a:r>
            <a:r>
              <a:rPr lang="fr-FR" sz="1600" b="0" i="0" u="none" strike="noStrike" baseline="0" dirty="0">
                <a:latin typeface="Courier"/>
              </a:rPr>
              <a:t>DROP </a:t>
            </a:r>
            <a:r>
              <a:rPr lang="fr-FR" sz="1800" b="0" i="0" u="none" strike="noStrike" baseline="0" dirty="0">
                <a:latin typeface="Times New Roman" panose="02020603050405020304" pitchFamily="18" charset="0"/>
              </a:rPr>
              <a:t>sur la table d’origine, et </a:t>
            </a:r>
            <a:r>
              <a:rPr lang="fr-FR" sz="1600" b="0" i="0" u="none" strike="noStrike" baseline="0" dirty="0">
                <a:latin typeface="Courier"/>
              </a:rPr>
              <a:t>CREATE </a:t>
            </a:r>
            <a:r>
              <a:rPr lang="fr-FR" sz="1800" b="0" i="0" u="none" strike="noStrike" baseline="0" dirty="0">
                <a:latin typeface="Times New Roman" panose="02020603050405020304" pitchFamily="18" charset="0"/>
              </a:rPr>
              <a:t>sur la base.</a:t>
            </a:r>
            <a:endParaRPr lang="fr-FR" dirty="0"/>
          </a:p>
        </p:txBody>
      </p:sp>
      <p:pic>
        <p:nvPicPr>
          <p:cNvPr id="12" name="Image 11">
            <a:extLst>
              <a:ext uri="{FF2B5EF4-FFF2-40B4-BE49-F238E27FC236}">
                <a16:creationId xmlns:a16="http://schemas.microsoft.com/office/drawing/2014/main" id="{B510F31C-DFB8-46F5-A4FF-E41746A814BE}"/>
              </a:ext>
            </a:extLst>
          </p:cNvPr>
          <p:cNvPicPr>
            <a:picLocks noChangeAspect="1"/>
          </p:cNvPicPr>
          <p:nvPr/>
        </p:nvPicPr>
        <p:blipFill>
          <a:blip r:embed="rId4"/>
          <a:stretch>
            <a:fillRect/>
          </a:stretch>
        </p:blipFill>
        <p:spPr>
          <a:xfrm>
            <a:off x="929645" y="2442827"/>
            <a:ext cx="6387136" cy="500082"/>
          </a:xfrm>
          <a:prstGeom prst="rect">
            <a:avLst/>
          </a:prstGeom>
        </p:spPr>
      </p:pic>
      <p:pic>
        <p:nvPicPr>
          <p:cNvPr id="16" name="Image 15">
            <a:extLst>
              <a:ext uri="{FF2B5EF4-FFF2-40B4-BE49-F238E27FC236}">
                <a16:creationId xmlns:a16="http://schemas.microsoft.com/office/drawing/2014/main" id="{EFC626E0-5867-45B0-AB90-87BCB646B665}"/>
              </a:ext>
            </a:extLst>
          </p:cNvPr>
          <p:cNvPicPr>
            <a:picLocks noChangeAspect="1"/>
          </p:cNvPicPr>
          <p:nvPr/>
        </p:nvPicPr>
        <p:blipFill>
          <a:blip r:embed="rId5"/>
          <a:stretch>
            <a:fillRect/>
          </a:stretch>
        </p:blipFill>
        <p:spPr>
          <a:xfrm>
            <a:off x="697030" y="3525375"/>
            <a:ext cx="7300818" cy="656482"/>
          </a:xfrm>
          <a:prstGeom prst="rect">
            <a:avLst/>
          </a:prstGeom>
        </p:spPr>
      </p:pic>
      <p:sp>
        <p:nvSpPr>
          <p:cNvPr id="18" name="ZoneTexte 17">
            <a:extLst>
              <a:ext uri="{FF2B5EF4-FFF2-40B4-BE49-F238E27FC236}">
                <a16:creationId xmlns:a16="http://schemas.microsoft.com/office/drawing/2014/main" id="{29173BC8-18CA-41C0-9760-60D24CCD3CC3}"/>
              </a:ext>
            </a:extLst>
          </p:cNvPr>
          <p:cNvSpPr txBox="1"/>
          <p:nvPr/>
        </p:nvSpPr>
        <p:spPr>
          <a:xfrm>
            <a:off x="412533" y="3127676"/>
            <a:ext cx="8541543" cy="369332"/>
          </a:xfrm>
          <a:prstGeom prst="rect">
            <a:avLst/>
          </a:prstGeom>
          <a:noFill/>
        </p:spPr>
        <p:txBody>
          <a:bodyPr wrap="square">
            <a:spAutoFit/>
          </a:bodyPr>
          <a:lstStyle/>
          <a:p>
            <a:pPr algn="l"/>
            <a:r>
              <a:rPr lang="fr-FR" b="0" i="0" u="none" strike="noStrike" baseline="0" dirty="0">
                <a:latin typeface="Times New Roman" panose="02020603050405020304" pitchFamily="18" charset="0"/>
              </a:rPr>
              <a:t>Exemple</a:t>
            </a:r>
            <a:endParaRPr lang="fr-FR" dirty="0"/>
          </a:p>
        </p:txBody>
      </p:sp>
    </p:spTree>
    <p:extLst>
      <p:ext uri="{BB962C8B-B14F-4D97-AF65-F5344CB8AC3E}">
        <p14:creationId xmlns:p14="http://schemas.microsoft.com/office/powerpoint/2010/main" val="104461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32</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a:bodyPr>
          <a:lstStyle/>
          <a:p>
            <a:pPr marL="0" indent="0" algn="ctr">
              <a:buClr>
                <a:schemeClr val="accent4"/>
              </a:buClr>
              <a:buSzPct val="100000"/>
              <a:buNone/>
            </a:pPr>
            <a:r>
              <a:rPr lang="fr-FR" sz="2400" dirty="0"/>
              <a:t>Modification structurelle d’une table – Ajout de colonne</a:t>
            </a:r>
          </a:p>
        </p:txBody>
      </p:sp>
      <p:sp>
        <p:nvSpPr>
          <p:cNvPr id="10" name="ZoneTexte 9">
            <a:extLst>
              <a:ext uri="{FF2B5EF4-FFF2-40B4-BE49-F238E27FC236}">
                <a16:creationId xmlns:a16="http://schemas.microsoft.com/office/drawing/2014/main" id="{ABB364E4-B7CA-42D4-AD1C-14674A8AF306}"/>
              </a:ext>
            </a:extLst>
          </p:cNvPr>
          <p:cNvSpPr txBox="1"/>
          <p:nvPr/>
        </p:nvSpPr>
        <p:spPr>
          <a:xfrm>
            <a:off x="662472" y="1919531"/>
            <a:ext cx="5803641" cy="369332"/>
          </a:xfrm>
          <a:prstGeom prst="rect">
            <a:avLst/>
          </a:prstGeom>
          <a:noFill/>
        </p:spPr>
        <p:txBody>
          <a:bodyPr wrap="square">
            <a:spAutoFit/>
          </a:bodyPr>
          <a:lstStyle/>
          <a:p>
            <a:r>
              <a:rPr lang="fr-FR" sz="1800" b="0" i="0" u="none" strike="noStrike" baseline="0" dirty="0">
                <a:latin typeface="Times New Roman" panose="02020603050405020304" pitchFamily="18" charset="0"/>
              </a:rPr>
              <a:t>Considérons la table suivante que nous allons faire évoluer:</a:t>
            </a:r>
            <a:endParaRPr lang="fr-FR" dirty="0"/>
          </a:p>
        </p:txBody>
      </p:sp>
      <p:pic>
        <p:nvPicPr>
          <p:cNvPr id="12" name="Image 11">
            <a:extLst>
              <a:ext uri="{FF2B5EF4-FFF2-40B4-BE49-F238E27FC236}">
                <a16:creationId xmlns:a16="http://schemas.microsoft.com/office/drawing/2014/main" id="{7A4A246F-7D28-4287-9376-6317B9F64117}"/>
              </a:ext>
            </a:extLst>
          </p:cNvPr>
          <p:cNvPicPr>
            <a:picLocks noChangeAspect="1"/>
          </p:cNvPicPr>
          <p:nvPr/>
        </p:nvPicPr>
        <p:blipFill>
          <a:blip r:embed="rId4"/>
          <a:stretch>
            <a:fillRect/>
          </a:stretch>
        </p:blipFill>
        <p:spPr>
          <a:xfrm>
            <a:off x="662472" y="2307212"/>
            <a:ext cx="6836074" cy="1051808"/>
          </a:xfrm>
          <a:prstGeom prst="rect">
            <a:avLst/>
          </a:prstGeom>
        </p:spPr>
      </p:pic>
      <p:sp>
        <p:nvSpPr>
          <p:cNvPr id="14" name="ZoneTexte 13">
            <a:extLst>
              <a:ext uri="{FF2B5EF4-FFF2-40B4-BE49-F238E27FC236}">
                <a16:creationId xmlns:a16="http://schemas.microsoft.com/office/drawing/2014/main" id="{5FB16442-2E08-4CB6-98F2-11FB2CA12AD7}"/>
              </a:ext>
            </a:extLst>
          </p:cNvPr>
          <p:cNvSpPr txBox="1"/>
          <p:nvPr/>
        </p:nvSpPr>
        <p:spPr>
          <a:xfrm>
            <a:off x="468312" y="3286616"/>
            <a:ext cx="8675687" cy="1200329"/>
          </a:xfrm>
          <a:prstGeom prst="rect">
            <a:avLst/>
          </a:prstGeom>
          <a:noFill/>
        </p:spPr>
        <p:txBody>
          <a:bodyPr wrap="square">
            <a:spAutoFit/>
          </a:bodyPr>
          <a:lstStyle/>
          <a:p>
            <a:pPr algn="l"/>
            <a:r>
              <a:rPr lang="fr-FR" sz="1800" b="0" i="0" u="none" strike="noStrike" baseline="0" dirty="0">
                <a:latin typeface="Times New Roman" panose="02020603050405020304" pitchFamily="18" charset="0"/>
              </a:rPr>
              <a:t>Le script suivant ajoute trois colonnes à la table </a:t>
            </a:r>
            <a:r>
              <a:rPr lang="fr-FR" sz="1600" b="0" i="0" u="none" strike="noStrike" baseline="0" dirty="0">
                <a:latin typeface="Courier"/>
              </a:rPr>
              <a:t>Pilote</a:t>
            </a:r>
            <a:r>
              <a:rPr lang="fr-FR" sz="1800" b="0" i="0" u="none" strike="noStrike" baseline="0" dirty="0">
                <a:latin typeface="Times New Roman" panose="02020603050405020304" pitchFamily="18" charset="0"/>
              </a:rPr>
              <a:t>. La première instruction insère la</a:t>
            </a:r>
          </a:p>
          <a:p>
            <a:pPr algn="l"/>
            <a:r>
              <a:rPr lang="fr-FR" sz="1800" b="0" i="0" u="none" strike="noStrike" baseline="0" dirty="0">
                <a:latin typeface="Times New Roman" panose="02020603050405020304" pitchFamily="18" charset="0"/>
              </a:rPr>
              <a:t>colonne </a:t>
            </a:r>
            <a:r>
              <a:rPr lang="fr-FR" sz="1600" b="0" i="0" u="none" strike="noStrike" baseline="0" dirty="0" err="1">
                <a:latin typeface="Courier"/>
              </a:rPr>
              <a:t>nbHVol</a:t>
            </a:r>
            <a:r>
              <a:rPr lang="fr-FR" sz="1600" b="0" i="0" u="none" strike="noStrike" baseline="0" dirty="0">
                <a:latin typeface="Courier"/>
              </a:rPr>
              <a:t> </a:t>
            </a:r>
            <a:r>
              <a:rPr lang="fr-FR" sz="1800" b="0" i="0" u="none" strike="noStrike" baseline="0" dirty="0">
                <a:latin typeface="Times New Roman" panose="02020603050405020304" pitchFamily="18" charset="0"/>
              </a:rPr>
              <a:t>en l’initialisant à </a:t>
            </a:r>
            <a:r>
              <a:rPr lang="fr-FR" sz="1600" b="0" i="0" u="none" strike="noStrike" baseline="0" dirty="0">
                <a:latin typeface="Courier"/>
              </a:rPr>
              <a:t>NULL </a:t>
            </a:r>
            <a:r>
              <a:rPr lang="fr-FR" sz="1800" b="0" i="0" u="none" strike="noStrike" baseline="0" dirty="0">
                <a:latin typeface="Times New Roman" panose="02020603050405020304" pitchFamily="18" charset="0"/>
              </a:rPr>
              <a:t>pour tous les pilotes (ici il n’en existe qu’une seule). La deuxième commande ajoute deux colonnes initialisées à une valeur non nulle. La colonne </a:t>
            </a:r>
            <a:r>
              <a:rPr lang="fr-FR" sz="1600" b="0" i="0" u="none" strike="noStrike" baseline="0" dirty="0">
                <a:latin typeface="Courier"/>
              </a:rPr>
              <a:t>ville </a:t>
            </a:r>
            <a:r>
              <a:rPr lang="fr-FR" sz="1800" b="0" i="0" u="none" strike="noStrike" baseline="0" dirty="0">
                <a:latin typeface="Times New Roman" panose="02020603050405020304" pitchFamily="18" charset="0"/>
              </a:rPr>
              <a:t>ne sera jamais nulle.</a:t>
            </a:r>
            <a:endParaRPr lang="fr-FR" dirty="0"/>
          </a:p>
        </p:txBody>
      </p:sp>
      <p:pic>
        <p:nvPicPr>
          <p:cNvPr id="16" name="Image 15">
            <a:extLst>
              <a:ext uri="{FF2B5EF4-FFF2-40B4-BE49-F238E27FC236}">
                <a16:creationId xmlns:a16="http://schemas.microsoft.com/office/drawing/2014/main" id="{4CAFC91A-3E24-4EAB-B489-50925F441586}"/>
              </a:ext>
            </a:extLst>
          </p:cNvPr>
          <p:cNvPicPr>
            <a:picLocks noChangeAspect="1"/>
          </p:cNvPicPr>
          <p:nvPr/>
        </p:nvPicPr>
        <p:blipFill>
          <a:blip r:embed="rId5"/>
          <a:stretch>
            <a:fillRect/>
          </a:stretch>
        </p:blipFill>
        <p:spPr>
          <a:xfrm>
            <a:off x="560756" y="4532021"/>
            <a:ext cx="5378853" cy="884408"/>
          </a:xfrm>
          <a:prstGeom prst="rect">
            <a:avLst/>
          </a:prstGeom>
        </p:spPr>
      </p:pic>
      <p:pic>
        <p:nvPicPr>
          <p:cNvPr id="18" name="Image 17">
            <a:extLst>
              <a:ext uri="{FF2B5EF4-FFF2-40B4-BE49-F238E27FC236}">
                <a16:creationId xmlns:a16="http://schemas.microsoft.com/office/drawing/2014/main" id="{C53A0AEE-26F8-4B5A-9E5D-4C6E1CE1D7DC}"/>
              </a:ext>
            </a:extLst>
          </p:cNvPr>
          <p:cNvPicPr>
            <a:picLocks noChangeAspect="1"/>
          </p:cNvPicPr>
          <p:nvPr/>
        </p:nvPicPr>
        <p:blipFill>
          <a:blip r:embed="rId6"/>
          <a:stretch>
            <a:fillRect/>
          </a:stretch>
        </p:blipFill>
        <p:spPr>
          <a:xfrm>
            <a:off x="4121993" y="5392982"/>
            <a:ext cx="4694949" cy="709237"/>
          </a:xfrm>
          <a:prstGeom prst="rect">
            <a:avLst/>
          </a:prstGeom>
        </p:spPr>
      </p:pic>
      <p:sp>
        <p:nvSpPr>
          <p:cNvPr id="19" name="ZoneTexte 18">
            <a:extLst>
              <a:ext uri="{FF2B5EF4-FFF2-40B4-BE49-F238E27FC236}">
                <a16:creationId xmlns:a16="http://schemas.microsoft.com/office/drawing/2014/main" id="{A1BDD543-7773-4008-BD7F-FF00A0993F2C}"/>
              </a:ext>
            </a:extLst>
          </p:cNvPr>
          <p:cNvSpPr txBox="1"/>
          <p:nvPr/>
        </p:nvSpPr>
        <p:spPr>
          <a:xfrm>
            <a:off x="2892490" y="5738327"/>
            <a:ext cx="1130438" cy="369332"/>
          </a:xfrm>
          <a:prstGeom prst="rect">
            <a:avLst/>
          </a:prstGeom>
          <a:noFill/>
        </p:spPr>
        <p:txBody>
          <a:bodyPr wrap="none" rtlCol="0">
            <a:spAutoFit/>
          </a:bodyPr>
          <a:lstStyle/>
          <a:p>
            <a:r>
              <a:rPr lang="fr-FR" dirty="0"/>
              <a:t>Résultats</a:t>
            </a:r>
          </a:p>
        </p:txBody>
      </p:sp>
    </p:spTree>
    <p:extLst>
      <p:ext uri="{BB962C8B-B14F-4D97-AF65-F5344CB8AC3E}">
        <p14:creationId xmlns:p14="http://schemas.microsoft.com/office/powerpoint/2010/main" val="276559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a:bodyPr>
          <a:lstStyle/>
          <a:p>
            <a:pPr marL="0" indent="0" algn="ctr">
              <a:buClr>
                <a:schemeClr val="accent4"/>
              </a:buClr>
              <a:buSzPct val="100000"/>
              <a:buNone/>
            </a:pPr>
            <a:r>
              <a:rPr lang="fr-FR" sz="2400" dirty="0"/>
              <a:t>Modification structurelle d’une table – Renommer colonne</a:t>
            </a:r>
          </a:p>
        </p:txBody>
      </p:sp>
      <p:pic>
        <p:nvPicPr>
          <p:cNvPr id="5" name="Image 4">
            <a:extLst>
              <a:ext uri="{FF2B5EF4-FFF2-40B4-BE49-F238E27FC236}">
                <a16:creationId xmlns:a16="http://schemas.microsoft.com/office/drawing/2014/main" id="{19AD89CB-7342-4D7C-A5B9-60347F97AC43}"/>
              </a:ext>
            </a:extLst>
          </p:cNvPr>
          <p:cNvPicPr>
            <a:picLocks noChangeAspect="1"/>
          </p:cNvPicPr>
          <p:nvPr/>
        </p:nvPicPr>
        <p:blipFill>
          <a:blip r:embed="rId4"/>
          <a:stretch>
            <a:fillRect/>
          </a:stretch>
        </p:blipFill>
        <p:spPr>
          <a:xfrm>
            <a:off x="573765" y="1898479"/>
            <a:ext cx="6632693" cy="1189953"/>
          </a:xfrm>
          <a:prstGeom prst="rect">
            <a:avLst/>
          </a:prstGeom>
        </p:spPr>
      </p:pic>
      <p:sp>
        <p:nvSpPr>
          <p:cNvPr id="12" name="ZoneTexte 11">
            <a:extLst>
              <a:ext uri="{FF2B5EF4-FFF2-40B4-BE49-F238E27FC236}">
                <a16:creationId xmlns:a16="http://schemas.microsoft.com/office/drawing/2014/main" id="{72648E22-6140-4EF6-9C95-2EE1CB705403}"/>
              </a:ext>
            </a:extLst>
          </p:cNvPr>
          <p:cNvSpPr txBox="1"/>
          <p:nvPr/>
        </p:nvSpPr>
        <p:spPr>
          <a:xfrm>
            <a:off x="643812" y="3810711"/>
            <a:ext cx="8126963" cy="646331"/>
          </a:xfrm>
          <a:prstGeom prst="rect">
            <a:avLst/>
          </a:prstGeom>
          <a:noFill/>
        </p:spPr>
        <p:txBody>
          <a:bodyPr wrap="square">
            <a:spAutoFit/>
          </a:bodyPr>
          <a:lstStyle/>
          <a:p>
            <a:pPr algn="l"/>
            <a:r>
              <a:rPr lang="fr-FR" sz="1800" b="0" i="0" u="none" strike="noStrike" baseline="0" dirty="0">
                <a:latin typeface="Times New Roman" panose="02020603050405020304" pitchFamily="18" charset="0"/>
              </a:rPr>
              <a:t>L’instruction suivante permet de renommer la colonne </a:t>
            </a:r>
            <a:r>
              <a:rPr lang="fr-FR" sz="1600" b="0" i="0" u="none" strike="noStrike" baseline="0" dirty="0">
                <a:latin typeface="Courier"/>
              </a:rPr>
              <a:t>ville </a:t>
            </a:r>
            <a:r>
              <a:rPr lang="fr-FR" sz="1800" b="0" i="0" u="none" strike="noStrike" baseline="0" dirty="0">
                <a:latin typeface="Times New Roman" panose="02020603050405020304" pitchFamily="18" charset="0"/>
              </a:rPr>
              <a:t>en </a:t>
            </a:r>
            <a:r>
              <a:rPr lang="fr-FR" sz="1600" b="0" i="0" u="none" strike="noStrike" baseline="0" dirty="0">
                <a:latin typeface="Courier"/>
              </a:rPr>
              <a:t>adresse </a:t>
            </a:r>
            <a:r>
              <a:rPr lang="fr-FR" sz="1800" b="0" i="0" u="none" strike="noStrike" baseline="0" dirty="0">
                <a:latin typeface="Times New Roman" panose="02020603050405020304" pitchFamily="18" charset="0"/>
              </a:rPr>
              <a:t>en la positionnant avant la colonne </a:t>
            </a:r>
            <a:r>
              <a:rPr lang="fr-FR" sz="1600" b="0" i="0" u="none" strike="noStrike" baseline="0" dirty="0" err="1">
                <a:latin typeface="Courier"/>
              </a:rPr>
              <a:t>compa</a:t>
            </a:r>
            <a:r>
              <a:rPr lang="fr-FR" sz="1600" b="0" i="0" u="none" strike="noStrike" baseline="0" dirty="0">
                <a:latin typeface="Courier"/>
              </a:rPr>
              <a:t> </a:t>
            </a:r>
            <a:r>
              <a:rPr lang="fr-FR" sz="1800" b="0" i="0" u="none" strike="noStrike" baseline="0" dirty="0">
                <a:latin typeface="Times New Roman" panose="02020603050405020304" pitchFamily="18" charset="0"/>
              </a:rPr>
              <a:t>:</a:t>
            </a:r>
            <a:endParaRPr lang="fr-FR" dirty="0"/>
          </a:p>
        </p:txBody>
      </p:sp>
      <p:pic>
        <p:nvPicPr>
          <p:cNvPr id="14" name="Image 13">
            <a:extLst>
              <a:ext uri="{FF2B5EF4-FFF2-40B4-BE49-F238E27FC236}">
                <a16:creationId xmlns:a16="http://schemas.microsoft.com/office/drawing/2014/main" id="{1DE124AE-42DB-4680-A2A2-B1631F0C82A8}"/>
              </a:ext>
            </a:extLst>
          </p:cNvPr>
          <p:cNvPicPr>
            <a:picLocks noChangeAspect="1"/>
          </p:cNvPicPr>
          <p:nvPr/>
        </p:nvPicPr>
        <p:blipFill>
          <a:blip r:embed="rId5"/>
          <a:stretch>
            <a:fillRect/>
          </a:stretch>
        </p:blipFill>
        <p:spPr>
          <a:xfrm>
            <a:off x="755779" y="4717776"/>
            <a:ext cx="6926075" cy="292313"/>
          </a:xfrm>
          <a:prstGeom prst="rect">
            <a:avLst/>
          </a:prstGeom>
        </p:spPr>
      </p:pic>
    </p:spTree>
    <p:extLst>
      <p:ext uri="{BB962C8B-B14F-4D97-AF65-F5344CB8AC3E}">
        <p14:creationId xmlns:p14="http://schemas.microsoft.com/office/powerpoint/2010/main" val="284508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34</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fontScale="92500"/>
          </a:bodyPr>
          <a:lstStyle/>
          <a:p>
            <a:pPr marL="0" indent="0" algn="ctr">
              <a:buClr>
                <a:schemeClr val="accent4"/>
              </a:buClr>
              <a:buSzPct val="100000"/>
              <a:buNone/>
            </a:pPr>
            <a:r>
              <a:rPr lang="fr-FR" sz="2400" dirty="0"/>
              <a:t>Modification structurelle d’une table – Modifier type colonne</a:t>
            </a:r>
          </a:p>
        </p:txBody>
      </p:sp>
      <p:pic>
        <p:nvPicPr>
          <p:cNvPr id="5" name="Image 4">
            <a:extLst>
              <a:ext uri="{FF2B5EF4-FFF2-40B4-BE49-F238E27FC236}">
                <a16:creationId xmlns:a16="http://schemas.microsoft.com/office/drawing/2014/main" id="{1015AA7B-EF2D-4C6E-8113-E8C80D0B0750}"/>
              </a:ext>
            </a:extLst>
          </p:cNvPr>
          <p:cNvPicPr>
            <a:picLocks noChangeAspect="1"/>
          </p:cNvPicPr>
          <p:nvPr/>
        </p:nvPicPr>
        <p:blipFill>
          <a:blip r:embed="rId4"/>
          <a:stretch>
            <a:fillRect/>
          </a:stretch>
        </p:blipFill>
        <p:spPr>
          <a:xfrm>
            <a:off x="716880" y="1946318"/>
            <a:ext cx="6741263" cy="1160776"/>
          </a:xfrm>
          <a:prstGeom prst="rect">
            <a:avLst/>
          </a:prstGeom>
        </p:spPr>
      </p:pic>
      <p:pic>
        <p:nvPicPr>
          <p:cNvPr id="12" name="Image 11">
            <a:extLst>
              <a:ext uri="{FF2B5EF4-FFF2-40B4-BE49-F238E27FC236}">
                <a16:creationId xmlns:a16="http://schemas.microsoft.com/office/drawing/2014/main" id="{298DE04F-0A74-4AAD-A857-D879BB53CB09}"/>
              </a:ext>
            </a:extLst>
          </p:cNvPr>
          <p:cNvPicPr>
            <a:picLocks noChangeAspect="1"/>
          </p:cNvPicPr>
          <p:nvPr/>
        </p:nvPicPr>
        <p:blipFill>
          <a:blip r:embed="rId5"/>
          <a:stretch>
            <a:fillRect/>
          </a:stretch>
        </p:blipFill>
        <p:spPr>
          <a:xfrm>
            <a:off x="351797" y="3186926"/>
            <a:ext cx="6117139" cy="2318658"/>
          </a:xfrm>
          <a:prstGeom prst="rect">
            <a:avLst/>
          </a:prstGeom>
        </p:spPr>
      </p:pic>
      <p:pic>
        <p:nvPicPr>
          <p:cNvPr id="14" name="Image 13">
            <a:extLst>
              <a:ext uri="{FF2B5EF4-FFF2-40B4-BE49-F238E27FC236}">
                <a16:creationId xmlns:a16="http://schemas.microsoft.com/office/drawing/2014/main" id="{5CD654AD-7493-4110-A750-2D1BEB2619A6}"/>
              </a:ext>
            </a:extLst>
          </p:cNvPr>
          <p:cNvPicPr>
            <a:picLocks noChangeAspect="1"/>
          </p:cNvPicPr>
          <p:nvPr/>
        </p:nvPicPr>
        <p:blipFill>
          <a:blip r:embed="rId6"/>
          <a:stretch>
            <a:fillRect/>
          </a:stretch>
        </p:blipFill>
        <p:spPr>
          <a:xfrm>
            <a:off x="1316765" y="5505584"/>
            <a:ext cx="4501497" cy="1160776"/>
          </a:xfrm>
          <a:prstGeom prst="rect">
            <a:avLst/>
          </a:prstGeom>
        </p:spPr>
      </p:pic>
      <p:sp>
        <p:nvSpPr>
          <p:cNvPr id="15" name="ZoneTexte 14">
            <a:extLst>
              <a:ext uri="{FF2B5EF4-FFF2-40B4-BE49-F238E27FC236}">
                <a16:creationId xmlns:a16="http://schemas.microsoft.com/office/drawing/2014/main" id="{2D8F2C66-38DC-463E-96D1-1B491783419A}"/>
              </a:ext>
            </a:extLst>
          </p:cNvPr>
          <p:cNvSpPr txBox="1"/>
          <p:nvPr/>
        </p:nvSpPr>
        <p:spPr>
          <a:xfrm>
            <a:off x="279302" y="5997221"/>
            <a:ext cx="1037463" cy="369332"/>
          </a:xfrm>
          <a:prstGeom prst="rect">
            <a:avLst/>
          </a:prstGeom>
          <a:noFill/>
        </p:spPr>
        <p:txBody>
          <a:bodyPr wrap="none" rtlCol="0">
            <a:spAutoFit/>
          </a:bodyPr>
          <a:lstStyle/>
          <a:p>
            <a:r>
              <a:rPr lang="fr-FR" dirty="0"/>
              <a:t>Résultat</a:t>
            </a:r>
          </a:p>
        </p:txBody>
      </p:sp>
    </p:spTree>
    <p:extLst>
      <p:ext uri="{BB962C8B-B14F-4D97-AF65-F5344CB8AC3E}">
        <p14:creationId xmlns:p14="http://schemas.microsoft.com/office/powerpoint/2010/main" val="107983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lstStyle/>
          <a:p>
            <a:r>
              <a:rPr lang="fr-FR" dirty="0"/>
              <a:t>Opérations diverses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35</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441571"/>
            <a:ext cx="8208912" cy="500082"/>
          </a:xfrm>
        </p:spPr>
        <p:txBody>
          <a:bodyPr>
            <a:normAutofit/>
          </a:bodyPr>
          <a:lstStyle/>
          <a:p>
            <a:pPr marL="0" indent="0" algn="ctr">
              <a:buClr>
                <a:schemeClr val="accent4"/>
              </a:buClr>
              <a:buSzPct val="100000"/>
              <a:buNone/>
            </a:pPr>
            <a:r>
              <a:rPr lang="fr-FR" sz="2400" dirty="0"/>
              <a:t>Modification structurelle d’une table – Supprimer colonne</a:t>
            </a:r>
          </a:p>
        </p:txBody>
      </p:sp>
      <p:pic>
        <p:nvPicPr>
          <p:cNvPr id="5" name="Image 4">
            <a:extLst>
              <a:ext uri="{FF2B5EF4-FFF2-40B4-BE49-F238E27FC236}">
                <a16:creationId xmlns:a16="http://schemas.microsoft.com/office/drawing/2014/main" id="{CC5A0E70-2C97-481F-A410-95764A6C1F78}"/>
              </a:ext>
            </a:extLst>
          </p:cNvPr>
          <p:cNvPicPr>
            <a:picLocks noChangeAspect="1"/>
          </p:cNvPicPr>
          <p:nvPr/>
        </p:nvPicPr>
        <p:blipFill>
          <a:blip r:embed="rId4"/>
          <a:stretch>
            <a:fillRect/>
          </a:stretch>
        </p:blipFill>
        <p:spPr>
          <a:xfrm>
            <a:off x="670490" y="1889475"/>
            <a:ext cx="5598753" cy="719390"/>
          </a:xfrm>
          <a:prstGeom prst="rect">
            <a:avLst/>
          </a:prstGeom>
        </p:spPr>
      </p:pic>
      <p:pic>
        <p:nvPicPr>
          <p:cNvPr id="12" name="Image 11">
            <a:extLst>
              <a:ext uri="{FF2B5EF4-FFF2-40B4-BE49-F238E27FC236}">
                <a16:creationId xmlns:a16="http://schemas.microsoft.com/office/drawing/2014/main" id="{82EF0535-CD07-4DBB-8F37-753145EA5962}"/>
              </a:ext>
            </a:extLst>
          </p:cNvPr>
          <p:cNvPicPr>
            <a:picLocks noChangeAspect="1"/>
          </p:cNvPicPr>
          <p:nvPr/>
        </p:nvPicPr>
        <p:blipFill>
          <a:blip r:embed="rId5"/>
          <a:stretch>
            <a:fillRect/>
          </a:stretch>
        </p:blipFill>
        <p:spPr>
          <a:xfrm>
            <a:off x="2193499" y="3548974"/>
            <a:ext cx="5797676" cy="500082"/>
          </a:xfrm>
          <a:prstGeom prst="rect">
            <a:avLst/>
          </a:prstGeom>
        </p:spPr>
      </p:pic>
    </p:spTree>
    <p:extLst>
      <p:ext uri="{BB962C8B-B14F-4D97-AF65-F5344CB8AC3E}">
        <p14:creationId xmlns:p14="http://schemas.microsoft.com/office/powerpoint/2010/main" val="24747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normAutofit fontScale="90000"/>
          </a:bodyPr>
          <a:lstStyle/>
          <a:p>
            <a:r>
              <a:rPr lang="fr-FR" dirty="0"/>
              <a:t>Modifications comportementales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715690" y="1599828"/>
            <a:ext cx="8208912" cy="1012743"/>
          </a:xfrm>
        </p:spPr>
        <p:txBody>
          <a:bodyPr>
            <a:normAutofit/>
          </a:bodyPr>
          <a:lstStyle/>
          <a:p>
            <a:pPr marL="0" indent="0">
              <a:buClr>
                <a:schemeClr val="accent4"/>
              </a:buClr>
              <a:buSzPct val="100000"/>
              <a:buNone/>
            </a:pPr>
            <a:r>
              <a:rPr lang="fr-FR" dirty="0"/>
              <a:t>Les mécanismes d’ajout, de suppression, d’activation et de désactivation de contraintes</a:t>
            </a:r>
          </a:p>
        </p:txBody>
      </p:sp>
      <p:sp>
        <p:nvSpPr>
          <p:cNvPr id="16" name="ZoneTexte 15">
            <a:extLst>
              <a:ext uri="{FF2B5EF4-FFF2-40B4-BE49-F238E27FC236}">
                <a16:creationId xmlns:a16="http://schemas.microsoft.com/office/drawing/2014/main" id="{F42345BF-E162-4A6F-AED7-1E9F974F949E}"/>
              </a:ext>
            </a:extLst>
          </p:cNvPr>
          <p:cNvSpPr txBox="1"/>
          <p:nvPr/>
        </p:nvSpPr>
        <p:spPr>
          <a:xfrm>
            <a:off x="2071019" y="2969921"/>
            <a:ext cx="5978654" cy="1938992"/>
          </a:xfrm>
          <a:prstGeom prst="rect">
            <a:avLst/>
          </a:prstGeom>
          <a:noFill/>
        </p:spPr>
        <p:txBody>
          <a:bodyPr wrap="square">
            <a:spAutoFit/>
          </a:bodyPr>
          <a:lstStyle/>
          <a:p>
            <a:pPr marL="285750" indent="-285750">
              <a:buFont typeface="Arial" panose="020B0604020202020204" pitchFamily="34" charset="0"/>
              <a:buChar char="•"/>
            </a:pPr>
            <a:r>
              <a:rPr lang="fr-FR" sz="2400" i="0" u="none" strike="noStrike" baseline="0" dirty="0"/>
              <a:t>Ajout de contraintes</a:t>
            </a:r>
          </a:p>
          <a:p>
            <a:pPr marL="285750" indent="-285750">
              <a:buFont typeface="Arial" panose="020B0604020202020204" pitchFamily="34" charset="0"/>
              <a:buChar char="•"/>
            </a:pPr>
            <a:r>
              <a:rPr lang="fr-FR" sz="2400" dirty="0"/>
              <a:t>Suppression de contraintes</a:t>
            </a:r>
          </a:p>
          <a:p>
            <a:pPr marL="285750" indent="-285750">
              <a:buFont typeface="Arial" panose="020B0604020202020204" pitchFamily="34" charset="0"/>
              <a:buChar char="•"/>
            </a:pPr>
            <a:r>
              <a:rPr lang="fr-FR" sz="2400" dirty="0"/>
              <a:t>Désactivation des contraintes</a:t>
            </a:r>
          </a:p>
          <a:p>
            <a:pPr marL="285750" indent="-285750">
              <a:buFont typeface="Arial" panose="020B0604020202020204" pitchFamily="34" charset="0"/>
              <a:buChar char="•"/>
            </a:pPr>
            <a:r>
              <a:rPr lang="fr-FR" sz="2400" dirty="0"/>
              <a:t>Réactivation des contraintes</a:t>
            </a:r>
          </a:p>
          <a:p>
            <a:pPr marL="285750" indent="-285750">
              <a:buFont typeface="Arial" panose="020B0604020202020204" pitchFamily="34" charset="0"/>
              <a:buChar char="•"/>
            </a:pPr>
            <a:r>
              <a:rPr lang="fr-FR" sz="2400" dirty="0"/>
              <a:t>Contraintes différées</a:t>
            </a:r>
          </a:p>
        </p:txBody>
      </p:sp>
    </p:spTree>
    <p:extLst>
      <p:ext uri="{BB962C8B-B14F-4D97-AF65-F5344CB8AC3E}">
        <p14:creationId xmlns:p14="http://schemas.microsoft.com/office/powerpoint/2010/main" val="143723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860779"/>
            <a:ext cx="8208912" cy="719390"/>
          </a:xfrm>
        </p:spPr>
        <p:txBody>
          <a:bodyPr>
            <a:normAutofit fontScale="90000"/>
          </a:bodyPr>
          <a:lstStyle/>
          <a:p>
            <a:r>
              <a:rPr lang="fr-FR" dirty="0"/>
              <a:t>Modifications comportementales sur une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Définition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596532"/>
            <a:ext cx="8208912" cy="1460745"/>
          </a:xfrm>
        </p:spPr>
        <p:txBody>
          <a:bodyPr>
            <a:normAutofit/>
          </a:bodyPr>
          <a:lstStyle/>
          <a:p>
            <a:pPr marL="0" indent="0">
              <a:buClr>
                <a:schemeClr val="accent4"/>
              </a:buClr>
              <a:buSzPct val="100000"/>
              <a:buNone/>
            </a:pPr>
            <a:r>
              <a:rPr lang="fr-FR" dirty="0"/>
              <a:t>Pour pouvoir créer une table dans votre base, il faut que vous ayez reçu le privilège CREATE. La syntaxe SQL simplifiée est la suivante :</a:t>
            </a:r>
          </a:p>
        </p:txBody>
      </p:sp>
      <p:sp>
        <p:nvSpPr>
          <p:cNvPr id="12" name="Espace réservé du contenu 2">
            <a:extLst>
              <a:ext uri="{FF2B5EF4-FFF2-40B4-BE49-F238E27FC236}">
                <a16:creationId xmlns:a16="http://schemas.microsoft.com/office/drawing/2014/main" id="{4AD2ACC3-5ED0-4AE1-BC97-A3F9FEE1F2F2}"/>
              </a:ext>
            </a:extLst>
          </p:cNvPr>
          <p:cNvSpPr txBox="1">
            <a:spLocks/>
          </p:cNvSpPr>
          <p:nvPr/>
        </p:nvSpPr>
        <p:spPr>
          <a:xfrm>
            <a:off x="466775" y="3223481"/>
            <a:ext cx="8208912" cy="71731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dirty="0"/>
              <a:t>Exemples de création, suppression de tables, renommage, modifications structurelles de table  </a:t>
            </a:r>
          </a:p>
        </p:txBody>
      </p:sp>
      <p:sp>
        <p:nvSpPr>
          <p:cNvPr id="13" name="Espace réservé du contenu 2">
            <a:extLst>
              <a:ext uri="{FF2B5EF4-FFF2-40B4-BE49-F238E27FC236}">
                <a16:creationId xmlns:a16="http://schemas.microsoft.com/office/drawing/2014/main" id="{E1E89D1B-5BF9-4BA0-B0FF-8D737C9F0F6C}"/>
              </a:ext>
            </a:extLst>
          </p:cNvPr>
          <p:cNvSpPr txBox="1">
            <a:spLocks/>
          </p:cNvSpPr>
          <p:nvPr/>
        </p:nvSpPr>
        <p:spPr>
          <a:xfrm>
            <a:off x="490228" y="4143826"/>
            <a:ext cx="8208912" cy="7193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400" dirty="0"/>
              <a:t>Exercices: 1 à 6 </a:t>
            </a:r>
          </a:p>
        </p:txBody>
      </p:sp>
    </p:spTree>
    <p:extLst>
      <p:ext uri="{BB962C8B-B14F-4D97-AF65-F5344CB8AC3E}">
        <p14:creationId xmlns:p14="http://schemas.microsoft.com/office/powerpoint/2010/main" val="7313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90228" y="1078523"/>
            <a:ext cx="8208912" cy="501646"/>
          </a:xfrm>
        </p:spPr>
        <p:txBody>
          <a:bodyPr>
            <a:normAutofit fontScale="90000"/>
          </a:bodyPr>
          <a:lstStyle/>
          <a:p>
            <a:r>
              <a:rPr lang="fr-FR" dirty="0"/>
              <a:t>Langage de Manipulation des Données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38</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Manipulation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596532"/>
            <a:ext cx="8208912" cy="2412760"/>
          </a:xfrm>
        </p:spPr>
        <p:txBody>
          <a:bodyPr>
            <a:normAutofit fontScale="92500" lnSpcReduction="20000"/>
          </a:bodyPr>
          <a:lstStyle/>
          <a:p>
            <a:pPr marL="0" indent="0">
              <a:buClr>
                <a:schemeClr val="accent4"/>
              </a:buClr>
              <a:buSzPct val="100000"/>
              <a:buNone/>
            </a:pPr>
            <a:r>
              <a:rPr lang="fr-FR" dirty="0"/>
              <a:t>SQL propose trois instructions pour manipuler des données :</a:t>
            </a:r>
          </a:p>
          <a:p>
            <a:pPr>
              <a:buClr>
                <a:schemeClr val="accent4"/>
              </a:buClr>
              <a:buSzPct val="100000"/>
            </a:pPr>
            <a:r>
              <a:rPr lang="fr-FR" dirty="0"/>
              <a:t>L’insertion d’enregistrements : INSERT ;</a:t>
            </a:r>
          </a:p>
          <a:p>
            <a:pPr>
              <a:buClr>
                <a:schemeClr val="accent4"/>
              </a:buClr>
              <a:buSzPct val="100000"/>
            </a:pPr>
            <a:r>
              <a:rPr lang="fr-FR" dirty="0"/>
              <a:t>La modification de données : UPDATE ;</a:t>
            </a:r>
          </a:p>
          <a:p>
            <a:pPr>
              <a:buClr>
                <a:schemeClr val="accent4"/>
              </a:buClr>
              <a:buSzPct val="100000"/>
            </a:pPr>
            <a:r>
              <a:rPr lang="fr-FR" dirty="0"/>
              <a:t>La suppression d’enregistrements : DELETE (et TRUNCATE).</a:t>
            </a:r>
          </a:p>
          <a:p>
            <a:pPr marL="0" indent="0">
              <a:buClr>
                <a:schemeClr val="accent4"/>
              </a:buClr>
              <a:buSzPct val="100000"/>
              <a:buNone/>
            </a:pPr>
            <a:endParaRPr lang="fr-FR" dirty="0"/>
          </a:p>
        </p:txBody>
      </p:sp>
      <p:sp>
        <p:nvSpPr>
          <p:cNvPr id="12" name="Espace réservé du contenu 2">
            <a:extLst>
              <a:ext uri="{FF2B5EF4-FFF2-40B4-BE49-F238E27FC236}">
                <a16:creationId xmlns:a16="http://schemas.microsoft.com/office/drawing/2014/main" id="{4AD2ACC3-5ED0-4AE1-BC97-A3F9FEE1F2F2}"/>
              </a:ext>
            </a:extLst>
          </p:cNvPr>
          <p:cNvSpPr txBox="1">
            <a:spLocks/>
          </p:cNvSpPr>
          <p:nvPr/>
        </p:nvSpPr>
        <p:spPr>
          <a:xfrm>
            <a:off x="443322" y="4175496"/>
            <a:ext cx="8208912" cy="717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400" dirty="0"/>
              <a:t>Exemples de manipulation des données  </a:t>
            </a:r>
          </a:p>
        </p:txBody>
      </p:sp>
      <p:sp>
        <p:nvSpPr>
          <p:cNvPr id="13" name="Espace réservé du contenu 2">
            <a:extLst>
              <a:ext uri="{FF2B5EF4-FFF2-40B4-BE49-F238E27FC236}">
                <a16:creationId xmlns:a16="http://schemas.microsoft.com/office/drawing/2014/main" id="{E1E89D1B-5BF9-4BA0-B0FF-8D737C9F0F6C}"/>
              </a:ext>
            </a:extLst>
          </p:cNvPr>
          <p:cNvSpPr txBox="1">
            <a:spLocks/>
          </p:cNvSpPr>
          <p:nvPr/>
        </p:nvSpPr>
        <p:spPr>
          <a:xfrm>
            <a:off x="443322" y="4892808"/>
            <a:ext cx="8208912" cy="7193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400" dirty="0"/>
              <a:t>Exercices: Exo 7.5.2.1 à Exo 7.5.2.4 </a:t>
            </a:r>
          </a:p>
        </p:txBody>
      </p:sp>
    </p:spTree>
    <p:extLst>
      <p:ext uri="{BB962C8B-B14F-4D97-AF65-F5344CB8AC3E}">
        <p14:creationId xmlns:p14="http://schemas.microsoft.com/office/powerpoint/2010/main" val="32957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39</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Interrogation des données</a:t>
            </a:r>
          </a:p>
        </p:txBody>
      </p:sp>
      <p:sp>
        <p:nvSpPr>
          <p:cNvPr id="9" name="Espace réservé du contenu 2">
            <a:extLst>
              <a:ext uri="{FF2B5EF4-FFF2-40B4-BE49-F238E27FC236}">
                <a16:creationId xmlns:a16="http://schemas.microsoft.com/office/drawing/2014/main" id="{34EA7819-E0E9-4CE2-A625-1213BA6B45A9}"/>
              </a:ext>
            </a:extLst>
          </p:cNvPr>
          <p:cNvSpPr>
            <a:spLocks noGrp="1"/>
          </p:cNvSpPr>
          <p:nvPr>
            <p:ph idx="1"/>
          </p:nvPr>
        </p:nvSpPr>
        <p:spPr>
          <a:xfrm>
            <a:off x="491756" y="1245802"/>
            <a:ext cx="8323998" cy="2088556"/>
          </a:xfrm>
        </p:spPr>
        <p:txBody>
          <a:bodyPr>
            <a:normAutofit lnSpcReduction="10000"/>
          </a:bodyPr>
          <a:lstStyle/>
          <a:p>
            <a:pPr marL="0" indent="0">
              <a:buClr>
                <a:schemeClr val="accent4"/>
              </a:buClr>
              <a:buSzPct val="100000"/>
              <a:buNone/>
            </a:pPr>
            <a:r>
              <a:rPr lang="fr-FR" dirty="0"/>
              <a:t>C’est l’aspect le plus connu du langage SQL qui concerne l’extraction des données par requêtes. Une requête permet de rechercher des données dans une ou plusieurs tables ou vues, à partir de critères simples ou complexes. </a:t>
            </a:r>
          </a:p>
        </p:txBody>
      </p:sp>
      <p:sp>
        <p:nvSpPr>
          <p:cNvPr id="12" name="Espace réservé du contenu 2">
            <a:extLst>
              <a:ext uri="{FF2B5EF4-FFF2-40B4-BE49-F238E27FC236}">
                <a16:creationId xmlns:a16="http://schemas.microsoft.com/office/drawing/2014/main" id="{4AD2ACC3-5ED0-4AE1-BC97-A3F9FEE1F2F2}"/>
              </a:ext>
            </a:extLst>
          </p:cNvPr>
          <p:cNvSpPr txBox="1">
            <a:spLocks/>
          </p:cNvSpPr>
          <p:nvPr/>
        </p:nvSpPr>
        <p:spPr>
          <a:xfrm>
            <a:off x="468313" y="3701542"/>
            <a:ext cx="8208912" cy="717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400" dirty="0"/>
              <a:t>Exemples de d’interrogation de données</a:t>
            </a:r>
          </a:p>
        </p:txBody>
      </p:sp>
      <p:sp>
        <p:nvSpPr>
          <p:cNvPr id="13" name="Espace réservé du contenu 2">
            <a:extLst>
              <a:ext uri="{FF2B5EF4-FFF2-40B4-BE49-F238E27FC236}">
                <a16:creationId xmlns:a16="http://schemas.microsoft.com/office/drawing/2014/main" id="{E1E89D1B-5BF9-4BA0-B0FF-8D737C9F0F6C}"/>
              </a:ext>
            </a:extLst>
          </p:cNvPr>
          <p:cNvSpPr txBox="1">
            <a:spLocks/>
          </p:cNvSpPr>
          <p:nvPr/>
        </p:nvSpPr>
        <p:spPr>
          <a:xfrm>
            <a:off x="443322" y="4534152"/>
            <a:ext cx="8208912" cy="71939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400" dirty="0"/>
              <a:t>Exercices: Exo 8.2.4.1 à Exo 8.2.4.6</a:t>
            </a:r>
          </a:p>
        </p:txBody>
      </p:sp>
    </p:spTree>
    <p:extLst>
      <p:ext uri="{BB962C8B-B14F-4D97-AF65-F5344CB8AC3E}">
        <p14:creationId xmlns:p14="http://schemas.microsoft.com/office/powerpoint/2010/main" val="411353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1008112"/>
          </a:xfrm>
        </p:spPr>
        <p:txBody>
          <a:bodyPr/>
          <a:lstStyle/>
          <a:p>
            <a:r>
              <a:rPr lang="fr-FR" dirty="0"/>
              <a:t>L’environnement de travail</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Module 2</a:t>
            </a:r>
          </a:p>
        </p:txBody>
      </p:sp>
      <p:sp>
        <p:nvSpPr>
          <p:cNvPr id="9" name="Espace réservé du contenu 8">
            <a:extLst>
              <a:ext uri="{FF2B5EF4-FFF2-40B4-BE49-F238E27FC236}">
                <a16:creationId xmlns:a16="http://schemas.microsoft.com/office/drawing/2014/main" id="{9BC7DFEB-157E-4C1E-B8B2-945F80AC5FD0}"/>
              </a:ext>
            </a:extLst>
          </p:cNvPr>
          <p:cNvSpPr>
            <a:spLocks noGrp="1"/>
          </p:cNvSpPr>
          <p:nvPr>
            <p:ph idx="1"/>
          </p:nvPr>
        </p:nvSpPr>
        <p:spPr>
          <a:xfrm>
            <a:off x="489625" y="2567617"/>
            <a:ext cx="8208912" cy="2597701"/>
          </a:xfrm>
        </p:spPr>
        <p:txBody>
          <a:bodyPr>
            <a:normAutofit/>
          </a:bodyPr>
          <a:lstStyle/>
          <a:p>
            <a:r>
              <a:rPr lang="fr-FR" dirty="0"/>
              <a:t>Environnement Windows</a:t>
            </a:r>
          </a:p>
          <a:p>
            <a:r>
              <a:rPr lang="fr-FR" dirty="0"/>
              <a:t>SGBD: MySQL (GLP) version 5.7</a:t>
            </a:r>
          </a:p>
          <a:p>
            <a:r>
              <a:rPr lang="fr-FR" dirty="0"/>
              <a:t>Editeur de texte: Notepad++</a:t>
            </a:r>
          </a:p>
          <a:p>
            <a:r>
              <a:rPr lang="fr-FR" dirty="0"/>
              <a:t>1 serveur de BD</a:t>
            </a:r>
          </a:p>
          <a:p>
            <a:r>
              <a:rPr lang="fr-FR" dirty="0"/>
              <a:t>Ordinateur personnel pour chaque participant</a:t>
            </a:r>
          </a:p>
        </p:txBody>
      </p:sp>
    </p:spTree>
    <p:extLst>
      <p:ext uri="{BB962C8B-B14F-4D97-AF65-F5344CB8AC3E}">
        <p14:creationId xmlns:p14="http://schemas.microsoft.com/office/powerpoint/2010/main" val="158294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40</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1" name="ZoneTexte 10">
            <a:extLst>
              <a:ext uri="{FF2B5EF4-FFF2-40B4-BE49-F238E27FC236}">
                <a16:creationId xmlns:a16="http://schemas.microsoft.com/office/drawing/2014/main" id="{D429052E-37DD-439B-A0BB-9A3F66713557}"/>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12" name="Espace réservé du contenu 2">
            <a:extLst>
              <a:ext uri="{FF2B5EF4-FFF2-40B4-BE49-F238E27FC236}">
                <a16:creationId xmlns:a16="http://schemas.microsoft.com/office/drawing/2014/main" id="{4AD2ACC3-5ED0-4AE1-BC97-A3F9FEE1F2F2}"/>
              </a:ext>
            </a:extLst>
          </p:cNvPr>
          <p:cNvSpPr txBox="1">
            <a:spLocks/>
          </p:cNvSpPr>
          <p:nvPr/>
        </p:nvSpPr>
        <p:spPr>
          <a:xfrm>
            <a:off x="654351" y="1166680"/>
            <a:ext cx="8208912" cy="7173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sz="2400" dirty="0"/>
              <a:t>les aspects du langage SQL qui concernent le contrôle des données et des accès</a:t>
            </a:r>
          </a:p>
        </p:txBody>
      </p:sp>
      <p:sp>
        <p:nvSpPr>
          <p:cNvPr id="13" name="Espace réservé du contenu 2">
            <a:extLst>
              <a:ext uri="{FF2B5EF4-FFF2-40B4-BE49-F238E27FC236}">
                <a16:creationId xmlns:a16="http://schemas.microsoft.com/office/drawing/2014/main" id="{E1E89D1B-5BF9-4BA0-B0FF-8D737C9F0F6C}"/>
              </a:ext>
            </a:extLst>
          </p:cNvPr>
          <p:cNvSpPr txBox="1">
            <a:spLocks/>
          </p:cNvSpPr>
          <p:nvPr/>
        </p:nvSpPr>
        <p:spPr>
          <a:xfrm>
            <a:off x="443322" y="4031850"/>
            <a:ext cx="8208912" cy="241295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pPr>
            <a:r>
              <a:rPr lang="fr-FR" sz="2400" dirty="0"/>
              <a:t>La gestion des utilisateurs ;</a:t>
            </a:r>
          </a:p>
          <a:p>
            <a:pPr>
              <a:buClr>
                <a:schemeClr val="accent4"/>
              </a:buClr>
              <a:buSzPct val="100000"/>
            </a:pPr>
            <a:r>
              <a:rPr lang="fr-FR" sz="2400" dirty="0"/>
              <a:t>La gestion des privilèges qui permettent de donner des droits sur la base de données (privilèges système) et sur les données de la base (privilèges objet) ;</a:t>
            </a:r>
          </a:p>
          <a:p>
            <a:pPr>
              <a:buClr>
                <a:schemeClr val="accent4"/>
              </a:buClr>
              <a:buSzPct val="100000"/>
            </a:pPr>
            <a:r>
              <a:rPr lang="fr-FR" sz="2400" dirty="0"/>
              <a:t>La gestion des vues ;</a:t>
            </a:r>
          </a:p>
          <a:p>
            <a:pPr>
              <a:buClr>
                <a:schemeClr val="accent4"/>
              </a:buClr>
              <a:buSzPct val="100000"/>
            </a:pPr>
            <a:r>
              <a:rPr lang="fr-FR" sz="2400" dirty="0"/>
              <a:t>L’utilisation du dictionnaire des données (base de données </a:t>
            </a:r>
            <a:r>
              <a:rPr lang="fr-FR" sz="2400" dirty="0" err="1"/>
              <a:t>information_schema</a:t>
            </a:r>
            <a:r>
              <a:rPr lang="fr-FR" sz="2400" dirty="0"/>
              <a:t>).</a:t>
            </a:r>
          </a:p>
        </p:txBody>
      </p:sp>
      <p:pic>
        <p:nvPicPr>
          <p:cNvPr id="14" name="Image 13">
            <a:extLst>
              <a:ext uri="{FF2B5EF4-FFF2-40B4-BE49-F238E27FC236}">
                <a16:creationId xmlns:a16="http://schemas.microsoft.com/office/drawing/2014/main" id="{FDBF5770-4CAA-4DE8-8178-308392BA82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51567" y="1845877"/>
            <a:ext cx="6192422" cy="2250421"/>
          </a:xfrm>
          <a:prstGeom prst="rect">
            <a:avLst/>
          </a:prstGeom>
          <a:noFill/>
          <a:ln>
            <a:noFill/>
          </a:ln>
        </p:spPr>
      </p:pic>
    </p:spTree>
    <p:extLst>
      <p:ext uri="{BB962C8B-B14F-4D97-AF65-F5344CB8AC3E}">
        <p14:creationId xmlns:p14="http://schemas.microsoft.com/office/powerpoint/2010/main" val="109728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459676"/>
          </a:xfrm>
        </p:spPr>
        <p:txBody>
          <a:bodyPr>
            <a:normAutofit fontScale="90000"/>
          </a:bodyPr>
          <a:lstStyle/>
          <a:p>
            <a:r>
              <a:rPr lang="fr-FR" dirty="0"/>
              <a:t>Gestion des utilisateurs</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2800" y="1231085"/>
            <a:ext cx="8208912" cy="1198704"/>
          </a:xfrm>
        </p:spPr>
        <p:txBody>
          <a:bodyPr>
            <a:normAutofit fontScale="85000" lnSpcReduction="10000"/>
          </a:bodyPr>
          <a:lstStyle/>
          <a:p>
            <a:pPr marL="0" indent="0">
              <a:buClr>
                <a:schemeClr val="accent4"/>
              </a:buClr>
              <a:buSzPct val="100000"/>
              <a:buNone/>
            </a:pPr>
            <a:r>
              <a:rPr lang="fr-FR" dirty="0"/>
              <a:t>Les types d’utilisateurs, leurs fonctions et leur nombre peuvent varier d’une base à une autre. On peut classifier les utilisateurs de la manière suivante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41</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11" name="Espace réservé du contenu 2">
            <a:extLst>
              <a:ext uri="{FF2B5EF4-FFF2-40B4-BE49-F238E27FC236}">
                <a16:creationId xmlns:a16="http://schemas.microsoft.com/office/drawing/2014/main" id="{1BB63010-FDD1-4D0E-8DD3-10D26DE34218}"/>
              </a:ext>
            </a:extLst>
          </p:cNvPr>
          <p:cNvSpPr txBox="1">
            <a:spLocks/>
          </p:cNvSpPr>
          <p:nvPr/>
        </p:nvSpPr>
        <p:spPr>
          <a:xfrm>
            <a:off x="322800" y="2274277"/>
            <a:ext cx="8821200" cy="439615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chemeClr val="accent4"/>
              </a:buClr>
              <a:buSzPct val="100000"/>
            </a:pPr>
            <a:r>
              <a:rPr lang="fr-FR" sz="2000" dirty="0"/>
              <a:t>Le DBA (</a:t>
            </a:r>
            <a:r>
              <a:rPr lang="fr-FR" sz="2000" dirty="0" err="1"/>
              <a:t>DataBase</a:t>
            </a:r>
            <a:r>
              <a:rPr lang="fr-FR" sz="2000" dirty="0"/>
              <a:t> </a:t>
            </a:r>
            <a:r>
              <a:rPr lang="fr-FR" sz="2000" dirty="0" err="1"/>
              <a:t>Administrator</a:t>
            </a:r>
            <a:r>
              <a:rPr lang="fr-FR" sz="2000" dirty="0"/>
              <a:t>). </a:t>
            </a:r>
          </a:p>
          <a:p>
            <a:pPr>
              <a:buClr>
                <a:schemeClr val="accent4"/>
              </a:buClr>
              <a:buSzPct val="100000"/>
            </a:pPr>
            <a:r>
              <a:rPr lang="fr-FR" sz="2000" dirty="0"/>
              <a:t>L’administrateur réseau (qui peut être le DBA) se charge de la configuration des couches client pour les accès distants.</a:t>
            </a:r>
          </a:p>
          <a:p>
            <a:pPr>
              <a:buClr>
                <a:schemeClr val="accent4"/>
              </a:buClr>
              <a:buSzPct val="100000"/>
            </a:pPr>
            <a:r>
              <a:rPr lang="fr-FR" sz="2000" dirty="0"/>
              <a:t>Les développeurs qui conçoivent et mettent à jour la base.</a:t>
            </a:r>
          </a:p>
          <a:p>
            <a:pPr>
              <a:buClr>
                <a:schemeClr val="accent4"/>
              </a:buClr>
              <a:buSzPct val="100000"/>
            </a:pPr>
            <a:r>
              <a:rPr lang="fr-FR" sz="2000" dirty="0"/>
              <a:t>Les administrateurs d’application qui gèrent les données manipulées par la ou les applications. Pour les petites et les moyennes bases, le DBA joue ce rôle.</a:t>
            </a:r>
          </a:p>
          <a:p>
            <a:pPr>
              <a:buClr>
                <a:schemeClr val="accent4"/>
              </a:buClr>
              <a:buSzPct val="100000"/>
            </a:pPr>
            <a:r>
              <a:rPr lang="fr-FR" sz="2000" dirty="0"/>
              <a:t>Les utilisateurs qui se connectent et interagissent avec la base à travers les applications ou à l’aide d’outils (interrogations pour la génération de rapports, ajouts, modifications ou suppressions d’enregistrements).</a:t>
            </a:r>
          </a:p>
          <a:p>
            <a:pPr marL="0" indent="0">
              <a:buClr>
                <a:schemeClr val="accent4"/>
              </a:buClr>
              <a:buSzPct val="100000"/>
              <a:buNone/>
            </a:pPr>
            <a:r>
              <a:rPr lang="fr-FR" sz="2000" dirty="0"/>
              <a:t>Tous seront des utilisateurs (au sens MySQL) avec des privilèges différents.</a:t>
            </a:r>
          </a:p>
          <a:p>
            <a:pPr marL="0" indent="0">
              <a:buClr>
                <a:schemeClr val="accent4"/>
              </a:buClr>
              <a:buSzPct val="100000"/>
              <a:buFont typeface="Arial" panose="020B0604020202020204" pitchFamily="34" charset="0"/>
              <a:buNone/>
            </a:pPr>
            <a:endParaRPr lang="fr-FR" sz="2000" dirty="0"/>
          </a:p>
        </p:txBody>
      </p:sp>
    </p:spTree>
    <p:extLst>
      <p:ext uri="{BB962C8B-B14F-4D97-AF65-F5344CB8AC3E}">
        <p14:creationId xmlns:p14="http://schemas.microsoft.com/office/powerpoint/2010/main" val="422489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459676"/>
          </a:xfrm>
        </p:spPr>
        <p:txBody>
          <a:bodyPr>
            <a:normAutofit fontScale="90000"/>
          </a:bodyPr>
          <a:lstStyle/>
          <a:p>
            <a:r>
              <a:rPr lang="fr-FR" dirty="0"/>
              <a:t>Gestion des utilisateurs</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4" y="2829648"/>
            <a:ext cx="8208912" cy="1198704"/>
          </a:xfrm>
        </p:spPr>
        <p:txBody>
          <a:bodyPr>
            <a:normAutofit/>
          </a:bodyPr>
          <a:lstStyle/>
          <a:p>
            <a:pPr marL="0" indent="0">
              <a:buClr>
                <a:schemeClr val="accent4"/>
              </a:buClr>
              <a:buSzPct val="100000"/>
              <a:buNone/>
            </a:pPr>
            <a:r>
              <a:rPr lang="fr-FR" dirty="0"/>
              <a:t>Exemples, création, suppression, modification d’utilisateurs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42</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Tree>
    <p:extLst>
      <p:ext uri="{BB962C8B-B14F-4D97-AF65-F5344CB8AC3E}">
        <p14:creationId xmlns:p14="http://schemas.microsoft.com/office/powerpoint/2010/main" val="328793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459676"/>
          </a:xfrm>
        </p:spPr>
        <p:txBody>
          <a:bodyPr>
            <a:normAutofit fontScale="90000"/>
          </a:bodyPr>
          <a:lstStyle/>
          <a:p>
            <a:r>
              <a:rPr lang="fr-FR" dirty="0"/>
              <a:t>Gestion de base de données</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179512" y="1276317"/>
            <a:ext cx="8208912" cy="1198704"/>
          </a:xfrm>
        </p:spPr>
        <p:txBody>
          <a:bodyPr>
            <a:normAutofit fontScale="92500" lnSpcReduction="10000"/>
          </a:bodyPr>
          <a:lstStyle/>
          <a:p>
            <a:pPr marL="0" indent="0">
              <a:buClr>
                <a:schemeClr val="accent4"/>
              </a:buClr>
              <a:buSzPct val="100000"/>
              <a:buNone/>
            </a:pPr>
            <a:r>
              <a:rPr lang="fr-FR" dirty="0"/>
              <a:t>Pour pouvoir créer une base de données, vous devez posséder le privilège CREATE sur la nouvelle base (ou au niveau global pour créer toute table).</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43</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9" name="Espace réservé du contenu 2">
            <a:extLst>
              <a:ext uri="{FF2B5EF4-FFF2-40B4-BE49-F238E27FC236}">
                <a16:creationId xmlns:a16="http://schemas.microsoft.com/office/drawing/2014/main" id="{B78C6FB7-E88C-45AE-A3AE-B2E666CCD6FE}"/>
              </a:ext>
            </a:extLst>
          </p:cNvPr>
          <p:cNvSpPr txBox="1">
            <a:spLocks/>
          </p:cNvSpPr>
          <p:nvPr/>
        </p:nvSpPr>
        <p:spPr>
          <a:xfrm>
            <a:off x="467544" y="2999934"/>
            <a:ext cx="8208912" cy="11987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chemeClr val="accent4"/>
              </a:buClr>
              <a:buSzPct val="100000"/>
              <a:buFont typeface="Arial" panose="020B0604020202020204" pitchFamily="34" charset="0"/>
              <a:buNone/>
            </a:pPr>
            <a:r>
              <a:rPr lang="fr-FR" dirty="0"/>
              <a:t>Exemples, création, suppression, modification, utilisation de base de données</a:t>
            </a:r>
          </a:p>
        </p:txBody>
      </p:sp>
    </p:spTree>
    <p:extLst>
      <p:ext uri="{BB962C8B-B14F-4D97-AF65-F5344CB8AC3E}">
        <p14:creationId xmlns:p14="http://schemas.microsoft.com/office/powerpoint/2010/main" val="3157167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525404"/>
          </a:xfrm>
        </p:spPr>
        <p:txBody>
          <a:bodyPr>
            <a:normAutofit fontScale="90000"/>
          </a:bodyPr>
          <a:lstStyle/>
          <a:p>
            <a:r>
              <a:rPr lang="fr-FR" dirty="0"/>
              <a:t>Gestion des privilèges</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322800" y="1369932"/>
            <a:ext cx="8208912" cy="1714465"/>
          </a:xfrm>
        </p:spPr>
        <p:txBody>
          <a:bodyPr>
            <a:normAutofit fontScale="92500" lnSpcReduction="20000"/>
          </a:bodyPr>
          <a:lstStyle/>
          <a:p>
            <a:pPr marL="0" indent="0">
              <a:buClr>
                <a:schemeClr val="accent4"/>
              </a:buClr>
              <a:buSzPct val="100000"/>
              <a:buNone/>
            </a:pPr>
            <a:r>
              <a:rPr lang="fr-FR" dirty="0"/>
              <a:t>Un privilège (sous-entendu utilisateur) est un droit d’exécuter une certaine instruction SQL (on parle de privilège système), ou un droit relatif aux données des tables situées dans différentes bases (on parle de privilège objet). </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44</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pic>
        <p:nvPicPr>
          <p:cNvPr id="11" name="Image 10">
            <a:extLst>
              <a:ext uri="{FF2B5EF4-FFF2-40B4-BE49-F238E27FC236}">
                <a16:creationId xmlns:a16="http://schemas.microsoft.com/office/drawing/2014/main" id="{F525F243-5510-41F4-B1CF-2A2C604F7C2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72431" y="3061200"/>
            <a:ext cx="7205477" cy="2659662"/>
          </a:xfrm>
          <a:prstGeom prst="rect">
            <a:avLst/>
          </a:prstGeom>
          <a:noFill/>
          <a:ln>
            <a:noFill/>
          </a:ln>
        </p:spPr>
      </p:pic>
      <p:sp>
        <p:nvSpPr>
          <p:cNvPr id="5" name="ZoneTexte 4">
            <a:extLst>
              <a:ext uri="{FF2B5EF4-FFF2-40B4-BE49-F238E27FC236}">
                <a16:creationId xmlns:a16="http://schemas.microsoft.com/office/drawing/2014/main" id="{F22A77D7-5E22-4CE8-8498-87BD225A608F}"/>
              </a:ext>
            </a:extLst>
          </p:cNvPr>
          <p:cNvSpPr txBox="1"/>
          <p:nvPr/>
        </p:nvSpPr>
        <p:spPr>
          <a:xfrm>
            <a:off x="3270739" y="5791712"/>
            <a:ext cx="2294218" cy="369332"/>
          </a:xfrm>
          <a:prstGeom prst="rect">
            <a:avLst/>
          </a:prstGeom>
          <a:noFill/>
        </p:spPr>
        <p:txBody>
          <a:bodyPr wrap="none" rtlCol="0">
            <a:spAutoFit/>
          </a:bodyPr>
          <a:lstStyle/>
          <a:p>
            <a:r>
              <a:rPr lang="fr-FR" dirty="0"/>
              <a:t>Niveaux de privilège</a:t>
            </a:r>
          </a:p>
        </p:txBody>
      </p:sp>
    </p:spTree>
    <p:extLst>
      <p:ext uri="{BB962C8B-B14F-4D97-AF65-F5344CB8AC3E}">
        <p14:creationId xmlns:p14="http://schemas.microsoft.com/office/powerpoint/2010/main" val="36414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525404"/>
          </a:xfrm>
        </p:spPr>
        <p:txBody>
          <a:bodyPr>
            <a:normAutofit fontScale="90000"/>
          </a:bodyPr>
          <a:lstStyle/>
          <a:p>
            <a:r>
              <a:rPr lang="fr-FR" dirty="0"/>
              <a:t>Révocation de privilèges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45</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5" name="ZoneTexte 4">
            <a:extLst>
              <a:ext uri="{FF2B5EF4-FFF2-40B4-BE49-F238E27FC236}">
                <a16:creationId xmlns:a16="http://schemas.microsoft.com/office/drawing/2014/main" id="{F22A77D7-5E22-4CE8-8498-87BD225A608F}"/>
              </a:ext>
            </a:extLst>
          </p:cNvPr>
          <p:cNvSpPr txBox="1"/>
          <p:nvPr/>
        </p:nvSpPr>
        <p:spPr>
          <a:xfrm>
            <a:off x="340886" y="1378940"/>
            <a:ext cx="8462228" cy="1569660"/>
          </a:xfrm>
          <a:prstGeom prst="rect">
            <a:avLst/>
          </a:prstGeom>
          <a:noFill/>
        </p:spPr>
        <p:txBody>
          <a:bodyPr wrap="square" rtlCol="0">
            <a:spAutoFit/>
          </a:bodyPr>
          <a:lstStyle/>
          <a:p>
            <a:r>
              <a:rPr lang="fr-FR" sz="2400" dirty="0"/>
              <a:t>La révocation d’un ou de plusieurs privilèges est réalisée par l’instruction REVOKE. Pour pouvoir révoquer un privilège, vous devez détenir (avoir reçu) au préalable ce même privilège avec l’option WITH GRANT OPTION.</a:t>
            </a:r>
          </a:p>
        </p:txBody>
      </p:sp>
      <p:pic>
        <p:nvPicPr>
          <p:cNvPr id="15" name="Image 14">
            <a:extLst>
              <a:ext uri="{FF2B5EF4-FFF2-40B4-BE49-F238E27FC236}">
                <a16:creationId xmlns:a16="http://schemas.microsoft.com/office/drawing/2014/main" id="{0CE76577-7200-4AD6-A41E-F84053D8758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00124" y="3292718"/>
            <a:ext cx="5048984" cy="1569659"/>
          </a:xfrm>
          <a:prstGeom prst="rect">
            <a:avLst/>
          </a:prstGeom>
          <a:noFill/>
        </p:spPr>
      </p:pic>
    </p:spTree>
    <p:extLst>
      <p:ext uri="{BB962C8B-B14F-4D97-AF65-F5344CB8AC3E}">
        <p14:creationId xmlns:p14="http://schemas.microsoft.com/office/powerpoint/2010/main" val="49777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525404"/>
          </a:xfrm>
        </p:spPr>
        <p:txBody>
          <a:bodyPr>
            <a:normAutofit fontScale="90000"/>
          </a:bodyPr>
          <a:lstStyle/>
          <a:p>
            <a:r>
              <a:rPr lang="fr-FR" dirty="0"/>
              <a:t>Accès distant</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5" name="ZoneTexte 4">
            <a:extLst>
              <a:ext uri="{FF2B5EF4-FFF2-40B4-BE49-F238E27FC236}">
                <a16:creationId xmlns:a16="http://schemas.microsoft.com/office/drawing/2014/main" id="{F22A77D7-5E22-4CE8-8498-87BD225A608F}"/>
              </a:ext>
            </a:extLst>
          </p:cNvPr>
          <p:cNvSpPr txBox="1"/>
          <p:nvPr/>
        </p:nvSpPr>
        <p:spPr>
          <a:xfrm>
            <a:off x="236912" y="1286383"/>
            <a:ext cx="8772944" cy="1569660"/>
          </a:xfrm>
          <a:prstGeom prst="rect">
            <a:avLst/>
          </a:prstGeom>
          <a:noFill/>
        </p:spPr>
        <p:txBody>
          <a:bodyPr wrap="square" rtlCol="0">
            <a:spAutoFit/>
          </a:bodyPr>
          <a:lstStyle/>
          <a:p>
            <a:r>
              <a:rPr lang="fr-FR" sz="2400" dirty="0"/>
              <a:t>La table </a:t>
            </a:r>
            <a:r>
              <a:rPr lang="fr-FR" sz="2400" dirty="0" err="1"/>
              <a:t>mysql.host</a:t>
            </a:r>
            <a:r>
              <a:rPr lang="fr-FR" sz="2400" dirty="0"/>
              <a:t> est utilisée conjointement avec </a:t>
            </a:r>
            <a:r>
              <a:rPr lang="fr-FR" sz="2400" dirty="0" err="1"/>
              <a:t>mysql.db</a:t>
            </a:r>
            <a:r>
              <a:rPr lang="fr-FR" sz="2400" dirty="0"/>
              <a:t> et concerne les accès distants. Cette table n’est employée que pour les prérogatives au niveau </a:t>
            </a:r>
            <a:r>
              <a:rPr lang="fr-FR" sz="2400" dirty="0" err="1"/>
              <a:t>database</a:t>
            </a:r>
            <a:r>
              <a:rPr lang="fr-FR" sz="2400" dirty="0"/>
              <a:t>, indépendamment des utilisateurs. </a:t>
            </a:r>
          </a:p>
        </p:txBody>
      </p:sp>
      <p:pic>
        <p:nvPicPr>
          <p:cNvPr id="11" name="Image 10">
            <a:extLst>
              <a:ext uri="{FF2B5EF4-FFF2-40B4-BE49-F238E27FC236}">
                <a16:creationId xmlns:a16="http://schemas.microsoft.com/office/drawing/2014/main" id="{B7030842-7D01-4458-8BAB-98C2A44ACC2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76493" y="2932243"/>
            <a:ext cx="6569076" cy="1452188"/>
          </a:xfrm>
          <a:prstGeom prst="rect">
            <a:avLst/>
          </a:prstGeom>
          <a:noFill/>
          <a:ln>
            <a:noFill/>
          </a:ln>
        </p:spPr>
      </p:pic>
      <p:sp>
        <p:nvSpPr>
          <p:cNvPr id="3" name="ZoneTexte 2">
            <a:extLst>
              <a:ext uri="{FF2B5EF4-FFF2-40B4-BE49-F238E27FC236}">
                <a16:creationId xmlns:a16="http://schemas.microsoft.com/office/drawing/2014/main" id="{F63AC1D4-9FB4-4F39-9589-9300BDDD0BE2}"/>
              </a:ext>
            </a:extLst>
          </p:cNvPr>
          <p:cNvSpPr txBox="1"/>
          <p:nvPr/>
        </p:nvSpPr>
        <p:spPr>
          <a:xfrm>
            <a:off x="2977662" y="5090719"/>
            <a:ext cx="2832827" cy="369332"/>
          </a:xfrm>
          <a:prstGeom prst="rect">
            <a:avLst/>
          </a:prstGeom>
          <a:noFill/>
        </p:spPr>
        <p:txBody>
          <a:bodyPr wrap="none" rtlCol="0">
            <a:spAutoFit/>
          </a:bodyPr>
          <a:lstStyle/>
          <a:p>
            <a:r>
              <a:rPr lang="fr-FR" dirty="0"/>
              <a:t>Exemple de configuration</a:t>
            </a:r>
          </a:p>
        </p:txBody>
      </p:sp>
    </p:spTree>
    <p:extLst>
      <p:ext uri="{BB962C8B-B14F-4D97-AF65-F5344CB8AC3E}">
        <p14:creationId xmlns:p14="http://schemas.microsoft.com/office/powerpoint/2010/main" val="144706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525404"/>
          </a:xfrm>
        </p:spPr>
        <p:txBody>
          <a:bodyPr>
            <a:normAutofit fontScale="90000"/>
          </a:bodyPr>
          <a:lstStyle/>
          <a:p>
            <a:r>
              <a:rPr lang="fr-FR" dirty="0"/>
              <a:t>Les vues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5" name="ZoneTexte 4">
            <a:extLst>
              <a:ext uri="{FF2B5EF4-FFF2-40B4-BE49-F238E27FC236}">
                <a16:creationId xmlns:a16="http://schemas.microsoft.com/office/drawing/2014/main" id="{F22A77D7-5E22-4CE8-8498-87BD225A608F}"/>
              </a:ext>
            </a:extLst>
          </p:cNvPr>
          <p:cNvSpPr txBox="1"/>
          <p:nvPr/>
        </p:nvSpPr>
        <p:spPr>
          <a:xfrm>
            <a:off x="236912" y="1286383"/>
            <a:ext cx="8772944" cy="1200329"/>
          </a:xfrm>
          <a:prstGeom prst="rect">
            <a:avLst/>
          </a:prstGeom>
          <a:noFill/>
        </p:spPr>
        <p:txBody>
          <a:bodyPr wrap="square" rtlCol="0">
            <a:spAutoFit/>
          </a:bodyPr>
          <a:lstStyle/>
          <a:p>
            <a:r>
              <a:rPr lang="fr-FR" sz="2400" dirty="0"/>
              <a:t>Pour pouvoir créer une vue dans une base, vous devez posséder le privilège CREATE VIEW et les privilèges en SELECT des tables présentes dans la requête de définition de la vue.</a:t>
            </a:r>
          </a:p>
        </p:txBody>
      </p:sp>
      <p:sp>
        <p:nvSpPr>
          <p:cNvPr id="3" name="ZoneTexte 2">
            <a:extLst>
              <a:ext uri="{FF2B5EF4-FFF2-40B4-BE49-F238E27FC236}">
                <a16:creationId xmlns:a16="http://schemas.microsoft.com/office/drawing/2014/main" id="{F63AC1D4-9FB4-4F39-9589-9300BDDD0BE2}"/>
              </a:ext>
            </a:extLst>
          </p:cNvPr>
          <p:cNvSpPr txBox="1"/>
          <p:nvPr/>
        </p:nvSpPr>
        <p:spPr>
          <a:xfrm>
            <a:off x="366285" y="3408458"/>
            <a:ext cx="2621230" cy="461665"/>
          </a:xfrm>
          <a:prstGeom prst="rect">
            <a:avLst/>
          </a:prstGeom>
          <a:noFill/>
        </p:spPr>
        <p:txBody>
          <a:bodyPr wrap="none" rtlCol="0">
            <a:spAutoFit/>
          </a:bodyPr>
          <a:lstStyle/>
          <a:p>
            <a:r>
              <a:rPr lang="fr-FR" sz="2400" dirty="0"/>
              <a:t>Exemples de vues</a:t>
            </a:r>
          </a:p>
        </p:txBody>
      </p:sp>
    </p:spTree>
    <p:extLst>
      <p:ext uri="{BB962C8B-B14F-4D97-AF65-F5344CB8AC3E}">
        <p14:creationId xmlns:p14="http://schemas.microsoft.com/office/powerpoint/2010/main" val="6953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612288" y="750912"/>
            <a:ext cx="8208912" cy="525404"/>
          </a:xfrm>
        </p:spPr>
        <p:txBody>
          <a:bodyPr>
            <a:normAutofit fontScale="90000"/>
          </a:bodyPr>
          <a:lstStyle/>
          <a:p>
            <a:r>
              <a:rPr lang="fr-FR" dirty="0"/>
              <a:t>Dictionnaire des données</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48</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5" name="ZoneTexte 4">
            <a:extLst>
              <a:ext uri="{FF2B5EF4-FFF2-40B4-BE49-F238E27FC236}">
                <a16:creationId xmlns:a16="http://schemas.microsoft.com/office/drawing/2014/main" id="{F22A77D7-5E22-4CE8-8498-87BD225A608F}"/>
              </a:ext>
            </a:extLst>
          </p:cNvPr>
          <p:cNvSpPr txBox="1"/>
          <p:nvPr/>
        </p:nvSpPr>
        <p:spPr>
          <a:xfrm>
            <a:off x="236912" y="1286383"/>
            <a:ext cx="8772944" cy="1323439"/>
          </a:xfrm>
          <a:prstGeom prst="rect">
            <a:avLst/>
          </a:prstGeom>
          <a:noFill/>
        </p:spPr>
        <p:txBody>
          <a:bodyPr wrap="square" rtlCol="0">
            <a:spAutoFit/>
          </a:bodyPr>
          <a:lstStyle/>
          <a:p>
            <a:r>
              <a:rPr lang="fr-FR" sz="2000" dirty="0"/>
              <a:t>Le dictionnaire des données (</a:t>
            </a:r>
            <a:r>
              <a:rPr lang="fr-FR" sz="2000" dirty="0" err="1"/>
              <a:t>metadata</a:t>
            </a:r>
            <a:r>
              <a:rPr lang="fr-FR" sz="2000" dirty="0"/>
              <a:t> ou data </a:t>
            </a:r>
            <a:r>
              <a:rPr lang="fr-FR" sz="2000" dirty="0" err="1"/>
              <a:t>dictionary</a:t>
            </a:r>
            <a:r>
              <a:rPr lang="fr-FR" sz="2000" dirty="0"/>
              <a:t>) est une partie majeure d’une base de données MySQL qu’on peut assimiler à une structure centralisée.</a:t>
            </a:r>
          </a:p>
          <a:p>
            <a:r>
              <a:rPr lang="fr-FR" sz="2000" dirty="0"/>
              <a:t>Le dictionnaire des données contient :</a:t>
            </a:r>
          </a:p>
        </p:txBody>
      </p:sp>
      <p:sp>
        <p:nvSpPr>
          <p:cNvPr id="3" name="ZoneTexte 2">
            <a:extLst>
              <a:ext uri="{FF2B5EF4-FFF2-40B4-BE49-F238E27FC236}">
                <a16:creationId xmlns:a16="http://schemas.microsoft.com/office/drawing/2014/main" id="{F63AC1D4-9FB4-4F39-9589-9300BDDD0BE2}"/>
              </a:ext>
            </a:extLst>
          </p:cNvPr>
          <p:cNvSpPr txBox="1"/>
          <p:nvPr/>
        </p:nvSpPr>
        <p:spPr>
          <a:xfrm>
            <a:off x="260975" y="2533361"/>
            <a:ext cx="8438165" cy="3046988"/>
          </a:xfrm>
          <a:prstGeom prst="rect">
            <a:avLst/>
          </a:prstGeom>
          <a:noFill/>
        </p:spPr>
        <p:txBody>
          <a:bodyPr wrap="square" rtlCol="0">
            <a:spAutoFit/>
          </a:bodyPr>
          <a:lstStyle/>
          <a:p>
            <a:pPr marL="342900" lvl="0" indent="-342900" algn="just" eaLnBrk="0" hangingPunct="0">
              <a:spcBef>
                <a:spcPts val="300"/>
              </a:spcBef>
              <a:spcAft>
                <a:spcPts val="300"/>
              </a:spcAft>
              <a:buClr>
                <a:srgbClr val="00608C"/>
              </a:buClr>
              <a:buFont typeface="Symbol" panose="05050102010706020507" pitchFamily="18" charset="2"/>
              <a:buChar char=""/>
            </a:pPr>
            <a:r>
              <a:rPr lang="fr-FR" dirty="0">
                <a:solidFill>
                  <a:srgbClr val="414141"/>
                </a:solidFill>
                <a:effectLst/>
                <a:latin typeface="Calibri" panose="020F0502020204030204" pitchFamily="34" charset="0"/>
                <a:ea typeface="Times New Roman" panose="02020603050405020304" pitchFamily="18" charset="0"/>
              </a:rPr>
              <a:t>La définition des tables, vues, index, séquences, procédures, fonctions et déclencheurs ;</a:t>
            </a:r>
          </a:p>
          <a:p>
            <a:pPr marL="342900" lvl="0" indent="-342900" algn="just" eaLnBrk="0" hangingPunct="0">
              <a:spcBef>
                <a:spcPts val="300"/>
              </a:spcBef>
              <a:spcAft>
                <a:spcPts val="300"/>
              </a:spcAft>
              <a:buClr>
                <a:srgbClr val="00608C"/>
              </a:buClr>
              <a:buFont typeface="Symbol" panose="05050102010706020507" pitchFamily="18" charset="2"/>
              <a:buChar char=""/>
            </a:pPr>
            <a:r>
              <a:rPr lang="fr-FR" dirty="0">
                <a:solidFill>
                  <a:srgbClr val="414141"/>
                </a:solidFill>
                <a:effectLst/>
                <a:latin typeface="Calibri" panose="020F0502020204030204" pitchFamily="34" charset="0"/>
                <a:ea typeface="Times New Roman" panose="02020603050405020304" pitchFamily="18" charset="0"/>
              </a:rPr>
              <a:t>La description de l’espace disque alloué et occupé par chaque objet ;</a:t>
            </a:r>
          </a:p>
          <a:p>
            <a:pPr marL="342900" lvl="0" indent="-342900" algn="just" eaLnBrk="0" hangingPunct="0">
              <a:spcBef>
                <a:spcPts val="300"/>
              </a:spcBef>
              <a:spcAft>
                <a:spcPts val="300"/>
              </a:spcAft>
              <a:buClr>
                <a:srgbClr val="00608C"/>
              </a:buClr>
              <a:buFont typeface="Symbol" panose="05050102010706020507" pitchFamily="18" charset="2"/>
              <a:buChar char=""/>
            </a:pPr>
            <a:r>
              <a:rPr lang="fr-FR" dirty="0">
                <a:solidFill>
                  <a:srgbClr val="414141"/>
                </a:solidFill>
                <a:effectLst/>
                <a:latin typeface="Calibri" panose="020F0502020204030204" pitchFamily="34" charset="0"/>
                <a:ea typeface="Times New Roman" panose="02020603050405020304" pitchFamily="18" charset="0"/>
              </a:rPr>
              <a:t>Les valeurs par défaut des colonnes (DEFAULT) ;</a:t>
            </a:r>
          </a:p>
          <a:p>
            <a:pPr marL="342900" lvl="0" indent="-342900" algn="just" eaLnBrk="0" hangingPunct="0">
              <a:spcBef>
                <a:spcPts val="300"/>
              </a:spcBef>
              <a:spcAft>
                <a:spcPts val="300"/>
              </a:spcAft>
              <a:buClr>
                <a:srgbClr val="00608C"/>
              </a:buClr>
              <a:buFont typeface="Symbol" panose="05050102010706020507" pitchFamily="18" charset="2"/>
              <a:buChar char=""/>
            </a:pPr>
            <a:r>
              <a:rPr lang="fr-FR" dirty="0">
                <a:solidFill>
                  <a:srgbClr val="414141"/>
                </a:solidFill>
                <a:effectLst/>
                <a:latin typeface="Calibri" panose="020F0502020204030204" pitchFamily="34" charset="0"/>
                <a:ea typeface="Times New Roman" panose="02020603050405020304" pitchFamily="18" charset="0"/>
              </a:rPr>
              <a:t>La description des contraintes d’intégrité référentielle (de vérification à venir) ;</a:t>
            </a:r>
          </a:p>
          <a:p>
            <a:pPr marL="342900" lvl="0" indent="-342900" algn="just" eaLnBrk="0" hangingPunct="0">
              <a:spcBef>
                <a:spcPts val="300"/>
              </a:spcBef>
              <a:spcAft>
                <a:spcPts val="300"/>
              </a:spcAft>
              <a:buClr>
                <a:srgbClr val="00608C"/>
              </a:buClr>
              <a:buFont typeface="Symbol" panose="05050102010706020507" pitchFamily="18" charset="2"/>
              <a:buChar char=""/>
            </a:pPr>
            <a:r>
              <a:rPr lang="fr-FR" dirty="0">
                <a:solidFill>
                  <a:srgbClr val="414141"/>
                </a:solidFill>
                <a:effectLst/>
                <a:latin typeface="Calibri" panose="020F0502020204030204" pitchFamily="34" charset="0"/>
                <a:ea typeface="Times New Roman" panose="02020603050405020304" pitchFamily="18" charset="0"/>
              </a:rPr>
              <a:t>Le nom des utilisateurs de la base ;</a:t>
            </a:r>
          </a:p>
          <a:p>
            <a:pPr marL="342900" lvl="0" indent="-342900" algn="just" eaLnBrk="0" hangingPunct="0">
              <a:spcBef>
                <a:spcPts val="300"/>
              </a:spcBef>
              <a:spcAft>
                <a:spcPts val="300"/>
              </a:spcAft>
              <a:buClr>
                <a:srgbClr val="00608C"/>
              </a:buClr>
              <a:buFont typeface="Symbol" panose="05050102010706020507" pitchFamily="18" charset="2"/>
              <a:buChar char=""/>
            </a:pPr>
            <a:r>
              <a:rPr lang="fr-FR" dirty="0">
                <a:solidFill>
                  <a:srgbClr val="414141"/>
                </a:solidFill>
                <a:effectLst/>
                <a:latin typeface="Calibri" panose="020F0502020204030204" pitchFamily="34" charset="0"/>
                <a:ea typeface="Times New Roman" panose="02020603050405020304" pitchFamily="18" charset="0"/>
              </a:rPr>
              <a:t>Les privilèges pour chaque utilisateur ;</a:t>
            </a:r>
          </a:p>
          <a:p>
            <a:pPr marL="342900" lvl="0" indent="-342900" algn="just" eaLnBrk="0" hangingPunct="0">
              <a:spcBef>
                <a:spcPts val="300"/>
              </a:spcBef>
              <a:spcAft>
                <a:spcPts val="300"/>
              </a:spcAft>
              <a:buClr>
                <a:srgbClr val="00608C"/>
              </a:buClr>
              <a:buFont typeface="Symbol" panose="05050102010706020507" pitchFamily="18" charset="2"/>
              <a:buChar char=""/>
            </a:pPr>
            <a:r>
              <a:rPr lang="fr-FR" dirty="0">
                <a:solidFill>
                  <a:srgbClr val="414141"/>
                </a:solidFill>
                <a:effectLst/>
                <a:latin typeface="Calibri" panose="020F0502020204030204" pitchFamily="34" charset="0"/>
                <a:ea typeface="Times New Roman" panose="02020603050405020304" pitchFamily="18" charset="0"/>
              </a:rPr>
              <a:t>Des informations d’audit (accès aux objets) et d’autre nature (commentaires, par exemple).</a:t>
            </a:r>
          </a:p>
        </p:txBody>
      </p:sp>
      <p:sp>
        <p:nvSpPr>
          <p:cNvPr id="11" name="ZoneTexte 10">
            <a:extLst>
              <a:ext uri="{FF2B5EF4-FFF2-40B4-BE49-F238E27FC236}">
                <a16:creationId xmlns:a16="http://schemas.microsoft.com/office/drawing/2014/main" id="{08AECE0B-790A-4EF8-BDBD-1279D77E9497}"/>
              </a:ext>
            </a:extLst>
          </p:cNvPr>
          <p:cNvSpPr txBox="1"/>
          <p:nvPr/>
        </p:nvSpPr>
        <p:spPr>
          <a:xfrm>
            <a:off x="2593654" y="5768534"/>
            <a:ext cx="3772805" cy="338554"/>
          </a:xfrm>
          <a:prstGeom prst="rect">
            <a:avLst/>
          </a:prstGeom>
          <a:noFill/>
        </p:spPr>
        <p:txBody>
          <a:bodyPr wrap="square" rtlCol="0">
            <a:spAutoFit/>
          </a:bodyPr>
          <a:lstStyle/>
          <a:p>
            <a:r>
              <a:rPr lang="fr-FR" sz="1600" dirty="0"/>
              <a:t>Exemples d’utilisation du dictionnaire</a:t>
            </a:r>
          </a:p>
        </p:txBody>
      </p:sp>
    </p:spTree>
    <p:extLst>
      <p:ext uri="{BB962C8B-B14F-4D97-AF65-F5344CB8AC3E}">
        <p14:creationId xmlns:p14="http://schemas.microsoft.com/office/powerpoint/2010/main" val="243965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49</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10" name="ZoneTexte 9">
            <a:extLst>
              <a:ext uri="{FF2B5EF4-FFF2-40B4-BE49-F238E27FC236}">
                <a16:creationId xmlns:a16="http://schemas.microsoft.com/office/drawing/2014/main" id="{59206257-5B09-4814-9A0B-832EC25FCF2B}"/>
              </a:ext>
            </a:extLst>
          </p:cNvPr>
          <p:cNvSpPr txBox="1"/>
          <p:nvPr/>
        </p:nvSpPr>
        <p:spPr>
          <a:xfrm>
            <a:off x="2193499" y="53192"/>
            <a:ext cx="4761847" cy="400110"/>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Contrôle des données</a:t>
            </a:r>
          </a:p>
        </p:txBody>
      </p:sp>
      <p:sp>
        <p:nvSpPr>
          <p:cNvPr id="3" name="ZoneTexte 2">
            <a:extLst>
              <a:ext uri="{FF2B5EF4-FFF2-40B4-BE49-F238E27FC236}">
                <a16:creationId xmlns:a16="http://schemas.microsoft.com/office/drawing/2014/main" id="{F63AC1D4-9FB4-4F39-9589-9300BDDD0BE2}"/>
              </a:ext>
            </a:extLst>
          </p:cNvPr>
          <p:cNvSpPr txBox="1"/>
          <p:nvPr/>
        </p:nvSpPr>
        <p:spPr>
          <a:xfrm>
            <a:off x="352917" y="1755776"/>
            <a:ext cx="8438165" cy="400110"/>
          </a:xfrm>
          <a:prstGeom prst="rect">
            <a:avLst/>
          </a:prstGeom>
          <a:noFill/>
        </p:spPr>
        <p:txBody>
          <a:bodyPr wrap="square" rtlCol="0">
            <a:spAutoFit/>
          </a:bodyPr>
          <a:lstStyle/>
          <a:p>
            <a:pPr lvl="0" algn="ctr" eaLnBrk="0" hangingPunct="0">
              <a:spcBef>
                <a:spcPts val="300"/>
              </a:spcBef>
              <a:spcAft>
                <a:spcPts val="300"/>
              </a:spcAft>
              <a:buClr>
                <a:srgbClr val="00608C"/>
              </a:buClr>
            </a:pPr>
            <a:r>
              <a:rPr lang="fr-FR" sz="2000" dirty="0">
                <a:solidFill>
                  <a:srgbClr val="414141"/>
                </a:solidFill>
                <a:effectLst/>
                <a:latin typeface="Calibri" panose="020F0502020204030204" pitchFamily="34" charset="0"/>
                <a:ea typeface="Times New Roman" panose="02020603050405020304" pitchFamily="18" charset="0"/>
              </a:rPr>
              <a:t>Exercices: Exo 9.7.5.1 à Exo 9.7.5.5</a:t>
            </a:r>
          </a:p>
        </p:txBody>
      </p:sp>
    </p:spTree>
    <p:extLst>
      <p:ext uri="{BB962C8B-B14F-4D97-AF65-F5344CB8AC3E}">
        <p14:creationId xmlns:p14="http://schemas.microsoft.com/office/powerpoint/2010/main" val="294039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1008112"/>
          </a:xfrm>
        </p:spPr>
        <p:txBody>
          <a:bodyPr/>
          <a:lstStyle/>
          <a:p>
            <a:r>
              <a:rPr lang="fr-FR" dirty="0"/>
              <a:t>Installation et Paramétrage de MySQL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67544" y="2029629"/>
            <a:ext cx="8208912" cy="4203220"/>
          </a:xfrm>
        </p:spPr>
        <p:txBody>
          <a:bodyPr>
            <a:normAutofit lnSpcReduction="10000"/>
          </a:bodyPr>
          <a:lstStyle/>
          <a:p>
            <a:pPr>
              <a:buClr>
                <a:schemeClr val="accent4"/>
              </a:buClr>
              <a:buSzPct val="100000"/>
              <a:buFont typeface="Trebuchet MS" panose="020B0603020202020204" pitchFamily="34" charset="0"/>
              <a:buChar char="●"/>
            </a:pPr>
            <a:r>
              <a:rPr lang="fr-FR" dirty="0"/>
              <a:t>Téléchargement du programme d’installation</a:t>
            </a:r>
          </a:p>
          <a:p>
            <a:pPr>
              <a:buClr>
                <a:schemeClr val="accent4"/>
              </a:buClr>
              <a:buSzPct val="100000"/>
              <a:buFont typeface="Trebuchet MS" panose="020B0603020202020204" pitchFamily="34" charset="0"/>
              <a:buChar char="●"/>
            </a:pPr>
            <a:r>
              <a:rPr lang="fr-FR" dirty="0"/>
              <a:t>Lancer l’installation</a:t>
            </a:r>
          </a:p>
          <a:p>
            <a:pPr>
              <a:buClr>
                <a:schemeClr val="accent4"/>
              </a:buClr>
              <a:buSzPct val="100000"/>
              <a:buFont typeface="Trebuchet MS" panose="020B0603020202020204" pitchFamily="34" charset="0"/>
              <a:buChar char="●"/>
            </a:pPr>
            <a:r>
              <a:rPr lang="fr-FR" dirty="0"/>
              <a:t>Choisir le type d’installation</a:t>
            </a:r>
          </a:p>
          <a:p>
            <a:pPr>
              <a:buClr>
                <a:schemeClr val="accent4"/>
              </a:buClr>
              <a:buSzPct val="100000"/>
              <a:buFont typeface="Trebuchet MS" panose="020B0603020202020204" pitchFamily="34" charset="0"/>
              <a:buChar char="●"/>
            </a:pPr>
            <a:r>
              <a:rPr lang="fr-FR" dirty="0"/>
              <a:t>Sélectionner les éléments à installer</a:t>
            </a:r>
          </a:p>
          <a:p>
            <a:pPr>
              <a:buClr>
                <a:schemeClr val="accent4"/>
              </a:buClr>
              <a:buSzPct val="100000"/>
              <a:buFont typeface="Trebuchet MS" panose="020B0603020202020204" pitchFamily="34" charset="0"/>
              <a:buChar char="●"/>
            </a:pPr>
            <a:r>
              <a:rPr lang="fr-FR" dirty="0"/>
              <a:t>Laissez les options par défaut</a:t>
            </a:r>
          </a:p>
          <a:p>
            <a:pPr>
              <a:buClr>
                <a:schemeClr val="accent4"/>
              </a:buClr>
              <a:buSzPct val="100000"/>
              <a:buFont typeface="Trebuchet MS" panose="020B0603020202020204" pitchFamily="34" charset="0"/>
              <a:buChar char="●"/>
            </a:pPr>
            <a:r>
              <a:rPr lang="fr-FR" dirty="0"/>
              <a:t>Choisir un mot de passe pour l'utilisateur par défaut de MySQL, l'utilisateur "root"  </a:t>
            </a:r>
          </a:p>
          <a:p>
            <a:pPr>
              <a:buClr>
                <a:schemeClr val="accent4"/>
              </a:buClr>
              <a:buSzPct val="100000"/>
              <a:buFont typeface="Trebuchet MS" panose="020B0603020202020204" pitchFamily="34" charset="0"/>
              <a:buChar char="●"/>
            </a:pPr>
            <a:r>
              <a:rPr lang="fr-FR" dirty="0"/>
              <a:t>Ajouter le chemin vers MySQL aux dossiers explorés par l'invite de commande de Windows.</a:t>
            </a:r>
          </a:p>
          <a:p>
            <a:pPr>
              <a:buClr>
                <a:schemeClr val="accent4"/>
              </a:buClr>
              <a:buSzPct val="100000"/>
              <a:buFont typeface="Trebuchet MS" panose="020B0603020202020204" pitchFamily="34" charset="0"/>
              <a:buChar char="●"/>
            </a:pPr>
            <a:endParaRPr lang="fr-FR" dirty="0"/>
          </a:p>
          <a:p>
            <a:pPr>
              <a:buClr>
                <a:schemeClr val="accent4"/>
              </a:buClr>
              <a:buSzPct val="100000"/>
              <a:buFont typeface="Trebuchet MS" panose="020B0603020202020204" pitchFamily="34" charset="0"/>
              <a:buChar char="●"/>
            </a:pPr>
            <a:endParaRPr lang="fr-FR" dirty="0"/>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5</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B5B269B7-D81F-419E-BA34-E727DE791191}"/>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TD: Installation et configuration de SGBD</a:t>
            </a:r>
          </a:p>
        </p:txBody>
      </p:sp>
    </p:spTree>
    <p:extLst>
      <p:ext uri="{BB962C8B-B14F-4D97-AF65-F5344CB8AC3E}">
        <p14:creationId xmlns:p14="http://schemas.microsoft.com/office/powerpoint/2010/main" val="420788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rme 2">
            <a:extLst>
              <a:ext uri="{FF2B5EF4-FFF2-40B4-BE49-F238E27FC236}">
                <a16:creationId xmlns:a16="http://schemas.microsoft.com/office/drawing/2014/main" id="{1B4F30C4-0278-4E91-930A-109066B3E455}"/>
              </a:ext>
            </a:extLst>
          </p:cNvPr>
          <p:cNvSpPr>
            <a:spLocks/>
          </p:cNvSpPr>
          <p:nvPr/>
        </p:nvSpPr>
        <p:spPr bwMode="auto">
          <a:xfrm>
            <a:off x="149858" y="231301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137774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1008112"/>
          </a:xfrm>
        </p:spPr>
        <p:txBody>
          <a:bodyPr/>
          <a:lstStyle/>
          <a:p>
            <a:r>
              <a:rPr lang="fr-FR" dirty="0"/>
              <a:t>Installation et Paramétrage de MySQL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489625" y="1820109"/>
            <a:ext cx="8208912" cy="620265"/>
          </a:xfrm>
        </p:spPr>
        <p:txBody>
          <a:bodyPr>
            <a:normAutofit/>
          </a:bodyPr>
          <a:lstStyle/>
          <a:p>
            <a:pPr marL="0" indent="0">
              <a:buClr>
                <a:schemeClr val="accent4"/>
              </a:buClr>
              <a:buSzPct val="100000"/>
              <a:buNone/>
            </a:pPr>
            <a:r>
              <a:rPr lang="fr-FR" dirty="0"/>
              <a:t>Choisir le type d’installation</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6</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B5B269B7-D81F-419E-BA34-E727DE791191}"/>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TD: Installation et configuration de SGBD</a:t>
            </a:r>
          </a:p>
        </p:txBody>
      </p:sp>
      <p:pic>
        <p:nvPicPr>
          <p:cNvPr id="10" name="Image 9">
            <a:extLst>
              <a:ext uri="{FF2B5EF4-FFF2-40B4-BE49-F238E27FC236}">
                <a16:creationId xmlns:a16="http://schemas.microsoft.com/office/drawing/2014/main" id="{5ADFB992-A18F-4671-A266-9815806DDD30}"/>
              </a:ext>
            </a:extLst>
          </p:cNvPr>
          <p:cNvPicPr/>
          <p:nvPr/>
        </p:nvPicPr>
        <p:blipFill rotWithShape="1">
          <a:blip r:embed="rId4"/>
          <a:srcRect l="29497" t="20929" r="29762" b="24751"/>
          <a:stretch/>
        </p:blipFill>
        <p:spPr bwMode="auto">
          <a:xfrm>
            <a:off x="1835150" y="2363115"/>
            <a:ext cx="5782802" cy="38417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276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1008112"/>
          </a:xfrm>
        </p:spPr>
        <p:txBody>
          <a:bodyPr/>
          <a:lstStyle/>
          <a:p>
            <a:r>
              <a:rPr lang="fr-FR" dirty="0"/>
              <a:t>Installation et Paramétrage de MySQL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510818" y="1796364"/>
            <a:ext cx="8208912" cy="610934"/>
          </a:xfrm>
        </p:spPr>
        <p:txBody>
          <a:bodyPr>
            <a:normAutofit/>
          </a:bodyPr>
          <a:lstStyle/>
          <a:p>
            <a:pPr marL="0" indent="0">
              <a:buClr>
                <a:schemeClr val="accent4"/>
              </a:buClr>
              <a:buSzPct val="100000"/>
              <a:buNone/>
            </a:pPr>
            <a:r>
              <a:rPr lang="fr-FR" dirty="0"/>
              <a:t>Sélectionner les éléments à installer</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7</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B5B269B7-D81F-419E-BA34-E727DE791191}"/>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TD: Installation et configuration de SGBD</a:t>
            </a:r>
          </a:p>
        </p:txBody>
      </p:sp>
      <p:pic>
        <p:nvPicPr>
          <p:cNvPr id="10" name="Image 9">
            <a:extLst>
              <a:ext uri="{FF2B5EF4-FFF2-40B4-BE49-F238E27FC236}">
                <a16:creationId xmlns:a16="http://schemas.microsoft.com/office/drawing/2014/main" id="{FD9F10FA-79D9-4C5E-9F9F-E45F1BDD61FA}"/>
              </a:ext>
            </a:extLst>
          </p:cNvPr>
          <p:cNvPicPr/>
          <p:nvPr/>
        </p:nvPicPr>
        <p:blipFill rotWithShape="1">
          <a:blip r:embed="rId4"/>
          <a:srcRect l="29894" t="20694" r="29762" b="25220"/>
          <a:stretch/>
        </p:blipFill>
        <p:spPr bwMode="auto">
          <a:xfrm>
            <a:off x="1835150" y="2280940"/>
            <a:ext cx="5448558" cy="40375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4131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489625" y="992922"/>
            <a:ext cx="8208912" cy="1008112"/>
          </a:xfrm>
        </p:spPr>
        <p:txBody>
          <a:bodyPr/>
          <a:lstStyle/>
          <a:p>
            <a:r>
              <a:rPr lang="fr-FR" dirty="0"/>
              <a:t>Installation et Paramétrage de MySQL</a:t>
            </a:r>
          </a:p>
        </p:txBody>
      </p:sp>
      <p:sp>
        <p:nvSpPr>
          <p:cNvPr id="3" name="Espace réservé du contenu 2">
            <a:extLst>
              <a:ext uri="{FF2B5EF4-FFF2-40B4-BE49-F238E27FC236}">
                <a16:creationId xmlns:a16="http://schemas.microsoft.com/office/drawing/2014/main" id="{671788BC-C57B-47DF-8B63-2384473B3A8A}"/>
              </a:ext>
            </a:extLst>
          </p:cNvPr>
          <p:cNvSpPr>
            <a:spLocks noGrp="1"/>
          </p:cNvSpPr>
          <p:nvPr>
            <p:ph idx="1"/>
          </p:nvPr>
        </p:nvSpPr>
        <p:spPr>
          <a:xfrm>
            <a:off x="510818" y="1796364"/>
            <a:ext cx="8208912" cy="610934"/>
          </a:xfrm>
        </p:spPr>
        <p:txBody>
          <a:bodyPr>
            <a:normAutofit/>
          </a:bodyPr>
          <a:lstStyle/>
          <a:p>
            <a:pPr marL="0" indent="0">
              <a:buClr>
                <a:schemeClr val="accent4"/>
              </a:buClr>
              <a:buSzPct val="100000"/>
              <a:buNone/>
            </a:pPr>
            <a:r>
              <a:rPr lang="fr-FR" dirty="0"/>
              <a:t>Laissez les options par défaut</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8</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B5B269B7-D81F-419E-BA34-E727DE791191}"/>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TD: Installation et configuration de SGBD</a:t>
            </a:r>
          </a:p>
        </p:txBody>
      </p:sp>
      <p:pic>
        <p:nvPicPr>
          <p:cNvPr id="11" name="Image 10">
            <a:extLst>
              <a:ext uri="{FF2B5EF4-FFF2-40B4-BE49-F238E27FC236}">
                <a16:creationId xmlns:a16="http://schemas.microsoft.com/office/drawing/2014/main" id="{356E12CD-B894-4086-9B48-E98060585946}"/>
              </a:ext>
            </a:extLst>
          </p:cNvPr>
          <p:cNvPicPr/>
          <p:nvPr/>
        </p:nvPicPr>
        <p:blipFill rotWithShape="1">
          <a:blip r:embed="rId4"/>
          <a:srcRect l="29497" t="20223" r="29498" b="24515"/>
          <a:stretch/>
        </p:blipFill>
        <p:spPr bwMode="auto">
          <a:xfrm>
            <a:off x="1835150" y="2280940"/>
            <a:ext cx="6175958" cy="39719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342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4407FA-E33A-41C6-8451-81686E3B09E2}"/>
              </a:ext>
            </a:extLst>
          </p:cNvPr>
          <p:cNvSpPr>
            <a:spLocks noGrp="1"/>
          </p:cNvSpPr>
          <p:nvPr>
            <p:ph type="title"/>
          </p:nvPr>
        </p:nvSpPr>
        <p:spPr>
          <a:xfrm>
            <a:off x="935088" y="698075"/>
            <a:ext cx="8208912" cy="589693"/>
          </a:xfrm>
        </p:spPr>
        <p:txBody>
          <a:bodyPr/>
          <a:lstStyle/>
          <a:p>
            <a:r>
              <a:rPr lang="fr-FR" dirty="0"/>
              <a:t>Fonctionnalités de MySQL 5.7</a:t>
            </a:r>
          </a:p>
        </p:txBody>
      </p:sp>
      <p:sp>
        <p:nvSpPr>
          <p:cNvPr id="4" name="Espace réservé du numéro de diapositive 3">
            <a:extLst>
              <a:ext uri="{FF2B5EF4-FFF2-40B4-BE49-F238E27FC236}">
                <a16:creationId xmlns:a16="http://schemas.microsoft.com/office/drawing/2014/main" id="{86C3E5BD-FC7B-407E-9D85-949FE280FF52}"/>
              </a:ext>
            </a:extLst>
          </p:cNvPr>
          <p:cNvSpPr>
            <a:spLocks noGrp="1"/>
          </p:cNvSpPr>
          <p:nvPr>
            <p:ph type="sldNum" sz="quarter" idx="12"/>
          </p:nvPr>
        </p:nvSpPr>
        <p:spPr/>
        <p:txBody>
          <a:bodyPr/>
          <a:lstStyle/>
          <a:p>
            <a:fld id="{02C702AE-1502-43AE-8DBA-2BCAD3408EF2}" type="slidenum">
              <a:rPr lang="fr-FR" smtClean="0">
                <a:solidFill>
                  <a:srgbClr val="FFFFFF"/>
                </a:solidFill>
              </a:rPr>
              <a:pPr/>
              <a:t>9</a:t>
            </a:fld>
            <a:endParaRPr lang="fr-FR">
              <a:solidFill>
                <a:srgbClr val="FFFFFF"/>
              </a:solidFill>
            </a:endParaRPr>
          </a:p>
        </p:txBody>
      </p:sp>
      <p:sp>
        <p:nvSpPr>
          <p:cNvPr id="6" name="Espace réservé du contenu 5">
            <a:extLst>
              <a:ext uri="{FF2B5EF4-FFF2-40B4-BE49-F238E27FC236}">
                <a16:creationId xmlns:a16="http://schemas.microsoft.com/office/drawing/2014/main" id="{6C672417-6505-47DC-B36E-83B3A08FD2E9}"/>
              </a:ext>
            </a:extLst>
          </p:cNvPr>
          <p:cNvSpPr>
            <a:spLocks noGrp="1"/>
          </p:cNvSpPr>
          <p:nvPr>
            <p:ph sz="quarter" idx="17"/>
          </p:nvPr>
        </p:nvSpPr>
        <p:spPr/>
        <p:txBody>
          <a:bodyPr/>
          <a:lstStyle/>
          <a:p>
            <a:endParaRPr lang="fr-FR"/>
          </a:p>
        </p:txBody>
      </p:sp>
      <p:sp>
        <p:nvSpPr>
          <p:cNvPr id="7" name="Espace réservé du contenu 6">
            <a:extLst>
              <a:ext uri="{FF2B5EF4-FFF2-40B4-BE49-F238E27FC236}">
                <a16:creationId xmlns:a16="http://schemas.microsoft.com/office/drawing/2014/main" id="{7074AC3C-3726-4FE7-91D6-0FFD088CFBD0}"/>
              </a:ext>
            </a:extLst>
          </p:cNvPr>
          <p:cNvSpPr>
            <a:spLocks noGrp="1"/>
          </p:cNvSpPr>
          <p:nvPr>
            <p:ph sz="quarter" idx="18"/>
          </p:nvPr>
        </p:nvSpPr>
        <p:spPr/>
        <p:txBody>
          <a:bodyPr/>
          <a:lstStyle/>
          <a:p>
            <a:endParaRPr lang="fr-FR"/>
          </a:p>
        </p:txBody>
      </p:sp>
      <p:pic>
        <p:nvPicPr>
          <p:cNvPr id="8" name="Image 7">
            <a:extLst>
              <a:ext uri="{FF2B5EF4-FFF2-40B4-BE49-F238E27FC236}">
                <a16:creationId xmlns:a16="http://schemas.microsoft.com/office/drawing/2014/main" id="{5696D1A1-FE01-443C-8284-CF62A71CD825}"/>
              </a:ext>
            </a:extLst>
          </p:cNvPr>
          <p:cNvPicPr>
            <a:picLocks noChangeAspect="1"/>
          </p:cNvPicPr>
          <p:nvPr/>
        </p:nvPicPr>
        <p:blipFill>
          <a:blip r:embed="rId3"/>
          <a:stretch>
            <a:fillRect/>
          </a:stretch>
        </p:blipFill>
        <p:spPr>
          <a:xfrm>
            <a:off x="6955346" y="-6374"/>
            <a:ext cx="2188654" cy="719390"/>
          </a:xfrm>
          <a:prstGeom prst="rect">
            <a:avLst/>
          </a:prstGeom>
        </p:spPr>
      </p:pic>
      <p:sp>
        <p:nvSpPr>
          <p:cNvPr id="9" name="ZoneTexte 8">
            <a:extLst>
              <a:ext uri="{FF2B5EF4-FFF2-40B4-BE49-F238E27FC236}">
                <a16:creationId xmlns:a16="http://schemas.microsoft.com/office/drawing/2014/main" id="{B5B269B7-D81F-419E-BA34-E727DE791191}"/>
              </a:ext>
            </a:extLst>
          </p:cNvPr>
          <p:cNvSpPr txBox="1"/>
          <p:nvPr/>
        </p:nvSpPr>
        <p:spPr>
          <a:xfrm>
            <a:off x="2193499" y="53192"/>
            <a:ext cx="4761847" cy="707886"/>
          </a:xfrm>
          <a:prstGeom prst="rect">
            <a:avLst/>
          </a:prstGeom>
          <a:noFill/>
        </p:spPr>
        <p:txBody>
          <a:bodyPr wrap="square" rtlCol="0">
            <a:spAutoFit/>
          </a:bodyPr>
          <a:lstStyle/>
          <a:p>
            <a:pPr algn="ctr" defTabSz="363538">
              <a:tabLst>
                <a:tab pos="903288" algn="l"/>
                <a:tab pos="1077913" algn="l"/>
              </a:tabLst>
            </a:pPr>
            <a:r>
              <a:rPr lang="fr-FR" sz="2000" b="1" cap="small" dirty="0">
                <a:solidFill>
                  <a:srgbClr val="FFFFFF"/>
                </a:solidFill>
              </a:rPr>
              <a:t>TD: Installation et configuration de SGBD</a:t>
            </a:r>
          </a:p>
        </p:txBody>
      </p:sp>
      <p:pic>
        <p:nvPicPr>
          <p:cNvPr id="5" name="Image 4">
            <a:extLst>
              <a:ext uri="{FF2B5EF4-FFF2-40B4-BE49-F238E27FC236}">
                <a16:creationId xmlns:a16="http://schemas.microsoft.com/office/drawing/2014/main" id="{99A3A056-DFF9-4E12-AF8C-C82BCED5F7F7}"/>
              </a:ext>
            </a:extLst>
          </p:cNvPr>
          <p:cNvPicPr>
            <a:picLocks noChangeAspect="1"/>
          </p:cNvPicPr>
          <p:nvPr/>
        </p:nvPicPr>
        <p:blipFill>
          <a:blip r:embed="rId4"/>
          <a:stretch>
            <a:fillRect/>
          </a:stretch>
        </p:blipFill>
        <p:spPr>
          <a:xfrm>
            <a:off x="1691640" y="1262534"/>
            <a:ext cx="5760720" cy="5207508"/>
          </a:xfrm>
          <a:prstGeom prst="rect">
            <a:avLst/>
          </a:prstGeom>
        </p:spPr>
      </p:pic>
    </p:spTree>
    <p:extLst>
      <p:ext uri="{BB962C8B-B14F-4D97-AF65-F5344CB8AC3E}">
        <p14:creationId xmlns:p14="http://schemas.microsoft.com/office/powerpoint/2010/main" val="115483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2815</TotalTime>
  <Words>2810</Words>
  <Application>Microsoft Office PowerPoint</Application>
  <PresentationFormat>Affichage à l'écran (4:3)</PresentationFormat>
  <Paragraphs>361</Paragraphs>
  <Slides>50</Slides>
  <Notes>50</Notes>
  <HiddenSlides>0</HiddenSlides>
  <MMClips>0</MMClips>
  <ScaleCrop>false</ScaleCrop>
  <HeadingPairs>
    <vt:vector size="6" baseType="variant">
      <vt:variant>
        <vt:lpstr>Polices utilisées</vt:lpstr>
      </vt:variant>
      <vt:variant>
        <vt:i4>9</vt:i4>
      </vt:variant>
      <vt:variant>
        <vt:lpstr>Thème</vt:lpstr>
      </vt:variant>
      <vt:variant>
        <vt:i4>2</vt:i4>
      </vt:variant>
      <vt:variant>
        <vt:lpstr>Titres des diapositives</vt:lpstr>
      </vt:variant>
      <vt:variant>
        <vt:i4>50</vt:i4>
      </vt:variant>
    </vt:vector>
  </HeadingPairs>
  <TitlesOfParts>
    <vt:vector size="61" baseType="lpstr">
      <vt:lpstr>Arial</vt:lpstr>
      <vt:lpstr>Calibri</vt:lpstr>
      <vt:lpstr>Calibri Light</vt:lpstr>
      <vt:lpstr>Cambria</vt:lpstr>
      <vt:lpstr>Courier</vt:lpstr>
      <vt:lpstr>Symbol</vt:lpstr>
      <vt:lpstr>Times New Roman</vt:lpstr>
      <vt:lpstr>Trebuchet MS</vt:lpstr>
      <vt:lpstr>Wingdings 2</vt:lpstr>
      <vt:lpstr>Office Theme</vt:lpstr>
      <vt:lpstr>Thème Office</vt:lpstr>
      <vt:lpstr>Formation à la gestion/sécurisation des bases de données en ligne</vt:lpstr>
      <vt:lpstr>Présentation PowerPoint</vt:lpstr>
      <vt:lpstr>Objectifs</vt:lpstr>
      <vt:lpstr>L’environnement de travail</vt:lpstr>
      <vt:lpstr>Installation et Paramétrage de MySQL</vt:lpstr>
      <vt:lpstr>Installation et Paramétrage de MySQL</vt:lpstr>
      <vt:lpstr>Installation et Paramétrage de MySQL</vt:lpstr>
      <vt:lpstr>Installation et Paramétrage de MySQL</vt:lpstr>
      <vt:lpstr>Fonctionnalités de MySQL 5.7</vt:lpstr>
      <vt:lpstr>Utilisation à MySQL</vt:lpstr>
      <vt:lpstr>Le Langage SQL</vt:lpstr>
      <vt:lpstr>Catégories des instructions SQL</vt:lpstr>
      <vt:lpstr>Catégories des instructions SQL</vt:lpstr>
      <vt:lpstr>Catégories des instructions SQL</vt:lpstr>
      <vt:lpstr>Catégories des instructions SQL</vt:lpstr>
      <vt:lpstr>Catégories des instructions SQL</vt:lpstr>
      <vt:lpstr>Catégories des instructions SQL</vt:lpstr>
      <vt:lpstr>CRUD ?</vt:lpstr>
      <vt:lpstr>Syntaxe</vt:lpstr>
      <vt:lpstr>Conventions</vt:lpstr>
      <vt:lpstr>TP: Les premières commandes</vt:lpstr>
      <vt:lpstr>TP: Les premières commandes</vt:lpstr>
      <vt:lpstr>Présentation PowerPoint</vt:lpstr>
      <vt:lpstr>Opérations diverses sur une table</vt:lpstr>
      <vt:lpstr>Opérations diverses sur une table</vt:lpstr>
      <vt:lpstr>Opérations diverses sur une table</vt:lpstr>
      <vt:lpstr>Présentation PowerPoint</vt:lpstr>
      <vt:lpstr>Opérations diverses sur une table</vt:lpstr>
      <vt:lpstr>Opérations diverses sur une table</vt:lpstr>
      <vt:lpstr>Opérations diverses sur une table</vt:lpstr>
      <vt:lpstr>Opérations diverses sur une table</vt:lpstr>
      <vt:lpstr>Opérations diverses sur une table</vt:lpstr>
      <vt:lpstr>Opérations diverses sur une table</vt:lpstr>
      <vt:lpstr>Opérations diverses sur une table</vt:lpstr>
      <vt:lpstr>Opérations diverses sur une table</vt:lpstr>
      <vt:lpstr>Modifications comportementales sur une table</vt:lpstr>
      <vt:lpstr>Modifications comportementales sur une table</vt:lpstr>
      <vt:lpstr>Langage de Manipulation des Données</vt:lpstr>
      <vt:lpstr>Présentation PowerPoint</vt:lpstr>
      <vt:lpstr>Présentation PowerPoint</vt:lpstr>
      <vt:lpstr>Gestion des utilisateurs</vt:lpstr>
      <vt:lpstr>Gestion des utilisateurs</vt:lpstr>
      <vt:lpstr>Gestion de base de données</vt:lpstr>
      <vt:lpstr>Gestion des privilèges</vt:lpstr>
      <vt:lpstr>Révocation de privilèges</vt:lpstr>
      <vt:lpstr>Accès distant</vt:lpstr>
      <vt:lpstr>Les vues</vt:lpstr>
      <vt:lpstr>Dictionnaire des données</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en nutrition</dc:title>
  <dc:creator>Saboya Montserrat</dc:creator>
  <cp:lastModifiedBy>Alexis CAPO-CHICHI</cp:lastModifiedBy>
  <cp:revision>323</cp:revision>
  <cp:lastPrinted>2020-07-25T10:12:37Z</cp:lastPrinted>
  <dcterms:created xsi:type="dcterms:W3CDTF">2020-04-04T09:56:18Z</dcterms:created>
  <dcterms:modified xsi:type="dcterms:W3CDTF">2021-04-21T23:42:56Z</dcterms:modified>
</cp:coreProperties>
</file>