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9" r:id="rId2"/>
  </p:sldMasterIdLst>
  <p:notesMasterIdLst>
    <p:notesMasterId r:id="rId23"/>
  </p:notesMasterIdLst>
  <p:sldIdLst>
    <p:sldId id="262" r:id="rId3"/>
    <p:sldId id="752" r:id="rId4"/>
    <p:sldId id="765" r:id="rId5"/>
    <p:sldId id="756" r:id="rId6"/>
    <p:sldId id="750" r:id="rId7"/>
    <p:sldId id="764" r:id="rId8"/>
    <p:sldId id="763" r:id="rId9"/>
    <p:sldId id="762" r:id="rId10"/>
    <p:sldId id="766" r:id="rId11"/>
    <p:sldId id="767" r:id="rId12"/>
    <p:sldId id="768" r:id="rId13"/>
    <p:sldId id="759" r:id="rId14"/>
    <p:sldId id="758" r:id="rId15"/>
    <p:sldId id="757" r:id="rId16"/>
    <p:sldId id="749" r:id="rId17"/>
    <p:sldId id="755" r:id="rId18"/>
    <p:sldId id="751" r:id="rId19"/>
    <p:sldId id="770" r:id="rId20"/>
    <p:sldId id="769" r:id="rId21"/>
    <p:sldId id="771" r:id="rId22"/>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32855" autoAdjust="0"/>
  </p:normalViewPr>
  <p:slideViewPr>
    <p:cSldViewPr snapToGrid="0" snapToObjects="1">
      <p:cViewPr varScale="1">
        <p:scale>
          <a:sx n="20" d="100"/>
          <a:sy n="20" d="100"/>
        </p:scale>
        <p:origin x="2124" y="4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9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BEB1C76C-E7F6-144F-83F7-4BBA30215E2C}" type="datetimeFigureOut">
              <a:rPr lang="fr-FR" smtClean="0"/>
              <a:t>23/01/2021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89CCC-5FC6-F141-82E1-CC45A867ECCD}" type="slidenum">
              <a:rPr lang="fr-FR" smtClean="0"/>
              <a:t>‹N°›</a:t>
            </a:fld>
            <a:endParaRPr lang="fr-FR"/>
          </a:p>
        </p:txBody>
      </p:sp>
    </p:spTree>
    <p:extLst>
      <p:ext uri="{BB962C8B-B14F-4D97-AF65-F5344CB8AC3E}">
        <p14:creationId xmlns:p14="http://schemas.microsoft.com/office/powerpoint/2010/main" val="34834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topics/nutrition/f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630238"/>
            <a:ext cx="4114800" cy="3086100"/>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Diapo 1: Concepts clé de nutrition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a:t>
            </a:r>
            <a:r>
              <a:rPr lang="fr-FR" b="1" dirty="0" smtClean="0"/>
              <a:t>nutrition</a:t>
            </a:r>
            <a:r>
              <a:rPr lang="fr-FR" dirty="0" smtClean="0"/>
              <a:t> s’intéresse au </a:t>
            </a:r>
            <a:r>
              <a:rPr lang="fr-FR" b="1" dirty="0" smtClean="0"/>
              <a:t>besoin nutritionnel</a:t>
            </a:r>
            <a:r>
              <a:rPr lang="fr-FR" dirty="0" smtClean="0"/>
              <a:t> qui est à la base de l’échange, aux conditions que le besoin émet, ainsi qu’au processus alimentaire par lequel s’accomplit l’échange ; cela non seulement dans la </a:t>
            </a:r>
            <a:r>
              <a:rPr lang="fr-FR" b="1" dirty="0" smtClean="0"/>
              <a:t>perspective biologique de l’organisme humain</a:t>
            </a:r>
            <a:r>
              <a:rPr lang="fr-FR" dirty="0" smtClean="0"/>
              <a:t>, mais aussi dans </a:t>
            </a:r>
            <a:r>
              <a:rPr lang="fr-FR" b="1" dirty="0" smtClean="0"/>
              <a:t>la perspective culturelle </a:t>
            </a:r>
            <a:r>
              <a:rPr lang="fr-FR" dirty="0" smtClean="0"/>
              <a:t>du groupe, puisque </a:t>
            </a:r>
            <a:r>
              <a:rPr lang="fr-FR" b="1" dirty="0" smtClean="0"/>
              <a:t>l’être humain </a:t>
            </a:r>
            <a:r>
              <a:rPr lang="fr-FR" dirty="0" smtClean="0"/>
              <a:t>est en général </a:t>
            </a:r>
            <a:r>
              <a:rPr lang="fr-FR" b="1" dirty="0" smtClean="0"/>
              <a:t>immergé</a:t>
            </a:r>
            <a:r>
              <a:rPr lang="fr-FR" dirty="0" smtClean="0"/>
              <a:t> dans le </a:t>
            </a:r>
            <a:r>
              <a:rPr lang="fr-FR" b="1" dirty="0" smtClean="0"/>
              <a:t>cadre culturel </a:t>
            </a:r>
            <a:r>
              <a:rPr lang="fr-FR" dirty="0" smtClean="0"/>
              <a:t>d’un groupe donné (Alain </a:t>
            </a:r>
            <a:r>
              <a:rPr lang="fr-FR" dirty="0" err="1" smtClean="0"/>
              <a:t>Mourey</a:t>
            </a:r>
            <a:r>
              <a:rPr lang="fr-FR" dirty="0" smtClean="0"/>
              <a:t>, 2004).</a:t>
            </a:r>
          </a:p>
          <a:p>
            <a:endParaRPr lang="fr-FR" dirty="0" smtClean="0"/>
          </a:p>
          <a:p>
            <a:r>
              <a:rPr lang="fr-FR" sz="1200" b="0" i="0" kern="1200" dirty="0" smtClean="0">
                <a:solidFill>
                  <a:schemeClr val="tx1"/>
                </a:solidFill>
                <a:effectLst/>
                <a:latin typeface="+mn-lt"/>
                <a:ea typeface="+mn-ea"/>
                <a:cs typeface="+mn-cs"/>
              </a:rPr>
              <a:t>Il existe de </a:t>
            </a:r>
            <a:r>
              <a:rPr lang="fr-FR" sz="1200" b="1" i="0" kern="1200" dirty="0" smtClean="0">
                <a:solidFill>
                  <a:schemeClr val="tx1"/>
                </a:solidFill>
                <a:effectLst/>
                <a:latin typeface="+mn-lt"/>
                <a:ea typeface="+mn-ea"/>
                <a:cs typeface="+mn-cs"/>
              </a:rPr>
              <a:t>très grandes disparités entre les Nigériens</a:t>
            </a:r>
            <a:r>
              <a:rPr lang="fr-FR" sz="1200" b="0" i="0" kern="1200" dirty="0" smtClean="0">
                <a:solidFill>
                  <a:schemeClr val="tx1"/>
                </a:solidFill>
                <a:effectLst/>
                <a:latin typeface="+mn-lt"/>
                <a:ea typeface="+mn-ea"/>
                <a:cs typeface="+mn-cs"/>
              </a:rPr>
              <a:t>, à la fois liées à l’éducation, au milieu socio-économique - les plus pauvres, vivant en milieu rural, étant davantage exposés à un risque de déséquilibre du régime</a:t>
            </a:r>
            <a:r>
              <a:rPr lang="fr-FR" sz="1200" b="0" i="0" kern="1200" baseline="0" dirty="0" smtClean="0">
                <a:solidFill>
                  <a:schemeClr val="tx1"/>
                </a:solidFill>
                <a:effectLst/>
                <a:latin typeface="+mn-lt"/>
                <a:ea typeface="+mn-ea"/>
                <a:cs typeface="+mn-cs"/>
              </a:rPr>
              <a:t> alimentaire et de malnutrition.</a:t>
            </a:r>
          </a:p>
          <a:p>
            <a:endParaRPr lang="fr-FR" sz="1200" b="0" i="0" kern="1200" baseline="0" dirty="0" smtClean="0">
              <a:solidFill>
                <a:schemeClr val="tx1"/>
              </a:solidFill>
              <a:effectLst/>
              <a:latin typeface="+mn-lt"/>
              <a:ea typeface="+mn-ea"/>
              <a:cs typeface="+mn-cs"/>
            </a:endParaRPr>
          </a:p>
          <a:p>
            <a:r>
              <a:rPr lang="fr-FR" sz="1200" b="1" i="0" kern="1200" baseline="0" dirty="0" smtClean="0">
                <a:solidFill>
                  <a:schemeClr val="tx1"/>
                </a:solidFill>
                <a:effectLst/>
                <a:latin typeface="+mn-lt"/>
                <a:ea typeface="+mn-ea"/>
                <a:cs typeface="+mn-cs"/>
              </a:rPr>
              <a:t>35 secondes</a:t>
            </a:r>
            <a:r>
              <a:rPr lang="fr-FR" sz="1200" b="0" i="0" kern="1200" baseline="0" dirty="0" smtClean="0">
                <a:solidFill>
                  <a:schemeClr val="tx1"/>
                </a:solidFill>
                <a:effectLst/>
                <a:latin typeface="+mn-lt"/>
                <a:ea typeface="+mn-ea"/>
                <a:cs typeface="+mn-cs"/>
              </a:rPr>
              <a:t>.</a:t>
            </a:r>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17004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10.</a:t>
            </a:r>
            <a:r>
              <a:rPr lang="fr-FR" sz="1200" b="1" kern="1200" baseline="0" dirty="0" smtClean="0">
                <a:solidFill>
                  <a:schemeClr val="tx1"/>
                </a:solidFill>
                <a:effectLst/>
                <a:latin typeface="+mn-lt"/>
                <a:ea typeface="+mn-ea"/>
                <a:cs typeface="+mn-cs"/>
              </a:rPr>
              <a:t> les nutriments</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Les nutriments </a:t>
            </a:r>
            <a:r>
              <a:rPr lang="fr-FR" sz="1200" kern="1200" dirty="0" smtClean="0">
                <a:solidFill>
                  <a:schemeClr val="tx1"/>
                </a:solidFill>
                <a:effectLst/>
                <a:latin typeface="+mn-lt"/>
                <a:ea typeface="+mn-ea"/>
                <a:cs typeface="+mn-cs"/>
              </a:rPr>
              <a:t>sont des substances alimentaires pouvant être directement et entièrement assimilées et utilisées par l’organisme sans avoir à subir des modifications de digestion. Ces nutriments ont chacun un rôle précis dans l’organisme et permettent de satisfaire les besoins du corps humain. Les aliments sont transformés en nutriments composites par les sucs digestifs. Il existe environ 40 nutriments essentiels. Ils sont essentiels à la croissance, à la reproduction et à une vie en bonne santé et enfin aux bonnes performances productives et scolaires. </a:t>
            </a:r>
            <a:endParaRPr lang="en-GB"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nutriments peuvent être regroupés en deux grandes catégories :  (i)</a:t>
            </a:r>
            <a:r>
              <a:rPr lang="fr-FR" sz="1200"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Les macronutriments </a:t>
            </a:r>
            <a:r>
              <a:rPr lang="fr-FR" sz="1200" kern="1200" dirty="0" smtClean="0">
                <a:solidFill>
                  <a:schemeClr val="tx1"/>
                </a:solidFill>
                <a:effectLst/>
                <a:latin typeface="+mn-lt"/>
                <a:ea typeface="+mn-ea"/>
                <a:cs typeface="+mn-cs"/>
              </a:rPr>
              <a:t>qui sont</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protéines, les glucides et les lipides requis par le corps en grande quantité et disponibles pour être transformés en énergie;</a:t>
            </a:r>
            <a:r>
              <a:rPr lang="fr-FR" sz="1200" kern="1200" baseline="0" dirty="0" smtClean="0">
                <a:solidFill>
                  <a:schemeClr val="tx1"/>
                </a:solidFill>
                <a:effectLst/>
                <a:latin typeface="+mn-lt"/>
                <a:ea typeface="+mn-ea"/>
                <a:cs typeface="+mn-cs"/>
              </a:rPr>
              <a:t> (ii) </a:t>
            </a:r>
            <a:r>
              <a:rPr lang="fr-FR" sz="1200" b="1" kern="1200" dirty="0" smtClean="0">
                <a:solidFill>
                  <a:schemeClr val="tx1"/>
                </a:solidFill>
                <a:effectLst/>
                <a:latin typeface="+mn-lt"/>
                <a:ea typeface="+mn-ea"/>
                <a:cs typeface="+mn-cs"/>
              </a:rPr>
              <a:t>Les micronutriments </a:t>
            </a:r>
            <a:r>
              <a:rPr lang="fr-FR" sz="1200" kern="1200" dirty="0" smtClean="0">
                <a:solidFill>
                  <a:schemeClr val="tx1"/>
                </a:solidFill>
                <a:effectLst/>
                <a:latin typeface="+mn-lt"/>
                <a:ea typeface="+mn-ea"/>
                <a:cs typeface="+mn-cs"/>
              </a:rPr>
              <a:t>qui sont</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des substances vitaminiques et minérales, sans valeur énergétique propre, mais nécessaires en très petite quantité (milligrammes ou en microgrammes).</a:t>
            </a:r>
            <a:endParaRPr lang="en-GB" sz="1200" kern="1200" dirty="0" smtClean="0">
              <a:solidFill>
                <a:schemeClr val="tx1"/>
              </a:solidFill>
              <a:effectLst/>
              <a:latin typeface="+mn-lt"/>
              <a:ea typeface="+mn-ea"/>
              <a:cs typeface="+mn-cs"/>
            </a:endParaRPr>
          </a:p>
          <a:p>
            <a:endParaRPr lang="fr-FR" dirty="0" smtClean="0"/>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60 secondes</a:t>
            </a: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17105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 11. Les macronutriments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protéines </a:t>
            </a:r>
            <a:r>
              <a:rPr lang="fr-FR" sz="1200" kern="1200" dirty="0" smtClean="0">
                <a:solidFill>
                  <a:schemeClr val="tx1"/>
                </a:solidFill>
                <a:effectLst/>
                <a:latin typeface="+mn-lt"/>
                <a:ea typeface="+mn-ea"/>
                <a:cs typeface="+mn-cs"/>
              </a:rPr>
              <a:t>constituent le squelette autour duquel se forment les cellules, en suivant une composition précise. Les protéines représentent environ 20% du poids d’un adulte. Les protéines ont un rôle structural (formation de nouveaux tissus, réparation des tissus endommagés, renouvellement cellulaire…) et énergétique (en cas d’apport insuffisant en glucides ou lipides). Les</a:t>
            </a:r>
            <a:r>
              <a:rPr lang="fr-FR" sz="1200" kern="1200" baseline="0" dirty="0" smtClean="0">
                <a:solidFill>
                  <a:schemeClr val="tx1"/>
                </a:solidFill>
                <a:effectLst/>
                <a:latin typeface="+mn-lt"/>
                <a:ea typeface="+mn-ea"/>
                <a:cs typeface="+mn-cs"/>
              </a:rPr>
              <a:t> protéines </a:t>
            </a:r>
            <a:r>
              <a:rPr lang="fr-FR" sz="1200" kern="1200" dirty="0" smtClean="0">
                <a:solidFill>
                  <a:schemeClr val="tx1"/>
                </a:solidFill>
                <a:effectLst/>
                <a:latin typeface="+mn-lt"/>
                <a:ea typeface="+mn-ea"/>
                <a:cs typeface="+mn-cs"/>
              </a:rPr>
              <a:t>sont absolument indispensables à la vie puisqu’elles servent à l’entretien, à la croissance, à la réparation, à la grossesse et à l’allaitement. Les protéines sont de deux origines ; animale (œuf, viande/volaille et poisson, lait et produits laitiers par exemple) et végétale (</a:t>
            </a:r>
            <a:r>
              <a:rPr lang="fr-CA" sz="1200" kern="1200" dirty="0" smtClean="0">
                <a:solidFill>
                  <a:schemeClr val="tx1"/>
                </a:solidFill>
                <a:effectLst/>
                <a:latin typeface="+mn-lt"/>
                <a:ea typeface="+mn-ea"/>
                <a:cs typeface="+mn-cs"/>
              </a:rPr>
              <a:t>pommes de terre, arachides, niébé, Pois sec, lentille, graines de melon, de courge et de soja, soja et Sésame). </a:t>
            </a:r>
            <a:r>
              <a:rPr lang="fr-FR" sz="1200" kern="1200" dirty="0" smtClean="0">
                <a:solidFill>
                  <a:schemeClr val="tx1"/>
                </a:solidFill>
                <a:effectLst/>
                <a:latin typeface="+mn-lt"/>
                <a:ea typeface="+mn-ea"/>
                <a:cs typeface="+mn-cs"/>
              </a:rPr>
              <a:t>Les protéines doivent représenter entre 10%</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15% de la valeur énergétique totale d’une ration. </a:t>
            </a:r>
            <a:r>
              <a:rPr lang="fr-FR" sz="1200" i="1" kern="1200" dirty="0" smtClean="0">
                <a:solidFill>
                  <a:schemeClr val="tx1"/>
                </a:solidFill>
                <a:effectLst/>
                <a:latin typeface="+mn-lt"/>
                <a:ea typeface="+mn-ea"/>
                <a:cs typeface="+mn-cs"/>
              </a:rPr>
              <a:t>Les protéines produisent 4 Kcal par gramme (17 </a:t>
            </a:r>
            <a:r>
              <a:rPr lang="fr-FR" sz="1200" i="1" kern="1200" dirty="0" err="1" smtClean="0">
                <a:solidFill>
                  <a:schemeClr val="tx1"/>
                </a:solidFill>
                <a:effectLst/>
                <a:latin typeface="+mn-lt"/>
                <a:ea typeface="+mn-ea"/>
                <a:cs typeface="+mn-cs"/>
              </a:rPr>
              <a:t>Kj</a:t>
            </a:r>
            <a:r>
              <a:rPr lang="fr-FR"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Les lipides </a:t>
            </a:r>
            <a:r>
              <a:rPr lang="fr-FR" sz="1200" kern="1200" dirty="0" smtClean="0">
                <a:solidFill>
                  <a:schemeClr val="tx1"/>
                </a:solidFill>
                <a:effectLst/>
                <a:latin typeface="+mn-lt"/>
                <a:ea typeface="+mn-ea"/>
                <a:cs typeface="+mn-cs"/>
              </a:rPr>
              <a:t>sont les constituants des graisses, à la fois animales et végétales. Les lipides jouent un rôle dans l’équilibre métabolique et entrent dans la composition des membranes cellulaires, du cerveau. Ils sont plus facilement mis en réserve que les glucides. Ils représentent également d’importantes réserves d’énergie, sous la forme de tissus adipeux. En effet, ils apportent beaucoup d’énergie dans un petit volume. Ils sont plus facilement mis en réserve que les glucides. La consommation de lipides est importante pour l’absorption des vitamines liposolubles (comme par exemple les vitamines A, D et E). Les lipides doivent représenter un minimum de 15</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à 30% de la valeur énergétique totale d’une ration. </a:t>
            </a:r>
            <a:r>
              <a:rPr lang="fr-FR" sz="1200" i="1" kern="1200" dirty="0" smtClean="0">
                <a:solidFill>
                  <a:schemeClr val="tx1"/>
                </a:solidFill>
                <a:effectLst/>
                <a:latin typeface="+mn-lt"/>
                <a:ea typeface="+mn-ea"/>
                <a:cs typeface="+mn-cs"/>
              </a:rPr>
              <a:t>Les graisses produisent 9 Kcal par gramme (38 </a:t>
            </a:r>
            <a:r>
              <a:rPr lang="fr-FR" sz="1200" i="1" kern="1200" dirty="0" err="1" smtClean="0">
                <a:solidFill>
                  <a:schemeClr val="tx1"/>
                </a:solidFill>
                <a:effectLst/>
                <a:latin typeface="+mn-lt"/>
                <a:ea typeface="+mn-ea"/>
                <a:cs typeface="+mn-cs"/>
              </a:rPr>
              <a:t>Kj</a:t>
            </a:r>
            <a:r>
              <a:rPr lang="fr-FR"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glucides sont les sucres</a:t>
            </a:r>
            <a:r>
              <a:rPr lang="fr-FR" sz="1200" kern="1200" dirty="0" smtClean="0">
                <a:solidFill>
                  <a:schemeClr val="tx1"/>
                </a:solidFill>
                <a:effectLst/>
                <a:latin typeface="+mn-lt"/>
                <a:ea typeface="+mn-ea"/>
                <a:cs typeface="+mn-cs"/>
              </a:rPr>
              <a:t>: 1) Complexes : lents (amidons scindée en glucose), provenant des céréales, racines et tubercules, et 2) Simples : rapides, provenant des sucres et leurs dérivés, sucre du lait (lactose) ou sucre des fruits (fructose). De même que les lipides, les sucres fournissent la plupart de l’énergie utilisée et stockée par l’organisme. Le sucre est essentiel pour la production d’énergie au niveau du cerveau. Si vous ne consommez pas suffisamment de glucides, le corps utilisera les protéines pour ses besoins énergétiques au lieu de les garder pour l’entretien et la réparation des tissus. Les glucides doivent représenter un minimum de 50% à 55% de la valeur énergétique totale d’une ration. </a:t>
            </a:r>
            <a:r>
              <a:rPr lang="fr-FR" sz="1200" i="1" kern="1200" dirty="0" smtClean="0">
                <a:solidFill>
                  <a:schemeClr val="tx1"/>
                </a:solidFill>
                <a:effectLst/>
                <a:latin typeface="+mn-lt"/>
                <a:ea typeface="+mn-ea"/>
                <a:cs typeface="+mn-cs"/>
              </a:rPr>
              <a:t>Les sucres produisent 4 Kcal par gramme (17 </a:t>
            </a:r>
            <a:r>
              <a:rPr lang="fr-FR" sz="1200" i="1" kern="1200" dirty="0" err="1" smtClean="0">
                <a:solidFill>
                  <a:schemeClr val="tx1"/>
                </a:solidFill>
                <a:effectLst/>
                <a:latin typeface="+mn-lt"/>
                <a:ea typeface="+mn-ea"/>
                <a:cs typeface="+mn-cs"/>
              </a:rPr>
              <a:t>Kj</a:t>
            </a:r>
            <a:r>
              <a:rPr lang="fr-FR" sz="1200" i="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effectLst/>
                <a:latin typeface="+mn-lt"/>
                <a:ea typeface="+mn-ea"/>
                <a:cs typeface="+mn-cs"/>
              </a:rPr>
              <a:t>2 minutes et 40 secondes</a:t>
            </a:r>
            <a:r>
              <a:rPr lang="fr-FR"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74264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12. Les micronutriments</a:t>
            </a:r>
            <a:endParaRPr lang="x-none" sz="1200" b="1"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a:t>
            </a:r>
            <a:r>
              <a:rPr lang="fr-FR" sz="1200" b="1" kern="1200" dirty="0" smtClean="0">
                <a:solidFill>
                  <a:schemeClr val="tx1"/>
                </a:solidFill>
                <a:effectLst/>
                <a:latin typeface="+mn-lt"/>
                <a:ea typeface="+mn-ea"/>
                <a:cs typeface="+mn-cs"/>
              </a:rPr>
              <a:t>micronutriments</a:t>
            </a:r>
            <a:r>
              <a:rPr lang="fr-FR" sz="1200" kern="1200" dirty="0" smtClean="0">
                <a:solidFill>
                  <a:schemeClr val="tx1"/>
                </a:solidFill>
                <a:effectLst/>
                <a:latin typeface="+mn-lt"/>
                <a:ea typeface="+mn-ea"/>
                <a:cs typeface="+mn-cs"/>
              </a:rPr>
              <a:t> sont des substances vitaminiques (</a:t>
            </a:r>
            <a:r>
              <a:rPr lang="fr-FR" sz="1200" b="1" kern="1200" dirty="0" smtClean="0">
                <a:solidFill>
                  <a:schemeClr val="tx1"/>
                </a:solidFill>
                <a:effectLst/>
                <a:latin typeface="+mn-lt"/>
                <a:ea typeface="+mn-ea"/>
                <a:cs typeface="+mn-cs"/>
              </a:rPr>
              <a:t>Vitamine A</a:t>
            </a:r>
            <a:r>
              <a:rPr lang="fr-FR" sz="1200" kern="1200" dirty="0" smtClean="0">
                <a:solidFill>
                  <a:schemeClr val="tx1"/>
                </a:solidFill>
                <a:effectLst/>
                <a:latin typeface="+mn-lt"/>
                <a:ea typeface="+mn-ea"/>
                <a:cs typeface="+mn-cs"/>
              </a:rPr>
              <a:t>, Vitamines du groupe B, Vitamine C par exemple) et minérales (</a:t>
            </a:r>
            <a:r>
              <a:rPr lang="fr-FR" sz="1200" b="1" kern="1200" dirty="0" smtClean="0">
                <a:solidFill>
                  <a:schemeClr val="tx1"/>
                </a:solidFill>
                <a:effectLst/>
                <a:latin typeface="+mn-lt"/>
                <a:ea typeface="+mn-ea"/>
                <a:cs typeface="+mn-cs"/>
              </a:rPr>
              <a:t>Fer, Iode</a:t>
            </a:r>
            <a:r>
              <a:rPr lang="fr-FR" sz="1200" kern="1200" dirty="0" smtClean="0">
                <a:solidFill>
                  <a:schemeClr val="tx1"/>
                </a:solidFill>
                <a:effectLst/>
                <a:latin typeface="+mn-lt"/>
                <a:ea typeface="+mn-ea"/>
                <a:cs typeface="+mn-cs"/>
              </a:rPr>
              <a:t>, Sodium, Potassium, zinc, phosphore et Sélénium par exemple) sans valeur nutritive ou énergétique propre. Ils sont mesurés en milligrammes ou en microgrammes. Bien que nécessaires en faibles quantités et consommés en quantités plus modestes, ils sont essentiels pour le bon fonctionnement de l’organisme, la croissance et le système immunitaire. </a:t>
            </a:r>
            <a:endParaRPr lang="en-GB"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existe deux types de micronutriments :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Type I, </a:t>
            </a:r>
            <a:r>
              <a:rPr lang="fr-FR" sz="1200" kern="1200" dirty="0" smtClean="0">
                <a:solidFill>
                  <a:schemeClr val="tx1"/>
                </a:solidFill>
                <a:effectLst/>
                <a:latin typeface="+mn-lt"/>
                <a:ea typeface="+mn-ea"/>
                <a:cs typeface="+mn-cs"/>
              </a:rPr>
              <a:t>indépendants comme  par exemple les vitamines, Fer, Iode, Calcium, Sélénium, Manganèse</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Type II</a:t>
            </a:r>
            <a:r>
              <a:rPr lang="fr-FR" sz="1200" kern="1200" dirty="0" smtClean="0">
                <a:solidFill>
                  <a:schemeClr val="tx1"/>
                </a:solidFill>
                <a:effectLst/>
                <a:latin typeface="+mn-lt"/>
                <a:ea typeface="+mn-ea"/>
                <a:cs typeface="+mn-cs"/>
              </a:rPr>
              <a:t>, interdépendants comme par exemple les acides aminés, Sodium, Potassium, Azote, Zinc, Magnésium, Soufre, Eau.</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60 secondes</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107618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 13.</a:t>
            </a:r>
            <a:r>
              <a:rPr lang="fr-FR" sz="1200" b="1" kern="1200" baseline="0" dirty="0" smtClean="0">
                <a:solidFill>
                  <a:schemeClr val="tx1"/>
                </a:solidFill>
                <a:effectLst/>
                <a:latin typeface="+mn-lt"/>
                <a:ea typeface="+mn-ea"/>
                <a:cs typeface="+mn-cs"/>
              </a:rPr>
              <a:t> L</a:t>
            </a:r>
            <a:r>
              <a:rPr lang="fr-FR" sz="1200" b="1" kern="1200" dirty="0" smtClean="0">
                <a:solidFill>
                  <a:schemeClr val="tx1"/>
                </a:solidFill>
                <a:effectLst/>
                <a:latin typeface="+mn-lt"/>
                <a:ea typeface="+mn-ea"/>
                <a:cs typeface="+mn-cs"/>
              </a:rPr>
              <a:t>’eau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Environ 70% à 80% du corps est composé d’eau. L’eau est de loin le constituant le plus important du corps (présent dans tous les tissus). L’eau a plusieurs fonctions dans l’organisme (véhicule et solvant). L’eau provient de réactions métaboliques et constitue un élément de régulation de la température.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a:t>
            </a:r>
            <a:r>
              <a:rPr lang="fr-FR" sz="1200" b="1" kern="1200" dirty="0" smtClean="0">
                <a:solidFill>
                  <a:schemeClr val="tx1"/>
                </a:solidFill>
                <a:effectLst/>
                <a:latin typeface="+mn-lt"/>
                <a:ea typeface="+mn-ea"/>
                <a:cs typeface="+mn-cs"/>
              </a:rPr>
              <a:t>besoins</a:t>
            </a:r>
            <a:r>
              <a:rPr lang="fr-FR" sz="1200" kern="1200" dirty="0" smtClean="0">
                <a:solidFill>
                  <a:schemeClr val="tx1"/>
                </a:solidFill>
                <a:effectLst/>
                <a:latin typeface="+mn-lt"/>
                <a:ea typeface="+mn-ea"/>
                <a:cs typeface="+mn-cs"/>
              </a:rPr>
              <a:t> d’eau varient selon l’humidité relative, la température extérieure, l’activité physique, le poids et l’âge. Le corps humain a besoin d’eau pour fonctionner. Ainsi, les muscles carburent à l’eau et les reins se servent de l’eau pour filtrer les impuretés du sang. L’être humain peut vivre plusieurs semaines sans nourriture mais seulement quelques jours sans eau.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40 secondes</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169132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14. Besoins nutritionnels</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Les besoins nutritionnels </a:t>
            </a:r>
            <a:r>
              <a:rPr lang="fr-FR" sz="1200" kern="1200" dirty="0" smtClean="0">
                <a:solidFill>
                  <a:schemeClr val="tx1"/>
                </a:solidFill>
                <a:effectLst/>
                <a:latin typeface="+mn-lt"/>
                <a:ea typeface="+mn-ea"/>
                <a:cs typeface="+mn-cs"/>
              </a:rPr>
              <a:t>représentent la quantité de nutriments et d’énergie alimentaire nécessaire pour compenser les dépenses du corps pendant la croissance et le maintien des fonctions corporelles, pendant une souhaitable activité physique, et en cohérence avec une bonne santé sur le long terme.  Ils évoluent rapidement en fonction de l’âge, du sexe, de la composition corporelle et de l’activité physique. Cela inclut l’énergie nécessaire à une croissance et à un développement optimal de l’enfant, à la constitution des tissus au cours de la grossesse, et à la production de lait au cours de la période d’allaitement, en cohérence avec la bonne santé de la mère et de l’enfant. </a:t>
            </a:r>
            <a:endParaRPr lang="en-GB"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 niveau de couverture </a:t>
            </a:r>
            <a:r>
              <a:rPr lang="fr-FR" sz="1200" kern="1200" dirty="0" smtClean="0">
                <a:solidFill>
                  <a:schemeClr val="tx1"/>
                </a:solidFill>
                <a:effectLst/>
                <a:latin typeface="+mn-lt"/>
                <a:ea typeface="+mn-ea"/>
                <a:cs typeface="+mn-cs"/>
              </a:rPr>
              <a:t>des besoins énergétiques recommandés pour une population donnée est la moyenne des exigences énergétiques des individus en bonne santé et bien nourris qui constitue ce groupe. </a:t>
            </a:r>
            <a:endParaRPr lang="en-GB"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Une alimentation équilibrée </a:t>
            </a:r>
            <a:r>
              <a:rPr lang="fr-FR" sz="1200" kern="1200" dirty="0" smtClean="0">
                <a:solidFill>
                  <a:schemeClr val="tx1"/>
                </a:solidFill>
                <a:effectLst/>
                <a:latin typeface="+mn-lt"/>
                <a:ea typeface="+mn-ea"/>
                <a:cs typeface="+mn-cs"/>
              </a:rPr>
              <a:t>et saine doit satisfaire les besoins énergétiques du corps et lui apporter les nutriments essentiels. Les besoins et recommandations alimentaires énergétiques ne peuvent pas être pris en compte indépendamment des autres nutriments de l’alimentation puisque le manque de l’un aura une influence sur les autres.  </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1</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minute et 10 secondes</a:t>
            </a:r>
            <a:r>
              <a:rPr lang="fr-FR" sz="1200" kern="1200" dirty="0" smtClean="0">
                <a:solidFill>
                  <a:schemeClr val="tx1"/>
                </a:solidFill>
                <a:effectLst/>
                <a:latin typeface="+mn-lt"/>
                <a:ea typeface="+mn-ea"/>
                <a:cs typeface="+mn-cs"/>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77891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 15. Besoins de base en énergie et protéines d’un enfant sain</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enfants ont besoin de 3 fois plus de calories que les adultes (90 Kcal/kg/jour contre 35) à cause de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Composition corporelle</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Loi physique: l’énergie à dépenser par unité de poids pour maintenir la température est inversement proportionnelle à la surface du corps. Plus la surface est grande, moins l’énergie est dépensée.</a:t>
            </a:r>
            <a:endParaRPr lang="x-none"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Après la première année, l’énergie dépensée pour la croissance diminue et les besoins sont principalement liés au :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Fonctionnement de la pompe sodium / potassium (30%)</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Renouvellement des protéines (30%).</a:t>
            </a:r>
            <a:endParaRPr lang="x-none"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Les besoins en protéines </a:t>
            </a:r>
            <a:r>
              <a:rPr lang="fr-FR" sz="1200" kern="1200" dirty="0" smtClean="0">
                <a:solidFill>
                  <a:schemeClr val="tx1"/>
                </a:solidFill>
                <a:effectLst/>
                <a:latin typeface="+mn-lt"/>
                <a:ea typeface="+mn-ea"/>
                <a:cs typeface="+mn-cs"/>
              </a:rPr>
              <a:t>de l’enfant et de l’adulte sont similaires.</a:t>
            </a:r>
            <a:endParaRPr lang="x-non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le nourrisson, 80% des protéines est utilisé pour la croissance. Après la première année, cela représente moins d’un 10%.</a:t>
            </a:r>
            <a:endParaRPr lang="x-none" sz="1200" kern="1200" dirty="0" smtClean="0">
              <a:solidFill>
                <a:schemeClr val="tx1"/>
              </a:solidFill>
              <a:effectLst/>
              <a:latin typeface="+mn-lt"/>
              <a:ea typeface="+mn-ea"/>
              <a:cs typeface="+mn-cs"/>
            </a:endParaRPr>
          </a:p>
          <a:p>
            <a:endParaRPr lang="fr-FR" dirty="0" smtClean="0"/>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50 secondes</a:t>
            </a: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415321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16. Besoins en micronutriments</a:t>
            </a:r>
          </a:p>
          <a:p>
            <a:endParaRPr lang="fr-FR" b="1" dirty="0" smtClean="0"/>
          </a:p>
          <a:p>
            <a:r>
              <a:rPr lang="fr-FR" dirty="0" smtClean="0"/>
              <a:t>Les </a:t>
            </a:r>
            <a:r>
              <a:rPr lang="fr-FR" b="1" dirty="0" smtClean="0"/>
              <a:t>besoins</a:t>
            </a:r>
            <a:r>
              <a:rPr lang="fr-FR" dirty="0" smtClean="0"/>
              <a:t> individuels en micronutriments étant extrêmement variables, des niveaux </a:t>
            </a:r>
            <a:r>
              <a:rPr lang="fr-FR" b="1" dirty="0" smtClean="0"/>
              <a:t>d’apports nutritionnels conseillés</a:t>
            </a:r>
            <a:r>
              <a:rPr lang="fr-FR" dirty="0" smtClean="0"/>
              <a:t> ont été fixés pour la plupart des vitamines et minéraux, par catégorie de population. </a:t>
            </a:r>
            <a:endParaRPr lang="x-none" dirty="0" smtClean="0"/>
          </a:p>
          <a:p>
            <a:endParaRPr lang="fr-FR" dirty="0" smtClean="0"/>
          </a:p>
          <a:p>
            <a:r>
              <a:rPr lang="fr-FR" dirty="0" smtClean="0"/>
              <a:t>Des niveaux </a:t>
            </a:r>
            <a:r>
              <a:rPr lang="fr-FR" b="1" dirty="0" smtClean="0"/>
              <a:t>d’apports maximum tolérables </a:t>
            </a:r>
            <a:r>
              <a:rPr lang="fr-FR" dirty="0" smtClean="0"/>
              <a:t>ont aussi été définis pour la plupart des micronutriments (comme la Vitamine A, vitamine D, fer, magnésium, etc.). Il s’agit des niveaux d’apports journaliers au-delà desquels des effets toxiques seraient susceptibles d’être observés si ces quantités étaient consommées sur le long terme et sans surveillance médicale. </a:t>
            </a:r>
          </a:p>
          <a:p>
            <a:endParaRPr lang="fr-FR" dirty="0" smtClean="0"/>
          </a:p>
          <a:p>
            <a:r>
              <a:rPr lang="fr-FR" dirty="0" smtClean="0"/>
              <a:t>Les micronutriments sont répartis en </a:t>
            </a:r>
            <a:r>
              <a:rPr lang="fr-FR" b="1" dirty="0" smtClean="0"/>
              <a:t>deux groupes </a:t>
            </a:r>
            <a:r>
              <a:rPr lang="fr-FR" dirty="0" smtClean="0"/>
              <a:t>(</a:t>
            </a:r>
            <a:r>
              <a:rPr lang="fr-FR" b="1" dirty="0" smtClean="0"/>
              <a:t>vitamines et minéraux</a:t>
            </a:r>
            <a:r>
              <a:rPr lang="fr-FR" dirty="0" smtClean="0"/>
              <a:t>). Sauf besoins exceptionnels (acide folique pour les femmes enceintes, états pathologiques, etc.), une alimentation riche en produits frais et suffisamment diversifiée permet d’atteindre les niveaux d’apports nutritionnels conseillés en micronutriments et de prévenir les risques de carence. Si l’apport de compléments alimentaires peut être inévitable pour traiter et prévenir les carences en micronutriments à court terme en situation de crise, la sécurité alimentaire doit être le principal levier d’action à favoriser pour garantir la sécurité nutritionnelle à moyen et long terme.</a:t>
            </a:r>
          </a:p>
          <a:p>
            <a:endParaRPr lang="fr-FR" dirty="0" smtClean="0"/>
          </a:p>
          <a:p>
            <a:r>
              <a:rPr lang="fr-FR" b="1" dirty="0" smtClean="0"/>
              <a:t>1 minute et 10 secondes</a:t>
            </a:r>
            <a:r>
              <a:rPr lang="fr-FR" dirty="0" smtClean="0"/>
              <a:t>.</a:t>
            </a:r>
            <a:endParaRPr lang="x-none"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2460455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Diapo 17. Points Clés</a:t>
            </a: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i="0" dirty="0" smtClean="0"/>
              <a:t>La </a:t>
            </a:r>
            <a:r>
              <a:rPr lang="fr-FR" b="1" i="0" dirty="0" smtClean="0"/>
              <a:t>nutrition </a:t>
            </a:r>
            <a:r>
              <a:rPr lang="fr-FR" i="0" dirty="0" smtClean="0"/>
              <a:t>demande</a:t>
            </a:r>
            <a:r>
              <a:rPr lang="fr-FR" b="1" i="0" dirty="0" smtClean="0"/>
              <a:t> un </a:t>
            </a:r>
            <a:r>
              <a:rPr lang="fr-FR" i="0" dirty="0" smtClean="0"/>
              <a:t>apport alimentaire répondant aux besoins nutritionnels de l’organisme. Une bonne nutrition – se réfère à un régime adapté et équilibré – et à la pratique régulière d’exercice physique, gages de bonne santé.</a:t>
            </a:r>
          </a:p>
          <a:p>
            <a:endParaRPr lang="en-GB" i="0" dirty="0" smtClean="0"/>
          </a:p>
          <a:p>
            <a:r>
              <a:rPr lang="fr-FR" i="0" dirty="0" smtClean="0"/>
              <a:t>La </a:t>
            </a:r>
            <a:r>
              <a:rPr lang="fr-FR" b="1" i="0" dirty="0" smtClean="0"/>
              <a:t>malnutrition</a:t>
            </a:r>
            <a:r>
              <a:rPr lang="fr-FR" i="0" dirty="0" smtClean="0"/>
              <a:t> apparait lorsque l'apport alimentaire et l'absorption de nutriments ne sont pas équilibrés par rapport aux besoins nutritionnels nécessaires au maintien d'une bonne santé et d'un bon développement. Elle inclut la </a:t>
            </a:r>
            <a:r>
              <a:rPr lang="fr-FR" b="1" i="0" dirty="0" smtClean="0"/>
              <a:t>surnutrition</a:t>
            </a:r>
            <a:r>
              <a:rPr lang="fr-FR" i="0" dirty="0" smtClean="0"/>
              <a:t> et la </a:t>
            </a:r>
            <a:r>
              <a:rPr lang="fr-FR" b="1" i="0" dirty="0" smtClean="0"/>
              <a:t>sous-nutrition.</a:t>
            </a:r>
          </a:p>
          <a:p>
            <a:endParaRPr lang="en-GB" i="0" dirty="0" smtClean="0"/>
          </a:p>
          <a:p>
            <a:r>
              <a:rPr lang="fr-FR" b="1" i="0" dirty="0" smtClean="0"/>
              <a:t>30 secondes</a:t>
            </a:r>
            <a:r>
              <a:rPr lang="fr-FR" i="0" baseline="0" dirty="0" smtClean="0"/>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125645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Diapo 18. Points Clés</a:t>
            </a: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i="0" dirty="0" smtClean="0"/>
              <a:t>Il ne  faut pas confondre la </a:t>
            </a:r>
            <a:r>
              <a:rPr lang="fr-FR" b="1" i="0" dirty="0" smtClean="0"/>
              <a:t>sous-alimentation</a:t>
            </a:r>
            <a:r>
              <a:rPr lang="fr-FR" i="0" dirty="0" smtClean="0"/>
              <a:t> avec la </a:t>
            </a:r>
            <a:r>
              <a:rPr lang="fr-FR" b="1" i="0" dirty="0" smtClean="0"/>
              <a:t>sous-nutrition</a:t>
            </a:r>
            <a:r>
              <a:rPr lang="fr-FR" i="0" dirty="0" smtClean="0"/>
              <a:t> : la première fait référence à une population ou pays, la deuxième à une condition nutritionnelle de l’individu. La </a:t>
            </a:r>
            <a:r>
              <a:rPr lang="fr-FR" b="1" i="0" dirty="0" smtClean="0"/>
              <a:t>sous-alimentation</a:t>
            </a:r>
            <a:r>
              <a:rPr lang="fr-FR" i="0" dirty="0" smtClean="0"/>
              <a:t> mesure la part de la population ayant un apport énergétique alimentaire inférieur à un seuil prédéterminé (FAO). En situation de sous-alimentation, les individus adaptent leur métabolisme et augmente le risque de </a:t>
            </a:r>
            <a:r>
              <a:rPr lang="fr-FR" b="1" i="0" dirty="0" smtClean="0"/>
              <a:t>sous-nutrition</a:t>
            </a:r>
            <a:r>
              <a:rPr lang="fr-FR" i="0" dirty="0" smtClean="0"/>
              <a:t>.</a:t>
            </a:r>
            <a:endParaRPr lang="en-GB" i="0" dirty="0" smtClean="0"/>
          </a:p>
          <a:p>
            <a:endParaRPr lang="fr-FR" i="0" dirty="0" smtClean="0"/>
          </a:p>
          <a:p>
            <a:r>
              <a:rPr lang="fr-FR" i="0" dirty="0" smtClean="0"/>
              <a:t>Les </a:t>
            </a:r>
            <a:r>
              <a:rPr lang="fr-FR" b="1" i="0" dirty="0" smtClean="0"/>
              <a:t>nutriments</a:t>
            </a:r>
            <a:r>
              <a:rPr lang="fr-FR" i="0" dirty="0" smtClean="0"/>
              <a:t> sont les éléments et composants organiques ou non-organiques qui composent les produits alimentaires. Il s’agit des </a:t>
            </a:r>
            <a:r>
              <a:rPr lang="fr-FR" b="1" i="0" dirty="0" smtClean="0"/>
              <a:t>macronutriments</a:t>
            </a:r>
            <a:r>
              <a:rPr lang="fr-FR" i="0" dirty="0" smtClean="0"/>
              <a:t> (protéines, glucides et lipides et l’eau) et des </a:t>
            </a:r>
            <a:r>
              <a:rPr lang="fr-FR" b="1" i="0" dirty="0" smtClean="0"/>
              <a:t>micronutriments</a:t>
            </a:r>
            <a:r>
              <a:rPr lang="fr-FR" i="0" dirty="0" smtClean="0"/>
              <a:t> (vitamines et minéraux) qui peuvent être du type I ou de type II en fonction de leur métabolisme au sein de l’organisme.</a:t>
            </a:r>
            <a:endParaRPr lang="x-none" i="0" dirty="0" smtClean="0"/>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50 secondes</a:t>
            </a: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34452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Diapo 19. Points Clés</a:t>
            </a: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i="1" dirty="0" smtClean="0"/>
              <a:t>Les </a:t>
            </a:r>
            <a:r>
              <a:rPr lang="fr-FR" b="1" i="1" dirty="0" smtClean="0"/>
              <a:t>besoins nutritionnels</a:t>
            </a:r>
            <a:r>
              <a:rPr lang="fr-FR" i="1" dirty="0" smtClean="0"/>
              <a:t> sont la quantité de nutriments et d’énergie nécessaires pour compenser les dépenses du corps pendant la croissance et le maintien des fonctions corporelles, pendant une souhaitable activité physique et en cohérence avec une bonne santé sur le long terme. Ils évoluent rapidement en fonction de l’âge, du sexe, de la composition corporelle et de l’activité physique. </a:t>
            </a:r>
          </a:p>
          <a:p>
            <a:endParaRPr lang="en-GB" dirty="0" smtClean="0"/>
          </a:p>
          <a:p>
            <a:r>
              <a:rPr lang="fr-FR" b="1" dirty="0" smtClean="0"/>
              <a:t>Une alimentation équilibrée et saine</a:t>
            </a:r>
            <a:r>
              <a:rPr lang="fr-FR" dirty="0" smtClean="0"/>
              <a:t> doit satisfaire les besoins énergétiques du corps et lui apporter les nutriments essentiels. Les besoins et recommandations alimentaires énergétiques ne peuvent pas être pris en compte indépendamment des autres nutriments de l’alimentation, puisque le manque de l’un aura une influence sur les autres.  </a:t>
            </a:r>
            <a:endParaRPr lang="en-GB" dirty="0" smtClean="0"/>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40</a:t>
            </a:r>
            <a:r>
              <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rPr>
              <a:t> secondes</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267691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Diapo 2. Objectif de la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A la fin cette session, vous devez être capables 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smtClean="0">
                <a:solidFill>
                  <a:schemeClr val="tx1"/>
                </a:solidFill>
                <a:effectLst/>
                <a:latin typeface="+mn-lt"/>
                <a:ea typeface="+mn-ea"/>
                <a:cs typeface="+mn-cs"/>
              </a:rPr>
              <a:t>Connaître et utiliser de façon appropriée les termes clés de la nutrition et de la malnutrition;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smtClean="0">
                <a:solidFill>
                  <a:schemeClr val="tx1"/>
                </a:solidFill>
                <a:effectLst/>
                <a:latin typeface="+mn-lt"/>
                <a:ea typeface="+mn-ea"/>
                <a:cs typeface="+mn-cs"/>
              </a:rPr>
              <a:t>Comprendre les besoins nutritionnels et physiologiques des enfants;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smtClean="0">
                <a:solidFill>
                  <a:schemeClr val="tx1"/>
                </a:solidFill>
                <a:effectLst/>
                <a:latin typeface="+mn-lt"/>
                <a:ea typeface="+mn-ea"/>
                <a:cs typeface="+mn-cs"/>
              </a:rPr>
              <a:t>Aussi</a:t>
            </a:r>
            <a:r>
              <a:rPr lang="fr-FR" sz="1200" b="0" kern="1200" baseline="0" dirty="0" smtClean="0">
                <a:solidFill>
                  <a:schemeClr val="tx1"/>
                </a:solidFill>
                <a:effectLst/>
                <a:latin typeface="+mn-lt"/>
                <a:ea typeface="+mn-ea"/>
                <a:cs typeface="+mn-cs"/>
              </a:rPr>
              <a:t> dans un présentation ultérieure, </a:t>
            </a:r>
            <a:r>
              <a:rPr lang="fr-FR" sz="1200" b="0" kern="1200" dirty="0" smtClean="0">
                <a:solidFill>
                  <a:schemeClr val="tx1"/>
                </a:solidFill>
                <a:effectLst/>
                <a:latin typeface="+mn-lt"/>
                <a:ea typeface="+mn-ea"/>
                <a:cs typeface="+mn-cs"/>
              </a:rPr>
              <a:t>l’impact de la malnutrition dans le monde et sur la région du Sahel</a:t>
            </a:r>
            <a:r>
              <a:rPr lang="fr-FR" sz="1200" b="0" kern="1200" baseline="0" dirty="0" smtClean="0">
                <a:solidFill>
                  <a:schemeClr val="tx1"/>
                </a:solidFill>
                <a:effectLst/>
                <a:latin typeface="+mn-lt"/>
                <a:ea typeface="+mn-ea"/>
                <a:cs typeface="+mn-cs"/>
              </a:rPr>
              <a:t> sera abordé.</a:t>
            </a:r>
            <a:endParaRPr lang="fr-FR"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20 secondes</a:t>
            </a:r>
            <a:endParaRPr lang="fr-FR"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4009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20</a:t>
            </a:fld>
            <a:endParaRPr lang="fr-FR"/>
          </a:p>
        </p:txBody>
      </p:sp>
    </p:spTree>
    <p:extLst>
      <p:ext uri="{BB962C8B-B14F-4D97-AF65-F5344CB8AC3E}">
        <p14:creationId xmlns:p14="http://schemas.microsoft.com/office/powerpoint/2010/main" val="250074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3. Plan</a:t>
            </a:r>
            <a:r>
              <a:rPr lang="fr-FR" sz="1200" b="1" kern="1200" baseline="0" dirty="0" smtClean="0">
                <a:solidFill>
                  <a:schemeClr val="tx1"/>
                </a:solidFill>
                <a:effectLst/>
                <a:latin typeface="+mn-lt"/>
                <a:ea typeface="+mn-ea"/>
                <a:cs typeface="+mn-cs"/>
              </a:rPr>
              <a:t> de la session</a:t>
            </a:r>
          </a:p>
          <a:p>
            <a:endParaRPr lang="fr-FR" sz="1200" b="0" kern="1200" baseline="0" dirty="0" smtClean="0">
              <a:solidFill>
                <a:schemeClr val="tx1"/>
              </a:solidFill>
              <a:effectLst/>
              <a:latin typeface="+mn-lt"/>
              <a:ea typeface="+mn-ea"/>
              <a:cs typeface="+mn-cs"/>
            </a:endParaRPr>
          </a:p>
          <a:p>
            <a:r>
              <a:rPr lang="fr-FR" dirty="0" smtClean="0"/>
              <a:t>Cette session est distribuée en deux parties : </a:t>
            </a:r>
          </a:p>
          <a:p>
            <a:pPr marL="228600" indent="-228600">
              <a:buFont typeface="+mj-lt"/>
              <a:buAutoNum type="arabicPeriod"/>
            </a:pPr>
            <a:r>
              <a:rPr lang="fr-FR" dirty="0" smtClean="0"/>
              <a:t>Les généralité et quelques</a:t>
            </a:r>
            <a:r>
              <a:rPr lang="fr-FR" baseline="0" dirty="0" smtClean="0"/>
              <a:t> </a:t>
            </a:r>
            <a:r>
              <a:rPr lang="fr-FR" dirty="0" smtClean="0"/>
              <a:t>définitions en nutrition ;</a:t>
            </a:r>
            <a:r>
              <a:rPr lang="fr-FR" baseline="0" dirty="0" smtClean="0"/>
              <a:t> </a:t>
            </a:r>
            <a:endParaRPr lang="fr-FR" dirty="0" smtClean="0"/>
          </a:p>
          <a:p>
            <a:pPr marL="228600" indent="-228600">
              <a:buFont typeface="+mj-lt"/>
              <a:buAutoNum type="arabicPeriod"/>
            </a:pPr>
            <a:r>
              <a:rPr lang="fr-FR" dirty="0" smtClean="0"/>
              <a:t>Les</a:t>
            </a:r>
            <a:r>
              <a:rPr lang="fr-FR" baseline="0" dirty="0" smtClean="0"/>
              <a:t> différents </a:t>
            </a:r>
            <a:r>
              <a:rPr lang="fr-FR" dirty="0" smtClean="0"/>
              <a:t>types et rôles des nutriments et besoins nutritionnels.</a:t>
            </a:r>
          </a:p>
          <a:p>
            <a:pPr marL="228600" indent="-228600">
              <a:buFont typeface="+mj-lt"/>
              <a:buAutoNum type="arabicPeriod"/>
            </a:pPr>
            <a:endParaRPr lang="fr-FR" dirty="0" smtClean="0"/>
          </a:p>
          <a:p>
            <a:pPr marL="0" indent="0">
              <a:buFont typeface="+mj-lt"/>
              <a:buNone/>
            </a:pPr>
            <a:r>
              <a:rPr lang="fr-FR" b="1" dirty="0" smtClean="0"/>
              <a:t>10 secondes.</a:t>
            </a:r>
          </a:p>
          <a:p>
            <a:endParaRPr lang="fr-FR" sz="12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55724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4. Travaux de groupe. nutrition et malnutrition</a:t>
            </a:r>
          </a:p>
          <a:p>
            <a:endParaRPr lang="fr-FR" sz="1200" b="1" kern="1200" dirty="0" smtClean="0">
              <a:solidFill>
                <a:schemeClr val="tx1"/>
              </a:solidFill>
              <a:effectLst/>
              <a:latin typeface="+mn-lt"/>
              <a:ea typeface="+mn-ea"/>
              <a:cs typeface="+mn-cs"/>
            </a:endParaRPr>
          </a:p>
          <a:p>
            <a:r>
              <a:rPr lang="fr-FR" b="0" dirty="0" smtClean="0"/>
              <a:t>Afin d’introduire, l</a:t>
            </a:r>
            <a:r>
              <a:rPr lang="fr-FR" dirty="0" smtClean="0"/>
              <a:t>es principaux concepts clés en nutrition et malnutrition,</a:t>
            </a:r>
            <a:r>
              <a:rPr lang="fr-FR" baseline="0" dirty="0" smtClean="0"/>
              <a:t> nous allons faire un petit exercice de groupe. (</a:t>
            </a:r>
            <a:r>
              <a:rPr lang="fr-FR" i="1" baseline="0" dirty="0" smtClean="0"/>
              <a:t>D</a:t>
            </a:r>
            <a:r>
              <a:rPr lang="fr-FR" i="1" dirty="0" smtClean="0"/>
              <a:t>istribuer les participants en groupes de trois ou quatre), puis </a:t>
            </a:r>
            <a:r>
              <a:rPr lang="fr-FR" i="0" dirty="0" smtClean="0"/>
              <a:t>distribuer les termes proposés pour l’exercice.</a:t>
            </a:r>
          </a:p>
          <a:p>
            <a:endParaRPr lang="fr-FR" i="0" dirty="0" smtClean="0"/>
          </a:p>
          <a:p>
            <a:r>
              <a:rPr lang="fr-FR" b="1" i="0" dirty="0" smtClean="0"/>
              <a:t>2 minutes</a:t>
            </a:r>
          </a:p>
          <a:p>
            <a:endParaRPr lang="fr-FR" i="0" dirty="0" smtClean="0"/>
          </a:p>
          <a:p>
            <a:r>
              <a:rPr lang="fr-FR" i="1" dirty="0" smtClean="0"/>
              <a:t>Demander aux participants de trouver la meilleure définition possible pour chacun d’eux</a:t>
            </a:r>
            <a:r>
              <a:rPr lang="fr-FR" dirty="0" smtClean="0"/>
              <a:t>. </a:t>
            </a:r>
          </a:p>
          <a:p>
            <a:endParaRPr lang="fr-FR" dirty="0" smtClean="0"/>
          </a:p>
          <a:p>
            <a:r>
              <a:rPr lang="fr-FR" b="1" dirty="0" smtClean="0"/>
              <a:t>10 minutes</a:t>
            </a:r>
            <a:r>
              <a:rPr lang="fr-FR" dirty="0" smtClean="0"/>
              <a:t>.</a:t>
            </a:r>
            <a:endParaRPr lang="x-none" dirty="0" smtClean="0"/>
          </a:p>
          <a:p>
            <a:r>
              <a:rPr lang="fr-FR" dirty="0" smtClean="0"/>
              <a:t> </a:t>
            </a:r>
            <a:endParaRPr lang="x-none" dirty="0" smtClean="0"/>
          </a:p>
          <a:p>
            <a:pPr lvl="0"/>
            <a:r>
              <a:rPr lang="fr-FR" i="1" dirty="0" smtClean="0"/>
              <a:t>Chaque groupe présente les définitions pour chacun des termes reçus sur un flip-</a:t>
            </a:r>
            <a:r>
              <a:rPr lang="fr-FR" i="1" dirty="0" err="1" smtClean="0"/>
              <a:t>chart</a:t>
            </a:r>
            <a:r>
              <a:rPr lang="fr-FR" i="1" dirty="0" smtClean="0"/>
              <a:t>. Les membres des autres groupes doivent poser des questions et compléter si nécessaire.</a:t>
            </a:r>
            <a:endParaRPr lang="x-none" i="1" dirty="0" smtClean="0"/>
          </a:p>
          <a:p>
            <a:pPr lvl="0"/>
            <a:r>
              <a:rPr lang="fr-FR" i="1" dirty="0" smtClean="0"/>
              <a:t>S’assurer que les participants ont bien compris les différents concepts</a:t>
            </a:r>
            <a:r>
              <a:rPr lang="fr-FR" dirty="0" smtClean="0"/>
              <a:t>. </a:t>
            </a:r>
          </a:p>
          <a:p>
            <a:pPr lvl="0"/>
            <a:endParaRPr lang="fr-FR" dirty="0" smtClean="0"/>
          </a:p>
          <a:p>
            <a:r>
              <a:rPr lang="fr-FR" dirty="0" smtClean="0"/>
              <a:t>Je vous suggère</a:t>
            </a:r>
            <a:r>
              <a:rPr lang="fr-FR" baseline="0" dirty="0" smtClean="0"/>
              <a:t> d</a:t>
            </a:r>
            <a:r>
              <a:rPr lang="fr-FR" dirty="0" smtClean="0"/>
              <a:t>e consulter le « Glossaire » que l’on remettra avec la documentation de la journée.</a:t>
            </a:r>
            <a:r>
              <a:rPr lang="fr-FR" baseline="0" dirty="0" smtClean="0"/>
              <a:t> Nous allons aborder ces différentes définitions</a:t>
            </a:r>
            <a:r>
              <a:rPr lang="fr-FR" dirty="0" smtClean="0"/>
              <a:t>. </a:t>
            </a:r>
          </a:p>
          <a:p>
            <a:endParaRPr lang="fr-FR" dirty="0" smtClean="0"/>
          </a:p>
          <a:p>
            <a:r>
              <a:rPr lang="fr-FR" sz="1200" b="1" kern="1200" dirty="0" smtClean="0">
                <a:solidFill>
                  <a:schemeClr val="tx1"/>
                </a:solidFill>
                <a:effectLst/>
                <a:latin typeface="+mn-lt"/>
                <a:ea typeface="+mn-ea"/>
                <a:cs typeface="+mn-cs"/>
              </a:rPr>
              <a:t>15 minutes.</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8294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5. Définition de nutrition </a:t>
            </a:r>
            <a:endParaRPr lang="x-none" b="1" dirty="0" smtClean="0"/>
          </a:p>
          <a:p>
            <a:r>
              <a:rPr lang="fr-FR" dirty="0" smtClean="0"/>
              <a:t> </a:t>
            </a:r>
            <a:endParaRPr lang="x-none" dirty="0" smtClean="0"/>
          </a:p>
          <a:p>
            <a:r>
              <a:rPr lang="fr-FR" dirty="0" smtClean="0"/>
              <a:t>Selon l’OMS,</a:t>
            </a:r>
            <a:r>
              <a:rPr lang="fr-FR" baseline="0" dirty="0" smtClean="0"/>
              <a:t> l</a:t>
            </a:r>
            <a:r>
              <a:rPr lang="fr-FR" dirty="0" smtClean="0"/>
              <a:t>a </a:t>
            </a:r>
            <a:r>
              <a:rPr lang="fr-FR" b="1" dirty="0" smtClean="0"/>
              <a:t>nutrition</a:t>
            </a:r>
            <a:r>
              <a:rPr lang="fr-FR" dirty="0" smtClean="0"/>
              <a:t> est l’apport alimentaire répondant aux besoins de l’organisme. Une bonne nutrition – c’est-à-dire un régime adapté et équilibré – et la pratique régulière d’exercice physique sont autant de gages de bonne santé.</a:t>
            </a:r>
            <a:r>
              <a:rPr lang="fr-FR" baseline="0" dirty="0" smtClean="0"/>
              <a:t> </a:t>
            </a:r>
            <a:endParaRPr lang="x-none" dirty="0" smtClean="0"/>
          </a:p>
          <a:p>
            <a:r>
              <a:rPr lang="fr-FR" u="sng" dirty="0" smtClean="0">
                <a:hlinkClick r:id="rId3"/>
              </a:rPr>
              <a:t>https://www.who.int/topics/nutrition/fr/</a:t>
            </a:r>
            <a:endParaRPr lang="es-ES_tradnl" dirty="0" smtClean="0"/>
          </a:p>
          <a:p>
            <a:endParaRPr lang="es-ES_tradnl" dirty="0" smtClean="0"/>
          </a:p>
          <a:p>
            <a:r>
              <a:rPr lang="fr-FR" sz="1200" b="1" kern="1200" dirty="0" smtClean="0">
                <a:solidFill>
                  <a:schemeClr val="tx1"/>
                </a:solidFill>
                <a:effectLst/>
                <a:latin typeface="+mn-lt"/>
                <a:ea typeface="+mn-ea"/>
                <a:cs typeface="+mn-cs"/>
              </a:rPr>
              <a:t>La nutrition </a:t>
            </a:r>
            <a:r>
              <a:rPr lang="fr-FR" sz="1200" kern="1200" dirty="0" smtClean="0">
                <a:solidFill>
                  <a:schemeClr val="tx1"/>
                </a:solidFill>
                <a:effectLst/>
                <a:latin typeface="+mn-lt"/>
                <a:ea typeface="+mn-ea"/>
                <a:cs typeface="+mn-cs"/>
              </a:rPr>
              <a:t>est la science qui étudie</a:t>
            </a:r>
            <a:r>
              <a:rPr lang="fr-FR" sz="1200" b="1" kern="1200" dirty="0" smtClean="0">
                <a:solidFill>
                  <a:schemeClr val="tx1"/>
                </a:solidFill>
                <a:effectLst/>
                <a:latin typeface="+mn-lt"/>
                <a:ea typeface="+mn-ea"/>
                <a:cs typeface="+mn-cs"/>
              </a:rPr>
              <a:t> le processus </a:t>
            </a:r>
            <a:r>
              <a:rPr lang="fr-FR" sz="1200" kern="1200" dirty="0" smtClean="0">
                <a:solidFill>
                  <a:schemeClr val="tx1"/>
                </a:solidFill>
                <a:effectLst/>
                <a:latin typeface="+mn-lt"/>
                <a:ea typeface="+mn-ea"/>
                <a:cs typeface="+mn-cs"/>
              </a:rPr>
              <a:t>selon lequel les organismes vivants </a:t>
            </a:r>
            <a:r>
              <a:rPr lang="fr-FR" sz="1200" b="1" kern="1200" dirty="0" smtClean="0">
                <a:solidFill>
                  <a:schemeClr val="tx1"/>
                </a:solidFill>
                <a:effectLst/>
                <a:latin typeface="+mn-lt"/>
                <a:ea typeface="+mn-ea"/>
                <a:cs typeface="+mn-cs"/>
              </a:rPr>
              <a:t>utilisent les aliments </a:t>
            </a:r>
            <a:r>
              <a:rPr lang="fr-FR" sz="1200" kern="1200" dirty="0" smtClean="0">
                <a:solidFill>
                  <a:schemeClr val="tx1"/>
                </a:solidFill>
                <a:effectLst/>
                <a:latin typeface="+mn-lt"/>
                <a:ea typeface="+mn-ea"/>
                <a:cs typeface="+mn-cs"/>
              </a:rPr>
              <a:t>pour le maintien de la vie, le fonctionnement normal des organes et des tissus, la croissance et la production de l'énergie. </a:t>
            </a:r>
            <a:r>
              <a:rPr lang="fr-FR" sz="1200" b="1" kern="1200" dirty="0" smtClean="0">
                <a:solidFill>
                  <a:schemeClr val="tx1"/>
                </a:solidFill>
                <a:effectLst/>
                <a:latin typeface="+mn-lt"/>
                <a:ea typeface="+mn-ea"/>
                <a:cs typeface="+mn-cs"/>
              </a:rPr>
              <a:t>Elle est également définie comme étant un ensemble des processus d'assimilation et de dégradation des aliments </a:t>
            </a:r>
            <a:r>
              <a:rPr lang="fr-FR" sz="1200" kern="1200" dirty="0" smtClean="0">
                <a:solidFill>
                  <a:schemeClr val="tx1"/>
                </a:solidFill>
                <a:effectLst/>
                <a:latin typeface="+mn-lt"/>
                <a:ea typeface="+mn-ea"/>
                <a:cs typeface="+mn-cs"/>
              </a:rPr>
              <a:t>qui ont lieu dans un organisme vivant, lui permettant d'assurer ses fonctions essentielles et de croissance. Elle s’intéresse également aux déterminants qui influencent la nutrition des hommes et aux interrelations </a:t>
            </a:r>
            <a:r>
              <a:rPr lang="fr-FR" sz="1200" b="1" kern="1200" dirty="0" smtClean="0">
                <a:solidFill>
                  <a:schemeClr val="tx1"/>
                </a:solidFill>
                <a:effectLst/>
                <a:latin typeface="+mn-lt"/>
                <a:ea typeface="+mn-ea"/>
                <a:cs typeface="+mn-cs"/>
              </a:rPr>
              <a:t>alimentation-santé.</a:t>
            </a:r>
            <a:endParaRPr lang="en-GB"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La nutrition </a:t>
            </a:r>
            <a:r>
              <a:rPr lang="fr-FR" sz="1200" kern="1200" dirty="0" smtClean="0">
                <a:solidFill>
                  <a:schemeClr val="tx1"/>
                </a:solidFill>
                <a:effectLst/>
                <a:latin typeface="+mn-lt"/>
                <a:ea typeface="+mn-ea"/>
                <a:cs typeface="+mn-cs"/>
              </a:rPr>
              <a:t>est un </a:t>
            </a:r>
            <a:r>
              <a:rPr lang="fr-FR" sz="1200" b="1" kern="1200" dirty="0" smtClean="0">
                <a:solidFill>
                  <a:schemeClr val="tx1"/>
                </a:solidFill>
                <a:effectLst/>
                <a:latin typeface="+mn-lt"/>
                <a:ea typeface="+mn-ea"/>
                <a:cs typeface="+mn-cs"/>
              </a:rPr>
              <a:t>pilier fondamental </a:t>
            </a:r>
            <a:r>
              <a:rPr lang="fr-FR" sz="1200" kern="1200" dirty="0" smtClean="0">
                <a:solidFill>
                  <a:schemeClr val="tx1"/>
                </a:solidFill>
                <a:effectLst/>
                <a:latin typeface="+mn-lt"/>
                <a:ea typeface="+mn-ea"/>
                <a:cs typeface="+mn-cs"/>
              </a:rPr>
              <a:t>de la </a:t>
            </a:r>
            <a:r>
              <a:rPr lang="fr-FR" sz="1200" b="1" kern="1200" dirty="0" smtClean="0">
                <a:solidFill>
                  <a:schemeClr val="tx1"/>
                </a:solidFill>
                <a:effectLst/>
                <a:latin typeface="+mn-lt"/>
                <a:ea typeface="+mn-ea"/>
                <a:cs typeface="+mn-cs"/>
              </a:rPr>
              <a:t>vie humaine, de la santé </a:t>
            </a:r>
            <a:r>
              <a:rPr lang="fr-FR" sz="1200" kern="1200" dirty="0" smtClean="0">
                <a:solidFill>
                  <a:schemeClr val="tx1"/>
                </a:solidFill>
                <a:effectLst/>
                <a:latin typeface="+mn-lt"/>
                <a:ea typeface="+mn-ea"/>
                <a:cs typeface="+mn-cs"/>
              </a:rPr>
              <a:t>et du développement et ce, durant toute la vie (développement fœtal, à la naissance, tout au long de la petite enfance, de l'enfance, de l'adolescence, de l'âge adulte et de la vieillesse),</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60 secondes</a:t>
            </a:r>
            <a:r>
              <a:rPr lang="fr-FR" dirty="0" smtClean="0"/>
              <a:t>.</a:t>
            </a:r>
            <a:endParaRPr lang="x-none" dirty="0" smtClean="0"/>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14853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6. Introduction sur l’équilibre nutritionnel</a:t>
            </a:r>
          </a:p>
          <a:p>
            <a:endParaRPr lang="fr-FR" dirty="0" smtClean="0"/>
          </a:p>
          <a:p>
            <a:r>
              <a:rPr lang="fr-FR" dirty="0" smtClean="0"/>
              <a:t>Selon vous quelles sont</a:t>
            </a:r>
            <a:r>
              <a:rPr lang="fr-FR" baseline="0" dirty="0" smtClean="0"/>
              <a:t> les éléments </a:t>
            </a:r>
            <a:r>
              <a:rPr lang="fr-FR" dirty="0" smtClean="0"/>
              <a:t>qui apparaissent sur ce schéma et ceux déjà apparu pendant l’exercice ?</a:t>
            </a:r>
          </a:p>
          <a:p>
            <a:r>
              <a:rPr lang="fr-FR" dirty="0" smtClean="0"/>
              <a:t>« processus »</a:t>
            </a:r>
            <a:r>
              <a:rPr lang="fr-FR" baseline="0" dirty="0" smtClean="0"/>
              <a:t> - </a:t>
            </a:r>
            <a:r>
              <a:rPr lang="fr-FR" dirty="0" smtClean="0"/>
              <a:t>« besoins »</a:t>
            </a:r>
            <a:r>
              <a:rPr lang="fr-FR" baseline="0" dirty="0" smtClean="0"/>
              <a:t> - </a:t>
            </a:r>
            <a:r>
              <a:rPr lang="fr-FR" dirty="0" smtClean="0"/>
              <a:t>« régime » - « fonctions essentielles » - « croissance » - « pertes » - « dépenses ».</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Comme aucun des aliments ne contient tous les nutriments nécessaires au bon fonctionnement de notre organisme, nous devons </a:t>
            </a:r>
            <a:r>
              <a:rPr lang="fr-FR" sz="1200" b="1" i="0" kern="1200" dirty="0" smtClean="0">
                <a:solidFill>
                  <a:schemeClr val="tx1"/>
                </a:solidFill>
                <a:effectLst/>
                <a:latin typeface="+mn-lt"/>
                <a:ea typeface="+mn-ea"/>
                <a:cs typeface="+mn-cs"/>
              </a:rPr>
              <a:t>diversifier et varier notre alimentation</a:t>
            </a:r>
            <a:r>
              <a:rPr lang="fr-FR" sz="1200" b="0" i="0" kern="1200" dirty="0" smtClean="0">
                <a:solidFill>
                  <a:schemeClr val="tx1"/>
                </a:solidFill>
                <a:effectLst/>
                <a:latin typeface="+mn-lt"/>
                <a:ea typeface="+mn-ea"/>
                <a:cs typeface="+mn-cs"/>
              </a:rPr>
              <a:t>. Ainsi, elle couvrira au mieux l’ensemble de nos besoins, en particulier en vitamines, en sels minéraux et en oligo-éléments et limitera la consommation de nutriments dont l’excès est nocif - matières grasses, sucre ou sel, par exemple.</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Les </a:t>
            </a:r>
            <a:r>
              <a:rPr lang="fr-FR" sz="1200" b="1" i="0" kern="1200" dirty="0" smtClean="0">
                <a:solidFill>
                  <a:schemeClr val="tx1"/>
                </a:solidFill>
                <a:effectLst/>
                <a:latin typeface="+mn-lt"/>
                <a:ea typeface="+mn-ea"/>
                <a:cs typeface="+mn-cs"/>
              </a:rPr>
              <a:t>mauvaises habitudes alimentaires</a:t>
            </a:r>
            <a:r>
              <a:rPr lang="fr-FR" sz="1200" b="0" i="0" kern="1200" dirty="0" smtClean="0">
                <a:solidFill>
                  <a:schemeClr val="tx1"/>
                </a:solidFill>
                <a:effectLst/>
                <a:latin typeface="+mn-lt"/>
                <a:ea typeface="+mn-ea"/>
                <a:cs typeface="+mn-cs"/>
              </a:rPr>
              <a:t> ne sont pas des </a:t>
            </a:r>
            <a:r>
              <a:rPr lang="fr-FR" sz="1200" b="1" i="0" kern="1200" dirty="0" smtClean="0">
                <a:solidFill>
                  <a:schemeClr val="tx1"/>
                </a:solidFill>
                <a:effectLst/>
                <a:latin typeface="+mn-lt"/>
                <a:ea typeface="+mn-ea"/>
                <a:cs typeface="+mn-cs"/>
              </a:rPr>
              <a:t>fatalités irréversibles</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De petits changements enchaînés successivement et maintenus sur la durée peuvent significativement améliorer la santé à long terme</a:t>
            </a:r>
            <a:r>
              <a:rPr lang="fr-FR" sz="1200" b="0" i="0" kern="1200" dirty="0" smtClean="0">
                <a:solidFill>
                  <a:schemeClr val="tx1"/>
                </a:solidFill>
                <a:effectLst/>
                <a:latin typeface="+mn-lt"/>
                <a:ea typeface="+mn-ea"/>
                <a:cs typeface="+mn-cs"/>
              </a:rPr>
              <a:t>.</a:t>
            </a:r>
          </a:p>
          <a:p>
            <a:endParaRPr lang="fr-FR" dirty="0" smtClean="0"/>
          </a:p>
          <a:p>
            <a:r>
              <a:rPr lang="fr-FR" dirty="0" smtClean="0"/>
              <a:t>Les diapositives qui suivent donnent aussi des réponses qui permettent de mieux</a:t>
            </a:r>
            <a:r>
              <a:rPr lang="fr-FR" baseline="0" dirty="0" smtClean="0"/>
              <a:t> comprendre</a:t>
            </a:r>
            <a:r>
              <a:rPr lang="fr-FR" dirty="0" smtClean="0"/>
              <a:t> </a:t>
            </a:r>
            <a:r>
              <a:rPr lang="fr-FR" b="0" dirty="0" smtClean="0"/>
              <a:t>ce concept de « </a:t>
            </a:r>
            <a:r>
              <a:rPr lang="fr-FR" b="1" dirty="0" smtClean="0"/>
              <a:t>L’équilibre nutritionnel ».</a:t>
            </a:r>
          </a:p>
          <a:p>
            <a:endParaRPr lang="fr-FR" b="1" dirty="0" smtClean="0"/>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60 secondes</a:t>
            </a: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42440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7: Dé</a:t>
            </a:r>
            <a:r>
              <a:rPr lang="en-GB" sz="1200" b="1" kern="1200" dirty="0" err="1" smtClean="0">
                <a:solidFill>
                  <a:schemeClr val="tx1"/>
                </a:solidFill>
                <a:effectLst/>
                <a:latin typeface="+mn-lt"/>
                <a:ea typeface="+mn-ea"/>
                <a:cs typeface="+mn-cs"/>
              </a:rPr>
              <a:t>finition</a:t>
            </a:r>
            <a:r>
              <a:rPr lang="en-GB" sz="1200" b="1" kern="1200" dirty="0" smtClean="0">
                <a:solidFill>
                  <a:schemeClr val="tx1"/>
                </a:solidFill>
                <a:effectLst/>
                <a:latin typeface="+mn-lt"/>
                <a:ea typeface="+mn-ea"/>
                <a:cs typeface="+mn-cs"/>
              </a:rPr>
              <a:t> de la malnutrition</a:t>
            </a:r>
            <a:endParaRPr lang="en-GB"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a:t>
            </a:r>
            <a:r>
              <a:rPr lang="fr-FR" baseline="0" dirty="0" smtClean="0"/>
              <a:t> malnutrition </a:t>
            </a:r>
            <a:r>
              <a:rPr lang="fr-FR" dirty="0" smtClean="0"/>
              <a:t>apparait lorsque l'apport alimentaire et l'absorption de nutriments ne sont pas équilibrés par rapport aux besoins nutritionnels nécessaires au maintien d'une bonne santé et d'un bon développement.</a:t>
            </a:r>
          </a:p>
          <a:p>
            <a:r>
              <a:rPr lang="fr-FR" sz="1200" kern="1200" dirty="0" smtClean="0">
                <a:solidFill>
                  <a:schemeClr val="tx1"/>
                </a:solidFill>
                <a:effectLst/>
                <a:latin typeface="+mn-lt"/>
                <a:ea typeface="+mn-ea"/>
                <a:cs typeface="+mn-cs"/>
              </a:rPr>
              <a:t>C’est la réponse physiologique de l'organisme à un régime alimentaire inadéquat ou à une variation dans les dépenses, et qui affecte les organes, les fonctions de l'organisme. Cette réponse se manifeste par un tableau clinique plus ou moins spécifique avec différents niveaux de gravité. Elle inclut la </a:t>
            </a:r>
            <a:r>
              <a:rPr lang="fr-FR" sz="1200" b="1" kern="1200" dirty="0" smtClean="0">
                <a:solidFill>
                  <a:schemeClr val="tx1"/>
                </a:solidFill>
                <a:effectLst/>
                <a:latin typeface="+mn-lt"/>
                <a:ea typeface="+mn-ea"/>
                <a:cs typeface="+mn-cs"/>
              </a:rPr>
              <a:t>surnutrition</a:t>
            </a:r>
            <a:r>
              <a:rPr lang="fr-FR" sz="1200" kern="1200" dirty="0" smtClean="0">
                <a:solidFill>
                  <a:schemeClr val="tx1"/>
                </a:solidFill>
                <a:effectLst/>
                <a:latin typeface="+mn-lt"/>
                <a:ea typeface="+mn-ea"/>
                <a:cs typeface="+mn-cs"/>
              </a:rPr>
              <a:t> et la </a:t>
            </a:r>
            <a:r>
              <a:rPr lang="fr-FR" sz="1200" b="1" kern="1200" dirty="0" smtClean="0">
                <a:solidFill>
                  <a:schemeClr val="tx1"/>
                </a:solidFill>
                <a:effectLst/>
                <a:latin typeface="+mn-lt"/>
                <a:ea typeface="+mn-ea"/>
                <a:cs typeface="+mn-cs"/>
              </a:rPr>
              <a:t>sous-nutrition.</a:t>
            </a:r>
            <a:endParaRPr lang="en-GB" sz="1200" kern="1200" dirty="0" smtClean="0">
              <a:solidFill>
                <a:schemeClr val="tx1"/>
              </a:solidFill>
              <a:effectLst/>
              <a:latin typeface="+mn-lt"/>
              <a:ea typeface="+mn-ea"/>
              <a:cs typeface="+mn-cs"/>
            </a:endParaRP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30</a:t>
            </a:r>
            <a:r>
              <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rPr>
              <a:t> secondes</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39940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Diapo 8.</a:t>
            </a:r>
            <a:r>
              <a:rPr lang="fr-FR" b="1" baseline="0" dirty="0" smtClean="0"/>
              <a:t> Double fardeau de la malnutrition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deux types</a:t>
            </a:r>
            <a:r>
              <a:rPr lang="fr-FR" baseline="0" dirty="0" smtClean="0"/>
              <a:t> de malnutrition sont la </a:t>
            </a:r>
            <a:r>
              <a:rPr lang="fr-FR" b="1" baseline="0" dirty="0" smtClean="0"/>
              <a:t>sous-nutrition </a:t>
            </a:r>
            <a:r>
              <a:rPr lang="fr-FR" baseline="0" dirty="0" smtClean="0"/>
              <a:t>et la </a:t>
            </a:r>
            <a:r>
              <a:rPr lang="fr-FR" b="1" baseline="0" dirty="0" smtClean="0"/>
              <a:t>surnutrition</a:t>
            </a:r>
            <a:r>
              <a:rPr lang="fr-FR" baseline="0" dirty="0" smtClean="0"/>
              <a:t>. Il y a plusieurs formes de sous-nutrition. Les plus répandues au Niger sont </a:t>
            </a:r>
            <a:r>
              <a:rPr lang="fr-FR" b="1" baseline="0" dirty="0" smtClean="0"/>
              <a:t>la malnutrition chronique</a:t>
            </a:r>
            <a:r>
              <a:rPr lang="fr-FR" baseline="0" dirty="0" smtClean="0"/>
              <a:t>, la </a:t>
            </a:r>
            <a:r>
              <a:rPr lang="fr-FR" b="1" baseline="0" dirty="0" smtClean="0"/>
              <a:t>malnutrition aigue </a:t>
            </a:r>
            <a:r>
              <a:rPr lang="fr-FR" baseline="0" dirty="0" smtClean="0"/>
              <a:t>et l’ </a:t>
            </a:r>
            <a:r>
              <a:rPr lang="fr-FR" b="1" baseline="0" dirty="0" smtClean="0"/>
              <a:t>anémie </a:t>
            </a:r>
            <a:r>
              <a:rPr lang="fr-FR" baseline="0" dirty="0" smtClean="0"/>
              <a:t>chez les enfants de </a:t>
            </a:r>
            <a:r>
              <a:rPr lang="fr-FR" b="1" baseline="0" dirty="0" smtClean="0"/>
              <a:t>moins de cinq ans </a:t>
            </a:r>
            <a:r>
              <a:rPr lang="fr-FR" baseline="0" dirty="0" smtClean="0"/>
              <a:t>tandis que l’ </a:t>
            </a:r>
            <a:r>
              <a:rPr lang="fr-FR" b="1" baseline="0" dirty="0" smtClean="0"/>
              <a:t>anémie</a:t>
            </a:r>
            <a:r>
              <a:rPr lang="fr-FR" baseline="0" dirty="0" smtClean="0"/>
              <a:t> et le déficit énergétique ou la maigreur sont fréquents chez les femmes en âge de procréer.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smtClean="0"/>
              <a:t>Concernant la surnutrition</a:t>
            </a:r>
            <a:r>
              <a:rPr lang="fr-FR" baseline="0" dirty="0" smtClean="0"/>
              <a:t>, le surpoids et l’ obésité chez les femmes en âge de procréer sont les formes les plus courantes au Niger.  </a:t>
            </a:r>
            <a:r>
              <a:rPr lang="fr-FR" sz="1200" b="1" i="0" kern="1200" dirty="0" smtClean="0">
                <a:solidFill>
                  <a:schemeClr val="tx1"/>
                </a:solidFill>
                <a:effectLst/>
                <a:latin typeface="+mn-lt"/>
                <a:ea typeface="+mn-ea"/>
                <a:cs typeface="+mn-cs"/>
              </a:rPr>
              <a:t>Les déséquilibres alimentaires </a:t>
            </a:r>
            <a:r>
              <a:rPr lang="fr-FR" sz="1200" b="0" i="0" kern="1200" dirty="0" smtClean="0">
                <a:solidFill>
                  <a:schemeClr val="tx1"/>
                </a:solidFill>
                <a:effectLst/>
                <a:latin typeface="+mn-lt"/>
                <a:ea typeface="+mn-ea"/>
                <a:cs typeface="+mn-cs"/>
              </a:rPr>
              <a:t>et la </a:t>
            </a:r>
            <a:r>
              <a:rPr lang="fr-FR" sz="1200" b="1" i="0" kern="1200" dirty="0" smtClean="0">
                <a:solidFill>
                  <a:schemeClr val="tx1"/>
                </a:solidFill>
                <a:effectLst/>
                <a:latin typeface="+mn-lt"/>
                <a:ea typeface="+mn-ea"/>
                <a:cs typeface="+mn-cs"/>
              </a:rPr>
              <a:t>sédentarité</a:t>
            </a:r>
            <a:r>
              <a:rPr lang="fr-FR" sz="1200" b="0" i="0" kern="1200" dirty="0" smtClean="0">
                <a:solidFill>
                  <a:schemeClr val="tx1"/>
                </a:solidFill>
                <a:effectLst/>
                <a:latin typeface="+mn-lt"/>
                <a:ea typeface="+mn-ea"/>
                <a:cs typeface="+mn-cs"/>
              </a:rPr>
              <a:t> sont les premières causes de toutes les formes de malnutrition comme celles par carences et celles dites de pléthore notamment le </a:t>
            </a:r>
            <a:r>
              <a:rPr lang="fr-FR" sz="1200" b="1" i="0" kern="1200" dirty="0" smtClean="0">
                <a:solidFill>
                  <a:schemeClr val="tx1"/>
                </a:solidFill>
                <a:effectLst/>
                <a:latin typeface="+mn-lt"/>
                <a:ea typeface="+mn-ea"/>
                <a:cs typeface="+mn-cs"/>
              </a:rPr>
              <a:t>diabète de type 2 et de l’obésité</a:t>
            </a:r>
            <a:r>
              <a:rPr lang="fr-FR" sz="1200" b="0" i="0" kern="1200" dirty="0" smtClean="0">
                <a:solidFill>
                  <a:schemeClr val="tx1"/>
                </a:solidFill>
                <a:effectLst/>
                <a:latin typeface="+mn-lt"/>
                <a:ea typeface="+mn-ea"/>
                <a:cs typeface="+mn-cs"/>
              </a:rPr>
              <a:t>, deux maladies de plus en plus fréquentes qui s’accompagnent d’un risque accru d’accidents cardiovasculaires (infarctus et AVC), de cancers, mais aussi de troubles articulaires. Ces derniers comme l’</a:t>
            </a:r>
            <a:r>
              <a:rPr lang="fr-FR" sz="1200" b="1" i="0" kern="1200" dirty="0" smtClean="0">
                <a:solidFill>
                  <a:schemeClr val="tx1"/>
                </a:solidFill>
                <a:effectLst/>
                <a:latin typeface="+mn-lt"/>
                <a:ea typeface="+mn-ea"/>
                <a:cs typeface="+mn-cs"/>
              </a:rPr>
              <a:t>arthrose</a:t>
            </a:r>
            <a:r>
              <a:rPr lang="fr-FR" sz="1200" b="0" i="0" kern="1200" dirty="0" smtClean="0">
                <a:solidFill>
                  <a:schemeClr val="tx1"/>
                </a:solidFill>
                <a:effectLst/>
                <a:latin typeface="+mn-lt"/>
                <a:ea typeface="+mn-ea"/>
                <a:cs typeface="+mn-cs"/>
              </a:rPr>
              <a:t>, poussent à la sédentarité : </a:t>
            </a:r>
            <a:r>
              <a:rPr lang="fr-FR" sz="1200" b="1" i="0" kern="1200" dirty="0" smtClean="0">
                <a:solidFill>
                  <a:schemeClr val="tx1"/>
                </a:solidFill>
                <a:effectLst/>
                <a:latin typeface="+mn-lt"/>
                <a:ea typeface="+mn-ea"/>
                <a:cs typeface="+mn-cs"/>
              </a:rPr>
              <a:t>un véritable cercle vicieux</a:t>
            </a:r>
            <a:r>
              <a:rPr lang="fr-FR" sz="1200" b="0" i="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Cette diapo présente</a:t>
            </a:r>
            <a:r>
              <a:rPr lang="fr-FR" sz="1200" b="0" i="0" kern="1200" baseline="0" dirty="0" smtClean="0">
                <a:solidFill>
                  <a:schemeClr val="tx1"/>
                </a:solidFill>
                <a:effectLst/>
                <a:latin typeface="+mn-lt"/>
                <a:ea typeface="+mn-ea"/>
                <a:cs typeface="+mn-cs"/>
              </a:rPr>
              <a:t> les </a:t>
            </a:r>
            <a:r>
              <a:rPr lang="fr-FR" sz="1200" b="1" i="0" kern="1200" baseline="0" dirty="0" smtClean="0">
                <a:solidFill>
                  <a:schemeClr val="tx1"/>
                </a:solidFill>
                <a:effectLst/>
                <a:latin typeface="+mn-lt"/>
                <a:ea typeface="+mn-ea"/>
                <a:cs typeface="+mn-cs"/>
              </a:rPr>
              <a:t>formes les plus extrêmes de malnutrition que l’on qualifie du double fardeau de la malnutrition ou parfois le triple fardeau</a:t>
            </a:r>
            <a:r>
              <a:rPr lang="fr-FR" sz="1200" b="0" i="0" kern="1200" baseline="0" dirty="0" smtClean="0">
                <a:solidFill>
                  <a:schemeClr val="tx1"/>
                </a:solidFill>
                <a:effectLst/>
                <a:latin typeface="+mn-lt"/>
                <a:ea typeface="+mn-ea"/>
                <a:cs typeface="+mn-cs"/>
              </a:rPr>
              <a:t>. Le </a:t>
            </a:r>
            <a:r>
              <a:rPr lang="fr-FR" sz="1200" kern="1200" dirty="0" smtClean="0">
                <a:solidFill>
                  <a:schemeClr val="tx1"/>
                </a:solidFill>
                <a:effectLst/>
                <a:latin typeface="+mn-lt"/>
                <a:ea typeface="+mn-ea"/>
                <a:cs typeface="+mn-cs"/>
              </a:rPr>
              <a:t>« double fardeau » de la malnutrition se réfère à la coexistence de la sous-alimentation, des carences en micronutriments, de l’excès de poids/l’obésité et d’autres maladies chroniques d’origine nutritionnelle dans un même pays, une même communauté et des fois dans un même ménage. Ce phénomène touche aussi bien les pays en développement ayant un revenu moins élevé que les pays à travers le monde ayant des cultures et des habitudes alimentaires très diverses. Quand les conditions économiques précaires s’améliorent, les quantités et la variété des aliments consommés augmentent et les taux de mortalité des nourrissons et jeunes enfants diminuent avec l’élimination progressive des maladies transmissibles. Ceci peut s’accompagner d’une augmentation des niveaux d’obésité et de maladies non-transmissibles d’origine alimentaire qui pourraient coexister avec des niveaux élevés de sous-alimentation chez les enfants.</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Arial" panose="020B0604020202020204" pitchFamily="34" charset="0"/>
                <a:ea typeface="+mn-ea"/>
                <a:cs typeface="Times New Roman" panose="02020603050405020304" pitchFamily="18" charset="0"/>
              </a:rPr>
              <a:t>1</a:t>
            </a:r>
            <a:r>
              <a:rPr lang="fr-FR" sz="1200" b="1" kern="1200" baseline="0" dirty="0" smtClean="0">
                <a:solidFill>
                  <a:schemeClr val="tx1"/>
                </a:solidFill>
                <a:effectLst/>
                <a:latin typeface="Arial" panose="020B0604020202020204" pitchFamily="34" charset="0"/>
                <a:ea typeface="+mn-ea"/>
                <a:cs typeface="Times New Roman" panose="02020603050405020304" pitchFamily="18" charset="0"/>
              </a:rPr>
              <a:t> minute et 50 secondes</a:t>
            </a:r>
            <a:r>
              <a:rPr lang="fr-FR" sz="1200" kern="1200" baseline="0" dirty="0" smtClean="0">
                <a:solidFill>
                  <a:schemeClr val="tx1"/>
                </a:solidFill>
                <a:effectLst/>
                <a:latin typeface="Arial" panose="020B0604020202020204" pitchFamily="34" charset="0"/>
                <a:ea typeface="+mn-ea"/>
                <a:cs typeface="Times New Roman" panose="02020603050405020304" pitchFamily="18" charset="0"/>
              </a:rPr>
              <a:t>.</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77801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9: Définitions</a:t>
            </a:r>
            <a:r>
              <a:rPr lang="fr-FR" b="1" baseline="0" dirty="0" smtClean="0"/>
              <a:t> de la sous-alimentation et de la faim</a:t>
            </a:r>
            <a:endParaRPr lang="fr-FR" b="1" dirty="0" smtClean="0"/>
          </a:p>
          <a:p>
            <a:endParaRPr lang="fr-FR" b="1" dirty="0" smtClean="0"/>
          </a:p>
          <a:p>
            <a:r>
              <a:rPr lang="fr-FR" b="1" dirty="0" smtClean="0"/>
              <a:t>La sous-alimentation </a:t>
            </a:r>
            <a:r>
              <a:rPr lang="fr-FR" dirty="0" smtClean="0"/>
              <a:t>représente </a:t>
            </a:r>
            <a:r>
              <a:rPr lang="fr-FR" i="1" dirty="0" smtClean="0"/>
              <a:t>« le pourcentage de la population qui n’a pas accès à une quantité de nourriture suffisante pour satisfaire ses besoins énergétiques ». </a:t>
            </a:r>
            <a:r>
              <a:rPr lang="fr-FR" dirty="0" smtClean="0"/>
              <a:t>Elle mesure la part de la population ayant un apport énergétique alimentaire inférieur à un seuil prédéterminé. Ce seuil est déterminé par pays « en termes de kilocalories nécessaires pour mener une vie saine et pratiquer une activité physique modérée ». Le terme mesure une privation de nourriture et d’insécurité alimentaire au niveau populationnel plus qu’un résultat anthropométrique ou une manifestation de la malnutrition au niveau individuel. Cependant, en situation de </a:t>
            </a:r>
            <a:r>
              <a:rPr lang="fr-FR" b="1" dirty="0" smtClean="0"/>
              <a:t>sous-alimentation</a:t>
            </a:r>
            <a:r>
              <a:rPr lang="fr-FR" dirty="0" smtClean="0"/>
              <a:t>, les individus adaptent leur métabolisme et c’est en puisant dans leurs réserves qu’apparait le risque de la </a:t>
            </a:r>
            <a:r>
              <a:rPr lang="fr-FR" b="1" dirty="0" smtClean="0"/>
              <a:t>sous-nutrition</a:t>
            </a:r>
            <a:r>
              <a:rPr lang="fr-FR" dirty="0" smtClean="0"/>
              <a:t>.</a:t>
            </a:r>
          </a:p>
          <a:p>
            <a:endParaRPr lang="fr-FR" b="1" dirty="0" smtClean="0"/>
          </a:p>
          <a:p>
            <a:r>
              <a:rPr lang="fr-FR" b="1" i="0" dirty="0" smtClean="0"/>
              <a:t>La Faim chronique </a:t>
            </a:r>
            <a:r>
              <a:rPr lang="fr-FR" b="0" i="0" dirty="0" smtClean="0"/>
              <a:t>est</a:t>
            </a:r>
            <a:r>
              <a:rPr lang="fr-FR" i="0" dirty="0" smtClean="0"/>
              <a:t> « le nombre d’individus qui ne consomment pas les besoins énergétiques quotidiens minimaux requis, ce qui correspond au nombre de calories nécessaires à une activité minimum et à un poids minimum requis pour la taille atteinte ».  A partir des calories totales disponibles, les calories totales requises pour une population donnée (âge et sexe), et la distribution des calories au sein des différentes régions d’un pays, il est possible de calculer le nombre d’individus qui se situent au-dessous des besoins énergétiques minimaux. </a:t>
            </a:r>
          </a:p>
          <a:p>
            <a:endParaRPr lang="fr-FR" b="1" i="0" dirty="0" smtClean="0"/>
          </a:p>
          <a:p>
            <a:r>
              <a:rPr lang="fr-FR" b="1" i="0" dirty="0" smtClean="0"/>
              <a:t>ATTENTION</a:t>
            </a:r>
            <a:r>
              <a:rPr lang="fr-FR" i="0" dirty="0" smtClean="0"/>
              <a:t> ! </a:t>
            </a:r>
            <a:endParaRPr lang="x-none" i="0" dirty="0" smtClean="0"/>
          </a:p>
          <a:p>
            <a:pPr lvl="0"/>
            <a:r>
              <a:rPr lang="fr-FR" i="0" dirty="0" smtClean="0"/>
              <a:t>La qualité du régime alimentaire, au-delà de son contenu énergétique, en ce qui concerne la consommation des protéines, vitamines ou minéraux, n’est pas prise en compte dans ces définitions.</a:t>
            </a:r>
            <a:endParaRPr lang="x-none" i="0" dirty="0" smtClean="0"/>
          </a:p>
          <a:p>
            <a:pPr lvl="0"/>
            <a:r>
              <a:rPr lang="fr-FR" i="0" dirty="0" smtClean="0"/>
              <a:t>Les deux concepts (sous-alimentation et faim) font référence aux populations, ce ne sont pas des critères de diagnostic individuel et ils ne peuvent pas être attribués à des individus concrets. Ne pas confondre la sous-alimentation avec la sous-nutrition. La première fait référence à une population ou pays, la deuxième à une condition nutritionnelle de l’individu. </a:t>
            </a:r>
          </a:p>
          <a:p>
            <a:pPr lvl="0"/>
            <a:endParaRPr lang="fr-FR" i="0" dirty="0" smtClean="0"/>
          </a:p>
          <a:p>
            <a:pPr lvl="0"/>
            <a:r>
              <a:rPr lang="fr-FR" b="1" i="0" dirty="0" smtClean="0"/>
              <a:t>2 minutes</a:t>
            </a:r>
            <a:r>
              <a:rPr lang="fr-FR" i="0" dirty="0" smtClean="0"/>
              <a:t>. </a:t>
            </a:r>
            <a:endParaRPr lang="x-none" i="0" dirty="0" smtClean="0"/>
          </a:p>
          <a:p>
            <a:endParaRPr lang="x-none" sz="1600" i="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04410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23/01/2021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81143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23/01/2021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16850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23/01/2021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64600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26002174"/>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23-Jan-21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32212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23-Jan-21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2270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23-Jan-21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481520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23-Jan-21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0397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23-Jan-21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68041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22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386261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23/01/2021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137803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77207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842353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D8FF7D0-8268-4EFA-B06F-F13501D569EF}" type="datetimeFigureOut">
              <a:rPr lang="fr-FR" smtClean="0">
                <a:solidFill>
                  <a:srgbClr val="FFFFFF"/>
                </a:solidFill>
              </a:rPr>
              <a:pPr/>
              <a:t>23/01/2021</a:t>
            </a:fld>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p>
            <a:fld id="{6ADC0BCF-F1C1-4CC1-A145-B48C8A6BD313}"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326047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FC1C5B5-8F6F-D941-AFC1-1A3CE302BDE4}" type="datetimeFigureOut">
              <a:rPr lang="fr-FR" smtClean="0"/>
              <a:t>23/01/2021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46409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FC1C5B5-8F6F-D941-AFC1-1A3CE302BDE4}" type="datetimeFigureOut">
              <a:rPr lang="fr-FR" smtClean="0"/>
              <a:t>23/01/2021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86567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FC1C5B5-8F6F-D941-AFC1-1A3CE302BDE4}" type="datetimeFigureOut">
              <a:rPr lang="fr-FR" smtClean="0"/>
              <a:t>23/01/2021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43231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FC1C5B5-8F6F-D941-AFC1-1A3CE302BDE4}" type="datetimeFigureOut">
              <a:rPr lang="fr-FR" smtClean="0"/>
              <a:t>23/01/2021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51534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C5B5-8F6F-D941-AFC1-1A3CE302BDE4}" type="datetimeFigureOut">
              <a:rPr lang="fr-FR" smtClean="0"/>
              <a:t>23/01/2021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14125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23/01/2021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4414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23/01/2021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33896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C5B5-8F6F-D941-AFC1-1A3CE302BDE4}" type="datetimeFigureOut">
              <a:rPr lang="fr-FR" smtClean="0"/>
              <a:t>23/01/2021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54E62-313F-4245-A786-B0FE8BB00D39}" type="slidenum">
              <a:rPr lang="fr-FR" smtClean="0"/>
              <a:t>‹N°›</a:t>
            </a:fld>
            <a:endParaRPr lang="fr-FR"/>
          </a:p>
        </p:txBody>
      </p:sp>
    </p:spTree>
    <p:extLst>
      <p:ext uri="{BB962C8B-B14F-4D97-AF65-F5344CB8AC3E}">
        <p14:creationId xmlns:p14="http://schemas.microsoft.com/office/powerpoint/2010/main" val="19146187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3474090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19.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0.xml"/><Relationship Id="rId7"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8857" y="2413000"/>
            <a:ext cx="4127897" cy="2311400"/>
          </a:xfrm>
        </p:spPr>
        <p:txBody>
          <a:bodyPr>
            <a:noAutofit/>
          </a:bodyPr>
          <a:lstStyle/>
          <a:p>
            <a:pPr algn="ctr"/>
            <a:r>
              <a:rPr lang="fr-FR" b="1" dirty="0">
                <a:solidFill>
                  <a:schemeClr val="bg1"/>
                </a:solidFill>
              </a:rPr>
              <a:t>Concepts clés </a:t>
            </a:r>
            <a:r>
              <a:rPr lang="fr-FR" b="1" dirty="0" smtClean="0">
                <a:solidFill>
                  <a:schemeClr val="bg1"/>
                </a:solidFill>
              </a:rPr>
              <a:t>sur la </a:t>
            </a:r>
            <a:r>
              <a:rPr lang="fr-FR" b="1" dirty="0">
                <a:solidFill>
                  <a:schemeClr val="bg1"/>
                </a:solidFill>
              </a:rPr>
              <a:t>nutrition et </a:t>
            </a:r>
            <a:r>
              <a:rPr lang="fr-FR" b="1" dirty="0" smtClean="0">
                <a:solidFill>
                  <a:schemeClr val="bg1"/>
                </a:solidFill>
              </a:rPr>
              <a:t>la malnutrition</a:t>
            </a:r>
            <a:endParaRPr lang="fr-FR" b="1" dirty="0">
              <a:solidFill>
                <a:schemeClr val="bg1"/>
              </a:solidFill>
            </a:endParaRPr>
          </a:p>
        </p:txBody>
      </p:sp>
      <p:sp>
        <p:nvSpPr>
          <p:cNvPr id="3" name="Titre 1"/>
          <p:cNvSpPr txBox="1">
            <a:spLocks/>
          </p:cNvSpPr>
          <p:nvPr/>
        </p:nvSpPr>
        <p:spPr>
          <a:xfrm>
            <a:off x="5686394" y="5116214"/>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1500" dirty="0">
                <a:solidFill>
                  <a:schemeClr val="tx1"/>
                </a:solidFill>
              </a:rPr>
              <a:t>Formation en nutrition</a:t>
            </a:r>
          </a:p>
          <a:p>
            <a:pPr algn="ctr"/>
            <a:r>
              <a:rPr lang="fr-FR" sz="1200" i="1" dirty="0">
                <a:solidFill>
                  <a:schemeClr val="tx1"/>
                </a:solidFill>
              </a:rPr>
              <a:t>XXX, 2020 Niamey, Niger</a:t>
            </a:r>
          </a:p>
        </p:txBody>
      </p:sp>
    </p:spTree>
    <p:extLst>
      <p:ext uri="{BB962C8B-B14F-4D97-AF65-F5344CB8AC3E}">
        <p14:creationId xmlns:p14="http://schemas.microsoft.com/office/powerpoint/2010/main" val="232729377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10</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1315"/>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Les nutriments</a:t>
            </a:r>
            <a:endParaRPr lang="fr-FR" sz="3200" b="1" cap="small" dirty="0">
              <a:solidFill>
                <a:srgbClr val="FFFFFF"/>
              </a:solidFill>
            </a:endParaRPr>
          </a:p>
        </p:txBody>
      </p:sp>
      <p:sp>
        <p:nvSpPr>
          <p:cNvPr id="2" name="Rectangle 1"/>
          <p:cNvSpPr/>
          <p:nvPr/>
        </p:nvSpPr>
        <p:spPr>
          <a:xfrm>
            <a:off x="2773362" y="2750403"/>
            <a:ext cx="5925777" cy="1323439"/>
          </a:xfrm>
          <a:prstGeom prst="rect">
            <a:avLst/>
          </a:prstGeom>
        </p:spPr>
        <p:txBody>
          <a:bodyPr wrap="square">
            <a:spAutoFit/>
          </a:bodyPr>
          <a:lstStyle/>
          <a:p>
            <a:r>
              <a:rPr lang="fr-FR" sz="2000" b="1" dirty="0" smtClean="0">
                <a:solidFill>
                  <a:schemeClr val="accent4">
                    <a:lumMod val="75000"/>
                  </a:schemeClr>
                </a:solidFill>
              </a:rPr>
              <a:t>MACRONUTRIMENTS</a:t>
            </a:r>
            <a:r>
              <a:rPr lang="fr-FR" sz="2000" b="1" dirty="0" smtClean="0"/>
              <a:t> : protéines</a:t>
            </a:r>
            <a:r>
              <a:rPr lang="fr-FR" sz="2000" b="1" dirty="0"/>
              <a:t>, glucides et lipides requises par le corps en grande quantité et disponibles pour être transformées en énergie. </a:t>
            </a:r>
            <a:endParaRPr lang="x-none" sz="2000" b="1" dirty="0"/>
          </a:p>
        </p:txBody>
      </p:sp>
      <p:sp>
        <p:nvSpPr>
          <p:cNvPr id="3" name="Rectangle 2"/>
          <p:cNvSpPr/>
          <p:nvPr/>
        </p:nvSpPr>
        <p:spPr>
          <a:xfrm>
            <a:off x="4127140" y="1462325"/>
            <a:ext cx="4572000" cy="1015663"/>
          </a:xfrm>
          <a:prstGeom prst="rect">
            <a:avLst/>
          </a:prstGeom>
        </p:spPr>
        <p:txBody>
          <a:bodyPr>
            <a:spAutoFit/>
          </a:bodyPr>
          <a:lstStyle/>
          <a:p>
            <a:pPr fontAlgn="base"/>
            <a:r>
              <a:rPr lang="fr-FR" sz="2000" b="1" dirty="0" smtClean="0"/>
              <a:t>Eléments </a:t>
            </a:r>
            <a:r>
              <a:rPr lang="fr-FR" sz="2000" b="1" dirty="0"/>
              <a:t>qui constituent l’aliment, essentiels à la croissance et à une vie en bonne santé. </a:t>
            </a:r>
          </a:p>
        </p:txBody>
      </p:sp>
      <p:sp>
        <p:nvSpPr>
          <p:cNvPr id="5" name="ZoneTexte 4"/>
          <p:cNvSpPr txBox="1"/>
          <p:nvPr/>
        </p:nvSpPr>
        <p:spPr>
          <a:xfrm>
            <a:off x="533400" y="1739324"/>
            <a:ext cx="2324100" cy="461665"/>
          </a:xfrm>
          <a:prstGeom prst="rect">
            <a:avLst/>
          </a:prstGeom>
          <a:noFill/>
        </p:spPr>
        <p:txBody>
          <a:bodyPr wrap="square" rtlCol="0">
            <a:spAutoFit/>
          </a:bodyPr>
          <a:lstStyle/>
          <a:p>
            <a:r>
              <a:rPr lang="fr-FR" sz="2400" b="1" dirty="0" smtClean="0">
                <a:solidFill>
                  <a:schemeClr val="accent1">
                    <a:lumMod val="50000"/>
                  </a:schemeClr>
                </a:solidFill>
              </a:rPr>
              <a:t>NUTRIMENTS</a:t>
            </a:r>
            <a:endParaRPr lang="fr-FR" sz="2400" b="1" dirty="0">
              <a:solidFill>
                <a:schemeClr val="accent1">
                  <a:lumMod val="50000"/>
                </a:schemeClr>
              </a:solidFill>
            </a:endParaRPr>
          </a:p>
        </p:txBody>
      </p:sp>
      <p:sp>
        <p:nvSpPr>
          <p:cNvPr id="6" name="Flèche droite rayée 5"/>
          <p:cNvSpPr/>
          <p:nvPr/>
        </p:nvSpPr>
        <p:spPr>
          <a:xfrm>
            <a:off x="2857500" y="1713294"/>
            <a:ext cx="971550" cy="5137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73191" y="4834666"/>
            <a:ext cx="5564408" cy="1015663"/>
          </a:xfrm>
          <a:prstGeom prst="rect">
            <a:avLst/>
          </a:prstGeom>
        </p:spPr>
        <p:txBody>
          <a:bodyPr wrap="square">
            <a:spAutoFit/>
          </a:bodyPr>
          <a:lstStyle/>
          <a:p>
            <a:r>
              <a:rPr lang="fr-FR" sz="2000" b="1" dirty="0" smtClean="0">
                <a:solidFill>
                  <a:schemeClr val="accent4">
                    <a:lumMod val="75000"/>
                  </a:schemeClr>
                </a:solidFill>
              </a:rPr>
              <a:t>MICRONUTRIMENTS </a:t>
            </a:r>
            <a:r>
              <a:rPr lang="fr-FR" sz="2000" b="1" dirty="0" smtClean="0"/>
              <a:t>: </a:t>
            </a:r>
            <a:r>
              <a:rPr lang="fr-FR" sz="2000" b="1" dirty="0"/>
              <a:t>des substances organiques et minérales sans valeur nutritive ou énergétique propre. </a:t>
            </a:r>
            <a:endParaRPr lang="x-none" sz="2000" b="1" dirty="0"/>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836461"/>
            <a:ext cx="2025791" cy="1351492"/>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5712" y="3885267"/>
            <a:ext cx="2212712" cy="2212712"/>
          </a:xfrm>
          <a:prstGeom prst="rect">
            <a:avLst/>
          </a:prstGeom>
        </p:spPr>
      </p:pic>
    </p:spTree>
    <p:extLst>
      <p:ext uri="{BB962C8B-B14F-4D97-AF65-F5344CB8AC3E}">
        <p14:creationId xmlns:p14="http://schemas.microsoft.com/office/powerpoint/2010/main" val="10807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left)">
                                      <p:cBhvr>
                                        <p:cTn id="31" dur="500"/>
                                        <p:tgtEl>
                                          <p:spTgt spid="2">
                                            <p:txEl>
                                              <p:pRg st="0" end="0"/>
                                            </p:txEl>
                                          </p:spTgt>
                                        </p:tgtEl>
                                      </p:cBhvr>
                                    </p:animEffect>
                                  </p:childTnLst>
                                </p:cTn>
                              </p:par>
                            </p:childTnLst>
                          </p:cTn>
                        </p:par>
                        <p:par>
                          <p:cTn id="32" fill="hold">
                            <p:stCondLst>
                              <p:cond delay="4000"/>
                            </p:stCondLst>
                            <p:childTnLst>
                              <p:par>
                                <p:cTn id="33" presetID="9"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par>
                          <p:cTn id="36" fill="hold">
                            <p:stCondLst>
                              <p:cond delay="4500"/>
                            </p:stCondLst>
                            <p:childTnLst>
                              <p:par>
                                <p:cTn id="37" presetID="5" presetClass="entr" presetSubtype="10" fill="hold"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checkerboard(across)">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11</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1315"/>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Les macronutriments</a:t>
            </a:r>
            <a:endParaRPr lang="fr-FR" sz="3200" b="1" cap="small" dirty="0">
              <a:solidFill>
                <a:srgbClr val="FFFFFF"/>
              </a:solidFill>
            </a:endParaRPr>
          </a:p>
        </p:txBody>
      </p:sp>
      <p:sp>
        <p:nvSpPr>
          <p:cNvPr id="2" name="Rectangle 1"/>
          <p:cNvSpPr/>
          <p:nvPr/>
        </p:nvSpPr>
        <p:spPr>
          <a:xfrm>
            <a:off x="198946" y="1190357"/>
            <a:ext cx="8781256" cy="5262979"/>
          </a:xfrm>
          <a:prstGeom prst="rect">
            <a:avLst/>
          </a:prstGeom>
        </p:spPr>
        <p:txBody>
          <a:bodyPr wrap="square">
            <a:spAutoFit/>
          </a:bodyPr>
          <a:lstStyle/>
          <a:p>
            <a:pPr marL="342900" indent="-342900">
              <a:buFont typeface="Arial" panose="020B0604020202020204" pitchFamily="34" charset="0"/>
              <a:buChar char="•"/>
            </a:pPr>
            <a:r>
              <a:rPr lang="fr-FR" sz="2400" b="1" dirty="0">
                <a:solidFill>
                  <a:schemeClr val="accent4">
                    <a:lumMod val="75000"/>
                  </a:schemeClr>
                </a:solidFill>
              </a:rPr>
              <a:t>Les protéines </a:t>
            </a:r>
            <a:r>
              <a:rPr lang="fr-FR" sz="2400" dirty="0"/>
              <a:t>constituent le squelette autour duquel les cellules se </a:t>
            </a:r>
            <a:r>
              <a:rPr lang="fr-FR" sz="2400" dirty="0" smtClean="0"/>
              <a:t>forment. </a:t>
            </a:r>
            <a:endParaRPr lang="fr-FR" sz="2400" dirty="0"/>
          </a:p>
          <a:p>
            <a:pPr marL="800100" lvl="1" indent="-342900">
              <a:buFont typeface="Arial" panose="020B0604020202020204" pitchFamily="34" charset="0"/>
              <a:buChar char="•"/>
            </a:pPr>
            <a:r>
              <a:rPr lang="fr-FR" sz="2400" dirty="0"/>
              <a:t>Indispensables pour l’entretien, la croissance, la réparation, la grossesse et l’allaitement. </a:t>
            </a:r>
            <a:endParaRPr lang="fr-FR" sz="2400" dirty="0" smtClean="0"/>
          </a:p>
          <a:p>
            <a:pPr lvl="1"/>
            <a:endParaRPr lang="fr-FR" sz="2400" dirty="0"/>
          </a:p>
          <a:p>
            <a:pPr marL="342900" indent="-342900">
              <a:buFont typeface="Arial" panose="020B0604020202020204" pitchFamily="34" charset="0"/>
              <a:buChar char="•"/>
            </a:pPr>
            <a:r>
              <a:rPr lang="fr-FR" sz="2400" b="1" dirty="0">
                <a:solidFill>
                  <a:schemeClr val="accent6">
                    <a:lumMod val="50000"/>
                  </a:schemeClr>
                </a:solidFill>
              </a:rPr>
              <a:t>Les lipides </a:t>
            </a:r>
            <a:r>
              <a:rPr lang="fr-FR" sz="2400" dirty="0"/>
              <a:t>sont les constituants des graisses, à la fois animale et végétale. </a:t>
            </a:r>
          </a:p>
          <a:p>
            <a:pPr marL="800100" lvl="1" indent="-342900">
              <a:buFont typeface="Arial" panose="020B0604020202020204" pitchFamily="34" charset="0"/>
              <a:buChar char="•"/>
            </a:pPr>
            <a:r>
              <a:rPr lang="fr-FR" sz="2400" dirty="0"/>
              <a:t>Jouent un rôle dans l’équilibre métabolique et structurel du corps (membrane cellulaire des organes et tissus, le système nerveux</a:t>
            </a:r>
            <a:r>
              <a:rPr lang="fr-FR" sz="2400" dirty="0" smtClean="0"/>
              <a:t>).</a:t>
            </a:r>
          </a:p>
          <a:p>
            <a:pPr marL="800100" lvl="1" indent="-342900">
              <a:buFont typeface="Arial" panose="020B0604020202020204" pitchFamily="34" charset="0"/>
              <a:buChar char="•"/>
            </a:pPr>
            <a:endParaRPr lang="x-none" sz="2400" dirty="0"/>
          </a:p>
          <a:p>
            <a:pPr marL="342900" indent="-342900">
              <a:buFont typeface="Arial" panose="020B0604020202020204" pitchFamily="34" charset="0"/>
              <a:buChar char="•"/>
            </a:pPr>
            <a:r>
              <a:rPr lang="fr-FR" sz="2400" b="1" dirty="0">
                <a:solidFill>
                  <a:schemeClr val="accent2">
                    <a:lumMod val="50000"/>
                  </a:schemeClr>
                </a:solidFill>
              </a:rPr>
              <a:t>Les glucides </a:t>
            </a:r>
            <a:r>
              <a:rPr lang="fr-FR" sz="2400" dirty="0"/>
              <a:t>sont </a:t>
            </a:r>
            <a:r>
              <a:rPr lang="fr-FR" sz="2400" i="1" dirty="0"/>
              <a:t>les sucres </a:t>
            </a:r>
            <a:r>
              <a:rPr lang="fr-FR" sz="2400" i="1" dirty="0" smtClean="0"/>
              <a:t>complexes </a:t>
            </a:r>
            <a:r>
              <a:rPr lang="fr-FR" sz="2400" dirty="0"/>
              <a:t>d’absorption lente (amidons) ou </a:t>
            </a:r>
            <a:r>
              <a:rPr lang="fr-FR" sz="2400" i="1" dirty="0" smtClean="0"/>
              <a:t>les sucres </a:t>
            </a:r>
            <a:r>
              <a:rPr lang="fr-FR" sz="2400" i="1" dirty="0"/>
              <a:t>simples d’absorption </a:t>
            </a:r>
            <a:r>
              <a:rPr lang="fr-FR" sz="2400" dirty="0"/>
              <a:t>rapide (sucres et leurs dérivés).</a:t>
            </a:r>
            <a:endParaRPr lang="x-none" sz="2400" dirty="0"/>
          </a:p>
        </p:txBody>
      </p:sp>
    </p:spTree>
    <p:extLst>
      <p:ext uri="{BB962C8B-B14F-4D97-AF65-F5344CB8AC3E}">
        <p14:creationId xmlns:p14="http://schemas.microsoft.com/office/powerpoint/2010/main" val="205696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1315"/>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Les micronutriments</a:t>
            </a:r>
            <a:endParaRPr lang="fr-FR" sz="3200" b="1" cap="small" dirty="0">
              <a:solidFill>
                <a:srgbClr val="FFFFFF"/>
              </a:solidFill>
            </a:endParaRPr>
          </a:p>
        </p:txBody>
      </p:sp>
      <p:sp>
        <p:nvSpPr>
          <p:cNvPr id="2" name="Rectangle 1"/>
          <p:cNvSpPr/>
          <p:nvPr/>
        </p:nvSpPr>
        <p:spPr>
          <a:xfrm>
            <a:off x="324113" y="3134830"/>
            <a:ext cx="8685743" cy="3046988"/>
          </a:xfrm>
          <a:prstGeom prst="rect">
            <a:avLst/>
          </a:prstGeom>
        </p:spPr>
        <p:txBody>
          <a:bodyPr wrap="square">
            <a:spAutoFit/>
          </a:bodyPr>
          <a:lstStyle/>
          <a:p>
            <a:r>
              <a:rPr lang="fr-FR" sz="2400" b="1" dirty="0" smtClean="0">
                <a:solidFill>
                  <a:schemeClr val="accent2">
                    <a:lumMod val="50000"/>
                  </a:schemeClr>
                </a:solidFill>
              </a:rPr>
              <a:t>Deux </a:t>
            </a:r>
            <a:r>
              <a:rPr lang="fr-FR" sz="2400" b="1" dirty="0">
                <a:solidFill>
                  <a:schemeClr val="accent2">
                    <a:lumMod val="50000"/>
                  </a:schemeClr>
                </a:solidFill>
              </a:rPr>
              <a:t>types de </a:t>
            </a:r>
            <a:r>
              <a:rPr lang="fr-FR" sz="2400" b="1" dirty="0" smtClean="0">
                <a:solidFill>
                  <a:schemeClr val="accent2">
                    <a:lumMod val="50000"/>
                  </a:schemeClr>
                </a:solidFill>
              </a:rPr>
              <a:t>micronutriments</a:t>
            </a:r>
            <a:endParaRPr lang="x-none" sz="2400" b="1" dirty="0">
              <a:solidFill>
                <a:schemeClr val="accent2">
                  <a:lumMod val="50000"/>
                </a:schemeClr>
              </a:solidFill>
            </a:endParaRPr>
          </a:p>
          <a:p>
            <a:pPr marL="354013" lvl="1" indent="-342900">
              <a:buFont typeface="Arial" panose="020B0604020202020204" pitchFamily="34" charset="0"/>
              <a:buChar char="•"/>
            </a:pPr>
            <a:r>
              <a:rPr lang="fr-FR" sz="2400" b="1" dirty="0"/>
              <a:t>Type I</a:t>
            </a:r>
            <a:r>
              <a:rPr lang="fr-FR" sz="2400" dirty="0"/>
              <a:t>, </a:t>
            </a:r>
            <a:r>
              <a:rPr lang="fr-FR" sz="2400" i="1" u="sng" dirty="0"/>
              <a:t>indépendants</a:t>
            </a:r>
            <a:r>
              <a:rPr lang="fr-FR" sz="2400" dirty="0"/>
              <a:t>: rôle </a:t>
            </a:r>
            <a:r>
              <a:rPr lang="fr-FR" sz="2400" dirty="0" smtClean="0"/>
              <a:t>fonctionnel, réserves </a:t>
            </a:r>
            <a:r>
              <a:rPr lang="fr-FR" sz="2400" dirty="0"/>
              <a:t>corporelles, carences manifestent par des signes spécifiques </a:t>
            </a:r>
            <a:r>
              <a:rPr lang="fr-FR" sz="2400" dirty="0" smtClean="0"/>
              <a:t>(</a:t>
            </a:r>
            <a:r>
              <a:rPr lang="fr-FR" sz="2400" i="1" dirty="0" smtClean="0"/>
              <a:t>vitamines</a:t>
            </a:r>
            <a:r>
              <a:rPr lang="fr-FR" sz="2400" i="1" dirty="0"/>
              <a:t>, Fer, Iode, Calcium, Sélénium, </a:t>
            </a:r>
            <a:r>
              <a:rPr lang="fr-FR" sz="2400" i="1" dirty="0" smtClean="0"/>
              <a:t>Manganèse</a:t>
            </a:r>
            <a:r>
              <a:rPr lang="fr-FR" sz="2400" dirty="0" smtClean="0"/>
              <a:t>)</a:t>
            </a:r>
            <a:endParaRPr lang="x-none" sz="2400" dirty="0"/>
          </a:p>
          <a:p>
            <a:pPr marL="354013" lvl="1" indent="-342900">
              <a:buFont typeface="Arial" panose="020B0604020202020204" pitchFamily="34" charset="0"/>
              <a:buChar char="•"/>
            </a:pPr>
            <a:r>
              <a:rPr lang="fr-FR" sz="2400" b="1" dirty="0"/>
              <a:t>Type II</a:t>
            </a:r>
            <a:r>
              <a:rPr lang="fr-FR" sz="2400" dirty="0"/>
              <a:t>, </a:t>
            </a:r>
            <a:r>
              <a:rPr lang="fr-FR" sz="2400" i="1" u="sng" dirty="0"/>
              <a:t>interdépendants</a:t>
            </a:r>
            <a:r>
              <a:rPr lang="fr-FR" sz="2400" dirty="0"/>
              <a:t>: rôle sur la croissance, carences sans signes spécifiques </a:t>
            </a:r>
            <a:r>
              <a:rPr lang="fr-FR" sz="2400" dirty="0" smtClean="0"/>
              <a:t>(</a:t>
            </a:r>
            <a:r>
              <a:rPr lang="fr-FR" sz="2400" i="1" dirty="0" smtClean="0"/>
              <a:t>acides </a:t>
            </a:r>
            <a:r>
              <a:rPr lang="fr-FR" sz="2400" i="1" dirty="0"/>
              <a:t>aminés, Sodium, Potassium, Azote, Zinc, Magnésium, Soufre, </a:t>
            </a:r>
            <a:r>
              <a:rPr lang="fr-FR" sz="2400" i="1" dirty="0" smtClean="0"/>
              <a:t>Eau)</a:t>
            </a:r>
            <a:endParaRPr lang="x-none" sz="2400" dirty="0"/>
          </a:p>
        </p:txBody>
      </p:sp>
      <p:sp>
        <p:nvSpPr>
          <p:cNvPr id="3" name="Rectangle 2"/>
          <p:cNvSpPr/>
          <p:nvPr/>
        </p:nvSpPr>
        <p:spPr>
          <a:xfrm>
            <a:off x="1638300" y="1371038"/>
            <a:ext cx="7371556" cy="1569660"/>
          </a:xfrm>
          <a:prstGeom prst="rect">
            <a:avLst/>
          </a:prstGeom>
        </p:spPr>
        <p:txBody>
          <a:bodyPr wrap="square">
            <a:spAutoFit/>
          </a:bodyPr>
          <a:lstStyle/>
          <a:p>
            <a:r>
              <a:rPr lang="fr-FR" sz="2400" b="1" dirty="0">
                <a:solidFill>
                  <a:schemeClr val="accent1">
                    <a:lumMod val="75000"/>
                  </a:schemeClr>
                </a:solidFill>
              </a:rPr>
              <a:t>Substances vitaminiques et minérales sans valeur nutritive ou énergétique propre</a:t>
            </a:r>
            <a:r>
              <a:rPr lang="fr-FR" sz="2400" dirty="0"/>
              <a:t>. </a:t>
            </a:r>
          </a:p>
          <a:p>
            <a:r>
              <a:rPr lang="fr-FR" sz="2400" i="1" dirty="0"/>
              <a:t>Essentiels au bon fonctionnement de l’organisme, à la croissance, et au système immunitaire</a:t>
            </a:r>
            <a:r>
              <a:rPr lang="fr-FR" sz="2400" dirty="0"/>
              <a:t>. </a:t>
            </a:r>
            <a:endParaRPr lang="x-none" sz="2400" dirty="0"/>
          </a:p>
        </p:txBody>
      </p:sp>
      <p:sp>
        <p:nvSpPr>
          <p:cNvPr id="6" name="Flèche droite à entaille 5"/>
          <p:cNvSpPr/>
          <p:nvPr/>
        </p:nvSpPr>
        <p:spPr>
          <a:xfrm>
            <a:off x="324113" y="1852185"/>
            <a:ext cx="1104900" cy="4545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3671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barn(inVertical)">
                                      <p:cBhvr>
                                        <p:cTn id="31" dur="500"/>
                                        <p:tgtEl>
                                          <p:spTgt spid="2">
                                            <p:txEl>
                                              <p:pRg st="1" end="1"/>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barn(inVertical)">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121" y="2773247"/>
            <a:ext cx="4634345" cy="3310247"/>
          </a:xfrm>
          <a:prstGeom prst="rect">
            <a:avLst/>
          </a:prstGeom>
        </p:spPr>
      </p:pic>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13</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L’eau</a:t>
            </a:r>
            <a:endParaRPr lang="fr-FR" sz="3200" b="1" cap="small" dirty="0">
              <a:solidFill>
                <a:srgbClr val="FFFFFF"/>
              </a:solidFill>
            </a:endParaRPr>
          </a:p>
        </p:txBody>
      </p:sp>
      <p:sp>
        <p:nvSpPr>
          <p:cNvPr id="2" name="Rectangle 1"/>
          <p:cNvSpPr/>
          <p:nvPr/>
        </p:nvSpPr>
        <p:spPr>
          <a:xfrm>
            <a:off x="207818" y="1258933"/>
            <a:ext cx="8180606" cy="1600438"/>
          </a:xfrm>
          <a:prstGeom prst="rect">
            <a:avLst/>
          </a:prstGeom>
        </p:spPr>
        <p:txBody>
          <a:bodyPr wrap="square">
            <a:spAutoFit/>
          </a:bodyPr>
          <a:lstStyle/>
          <a:p>
            <a:pPr marL="285750" indent="-285750">
              <a:buFont typeface="Arial" panose="020B0604020202020204" pitchFamily="34" charset="0"/>
              <a:buChar char="•"/>
            </a:pPr>
            <a:r>
              <a:rPr lang="fr-FR" sz="2800" dirty="0">
                <a:solidFill>
                  <a:schemeClr val="accent6">
                    <a:lumMod val="75000"/>
                  </a:schemeClr>
                </a:solidFill>
              </a:rPr>
              <a:t>70 à </a:t>
            </a:r>
            <a:r>
              <a:rPr lang="fr-FR" sz="2800" dirty="0" smtClean="0">
                <a:solidFill>
                  <a:schemeClr val="accent6">
                    <a:lumMod val="75000"/>
                  </a:schemeClr>
                </a:solidFill>
              </a:rPr>
              <a:t>80 % </a:t>
            </a:r>
            <a:r>
              <a:rPr lang="fr-FR" sz="2800" dirty="0">
                <a:solidFill>
                  <a:schemeClr val="accent6">
                    <a:lumMod val="75000"/>
                  </a:schemeClr>
                </a:solidFill>
              </a:rPr>
              <a:t>du corps est composé d’eau. </a:t>
            </a:r>
            <a:endParaRPr lang="fr-FR" sz="2800" dirty="0" smtClean="0">
              <a:solidFill>
                <a:schemeClr val="accent6">
                  <a:lumMod val="75000"/>
                </a:schemeClr>
              </a:solidFill>
            </a:endParaRPr>
          </a:p>
          <a:p>
            <a:endParaRPr lang="fr-FR" sz="1200" dirty="0">
              <a:solidFill>
                <a:schemeClr val="accent6">
                  <a:lumMod val="75000"/>
                </a:schemeClr>
              </a:solidFill>
            </a:endParaRPr>
          </a:p>
          <a:p>
            <a:pPr marL="285750" indent="-285750">
              <a:buFont typeface="Arial" panose="020B0604020202020204" pitchFamily="34" charset="0"/>
              <a:buChar char="•"/>
            </a:pPr>
            <a:r>
              <a:rPr lang="fr-FR" sz="2800" dirty="0">
                <a:solidFill>
                  <a:schemeClr val="accent1">
                    <a:lumMod val="50000"/>
                  </a:schemeClr>
                </a:solidFill>
              </a:rPr>
              <a:t>Les </a:t>
            </a:r>
            <a:r>
              <a:rPr lang="fr-FR" sz="2800" b="1" dirty="0">
                <a:solidFill>
                  <a:schemeClr val="accent1">
                    <a:lumMod val="50000"/>
                  </a:schemeClr>
                </a:solidFill>
              </a:rPr>
              <a:t>besoins</a:t>
            </a:r>
            <a:r>
              <a:rPr lang="fr-FR" sz="2800" dirty="0">
                <a:solidFill>
                  <a:schemeClr val="accent1">
                    <a:lumMod val="50000"/>
                  </a:schemeClr>
                </a:solidFill>
              </a:rPr>
              <a:t> varient selon plusieurs facteurs externes ou internes</a:t>
            </a:r>
            <a:r>
              <a:rPr lang="fr-FR" sz="2800" dirty="0">
                <a:solidFill>
                  <a:schemeClr val="accent1">
                    <a:lumMod val="75000"/>
                  </a:schemeClr>
                </a:solidFill>
              </a:rPr>
              <a:t>. </a:t>
            </a:r>
            <a:endParaRPr lang="x-none" sz="2800" dirty="0">
              <a:solidFill>
                <a:schemeClr val="accent1">
                  <a:lumMod val="75000"/>
                </a:schemeClr>
              </a:solidFill>
            </a:endParaRPr>
          </a:p>
        </p:txBody>
      </p:sp>
      <p:sp>
        <p:nvSpPr>
          <p:cNvPr id="5" name="Rectangle 4"/>
          <p:cNvSpPr/>
          <p:nvPr/>
        </p:nvSpPr>
        <p:spPr>
          <a:xfrm>
            <a:off x="207818" y="2859371"/>
            <a:ext cx="3865418" cy="3046988"/>
          </a:xfrm>
          <a:prstGeom prst="rect">
            <a:avLst/>
          </a:prstGeom>
        </p:spPr>
        <p:txBody>
          <a:bodyPr wrap="square">
            <a:spAutoFit/>
          </a:bodyPr>
          <a:lstStyle/>
          <a:p>
            <a:pPr marL="285750" indent="-285750">
              <a:buFont typeface="Arial" panose="020B0604020202020204" pitchFamily="34" charset="0"/>
              <a:buChar char="•"/>
            </a:pPr>
            <a:r>
              <a:rPr lang="fr-FR" sz="2400" b="1" dirty="0" smtClean="0">
                <a:solidFill>
                  <a:schemeClr val="accent4">
                    <a:lumMod val="75000"/>
                  </a:schemeClr>
                </a:solidFill>
              </a:rPr>
              <a:t>Apports</a:t>
            </a:r>
            <a:r>
              <a:rPr lang="fr-FR" sz="2400" dirty="0">
                <a:solidFill>
                  <a:schemeClr val="accent4">
                    <a:lumMod val="75000"/>
                  </a:schemeClr>
                </a:solidFill>
              </a:rPr>
              <a:t> </a:t>
            </a:r>
            <a:r>
              <a:rPr lang="fr-FR" sz="2400" dirty="0" smtClean="0">
                <a:solidFill>
                  <a:schemeClr val="accent4">
                    <a:lumMod val="75000"/>
                  </a:schemeClr>
                </a:solidFill>
              </a:rPr>
              <a:t>: (1</a:t>
            </a:r>
            <a:r>
              <a:rPr lang="fr-FR" sz="2400" dirty="0">
                <a:solidFill>
                  <a:schemeClr val="accent4">
                    <a:lumMod val="75000"/>
                  </a:schemeClr>
                </a:solidFill>
              </a:rPr>
              <a:t>) consommation des boissons et l’eau contenue dans les aliments et (2) l’eau produite par l’organisme au cours des réactions d’oxydation</a:t>
            </a:r>
            <a:r>
              <a:rPr lang="fr-FR" sz="2400" dirty="0"/>
              <a:t>. </a:t>
            </a:r>
          </a:p>
        </p:txBody>
      </p:sp>
    </p:spTree>
    <p:extLst>
      <p:ext uri="{BB962C8B-B14F-4D97-AF65-F5344CB8AC3E}">
        <p14:creationId xmlns:p14="http://schemas.microsoft.com/office/powerpoint/2010/main" val="189165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vertical)">
                                      <p:cBhvr>
                                        <p:cTn id="15" dur="500"/>
                                        <p:tgtEl>
                                          <p:spTgt spid="2">
                                            <p:txEl>
                                              <p:pRg st="0" end="0"/>
                                            </p:txEl>
                                          </p:spTgt>
                                        </p:tgtEl>
                                      </p:cBhvr>
                                    </p:animEffect>
                                  </p:childTnLst>
                                </p:cTn>
                              </p:par>
                            </p:childTnLst>
                          </p:cTn>
                        </p:par>
                        <p:par>
                          <p:cTn id="16" fill="hold">
                            <p:stCondLst>
                              <p:cond delay="1500"/>
                            </p:stCondLst>
                            <p:childTnLst>
                              <p:par>
                                <p:cTn id="17" presetID="14" presetClass="entr" presetSubtype="5"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vertical)">
                                      <p:cBhvr>
                                        <p:cTn id="19" dur="500"/>
                                        <p:tgtEl>
                                          <p:spTgt spid="2">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14</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2097"/>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Les besoins nutritionnels</a:t>
            </a:r>
            <a:endParaRPr lang="fr-FR" sz="3200" b="1" cap="small" dirty="0">
              <a:solidFill>
                <a:srgbClr val="FFFFFF"/>
              </a:solidFill>
            </a:endParaRPr>
          </a:p>
        </p:txBody>
      </p:sp>
      <p:sp>
        <p:nvSpPr>
          <p:cNvPr id="2" name="Rectangle 1"/>
          <p:cNvSpPr/>
          <p:nvPr/>
        </p:nvSpPr>
        <p:spPr>
          <a:xfrm>
            <a:off x="188554" y="1203843"/>
            <a:ext cx="8635783" cy="2554545"/>
          </a:xfrm>
          <a:prstGeom prst="rect">
            <a:avLst/>
          </a:prstGeom>
        </p:spPr>
        <p:txBody>
          <a:bodyPr wrap="square">
            <a:spAutoFit/>
          </a:bodyPr>
          <a:lstStyle/>
          <a:p>
            <a:r>
              <a:rPr lang="fr-FR" sz="2400" b="1" dirty="0" smtClean="0">
                <a:solidFill>
                  <a:schemeClr val="accent1"/>
                </a:solidFill>
              </a:rPr>
              <a:t>Quantité </a:t>
            </a:r>
            <a:r>
              <a:rPr lang="fr-FR" sz="2400" b="1" dirty="0">
                <a:solidFill>
                  <a:schemeClr val="accent1"/>
                </a:solidFill>
              </a:rPr>
              <a:t>de nutriments et d’énergie alimentaire nécessaire </a:t>
            </a:r>
            <a:r>
              <a:rPr lang="fr-FR" sz="2400" dirty="0"/>
              <a:t>pour compenser les dépenses du corps dans la croissance et le maintien des fonctions corporelles, une activité physique souhaitable, en cohérence avec une bonne santé sur le long </a:t>
            </a:r>
            <a:r>
              <a:rPr lang="fr-FR" sz="2400" dirty="0" smtClean="0"/>
              <a:t>terme.</a:t>
            </a:r>
            <a:endParaRPr lang="fr-FR" sz="2400" dirty="0"/>
          </a:p>
          <a:p>
            <a:r>
              <a:rPr lang="fr-FR" sz="2000" i="1" dirty="0" smtClean="0"/>
              <a:t>Évoluent </a:t>
            </a:r>
            <a:r>
              <a:rPr lang="fr-FR" sz="2000" i="1" dirty="0"/>
              <a:t>rapidement en fonction de l’âge, le sexe, la composition corporelle et l’activité physique. </a:t>
            </a:r>
          </a:p>
        </p:txBody>
      </p:sp>
      <p:sp>
        <p:nvSpPr>
          <p:cNvPr id="3" name="Rectangle 2"/>
          <p:cNvSpPr/>
          <p:nvPr/>
        </p:nvSpPr>
        <p:spPr>
          <a:xfrm>
            <a:off x="146990" y="3808164"/>
            <a:ext cx="4341882" cy="2677656"/>
          </a:xfrm>
          <a:prstGeom prst="rect">
            <a:avLst/>
          </a:prstGeom>
        </p:spPr>
        <p:txBody>
          <a:bodyPr wrap="square">
            <a:spAutoFit/>
          </a:bodyPr>
          <a:lstStyle/>
          <a:p>
            <a:r>
              <a:rPr lang="fr-FR" sz="2400" dirty="0"/>
              <a:t>Les </a:t>
            </a:r>
            <a:r>
              <a:rPr lang="fr-FR" sz="2400" b="1" dirty="0">
                <a:solidFill>
                  <a:schemeClr val="accent1"/>
                </a:solidFill>
              </a:rPr>
              <a:t>besoins énergétiques recommandés </a:t>
            </a:r>
            <a:r>
              <a:rPr lang="fr-FR" sz="2400" dirty="0"/>
              <a:t>pour une population donnée est la moyenne des exigences énergétiques des individus en bonne santé et bien nourris qui constitue ce groupe. </a:t>
            </a:r>
            <a:endParaRPr lang="x-none" sz="2400" dirty="0"/>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7856" y="4193697"/>
            <a:ext cx="4469609" cy="1824330"/>
          </a:xfrm>
          <a:prstGeom prst="rect">
            <a:avLst/>
          </a:prstGeom>
        </p:spPr>
      </p:pic>
    </p:spTree>
    <p:extLst>
      <p:ext uri="{BB962C8B-B14F-4D97-AF65-F5344CB8AC3E}">
        <p14:creationId xmlns:p14="http://schemas.microsoft.com/office/powerpoint/2010/main" val="182449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heckerboard(across)">
                                      <p:cBhvr>
                                        <p:cTn id="15" dur="500"/>
                                        <p:tgtEl>
                                          <p:spTgt spid="2">
                                            <p:txEl>
                                              <p:pRg st="0" end="0"/>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heckerboard(across)">
                                      <p:cBhvr>
                                        <p:cTn id="19" dur="500"/>
                                        <p:tgtEl>
                                          <p:spTgt spid="2">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450" y="4349973"/>
            <a:ext cx="3470564" cy="1558993"/>
          </a:xfrm>
          <a:prstGeom prst="rect">
            <a:avLst/>
          </a:prstGeom>
        </p:spPr>
      </p:pic>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15</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15</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2595"/>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Besoins de base en énergie et protéines de l’enfant sain</a:t>
            </a:r>
          </a:p>
        </p:txBody>
      </p:sp>
      <p:sp>
        <p:nvSpPr>
          <p:cNvPr id="2" name="Rectangle 1"/>
          <p:cNvSpPr/>
          <p:nvPr/>
        </p:nvSpPr>
        <p:spPr>
          <a:xfrm>
            <a:off x="207818" y="1287054"/>
            <a:ext cx="8478982" cy="3046988"/>
          </a:xfrm>
          <a:prstGeom prst="rect">
            <a:avLst/>
          </a:prstGeom>
        </p:spPr>
        <p:txBody>
          <a:bodyPr wrap="square">
            <a:spAutoFit/>
          </a:bodyPr>
          <a:lstStyle/>
          <a:p>
            <a:pPr marL="457200" indent="-457200">
              <a:buFont typeface="Arial" panose="020B0604020202020204" pitchFamily="34" charset="0"/>
              <a:buChar char="•"/>
            </a:pPr>
            <a:r>
              <a:rPr lang="fr-FR" sz="3200" dirty="0"/>
              <a:t>Les enfants ont besoin de 3 fois plus de </a:t>
            </a:r>
            <a:r>
              <a:rPr lang="fr-FR" sz="3200" b="1" dirty="0">
                <a:solidFill>
                  <a:schemeClr val="accent1"/>
                </a:solidFill>
              </a:rPr>
              <a:t>calories</a:t>
            </a:r>
            <a:r>
              <a:rPr lang="fr-FR" sz="3200" dirty="0">
                <a:solidFill>
                  <a:schemeClr val="accent1"/>
                </a:solidFill>
              </a:rPr>
              <a:t> </a:t>
            </a:r>
            <a:r>
              <a:rPr lang="fr-FR" sz="3200" dirty="0"/>
              <a:t>que les </a:t>
            </a:r>
            <a:r>
              <a:rPr lang="fr-FR" sz="3200" dirty="0" smtClean="0"/>
              <a:t>adultes</a:t>
            </a:r>
            <a:endParaRPr lang="x-none" sz="3200" dirty="0"/>
          </a:p>
          <a:p>
            <a:pPr marL="914400" lvl="1" indent="-457200">
              <a:buBlip>
                <a:blip r:embed="rId6"/>
              </a:buBlip>
            </a:pPr>
            <a:r>
              <a:rPr lang="fr-FR" sz="2400" dirty="0"/>
              <a:t>Après la première année, l’énergie dépensée pour la croissance </a:t>
            </a:r>
            <a:r>
              <a:rPr lang="fr-FR" sz="2400" dirty="0" smtClean="0"/>
              <a:t>diminue.</a:t>
            </a:r>
          </a:p>
          <a:p>
            <a:pPr lvl="1"/>
            <a:endParaRPr lang="fr-FR" sz="1100" dirty="0"/>
          </a:p>
          <a:p>
            <a:pPr marL="457200" indent="-457200">
              <a:buFont typeface="Arial" panose="020B0604020202020204" pitchFamily="34" charset="0"/>
              <a:buChar char="•"/>
            </a:pPr>
            <a:r>
              <a:rPr lang="fr-FR" sz="3200" dirty="0"/>
              <a:t>Les besoins en </a:t>
            </a:r>
            <a:r>
              <a:rPr lang="fr-FR" sz="3200" b="1" dirty="0">
                <a:solidFill>
                  <a:schemeClr val="accent1"/>
                </a:solidFill>
              </a:rPr>
              <a:t>protéines</a:t>
            </a:r>
            <a:r>
              <a:rPr lang="fr-FR" sz="3200" dirty="0">
                <a:solidFill>
                  <a:schemeClr val="accent1"/>
                </a:solidFill>
              </a:rPr>
              <a:t> </a:t>
            </a:r>
            <a:r>
              <a:rPr lang="fr-FR" sz="3200" dirty="0"/>
              <a:t>de l’enfant et de l’adulte sont </a:t>
            </a:r>
            <a:r>
              <a:rPr lang="fr-FR" sz="3200" dirty="0" smtClean="0"/>
              <a:t>similaires</a:t>
            </a:r>
            <a:endParaRPr lang="x-none" sz="3200" dirty="0"/>
          </a:p>
        </p:txBody>
      </p:sp>
      <p:sp>
        <p:nvSpPr>
          <p:cNvPr id="5" name="Rectangle 4"/>
          <p:cNvSpPr/>
          <p:nvPr/>
        </p:nvSpPr>
        <p:spPr>
          <a:xfrm>
            <a:off x="207818" y="4349973"/>
            <a:ext cx="5331474" cy="1938992"/>
          </a:xfrm>
          <a:prstGeom prst="rect">
            <a:avLst/>
          </a:prstGeom>
        </p:spPr>
        <p:txBody>
          <a:bodyPr wrap="square">
            <a:spAutoFit/>
          </a:bodyPr>
          <a:lstStyle/>
          <a:p>
            <a:pPr marL="914400" lvl="1" indent="-457200">
              <a:buBlip>
                <a:blip r:embed="rId6"/>
              </a:buBlip>
            </a:pPr>
            <a:r>
              <a:rPr lang="fr-FR" sz="2400" dirty="0"/>
              <a:t>Pour le nourrisson, 80% des protéines sont utilisés pour la croissance. Après la première année, cela représente moins d’un 10%.</a:t>
            </a:r>
            <a:endParaRPr lang="x-none" sz="2400" dirty="0"/>
          </a:p>
        </p:txBody>
      </p:sp>
    </p:spTree>
    <p:extLst>
      <p:ext uri="{BB962C8B-B14F-4D97-AF65-F5344CB8AC3E}">
        <p14:creationId xmlns:p14="http://schemas.microsoft.com/office/powerpoint/2010/main" val="38282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par>
                          <p:cTn id="28" fill="hold">
                            <p:stCondLst>
                              <p:cond delay="3500"/>
                            </p:stCondLst>
                            <p:childTnLst>
                              <p:par>
                                <p:cTn id="29" presetID="9"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16</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16</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2097"/>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Besoins en micronutriments </a:t>
            </a:r>
          </a:p>
        </p:txBody>
      </p:sp>
      <p:sp>
        <p:nvSpPr>
          <p:cNvPr id="2" name="Rectangle 1"/>
          <p:cNvSpPr/>
          <p:nvPr/>
        </p:nvSpPr>
        <p:spPr>
          <a:xfrm>
            <a:off x="302855" y="1192764"/>
            <a:ext cx="8573438" cy="2062103"/>
          </a:xfrm>
          <a:prstGeom prst="rect">
            <a:avLst/>
          </a:prstGeom>
        </p:spPr>
        <p:txBody>
          <a:bodyPr wrap="square">
            <a:spAutoFit/>
          </a:bodyPr>
          <a:lstStyle/>
          <a:p>
            <a:r>
              <a:rPr lang="fr-FR" sz="3200" dirty="0" smtClean="0">
                <a:solidFill>
                  <a:schemeClr val="accent1"/>
                </a:solidFill>
              </a:rPr>
              <a:t>Les besoins en micro nutriments </a:t>
            </a:r>
            <a:r>
              <a:rPr lang="fr-FR" sz="3200" dirty="0">
                <a:solidFill>
                  <a:schemeClr val="accent1"/>
                </a:solidFill>
              </a:rPr>
              <a:t>sont extrêmement </a:t>
            </a:r>
            <a:r>
              <a:rPr lang="fr-FR" sz="3200" dirty="0" smtClean="0">
                <a:solidFill>
                  <a:schemeClr val="accent1"/>
                </a:solidFill>
              </a:rPr>
              <a:t>variables</a:t>
            </a:r>
            <a:endParaRPr lang="fr-FR" sz="3600" dirty="0"/>
          </a:p>
          <a:p>
            <a:pPr marL="539750" lvl="1" indent="-457200">
              <a:buFont typeface="Arial" panose="020B0604020202020204" pitchFamily="34" charset="0"/>
              <a:buChar char="•"/>
            </a:pPr>
            <a:r>
              <a:rPr lang="fr-FR" sz="3200" dirty="0">
                <a:solidFill>
                  <a:schemeClr val="accent5">
                    <a:lumMod val="50000"/>
                  </a:schemeClr>
                </a:solidFill>
              </a:rPr>
              <a:t>Apports en micronutriments conseillés par catégorie de population. </a:t>
            </a:r>
            <a:endParaRPr lang="x-none" sz="3200" dirty="0">
              <a:solidFill>
                <a:schemeClr val="accent5">
                  <a:lumMod val="50000"/>
                </a:schemeClr>
              </a:solidFill>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185" y="3638608"/>
            <a:ext cx="4052455" cy="2279506"/>
          </a:xfrm>
          <a:prstGeom prst="rect">
            <a:avLst/>
          </a:prstGeom>
        </p:spPr>
      </p:pic>
      <p:sp>
        <p:nvSpPr>
          <p:cNvPr id="5" name="Rectangle 4"/>
          <p:cNvSpPr/>
          <p:nvPr/>
        </p:nvSpPr>
        <p:spPr>
          <a:xfrm>
            <a:off x="302855" y="3254867"/>
            <a:ext cx="4572000" cy="3046988"/>
          </a:xfrm>
          <a:prstGeom prst="rect">
            <a:avLst/>
          </a:prstGeom>
        </p:spPr>
        <p:txBody>
          <a:bodyPr>
            <a:spAutoFit/>
          </a:bodyPr>
          <a:lstStyle/>
          <a:p>
            <a:pPr marL="539750" lvl="1" indent="-457200">
              <a:buFont typeface="Arial" panose="020B0604020202020204" pitchFamily="34" charset="0"/>
              <a:buChar char="•"/>
            </a:pPr>
            <a:r>
              <a:rPr lang="fr-FR" sz="3200" dirty="0">
                <a:solidFill>
                  <a:schemeClr val="accent6">
                    <a:lumMod val="50000"/>
                  </a:schemeClr>
                </a:solidFill>
              </a:rPr>
              <a:t>Apports journaliers maximum tolérables au-delà desquels des effets toxiques seraient susceptibles d’être observés</a:t>
            </a:r>
            <a:endParaRPr lang="x-none" sz="3200" dirty="0">
              <a:solidFill>
                <a:schemeClr val="accent6">
                  <a:lumMod val="50000"/>
                </a:schemeClr>
              </a:solidFill>
            </a:endParaRPr>
          </a:p>
        </p:txBody>
      </p:sp>
    </p:spTree>
    <p:extLst>
      <p:ext uri="{BB962C8B-B14F-4D97-AF65-F5344CB8AC3E}">
        <p14:creationId xmlns:p14="http://schemas.microsoft.com/office/powerpoint/2010/main" val="20545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17</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17</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2097"/>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Points Clés</a:t>
            </a:r>
            <a:endParaRPr lang="fr-FR" sz="3200" b="1" cap="small" dirty="0">
              <a:solidFill>
                <a:srgbClr val="FFFFFF"/>
              </a:solidFill>
            </a:endParaRPr>
          </a:p>
        </p:txBody>
      </p:sp>
      <p:sp>
        <p:nvSpPr>
          <p:cNvPr id="2" name="Rectangle 1"/>
          <p:cNvSpPr/>
          <p:nvPr/>
        </p:nvSpPr>
        <p:spPr>
          <a:xfrm>
            <a:off x="209337" y="1183184"/>
            <a:ext cx="8760474" cy="4893647"/>
          </a:xfrm>
          <a:prstGeom prst="rect">
            <a:avLst/>
          </a:prstGeom>
        </p:spPr>
        <p:txBody>
          <a:bodyPr wrap="square">
            <a:spAutoFit/>
          </a:bodyPr>
          <a:lstStyle/>
          <a:p>
            <a:pPr marL="342900" indent="-342900">
              <a:buFont typeface="Arial" panose="020B0604020202020204" pitchFamily="34" charset="0"/>
              <a:buChar char="•"/>
            </a:pPr>
            <a:r>
              <a:rPr lang="fr-FR" sz="2600" dirty="0">
                <a:solidFill>
                  <a:schemeClr val="accent1">
                    <a:lumMod val="50000"/>
                  </a:schemeClr>
                </a:solidFill>
              </a:rPr>
              <a:t>La </a:t>
            </a:r>
            <a:r>
              <a:rPr lang="fr-FR" sz="2600" b="1" dirty="0">
                <a:solidFill>
                  <a:schemeClr val="accent1">
                    <a:lumMod val="50000"/>
                  </a:schemeClr>
                </a:solidFill>
              </a:rPr>
              <a:t>nutrition </a:t>
            </a:r>
            <a:r>
              <a:rPr lang="fr-FR" sz="2600" dirty="0">
                <a:solidFill>
                  <a:schemeClr val="accent1">
                    <a:lumMod val="50000"/>
                  </a:schemeClr>
                </a:solidFill>
              </a:rPr>
              <a:t>demande</a:t>
            </a:r>
            <a:r>
              <a:rPr lang="fr-FR" sz="2600" b="1" dirty="0">
                <a:solidFill>
                  <a:schemeClr val="accent1">
                    <a:lumMod val="50000"/>
                  </a:schemeClr>
                </a:solidFill>
              </a:rPr>
              <a:t> un apport alimentaire répondant aux besoins nutritionnels de l’organisme</a:t>
            </a:r>
            <a:r>
              <a:rPr lang="fr-FR" sz="2600" dirty="0">
                <a:solidFill>
                  <a:schemeClr val="accent1">
                    <a:lumMod val="50000"/>
                  </a:schemeClr>
                </a:solidFill>
              </a:rPr>
              <a:t>. Une bonne nutrition – se réfère à un régime adapté et équilibré – et à la pratique régulière d’exercice physique, gages de bonne santé</a:t>
            </a:r>
            <a:r>
              <a:rPr lang="fr-FR" sz="2600" dirty="0" smtClean="0">
                <a:solidFill>
                  <a:schemeClr val="accent1">
                    <a:lumMod val="50000"/>
                  </a:schemeClr>
                </a:solidFill>
              </a:rPr>
              <a:t>.</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r>
              <a:rPr lang="fr-FR" sz="2600" dirty="0">
                <a:solidFill>
                  <a:schemeClr val="accent6">
                    <a:lumMod val="50000"/>
                  </a:schemeClr>
                </a:solidFill>
              </a:rPr>
              <a:t>La </a:t>
            </a:r>
            <a:r>
              <a:rPr lang="fr-FR" sz="2600" b="1" dirty="0">
                <a:solidFill>
                  <a:schemeClr val="accent6">
                    <a:lumMod val="50000"/>
                  </a:schemeClr>
                </a:solidFill>
              </a:rPr>
              <a:t>malnutrition</a:t>
            </a:r>
            <a:r>
              <a:rPr lang="fr-FR" sz="2600" dirty="0">
                <a:solidFill>
                  <a:schemeClr val="accent6">
                    <a:lumMod val="50000"/>
                  </a:schemeClr>
                </a:solidFill>
              </a:rPr>
              <a:t> apparait lorsque l'apport alimentaire et l'absorption de nutriments ne sont pas équilibrés par rapport aux besoins nutritionnels nécessaires au maintien d'une bonne santé et d'un bon développement. Elle inclut la </a:t>
            </a:r>
            <a:r>
              <a:rPr lang="fr-FR" sz="2600" b="1" dirty="0">
                <a:solidFill>
                  <a:schemeClr val="accent6">
                    <a:lumMod val="50000"/>
                  </a:schemeClr>
                </a:solidFill>
              </a:rPr>
              <a:t>surnutrition</a:t>
            </a:r>
            <a:r>
              <a:rPr lang="fr-FR" sz="2600" dirty="0">
                <a:solidFill>
                  <a:schemeClr val="accent6">
                    <a:lumMod val="50000"/>
                  </a:schemeClr>
                </a:solidFill>
              </a:rPr>
              <a:t> et la </a:t>
            </a:r>
            <a:r>
              <a:rPr lang="fr-FR" sz="2600" b="1" dirty="0">
                <a:solidFill>
                  <a:schemeClr val="accent6">
                    <a:lumMod val="50000"/>
                  </a:schemeClr>
                </a:solidFill>
              </a:rPr>
              <a:t>sous-nutrition</a:t>
            </a:r>
            <a:r>
              <a:rPr lang="fr-FR" sz="2600" b="1" dirty="0" smtClean="0">
                <a:solidFill>
                  <a:schemeClr val="accent6">
                    <a:lumMod val="50000"/>
                  </a:schemeClr>
                </a:solidFill>
              </a:rPr>
              <a:t>.</a:t>
            </a:r>
            <a:endParaRPr lang="en-GB" sz="2600" dirty="0">
              <a:solidFill>
                <a:schemeClr val="accent6">
                  <a:lumMod val="50000"/>
                </a:schemeClr>
              </a:solidFill>
            </a:endParaRPr>
          </a:p>
        </p:txBody>
      </p:sp>
    </p:spTree>
    <p:extLst>
      <p:ext uri="{BB962C8B-B14F-4D97-AF65-F5344CB8AC3E}">
        <p14:creationId xmlns:p14="http://schemas.microsoft.com/office/powerpoint/2010/main" val="35567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18</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18</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2097"/>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Points Clés</a:t>
            </a:r>
            <a:endParaRPr lang="fr-FR" sz="3200" b="1" cap="small" dirty="0">
              <a:solidFill>
                <a:srgbClr val="FFFFFF"/>
              </a:solidFill>
            </a:endParaRPr>
          </a:p>
        </p:txBody>
      </p:sp>
      <p:sp>
        <p:nvSpPr>
          <p:cNvPr id="2" name="Rectangle 1"/>
          <p:cNvSpPr/>
          <p:nvPr/>
        </p:nvSpPr>
        <p:spPr>
          <a:xfrm>
            <a:off x="249382" y="1289208"/>
            <a:ext cx="8760474" cy="4832092"/>
          </a:xfrm>
          <a:prstGeom prst="rect">
            <a:avLst/>
          </a:prstGeom>
        </p:spPr>
        <p:txBody>
          <a:bodyPr wrap="square">
            <a:spAutoFit/>
          </a:bodyPr>
          <a:lstStyle/>
          <a:p>
            <a:pPr marL="342900" indent="-342900">
              <a:buFont typeface="Arial" panose="020B0604020202020204" pitchFamily="34" charset="0"/>
              <a:buChar char="•"/>
            </a:pPr>
            <a:r>
              <a:rPr lang="fr-FR" sz="2200" dirty="0" smtClean="0">
                <a:solidFill>
                  <a:schemeClr val="tx1">
                    <a:lumMod val="75000"/>
                  </a:schemeClr>
                </a:solidFill>
              </a:rPr>
              <a:t>Ne </a:t>
            </a:r>
            <a:r>
              <a:rPr lang="fr-FR" sz="2200" dirty="0">
                <a:solidFill>
                  <a:schemeClr val="tx1">
                    <a:lumMod val="75000"/>
                  </a:schemeClr>
                </a:solidFill>
              </a:rPr>
              <a:t>pas </a:t>
            </a:r>
            <a:r>
              <a:rPr lang="fr-FR" sz="2200" dirty="0" smtClean="0">
                <a:solidFill>
                  <a:schemeClr val="tx1">
                    <a:lumMod val="75000"/>
                  </a:schemeClr>
                </a:solidFill>
              </a:rPr>
              <a:t>confondre la </a:t>
            </a:r>
            <a:r>
              <a:rPr lang="fr-FR" sz="2200" b="1" dirty="0">
                <a:solidFill>
                  <a:schemeClr val="tx1">
                    <a:lumMod val="75000"/>
                  </a:schemeClr>
                </a:solidFill>
              </a:rPr>
              <a:t>sous-alimentation</a:t>
            </a:r>
            <a:r>
              <a:rPr lang="fr-FR" sz="2200" dirty="0">
                <a:solidFill>
                  <a:schemeClr val="tx1">
                    <a:lumMod val="75000"/>
                  </a:schemeClr>
                </a:solidFill>
              </a:rPr>
              <a:t> avec la </a:t>
            </a:r>
            <a:r>
              <a:rPr lang="fr-FR" sz="2200" b="1" dirty="0">
                <a:solidFill>
                  <a:schemeClr val="tx1">
                    <a:lumMod val="75000"/>
                  </a:schemeClr>
                </a:solidFill>
              </a:rPr>
              <a:t>sous-nutrition</a:t>
            </a:r>
            <a:r>
              <a:rPr lang="fr-FR" sz="2200" dirty="0">
                <a:solidFill>
                  <a:schemeClr val="tx1">
                    <a:lumMod val="75000"/>
                  </a:schemeClr>
                </a:solidFill>
              </a:rPr>
              <a:t> : la première fait </a:t>
            </a:r>
            <a:r>
              <a:rPr lang="fr-FR" sz="2200" dirty="0" smtClean="0">
                <a:solidFill>
                  <a:schemeClr val="tx1">
                    <a:lumMod val="75000"/>
                  </a:schemeClr>
                </a:solidFill>
              </a:rPr>
              <a:t>référence </a:t>
            </a:r>
            <a:r>
              <a:rPr lang="fr-FR" sz="2200" dirty="0">
                <a:solidFill>
                  <a:schemeClr val="tx1">
                    <a:lumMod val="75000"/>
                  </a:schemeClr>
                </a:solidFill>
              </a:rPr>
              <a:t>à une population ou pays, la deuxième à une condition nutritionnelle de l’individu. La </a:t>
            </a:r>
            <a:r>
              <a:rPr lang="fr-FR" sz="2200" b="1" dirty="0">
                <a:solidFill>
                  <a:schemeClr val="tx1">
                    <a:lumMod val="75000"/>
                  </a:schemeClr>
                </a:solidFill>
              </a:rPr>
              <a:t>sous-alimentation</a:t>
            </a:r>
            <a:r>
              <a:rPr lang="fr-FR" sz="2200" dirty="0">
                <a:solidFill>
                  <a:schemeClr val="tx1">
                    <a:lumMod val="75000"/>
                  </a:schemeClr>
                </a:solidFill>
              </a:rPr>
              <a:t> mesure la part de la population ayant un apport énergétique alimentaire inférieur à un seuil prédéterminé (FAO). En situation de sous-alimentation, les individus adaptent leur métabolisme et augmente le risque de </a:t>
            </a:r>
            <a:r>
              <a:rPr lang="fr-FR" sz="2200" b="1" dirty="0">
                <a:solidFill>
                  <a:schemeClr val="tx1">
                    <a:lumMod val="75000"/>
                  </a:schemeClr>
                </a:solidFill>
              </a:rPr>
              <a:t>sous-nutrition</a:t>
            </a:r>
            <a:r>
              <a:rPr lang="fr-FR" sz="2200" dirty="0" smtClean="0"/>
              <a:t>.</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fr-FR" sz="2200" dirty="0">
                <a:solidFill>
                  <a:schemeClr val="accent1">
                    <a:lumMod val="50000"/>
                  </a:schemeClr>
                </a:solidFill>
              </a:rPr>
              <a:t>Les </a:t>
            </a:r>
            <a:r>
              <a:rPr lang="fr-FR" sz="2200" b="1" dirty="0">
                <a:solidFill>
                  <a:schemeClr val="accent1">
                    <a:lumMod val="50000"/>
                  </a:schemeClr>
                </a:solidFill>
              </a:rPr>
              <a:t>nutriments</a:t>
            </a:r>
            <a:r>
              <a:rPr lang="fr-FR" sz="2200" dirty="0">
                <a:solidFill>
                  <a:schemeClr val="accent1">
                    <a:lumMod val="50000"/>
                  </a:schemeClr>
                </a:solidFill>
              </a:rPr>
              <a:t> sont les éléments et composants organiques ou non-organiques qui composent les produits alimentaires. Il s’agit des macronutriments (protéines, glucides et lipides et l’eau) et des micronutriments (vitamines et minéraux) et peuvent être du type I ou de type II en fonction de leur métabolisme au sein de l’organisme</a:t>
            </a:r>
            <a:r>
              <a:rPr lang="fr-FR" sz="2200" dirty="0" smtClean="0">
                <a:solidFill>
                  <a:schemeClr val="accent1">
                    <a:lumMod val="50000"/>
                  </a:schemeClr>
                </a:solidFill>
              </a:rPr>
              <a:t>.</a:t>
            </a:r>
            <a:endParaRPr lang="x-none" sz="2200" dirty="0">
              <a:solidFill>
                <a:schemeClr val="accent1">
                  <a:lumMod val="50000"/>
                </a:schemeClr>
              </a:solidFill>
            </a:endParaRPr>
          </a:p>
        </p:txBody>
      </p:sp>
    </p:spTree>
    <p:extLst>
      <p:ext uri="{BB962C8B-B14F-4D97-AF65-F5344CB8AC3E}">
        <p14:creationId xmlns:p14="http://schemas.microsoft.com/office/powerpoint/2010/main" val="384601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19</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19</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2097"/>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Points Clés</a:t>
            </a:r>
            <a:endParaRPr lang="fr-FR" sz="3200" b="1" cap="small" dirty="0">
              <a:solidFill>
                <a:srgbClr val="FFFFFF"/>
              </a:solidFill>
            </a:endParaRPr>
          </a:p>
        </p:txBody>
      </p:sp>
      <p:sp>
        <p:nvSpPr>
          <p:cNvPr id="3" name="Rectangle 2"/>
          <p:cNvSpPr/>
          <p:nvPr/>
        </p:nvSpPr>
        <p:spPr>
          <a:xfrm>
            <a:off x="1" y="1308514"/>
            <a:ext cx="9009856" cy="5055230"/>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accent1">
                    <a:lumMod val="75000"/>
                  </a:schemeClr>
                </a:solidFill>
              </a:rPr>
              <a:t>Les </a:t>
            </a:r>
            <a:r>
              <a:rPr lang="fr-FR" sz="2400" b="1" dirty="0">
                <a:solidFill>
                  <a:schemeClr val="accent1">
                    <a:lumMod val="75000"/>
                  </a:schemeClr>
                </a:solidFill>
              </a:rPr>
              <a:t>besoins nutritionnels</a:t>
            </a:r>
            <a:r>
              <a:rPr lang="fr-FR" sz="2400" dirty="0">
                <a:solidFill>
                  <a:schemeClr val="accent1">
                    <a:lumMod val="75000"/>
                  </a:schemeClr>
                </a:solidFill>
              </a:rPr>
              <a:t> sont la quantité de nutriments et d’énergie nécessaires pour compenser les dépenses du corps pendant la croissance et le maintien des fonctions corporelles, pendant une souhaitable activité physique, et en cohérence avec une bonne santé sur le long terme. Ils évoluent rapidement en fonction de l’âge, du sexe, de la composition corporelle et de l’activité physique. </a:t>
            </a:r>
            <a:endParaRPr lang="fr-FR" sz="2400" dirty="0" smtClean="0">
              <a:solidFill>
                <a:schemeClr val="accent1">
                  <a:lumMod val="75000"/>
                </a:schemeClr>
              </a:solidFill>
            </a:endParaRPr>
          </a:p>
          <a:p>
            <a:pPr marL="342900" indent="-342900">
              <a:buFont typeface="Arial" panose="020B0604020202020204" pitchFamily="34" charset="0"/>
              <a:buChar char="•"/>
            </a:pPr>
            <a:endParaRPr lang="en-GB" sz="1050" dirty="0"/>
          </a:p>
          <a:p>
            <a:pPr marL="342900" indent="-342900">
              <a:buFont typeface="Arial" panose="020B0604020202020204" pitchFamily="34" charset="0"/>
              <a:buChar char="•"/>
            </a:pPr>
            <a:r>
              <a:rPr lang="fr-FR" sz="2400" b="1" dirty="0">
                <a:solidFill>
                  <a:schemeClr val="tx2">
                    <a:lumMod val="50000"/>
                  </a:schemeClr>
                </a:solidFill>
              </a:rPr>
              <a:t>Une alimentation équilibrée et saine</a:t>
            </a:r>
            <a:r>
              <a:rPr lang="fr-FR" sz="2400" dirty="0">
                <a:solidFill>
                  <a:schemeClr val="tx2">
                    <a:lumMod val="50000"/>
                  </a:schemeClr>
                </a:solidFill>
              </a:rPr>
              <a:t> doit satisfaire les besoins énergétiques du corps et lui apporter les nutriments essentiels. Les besoins et recommandations alimentaires énergétiques ne peuvent pas être pris en compte indépendamment des autres nutriments de l’alimentation, puisque le manque de l’un aura une influence sur les autres.</a:t>
            </a:r>
            <a:r>
              <a:rPr lang="fr-FR" sz="2400" dirty="0"/>
              <a:t>  </a:t>
            </a:r>
            <a:endParaRPr lang="en-GB" sz="2400" dirty="0"/>
          </a:p>
        </p:txBody>
      </p:sp>
    </p:spTree>
    <p:extLst>
      <p:ext uri="{BB962C8B-B14F-4D97-AF65-F5344CB8AC3E}">
        <p14:creationId xmlns:p14="http://schemas.microsoft.com/office/powerpoint/2010/main" val="109366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216518" y="51315"/>
            <a:ext cx="4787677" cy="584775"/>
          </a:xfrm>
          <a:prstGeom prst="rect">
            <a:avLst/>
          </a:prstGeom>
          <a:noFill/>
        </p:spPr>
        <p:txBody>
          <a:bodyPr wrap="square" rtlCol="0">
            <a:spAutoFit/>
          </a:bodyPr>
          <a:lstStyle/>
          <a:p>
            <a:pPr defTabSz="363538">
              <a:tabLst>
                <a:tab pos="903288" algn="l"/>
                <a:tab pos="1077913" algn="l"/>
              </a:tabLst>
            </a:pPr>
            <a:r>
              <a:rPr lang="fr-FR" sz="3200" b="1" cap="small" dirty="0">
                <a:solidFill>
                  <a:srgbClr val="FFFFFF"/>
                </a:solidFill>
              </a:rPr>
              <a:t>Objectifs de la session</a:t>
            </a:r>
          </a:p>
        </p:txBody>
      </p:sp>
      <p:sp>
        <p:nvSpPr>
          <p:cNvPr id="2" name="Rectangle 1"/>
          <p:cNvSpPr/>
          <p:nvPr/>
        </p:nvSpPr>
        <p:spPr>
          <a:xfrm>
            <a:off x="469326" y="1571094"/>
            <a:ext cx="8445279" cy="4031873"/>
          </a:xfrm>
          <a:prstGeom prst="rect">
            <a:avLst/>
          </a:prstGeom>
        </p:spPr>
        <p:txBody>
          <a:bodyPr wrap="square">
            <a:spAutoFit/>
          </a:bodyPr>
          <a:lstStyle/>
          <a:p>
            <a:r>
              <a:rPr lang="fr-FR" sz="3200" b="1" dirty="0"/>
              <a:t>A la fin </a:t>
            </a:r>
            <a:r>
              <a:rPr lang="fr-FR" sz="3200" b="1" dirty="0" smtClean="0"/>
              <a:t>cette session, vous serez capables de :</a:t>
            </a:r>
          </a:p>
          <a:p>
            <a:endParaRPr lang="fr-FR" sz="3200" b="1" dirty="0"/>
          </a:p>
          <a:p>
            <a:pPr marL="342900" indent="-342900">
              <a:buFont typeface="Arial" panose="020B0604020202020204" pitchFamily="34" charset="0"/>
              <a:buChar char="•"/>
            </a:pPr>
            <a:r>
              <a:rPr lang="fr-FR" sz="3200" b="1" dirty="0">
                <a:solidFill>
                  <a:schemeClr val="accent1">
                    <a:lumMod val="50000"/>
                  </a:schemeClr>
                </a:solidFill>
              </a:rPr>
              <a:t>Connaître et utiliser de façon appropriée les termes clés de la nutrition et de la malnutrition </a:t>
            </a:r>
          </a:p>
          <a:p>
            <a:pPr marL="342900" indent="-342900">
              <a:buFont typeface="Arial" panose="020B0604020202020204" pitchFamily="34" charset="0"/>
              <a:buChar char="•"/>
            </a:pPr>
            <a:r>
              <a:rPr lang="fr-FR" sz="3200" b="1" dirty="0">
                <a:solidFill>
                  <a:schemeClr val="accent6">
                    <a:lumMod val="50000"/>
                  </a:schemeClr>
                </a:solidFill>
              </a:rPr>
              <a:t>Comprendre les besoins nutritionnels et physiologiques des </a:t>
            </a:r>
            <a:r>
              <a:rPr lang="fr-FR" sz="3200" b="1" dirty="0" smtClean="0">
                <a:solidFill>
                  <a:schemeClr val="accent6">
                    <a:lumMod val="50000"/>
                  </a:schemeClr>
                </a:solidFill>
              </a:rPr>
              <a:t>enfants</a:t>
            </a:r>
            <a:endParaRPr lang="fr-FR" sz="3200" b="1" dirty="0">
              <a:solidFill>
                <a:schemeClr val="accent6">
                  <a:lumMod val="50000"/>
                </a:schemeClr>
              </a:solidFill>
            </a:endParaRPr>
          </a:p>
        </p:txBody>
      </p:sp>
    </p:spTree>
    <p:extLst>
      <p:ext uri="{BB962C8B-B14F-4D97-AF65-F5344CB8AC3E}">
        <p14:creationId xmlns:p14="http://schemas.microsoft.com/office/powerpoint/2010/main" val="151563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 xmlns:a16="http://schemas.microsoft.com/office/drawing/2014/main"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Wa fonda goy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aran</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kam</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ka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ga</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aï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hangane</a:t>
            </a:r>
            <a:endPar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endParaRPr>
          </a:p>
        </p:txBody>
      </p:sp>
      <p:sp>
        <p:nvSpPr>
          <p:cNvPr id="12" name="Forme 2">
            <a:extLst>
              <a:ext uri="{FF2B5EF4-FFF2-40B4-BE49-F238E27FC236}">
                <a16:creationId xmlns="" xmlns:a16="http://schemas.microsoft.com/office/drawing/2014/main"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rPr>
              <a:t>Na gode da kou ka bani hankalin kou</a:t>
            </a: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 xmlns:a16="http://schemas.microsoft.com/office/drawing/2014/main"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406305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30533"/>
            <a:ext cx="4787677" cy="584775"/>
          </a:xfrm>
          <a:prstGeom prst="rect">
            <a:avLst/>
          </a:prstGeom>
          <a:noFill/>
        </p:spPr>
        <p:txBody>
          <a:bodyPr wrap="square" rtlCol="0">
            <a:spAutoFit/>
          </a:bodyPr>
          <a:lstStyle/>
          <a:p>
            <a:pPr defTabSz="363538">
              <a:tabLst>
                <a:tab pos="903288" algn="l"/>
                <a:tab pos="1077913" algn="l"/>
              </a:tabLst>
            </a:pPr>
            <a:r>
              <a:rPr lang="fr-FR" sz="3200" b="1" cap="small" dirty="0" smtClean="0">
                <a:solidFill>
                  <a:srgbClr val="FFFFFF"/>
                </a:solidFill>
              </a:rPr>
              <a:t>Plan de la session</a:t>
            </a:r>
            <a:endParaRPr lang="fr-FR" sz="3200" b="1" cap="small" dirty="0">
              <a:solidFill>
                <a:srgbClr val="FFFFFF"/>
              </a:solidFill>
            </a:endParaRPr>
          </a:p>
        </p:txBody>
      </p:sp>
      <p:sp>
        <p:nvSpPr>
          <p:cNvPr id="2" name="Rectangle 1"/>
          <p:cNvSpPr/>
          <p:nvPr/>
        </p:nvSpPr>
        <p:spPr>
          <a:xfrm>
            <a:off x="451546" y="2285773"/>
            <a:ext cx="4365466" cy="2677656"/>
          </a:xfrm>
          <a:prstGeom prst="rect">
            <a:avLst/>
          </a:prstGeom>
        </p:spPr>
        <p:txBody>
          <a:bodyPr wrap="square">
            <a:spAutoFit/>
          </a:bodyPr>
          <a:lstStyle/>
          <a:p>
            <a:pPr marL="342900" indent="-342900">
              <a:buFont typeface="+mj-lt"/>
              <a:buAutoNum type="arabicPeriod"/>
            </a:pPr>
            <a:r>
              <a:rPr lang="fr-FR" sz="2800" b="1" dirty="0">
                <a:solidFill>
                  <a:schemeClr val="accent1">
                    <a:lumMod val="50000"/>
                  </a:schemeClr>
                </a:solidFill>
              </a:rPr>
              <a:t>Généralités et concepts </a:t>
            </a:r>
            <a:r>
              <a:rPr lang="fr-FR" sz="2800" b="1" dirty="0" smtClean="0">
                <a:solidFill>
                  <a:schemeClr val="accent1">
                    <a:lumMod val="50000"/>
                  </a:schemeClr>
                </a:solidFill>
              </a:rPr>
              <a:t>clés </a:t>
            </a:r>
            <a:r>
              <a:rPr lang="fr-FR" sz="2800" b="1" dirty="0">
                <a:solidFill>
                  <a:schemeClr val="accent1">
                    <a:lumMod val="50000"/>
                  </a:schemeClr>
                </a:solidFill>
              </a:rPr>
              <a:t>en nutrition et malnutrition</a:t>
            </a:r>
          </a:p>
          <a:p>
            <a:pPr marL="342900" indent="-342900">
              <a:buFont typeface="+mj-lt"/>
              <a:buAutoNum type="arabicPeriod"/>
            </a:pPr>
            <a:r>
              <a:rPr lang="fr-FR" sz="2800" b="1" dirty="0">
                <a:solidFill>
                  <a:schemeClr val="accent2">
                    <a:lumMod val="50000"/>
                  </a:schemeClr>
                </a:solidFill>
              </a:rPr>
              <a:t>Les nutriments et les besoins </a:t>
            </a:r>
            <a:r>
              <a:rPr lang="fr-FR" sz="2800" b="1" dirty="0" smtClean="0">
                <a:solidFill>
                  <a:schemeClr val="accent2">
                    <a:lumMod val="50000"/>
                  </a:schemeClr>
                </a:solidFill>
              </a:rPr>
              <a:t>nutritionnels</a:t>
            </a:r>
            <a:r>
              <a:rPr lang="fr-FR" sz="2800" b="1" dirty="0" smtClean="0">
                <a:solidFill>
                  <a:schemeClr val="accent6">
                    <a:lumMod val="75000"/>
                  </a:schemeClr>
                </a:solidFill>
              </a:rPr>
              <a:t> </a:t>
            </a:r>
            <a:endParaRPr lang="fr-FR" sz="2800" b="1" dirty="0">
              <a:solidFill>
                <a:schemeClr val="accent6">
                  <a:lumMod val="75000"/>
                </a:schemeClr>
              </a:solidFill>
            </a:endParaRPr>
          </a:p>
        </p:txBody>
      </p:sp>
      <p:pic>
        <p:nvPicPr>
          <p:cNvPr id="3" name="Image 2"/>
          <p:cNvPicPr>
            <a:picLocks noChangeAspect="1"/>
          </p:cNvPicPr>
          <p:nvPr/>
        </p:nvPicPr>
        <p:blipFill rotWithShape="1">
          <a:blip r:embed="rId5">
            <a:extLst>
              <a:ext uri="{28A0092B-C50C-407E-A947-70E740481C1C}">
                <a14:useLocalDpi xmlns:a14="http://schemas.microsoft.com/office/drawing/2010/main" val="0"/>
              </a:ext>
            </a:extLst>
          </a:blip>
          <a:srcRect b="6346"/>
          <a:stretch/>
        </p:blipFill>
        <p:spPr>
          <a:xfrm>
            <a:off x="4817012" y="1707446"/>
            <a:ext cx="4192844" cy="4172177"/>
          </a:xfrm>
          <a:prstGeom prst="rect">
            <a:avLst/>
          </a:prstGeom>
        </p:spPr>
      </p:pic>
    </p:spTree>
    <p:extLst>
      <p:ext uri="{BB962C8B-B14F-4D97-AF65-F5344CB8AC3E}">
        <p14:creationId xmlns:p14="http://schemas.microsoft.com/office/powerpoint/2010/main" val="13614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4</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2595"/>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Concepts de base en nutrition et malnutrition</a:t>
            </a:r>
          </a:p>
        </p:txBody>
      </p:sp>
      <p:sp>
        <p:nvSpPr>
          <p:cNvPr id="2" name="Rectangle 1"/>
          <p:cNvSpPr/>
          <p:nvPr/>
        </p:nvSpPr>
        <p:spPr>
          <a:xfrm>
            <a:off x="1144838" y="1515115"/>
            <a:ext cx="5447838" cy="461665"/>
          </a:xfrm>
          <a:prstGeom prst="rect">
            <a:avLst/>
          </a:prstGeom>
        </p:spPr>
        <p:txBody>
          <a:bodyPr wrap="none">
            <a:spAutoFit/>
          </a:bodyPr>
          <a:lstStyle/>
          <a:p>
            <a:r>
              <a:rPr lang="fr-FR" sz="2400" b="1" dirty="0"/>
              <a:t>Travail en </a:t>
            </a:r>
            <a:r>
              <a:rPr lang="fr-FR" sz="2400" b="1" dirty="0" smtClean="0"/>
              <a:t>groupe : </a:t>
            </a:r>
            <a:r>
              <a:rPr lang="fr-FR" sz="2400" b="1" dirty="0"/>
              <a:t>concepts de base</a:t>
            </a:r>
          </a:p>
        </p:txBody>
      </p:sp>
      <p:sp>
        <p:nvSpPr>
          <p:cNvPr id="3" name="Rectangle 2"/>
          <p:cNvSpPr/>
          <p:nvPr/>
        </p:nvSpPr>
        <p:spPr>
          <a:xfrm>
            <a:off x="241386" y="2312957"/>
            <a:ext cx="8147038" cy="707886"/>
          </a:xfrm>
          <a:prstGeom prst="rect">
            <a:avLst/>
          </a:prstGeom>
        </p:spPr>
        <p:txBody>
          <a:bodyPr wrap="square">
            <a:spAutoFit/>
          </a:bodyPr>
          <a:lstStyle/>
          <a:p>
            <a:r>
              <a:rPr lang="fr-FR" sz="2000" b="1" dirty="0"/>
              <a:t>Trouvez la meilleure définition possible pour chacun des termes qui vous ont été </a:t>
            </a:r>
            <a:r>
              <a:rPr lang="fr-FR" sz="2000" b="1" dirty="0" smtClean="0"/>
              <a:t>attribués et présentez </a:t>
            </a:r>
            <a:r>
              <a:rPr lang="fr-FR" sz="2000" b="1" dirty="0"/>
              <a:t>les définitions en </a:t>
            </a:r>
            <a:r>
              <a:rPr lang="fr-FR" sz="2000" b="1" dirty="0" smtClean="0"/>
              <a:t>plénière</a:t>
            </a:r>
            <a:endParaRPr lang="x-none" sz="2000" b="1" dirty="0"/>
          </a:p>
        </p:txBody>
      </p:sp>
      <p:graphicFrame>
        <p:nvGraphicFramePr>
          <p:cNvPr id="18" name="Content Placeholder 5">
            <a:extLst>
              <a:ext uri="{FF2B5EF4-FFF2-40B4-BE49-F238E27FC236}">
                <a16:creationId xmlns="" xmlns:a16="http://schemas.microsoft.com/office/drawing/2014/main" id="{EDD41E3A-19CF-944A-AE95-E4D8B966E1AC}"/>
              </a:ext>
            </a:extLst>
          </p:cNvPr>
          <p:cNvGraphicFramePr>
            <a:graphicFrameLocks/>
          </p:cNvGraphicFramePr>
          <p:nvPr>
            <p:extLst>
              <p:ext uri="{D42A27DB-BD31-4B8C-83A1-F6EECF244321}">
                <p14:modId xmlns:p14="http://schemas.microsoft.com/office/powerpoint/2010/main" val="1996648815"/>
              </p:ext>
            </p:extLst>
          </p:nvPr>
        </p:nvGraphicFramePr>
        <p:xfrm>
          <a:off x="581890" y="3280091"/>
          <a:ext cx="7806533" cy="2903040"/>
        </p:xfrm>
        <a:graphic>
          <a:graphicData uri="http://schemas.openxmlformats.org/drawingml/2006/table">
            <a:tbl>
              <a:tblPr>
                <a:tableStyleId>{0660B408-B3CF-4A94-85FC-2B1E0A45F4A2}</a:tableStyleId>
              </a:tblPr>
              <a:tblGrid>
                <a:gridCol w="4054625">
                  <a:extLst>
                    <a:ext uri="{9D8B030D-6E8A-4147-A177-3AD203B41FA5}">
                      <a16:colId xmlns="" xmlns:a16="http://schemas.microsoft.com/office/drawing/2014/main" val="275452743"/>
                    </a:ext>
                  </a:extLst>
                </a:gridCol>
                <a:gridCol w="3751908">
                  <a:extLst>
                    <a:ext uri="{9D8B030D-6E8A-4147-A177-3AD203B41FA5}">
                      <a16:colId xmlns="" xmlns:a16="http://schemas.microsoft.com/office/drawing/2014/main" val="1705789875"/>
                    </a:ext>
                  </a:extLst>
                </a:gridCol>
              </a:tblGrid>
              <a:tr h="1440000">
                <a:tc>
                  <a:txBody>
                    <a:bodyPr/>
                    <a:lstStyle/>
                    <a:p>
                      <a:pPr algn="ctr">
                        <a:spcAft>
                          <a:spcPts val="0"/>
                        </a:spcAft>
                      </a:pPr>
                      <a:r>
                        <a:rPr lang="fr-FR" sz="2400" b="1" dirty="0" smtClean="0">
                          <a:solidFill>
                            <a:schemeClr val="tx1">
                              <a:lumMod val="75000"/>
                            </a:schemeClr>
                          </a:solidFill>
                          <a:effectLst/>
                          <a:latin typeface="+mn-lt"/>
                        </a:rPr>
                        <a:t>GROUPE </a:t>
                      </a:r>
                      <a:r>
                        <a:rPr lang="fr-FR" sz="2400" b="1" dirty="0">
                          <a:solidFill>
                            <a:schemeClr val="tx1">
                              <a:lumMod val="75000"/>
                            </a:schemeClr>
                          </a:solidFill>
                          <a:effectLst/>
                          <a:latin typeface="+mn-lt"/>
                        </a:rPr>
                        <a:t>1</a:t>
                      </a:r>
                      <a:endParaRPr lang="x-none" sz="1400" b="1" dirty="0">
                        <a:solidFill>
                          <a:schemeClr val="tx1">
                            <a:lumMod val="75000"/>
                          </a:schemeClr>
                        </a:solidFill>
                        <a:effectLst/>
                        <a:latin typeface="+mn-lt"/>
                      </a:endParaRPr>
                    </a:p>
                    <a:p>
                      <a:pPr algn="ctr">
                        <a:spcAft>
                          <a:spcPts val="0"/>
                        </a:spcAft>
                      </a:pPr>
                      <a:r>
                        <a:rPr lang="fr-FR" sz="2400" b="1" dirty="0">
                          <a:solidFill>
                            <a:schemeClr val="tx1">
                              <a:lumMod val="75000"/>
                            </a:schemeClr>
                          </a:solidFill>
                          <a:effectLst/>
                          <a:latin typeface="+mn-lt"/>
                        </a:rPr>
                        <a:t>Nutrition</a:t>
                      </a:r>
                      <a:endParaRPr lang="x-none" sz="1400" b="1" dirty="0">
                        <a:solidFill>
                          <a:schemeClr val="tx1">
                            <a:lumMod val="75000"/>
                          </a:schemeClr>
                        </a:solidFill>
                        <a:effectLst/>
                        <a:latin typeface="+mn-lt"/>
                      </a:endParaRPr>
                    </a:p>
                    <a:p>
                      <a:pPr algn="ctr">
                        <a:spcAft>
                          <a:spcPts val="0"/>
                        </a:spcAft>
                      </a:pPr>
                      <a:r>
                        <a:rPr lang="fr-FR" sz="2400" b="1" dirty="0">
                          <a:solidFill>
                            <a:schemeClr val="tx1">
                              <a:lumMod val="75000"/>
                            </a:schemeClr>
                          </a:solidFill>
                          <a:effectLst/>
                          <a:latin typeface="+mn-lt"/>
                        </a:rPr>
                        <a:t>Vs</a:t>
                      </a:r>
                      <a:endParaRPr lang="x-none" sz="1400" b="1" dirty="0">
                        <a:solidFill>
                          <a:schemeClr val="tx1">
                            <a:lumMod val="75000"/>
                          </a:schemeClr>
                        </a:solidFill>
                        <a:effectLst/>
                        <a:latin typeface="+mn-lt"/>
                      </a:endParaRPr>
                    </a:p>
                    <a:p>
                      <a:pPr algn="ctr">
                        <a:spcAft>
                          <a:spcPts val="0"/>
                        </a:spcAft>
                      </a:pPr>
                      <a:r>
                        <a:rPr lang="fr-FR" sz="2400" b="1" dirty="0" smtClean="0">
                          <a:solidFill>
                            <a:schemeClr val="tx1">
                              <a:lumMod val="75000"/>
                            </a:schemeClr>
                          </a:solidFill>
                          <a:effectLst/>
                          <a:latin typeface="+mn-lt"/>
                        </a:rPr>
                        <a:t>Alimentation</a:t>
                      </a:r>
                      <a:endParaRPr lang="x-none" sz="1400" b="1" dirty="0">
                        <a:solidFill>
                          <a:schemeClr val="tx1">
                            <a:lumMod val="75000"/>
                          </a:schemeClr>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fr-FR" sz="2400" b="1" dirty="0">
                          <a:solidFill>
                            <a:schemeClr val="tx1">
                              <a:lumMod val="75000"/>
                            </a:schemeClr>
                          </a:solidFill>
                          <a:effectLst/>
                          <a:latin typeface="+mn-lt"/>
                        </a:rPr>
                        <a:t>GROUPE 2</a:t>
                      </a:r>
                      <a:endParaRPr lang="x-none" sz="1400" b="1" dirty="0">
                        <a:solidFill>
                          <a:schemeClr val="tx1">
                            <a:lumMod val="75000"/>
                          </a:schemeClr>
                        </a:solidFill>
                        <a:effectLst/>
                        <a:latin typeface="+mn-lt"/>
                      </a:endParaRPr>
                    </a:p>
                    <a:p>
                      <a:pPr algn="ctr">
                        <a:spcAft>
                          <a:spcPts val="0"/>
                        </a:spcAft>
                      </a:pPr>
                      <a:r>
                        <a:rPr lang="fr-FR" sz="2400" b="1" dirty="0">
                          <a:solidFill>
                            <a:schemeClr val="tx1">
                              <a:lumMod val="75000"/>
                            </a:schemeClr>
                          </a:solidFill>
                          <a:effectLst/>
                          <a:latin typeface="+mn-lt"/>
                        </a:rPr>
                        <a:t>Malnutrition</a:t>
                      </a:r>
                      <a:endParaRPr lang="x-none" sz="1400" b="1" dirty="0">
                        <a:solidFill>
                          <a:schemeClr val="tx1">
                            <a:lumMod val="75000"/>
                          </a:schemeClr>
                        </a:solidFill>
                        <a:effectLst/>
                        <a:latin typeface="+mn-lt"/>
                      </a:endParaRPr>
                    </a:p>
                    <a:p>
                      <a:pPr algn="ctr">
                        <a:spcAft>
                          <a:spcPts val="0"/>
                        </a:spcAft>
                      </a:pPr>
                      <a:r>
                        <a:rPr lang="fr-FR" sz="2400" b="1" dirty="0">
                          <a:solidFill>
                            <a:schemeClr val="tx1">
                              <a:lumMod val="75000"/>
                            </a:schemeClr>
                          </a:solidFill>
                          <a:effectLst/>
                          <a:latin typeface="+mn-lt"/>
                        </a:rPr>
                        <a:t>Vs</a:t>
                      </a:r>
                      <a:endParaRPr lang="x-none" sz="1400" b="1" dirty="0">
                        <a:solidFill>
                          <a:schemeClr val="tx1">
                            <a:lumMod val="75000"/>
                          </a:schemeClr>
                        </a:solidFill>
                        <a:effectLst/>
                        <a:latin typeface="+mn-lt"/>
                      </a:endParaRPr>
                    </a:p>
                    <a:p>
                      <a:pPr algn="ctr">
                        <a:spcAft>
                          <a:spcPts val="0"/>
                        </a:spcAft>
                      </a:pPr>
                      <a:r>
                        <a:rPr lang="fr-FR" sz="2400" b="1" dirty="0">
                          <a:solidFill>
                            <a:schemeClr val="tx1">
                              <a:lumMod val="75000"/>
                            </a:schemeClr>
                          </a:solidFill>
                          <a:effectLst/>
                          <a:latin typeface="+mn-lt"/>
                        </a:rPr>
                        <a:t>Sous-nutrition</a:t>
                      </a:r>
                      <a:endParaRPr lang="x-none" sz="1400" b="1" dirty="0">
                        <a:solidFill>
                          <a:schemeClr val="tx1">
                            <a:lumMod val="75000"/>
                          </a:schemeClr>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 xmlns:a16="http://schemas.microsoft.com/office/drawing/2014/main" val="3466684528"/>
                  </a:ext>
                </a:extLst>
              </a:tr>
              <a:tr h="1440000">
                <a:tc>
                  <a:txBody>
                    <a:bodyPr/>
                    <a:lstStyle/>
                    <a:p>
                      <a:pPr algn="ctr">
                        <a:spcAft>
                          <a:spcPts val="0"/>
                        </a:spcAft>
                      </a:pPr>
                      <a:r>
                        <a:rPr lang="fr-FR" sz="2400" b="1" noProof="0" dirty="0">
                          <a:solidFill>
                            <a:schemeClr val="tx1">
                              <a:lumMod val="75000"/>
                            </a:schemeClr>
                          </a:solidFill>
                          <a:effectLst/>
                          <a:latin typeface="+mn-lt"/>
                        </a:rPr>
                        <a:t> GROUPE 3</a:t>
                      </a:r>
                      <a:endParaRPr lang="fr-FR" sz="1400" b="1" noProof="0" dirty="0">
                        <a:solidFill>
                          <a:schemeClr val="tx1">
                            <a:lumMod val="75000"/>
                          </a:schemeClr>
                        </a:solidFill>
                        <a:effectLst/>
                        <a:latin typeface="+mn-lt"/>
                      </a:endParaRPr>
                    </a:p>
                    <a:p>
                      <a:pPr algn="ctr">
                        <a:spcAft>
                          <a:spcPts val="0"/>
                        </a:spcAft>
                      </a:pPr>
                      <a:r>
                        <a:rPr lang="fr-FR" sz="2400" b="1" noProof="0" dirty="0">
                          <a:solidFill>
                            <a:schemeClr val="tx1">
                              <a:lumMod val="75000"/>
                            </a:schemeClr>
                          </a:solidFill>
                          <a:effectLst/>
                          <a:latin typeface="+mn-lt"/>
                        </a:rPr>
                        <a:t>Macronutriments </a:t>
                      </a:r>
                    </a:p>
                    <a:p>
                      <a:pPr algn="ctr">
                        <a:spcAft>
                          <a:spcPts val="0"/>
                        </a:spcAft>
                      </a:pPr>
                      <a:r>
                        <a:rPr lang="fr-FR" sz="2400" b="1" noProof="0" dirty="0">
                          <a:solidFill>
                            <a:schemeClr val="tx1">
                              <a:lumMod val="75000"/>
                            </a:schemeClr>
                          </a:solidFill>
                          <a:effectLst/>
                          <a:latin typeface="+mn-lt"/>
                          <a:ea typeface="Times New Roman" panose="02020603050405020304" pitchFamily="18" charset="0"/>
                          <a:cs typeface="Times New Roman" panose="02020603050405020304" pitchFamily="18" charset="0"/>
                        </a:rPr>
                        <a:t>Micronutriments </a:t>
                      </a:r>
                      <a:endParaRPr lang="fr-FR" sz="1400" b="1" noProof="0" dirty="0">
                        <a:solidFill>
                          <a:schemeClr val="tx1">
                            <a:lumMod val="75000"/>
                          </a:schemeClr>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fr-FR" sz="2400" b="1" dirty="0">
                          <a:solidFill>
                            <a:schemeClr val="tx1">
                              <a:lumMod val="75000"/>
                            </a:schemeClr>
                          </a:solidFill>
                          <a:effectLst/>
                          <a:latin typeface="+mn-lt"/>
                        </a:rPr>
                        <a:t>GROUPE 4</a:t>
                      </a:r>
                      <a:endParaRPr lang="x-none" sz="1400" b="1" dirty="0">
                        <a:solidFill>
                          <a:schemeClr val="tx1">
                            <a:lumMod val="75000"/>
                          </a:schemeClr>
                        </a:solidFill>
                        <a:effectLst/>
                        <a:latin typeface="+mn-lt"/>
                      </a:endParaRPr>
                    </a:p>
                    <a:p>
                      <a:pPr algn="ctr">
                        <a:spcAft>
                          <a:spcPts val="0"/>
                        </a:spcAft>
                      </a:pPr>
                      <a:r>
                        <a:rPr lang="fr-FR" sz="2400" b="1" dirty="0">
                          <a:solidFill>
                            <a:schemeClr val="tx1">
                              <a:lumMod val="75000"/>
                            </a:schemeClr>
                          </a:solidFill>
                          <a:effectLst/>
                          <a:latin typeface="+mn-lt"/>
                        </a:rPr>
                        <a:t>État nutritionnel et besoins nutritionnels </a:t>
                      </a:r>
                      <a:endParaRPr lang="x-none" sz="1400" b="1" dirty="0">
                        <a:solidFill>
                          <a:schemeClr val="tx1">
                            <a:lumMod val="75000"/>
                          </a:schemeClr>
                        </a:solidFill>
                        <a:effectLst/>
                        <a:latin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 xmlns:a16="http://schemas.microsoft.com/office/drawing/2014/main" val="2694664646"/>
                  </a:ext>
                </a:extLst>
              </a:tr>
            </a:tbl>
          </a:graphicData>
        </a:graphic>
      </p:graphicFrame>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86" y="1309390"/>
            <a:ext cx="903452" cy="899657"/>
          </a:xfrm>
          <a:prstGeom prst="rect">
            <a:avLst/>
          </a:prstGeom>
        </p:spPr>
      </p:pic>
    </p:spTree>
    <p:extLst>
      <p:ext uri="{BB962C8B-B14F-4D97-AF65-F5344CB8AC3E}">
        <p14:creationId xmlns:p14="http://schemas.microsoft.com/office/powerpoint/2010/main" val="406243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 y="1305632"/>
            <a:ext cx="1215464" cy="1252786"/>
          </a:xfrm>
          <a:prstGeom prst="rect">
            <a:avLst/>
          </a:prstGeom>
        </p:spPr>
      </p:pic>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5</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5</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1315"/>
            <a:ext cx="4787677" cy="584775"/>
          </a:xfrm>
          <a:prstGeom prst="rect">
            <a:avLst/>
          </a:prstGeom>
          <a:noFill/>
        </p:spPr>
        <p:txBody>
          <a:bodyPr wrap="square" rtlCol="0">
            <a:spAutoFit/>
          </a:bodyPr>
          <a:lstStyle/>
          <a:p>
            <a:pPr defTabSz="363538">
              <a:tabLst>
                <a:tab pos="903288" algn="l"/>
                <a:tab pos="1077913" algn="l"/>
              </a:tabLst>
            </a:pPr>
            <a:r>
              <a:rPr lang="fr-FR" sz="3200" b="1" cap="small" dirty="0">
                <a:solidFill>
                  <a:srgbClr val="FFFFFF"/>
                </a:solidFill>
              </a:rPr>
              <a:t>Définition de nutrition</a:t>
            </a:r>
          </a:p>
        </p:txBody>
      </p:sp>
      <p:sp>
        <p:nvSpPr>
          <p:cNvPr id="2" name="Rectangle 1"/>
          <p:cNvSpPr/>
          <p:nvPr/>
        </p:nvSpPr>
        <p:spPr>
          <a:xfrm>
            <a:off x="2483727" y="1147195"/>
            <a:ext cx="6526129" cy="1569660"/>
          </a:xfrm>
          <a:prstGeom prst="rect">
            <a:avLst/>
          </a:prstGeom>
        </p:spPr>
        <p:txBody>
          <a:bodyPr wrap="square">
            <a:spAutoFit/>
          </a:bodyPr>
          <a:lstStyle/>
          <a:p>
            <a:pPr fontAlgn="base"/>
            <a:r>
              <a:rPr lang="fr-FR" sz="3200" dirty="0"/>
              <a:t>Selon </a:t>
            </a:r>
            <a:r>
              <a:rPr lang="fr-FR" sz="3200" dirty="0" smtClean="0"/>
              <a:t>l’OMS, </a:t>
            </a:r>
            <a:r>
              <a:rPr lang="fr-FR" sz="3200" dirty="0" smtClean="0">
                <a:solidFill>
                  <a:schemeClr val="accent1">
                    <a:lumMod val="50000"/>
                  </a:schemeClr>
                </a:solidFill>
              </a:rPr>
              <a:t>La </a:t>
            </a:r>
            <a:r>
              <a:rPr lang="fr-FR" sz="3200" dirty="0">
                <a:solidFill>
                  <a:schemeClr val="accent1">
                    <a:lumMod val="50000"/>
                  </a:schemeClr>
                </a:solidFill>
              </a:rPr>
              <a:t>nutrition </a:t>
            </a:r>
            <a:r>
              <a:rPr lang="fr-FR" sz="3200" dirty="0" smtClean="0">
                <a:solidFill>
                  <a:schemeClr val="accent1">
                    <a:lumMod val="50000"/>
                  </a:schemeClr>
                </a:solidFill>
              </a:rPr>
              <a:t>est </a:t>
            </a:r>
            <a:r>
              <a:rPr lang="fr-FR" sz="3200" dirty="0">
                <a:solidFill>
                  <a:schemeClr val="accent1">
                    <a:lumMod val="50000"/>
                  </a:schemeClr>
                </a:solidFill>
              </a:rPr>
              <a:t>l’apport alimentaire répondant aux besoins de l’organisme</a:t>
            </a:r>
            <a:r>
              <a:rPr lang="fr-FR" sz="3200" dirty="0" smtClean="0"/>
              <a:t>.</a:t>
            </a:r>
            <a:endParaRPr lang="fr-FR" sz="3200" dirty="0"/>
          </a:p>
        </p:txBody>
      </p:sp>
      <p:sp>
        <p:nvSpPr>
          <p:cNvPr id="5" name="Rectangle 4"/>
          <p:cNvSpPr/>
          <p:nvPr/>
        </p:nvSpPr>
        <p:spPr>
          <a:xfrm>
            <a:off x="-61318" y="3143325"/>
            <a:ext cx="4514108" cy="3000821"/>
          </a:xfrm>
          <a:prstGeom prst="rect">
            <a:avLst/>
          </a:prstGeom>
        </p:spPr>
        <p:txBody>
          <a:bodyPr wrap="square">
            <a:spAutoFit/>
          </a:bodyPr>
          <a:lstStyle/>
          <a:p>
            <a:pPr marL="342900" lvl="1" indent="0" fontAlgn="base">
              <a:buNone/>
            </a:pPr>
            <a:r>
              <a:rPr lang="fr-FR" sz="2700" dirty="0"/>
              <a:t>Une bonne nutrition – c’est-à-dire un régime adapté et équilibré – et la pratique régulière d’exercice physique sont autant de gages de bonne santé </a:t>
            </a:r>
          </a:p>
        </p:txBody>
      </p:sp>
      <p:pic>
        <p:nvPicPr>
          <p:cNvPr id="18" name="Image 7" descr="cover_mgrs%20white_fr_small.jpg"/>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4734560" y="2905760"/>
            <a:ext cx="4004002" cy="323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2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heckerboard(across)">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6</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6</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La balance du statut nutritionnel</a:t>
            </a:r>
          </a:p>
        </p:txBody>
      </p:sp>
      <p:grpSp>
        <p:nvGrpSpPr>
          <p:cNvPr id="11" name="Groupe 10"/>
          <p:cNvGrpSpPr/>
          <p:nvPr/>
        </p:nvGrpSpPr>
        <p:grpSpPr>
          <a:xfrm>
            <a:off x="741202" y="1541937"/>
            <a:ext cx="3141124" cy="575996"/>
            <a:chOff x="709750" y="269333"/>
            <a:chExt cx="3141124" cy="575996"/>
          </a:xfrm>
        </p:grpSpPr>
        <p:sp>
          <p:nvSpPr>
            <p:cNvPr id="21" name="Rectangle à coins arrondis 20"/>
            <p:cNvSpPr/>
            <p:nvPr/>
          </p:nvSpPr>
          <p:spPr>
            <a:xfrm>
              <a:off x="709750" y="269333"/>
              <a:ext cx="3141124" cy="575996"/>
            </a:xfrm>
            <a:prstGeom prst="roundRect">
              <a:avLst>
                <a:gd name="adj" fmla="val 10000"/>
              </a:avLst>
            </a:prstGeom>
            <a:solidFill>
              <a:schemeClr val="accent5">
                <a:lumMod val="60000"/>
                <a:lumOff val="40000"/>
                <a:alpha val="90000"/>
              </a:scheme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726620" y="286203"/>
              <a:ext cx="3107384" cy="5422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noProof="0" dirty="0"/>
                <a:t>Apports nutritionnels</a:t>
              </a:r>
            </a:p>
          </p:txBody>
        </p:sp>
      </p:grpSp>
      <p:grpSp>
        <p:nvGrpSpPr>
          <p:cNvPr id="18" name="Groupe 17"/>
          <p:cNvGrpSpPr/>
          <p:nvPr/>
        </p:nvGrpSpPr>
        <p:grpSpPr>
          <a:xfrm>
            <a:off x="5137450" y="1541937"/>
            <a:ext cx="3128805" cy="575996"/>
            <a:chOff x="4630916" y="269333"/>
            <a:chExt cx="3128805" cy="575996"/>
          </a:xfrm>
        </p:grpSpPr>
        <p:sp>
          <p:nvSpPr>
            <p:cNvPr id="19" name="Rectangle à coins arrondis 18"/>
            <p:cNvSpPr/>
            <p:nvPr/>
          </p:nvSpPr>
          <p:spPr>
            <a:xfrm>
              <a:off x="4630916" y="269333"/>
              <a:ext cx="3128805" cy="575996"/>
            </a:xfrm>
            <a:prstGeom prst="roundRect">
              <a:avLst>
                <a:gd name="adj" fmla="val 10000"/>
              </a:avLst>
            </a:prstGeom>
            <a:solidFill>
              <a:schemeClr val="accent5">
                <a:lumMod val="60000"/>
                <a:lumOff val="40000"/>
                <a:alpha val="90000"/>
              </a:scheme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4647786" y="286203"/>
              <a:ext cx="3095065" cy="5422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1" kern="1200" noProof="0" dirty="0"/>
                <a:t>Besoins nutritionnels</a:t>
              </a:r>
            </a:p>
          </p:txBody>
        </p:sp>
      </p:grpSp>
      <p:sp>
        <p:nvSpPr>
          <p:cNvPr id="38" name="Triangle isocèle 37"/>
          <p:cNvSpPr/>
          <p:nvPr/>
        </p:nvSpPr>
        <p:spPr>
          <a:xfrm>
            <a:off x="3801627" y="5476920"/>
            <a:ext cx="676275" cy="676275"/>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 name="Groupe 2"/>
          <p:cNvGrpSpPr/>
          <p:nvPr/>
        </p:nvGrpSpPr>
        <p:grpSpPr>
          <a:xfrm rot="425447">
            <a:off x="1506788" y="2749734"/>
            <a:ext cx="5886967" cy="2759418"/>
            <a:chOff x="1216284" y="2523809"/>
            <a:chExt cx="5886967" cy="2759418"/>
          </a:xfrm>
        </p:grpSpPr>
        <p:grpSp>
          <p:nvGrpSpPr>
            <p:cNvPr id="2" name="Groupe 1"/>
            <p:cNvGrpSpPr/>
            <p:nvPr/>
          </p:nvGrpSpPr>
          <p:grpSpPr>
            <a:xfrm>
              <a:off x="1216284" y="2523809"/>
              <a:ext cx="5886967" cy="2359528"/>
              <a:chOff x="1216284" y="2523809"/>
              <a:chExt cx="5886967" cy="2359528"/>
            </a:xfrm>
          </p:grpSpPr>
          <p:grpSp>
            <p:nvGrpSpPr>
              <p:cNvPr id="23" name="Groupe 22"/>
              <p:cNvGrpSpPr/>
              <p:nvPr/>
            </p:nvGrpSpPr>
            <p:grpSpPr>
              <a:xfrm>
                <a:off x="1216284" y="3884183"/>
                <a:ext cx="2529985" cy="690831"/>
                <a:chOff x="1386002" y="2569230"/>
                <a:chExt cx="2529985" cy="690831"/>
              </a:xfrm>
            </p:grpSpPr>
            <p:sp>
              <p:nvSpPr>
                <p:cNvPr id="27" name="Rectangle à coins arrondis 26"/>
                <p:cNvSpPr/>
                <p:nvPr/>
              </p:nvSpPr>
              <p:spPr>
                <a:xfrm rot="240000">
                  <a:off x="1386002" y="2569230"/>
                  <a:ext cx="2529985" cy="69083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rot="240000">
                  <a:off x="1419726" y="2602954"/>
                  <a:ext cx="2462537" cy="623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1" kern="1200" noProof="0" dirty="0" err="1"/>
                    <a:t>Micro-nutriments</a:t>
                  </a:r>
                  <a:endParaRPr lang="fr-FR" sz="2100" b="1" kern="1200" noProof="0" dirty="0"/>
                </a:p>
              </p:txBody>
            </p:sp>
          </p:grpSp>
          <p:grpSp>
            <p:nvGrpSpPr>
              <p:cNvPr id="24" name="Groupe 23"/>
              <p:cNvGrpSpPr/>
              <p:nvPr/>
            </p:nvGrpSpPr>
            <p:grpSpPr>
              <a:xfrm>
                <a:off x="1218045" y="3076628"/>
                <a:ext cx="2643683" cy="682881"/>
                <a:chOff x="1387763" y="1761675"/>
                <a:chExt cx="2643683" cy="682881"/>
              </a:xfrm>
            </p:grpSpPr>
            <p:sp>
              <p:nvSpPr>
                <p:cNvPr id="25" name="Rectangle à coins arrondis 24"/>
                <p:cNvSpPr/>
                <p:nvPr/>
              </p:nvSpPr>
              <p:spPr>
                <a:xfrm rot="240000">
                  <a:off x="1387763" y="1761675"/>
                  <a:ext cx="2643683" cy="68288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25"/>
                <p:cNvSpPr/>
                <p:nvPr/>
              </p:nvSpPr>
              <p:spPr>
                <a:xfrm rot="240000">
                  <a:off x="1421099" y="1795011"/>
                  <a:ext cx="2577011" cy="616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1" kern="1200" noProof="0" dirty="0" err="1" smtClean="0"/>
                    <a:t>Macro-nutriments</a:t>
                  </a:r>
                  <a:endParaRPr lang="fr-FR" sz="2100" b="1" kern="1200" noProof="0" dirty="0"/>
                </a:p>
              </p:txBody>
            </p:sp>
          </p:grpSp>
          <p:grpSp>
            <p:nvGrpSpPr>
              <p:cNvPr id="29" name="Groupe 28"/>
              <p:cNvGrpSpPr/>
              <p:nvPr/>
            </p:nvGrpSpPr>
            <p:grpSpPr>
              <a:xfrm>
                <a:off x="5366572" y="4128835"/>
                <a:ext cx="1619458" cy="754502"/>
                <a:chOff x="5108147" y="2819487"/>
                <a:chExt cx="1619458" cy="754502"/>
              </a:xfrm>
            </p:grpSpPr>
            <p:sp>
              <p:nvSpPr>
                <p:cNvPr id="36" name="Rectangle à coins arrondis 35"/>
                <p:cNvSpPr/>
                <p:nvPr/>
              </p:nvSpPr>
              <p:spPr>
                <a:xfrm rot="240000">
                  <a:off x="5108147" y="2819487"/>
                  <a:ext cx="1619458" cy="7545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rot="240000">
                  <a:off x="5144979" y="2856319"/>
                  <a:ext cx="1545794" cy="68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noProof="0" dirty="0"/>
                    <a:t>Réserves </a:t>
                  </a:r>
                </a:p>
              </p:txBody>
            </p:sp>
          </p:grpSp>
          <p:grpSp>
            <p:nvGrpSpPr>
              <p:cNvPr id="30" name="Groupe 29"/>
              <p:cNvGrpSpPr/>
              <p:nvPr/>
            </p:nvGrpSpPr>
            <p:grpSpPr>
              <a:xfrm>
                <a:off x="5425182" y="3317305"/>
                <a:ext cx="1619458" cy="754502"/>
                <a:chOff x="5166757" y="2007957"/>
                <a:chExt cx="1619458" cy="754502"/>
              </a:xfrm>
            </p:grpSpPr>
            <p:sp>
              <p:nvSpPr>
                <p:cNvPr id="34" name="Rectangle à coins arrondis 33"/>
                <p:cNvSpPr/>
                <p:nvPr/>
              </p:nvSpPr>
              <p:spPr>
                <a:xfrm rot="240000">
                  <a:off x="5166757" y="2007957"/>
                  <a:ext cx="1619458" cy="7545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p:cNvSpPr/>
                <p:nvPr/>
              </p:nvSpPr>
              <p:spPr>
                <a:xfrm rot="240000">
                  <a:off x="5203589" y="2044789"/>
                  <a:ext cx="1545794" cy="68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noProof="0" dirty="0"/>
                    <a:t>Pertes </a:t>
                  </a:r>
                </a:p>
              </p:txBody>
            </p:sp>
          </p:grpSp>
          <p:grpSp>
            <p:nvGrpSpPr>
              <p:cNvPr id="31" name="Groupe 30"/>
              <p:cNvGrpSpPr/>
              <p:nvPr/>
            </p:nvGrpSpPr>
            <p:grpSpPr>
              <a:xfrm>
                <a:off x="5483793" y="2523809"/>
                <a:ext cx="1619458" cy="754502"/>
                <a:chOff x="5225368" y="1214461"/>
                <a:chExt cx="1619458" cy="754502"/>
              </a:xfrm>
            </p:grpSpPr>
            <p:sp>
              <p:nvSpPr>
                <p:cNvPr id="32" name="Rectangle à coins arrondis 31"/>
                <p:cNvSpPr/>
                <p:nvPr/>
              </p:nvSpPr>
              <p:spPr>
                <a:xfrm rot="240000">
                  <a:off x="5225368" y="1214461"/>
                  <a:ext cx="1619458" cy="7545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p:cNvSpPr/>
                <p:nvPr/>
              </p:nvSpPr>
              <p:spPr>
                <a:xfrm rot="240000">
                  <a:off x="5262200" y="1251293"/>
                  <a:ext cx="1545794" cy="68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noProof="0" dirty="0"/>
                    <a:t>Dépenses </a:t>
                  </a:r>
                </a:p>
              </p:txBody>
            </p:sp>
          </p:grpSp>
        </p:grpSp>
        <p:sp>
          <p:nvSpPr>
            <p:cNvPr id="39" name="Rectangle 38"/>
            <p:cNvSpPr/>
            <p:nvPr/>
          </p:nvSpPr>
          <p:spPr>
            <a:xfrm rot="240000">
              <a:off x="1371645" y="4905933"/>
              <a:ext cx="5395562" cy="37729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7994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3000"/>
                            </p:stCondLst>
                            <p:childTnLst>
                              <p:par>
                                <p:cTn id="29" presetID="32" presetClass="emph" presetSubtype="0" fill="hold" nodeType="after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7</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7</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9" name="2 Marcador de contenido"/>
          <p:cNvSpPr>
            <a:spLocks noGrp="1"/>
          </p:cNvSpPr>
          <p:nvPr>
            <p:ph idx="1"/>
          </p:nvPr>
        </p:nvSpPr>
        <p:spPr>
          <a:xfrm>
            <a:off x="372533" y="1466423"/>
            <a:ext cx="8314267" cy="4547515"/>
          </a:xfrm>
        </p:spPr>
        <p:txBody>
          <a:bodyPr>
            <a:noAutofit/>
          </a:bodyPr>
          <a:lstStyle/>
          <a:p>
            <a:pPr>
              <a:spcBef>
                <a:spcPts val="0"/>
              </a:spcBef>
              <a:spcAft>
                <a:spcPts val="1200"/>
              </a:spcAft>
              <a:defRPr/>
            </a:pPr>
            <a:r>
              <a:rPr lang="fr-FR" b="1" dirty="0"/>
              <a:t>Lorsque l'apport alimentaire et l'absorption de nutriments ne sont pas équilibrés par rapport aux besoins nutritionnels nécessaires au maintien d'une bonne santé et d'un bon développement</a:t>
            </a:r>
          </a:p>
          <a:p>
            <a:pPr>
              <a:spcBef>
                <a:spcPts val="0"/>
              </a:spcBef>
              <a:spcAft>
                <a:spcPts val="1200"/>
              </a:spcAft>
              <a:defRPr/>
            </a:pPr>
            <a:r>
              <a:rPr lang="fr-FR" b="1" dirty="0">
                <a:solidFill>
                  <a:schemeClr val="accent6">
                    <a:lumMod val="50000"/>
                  </a:schemeClr>
                </a:solidFill>
              </a:rPr>
              <a:t>Réponse physiologique de </a:t>
            </a:r>
            <a:r>
              <a:rPr lang="fr-FR" b="1" dirty="0" smtClean="0">
                <a:solidFill>
                  <a:schemeClr val="accent6">
                    <a:lumMod val="50000"/>
                  </a:schemeClr>
                </a:solidFill>
              </a:rPr>
              <a:t>l'organisme</a:t>
            </a:r>
            <a:endParaRPr lang="fr-FR" b="1" dirty="0">
              <a:solidFill>
                <a:schemeClr val="accent6">
                  <a:lumMod val="50000"/>
                </a:schemeClr>
              </a:solidFill>
            </a:endParaRPr>
          </a:p>
          <a:p>
            <a:r>
              <a:rPr lang="fr-FR" b="1" dirty="0">
                <a:solidFill>
                  <a:schemeClr val="accent4">
                    <a:lumMod val="50000"/>
                  </a:schemeClr>
                </a:solidFill>
              </a:rPr>
              <a:t>Tableau clinique plus ou moins spécifique avec différents niveaux de gravité </a:t>
            </a:r>
            <a:endParaRPr lang="fr-FR" b="1" dirty="0" smtClean="0">
              <a:solidFill>
                <a:schemeClr val="accent4">
                  <a:lumMod val="50000"/>
                </a:schemeClr>
              </a:solidFill>
            </a:endParaRPr>
          </a:p>
          <a:p>
            <a:r>
              <a:rPr lang="fr-FR" b="1" dirty="0" smtClean="0">
                <a:solidFill>
                  <a:schemeClr val="accent4">
                    <a:lumMod val="75000"/>
                  </a:schemeClr>
                </a:solidFill>
              </a:rPr>
              <a:t>Inclut </a:t>
            </a:r>
            <a:r>
              <a:rPr lang="fr-FR" b="1" dirty="0">
                <a:solidFill>
                  <a:schemeClr val="accent4">
                    <a:lumMod val="75000"/>
                  </a:schemeClr>
                </a:solidFill>
              </a:rPr>
              <a:t>la surnutrition et la sous-nutrition </a:t>
            </a:r>
          </a:p>
        </p:txBody>
      </p:sp>
      <p:sp>
        <p:nvSpPr>
          <p:cNvPr id="10" name="ZoneTexte 9"/>
          <p:cNvSpPr txBox="1"/>
          <p:nvPr/>
        </p:nvSpPr>
        <p:spPr>
          <a:xfrm>
            <a:off x="2195736" y="51315"/>
            <a:ext cx="4787677" cy="584775"/>
          </a:xfrm>
          <a:prstGeom prst="rect">
            <a:avLst/>
          </a:prstGeom>
          <a:noFill/>
        </p:spPr>
        <p:txBody>
          <a:bodyPr wrap="square" rtlCol="0">
            <a:spAutoFit/>
          </a:bodyPr>
          <a:lstStyle/>
          <a:p>
            <a:pPr defTabSz="363538">
              <a:tabLst>
                <a:tab pos="903288" algn="l"/>
                <a:tab pos="1077913" algn="l"/>
              </a:tabLst>
            </a:pPr>
            <a:r>
              <a:rPr lang="fr-FR" sz="3200" b="1" cap="small" dirty="0">
                <a:solidFill>
                  <a:srgbClr val="FFFFFF"/>
                </a:solidFill>
              </a:rPr>
              <a:t>La </a:t>
            </a:r>
            <a:r>
              <a:rPr lang="fr-FR" sz="3200" b="1" cap="small" dirty="0" smtClean="0">
                <a:solidFill>
                  <a:srgbClr val="FFFFFF"/>
                </a:solidFill>
              </a:rPr>
              <a:t>Malnutrition</a:t>
            </a:r>
            <a:endParaRPr lang="fr-FR" sz="3200" b="1" cap="small" dirty="0">
              <a:solidFill>
                <a:srgbClr val="FFFFFF"/>
              </a:solidFill>
            </a:endParaRPr>
          </a:p>
        </p:txBody>
      </p:sp>
    </p:spTree>
    <p:extLst>
      <p:ext uri="{BB962C8B-B14F-4D97-AF65-F5344CB8AC3E}">
        <p14:creationId xmlns:p14="http://schemas.microsoft.com/office/powerpoint/2010/main" val="94136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8</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8</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Double fardeau de la nutrition</a:t>
            </a:r>
            <a:endParaRPr lang="fr-FR" sz="2400" b="1" cap="small" dirty="0">
              <a:solidFill>
                <a:srgbClr val="FFFFFF"/>
              </a:solidFill>
            </a:endParaRPr>
          </a:p>
        </p:txBody>
      </p:sp>
      <p:pic>
        <p:nvPicPr>
          <p:cNvPr id="10" name="Picture 12" descr="Nine out of 10 men will be overweight by 2022"/>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28353" y="1589000"/>
            <a:ext cx="3240956" cy="399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Malnourish kid WFP"/>
          <p:cNvPicPr>
            <a:picLocks noGrp="1" noChangeAspect="1" noChangeArrowheads="1"/>
          </p:cNvPicPr>
          <p:nvPr>
            <p:ph idx="1"/>
            <p:custDataLst>
              <p:tags r:id="rId2"/>
            </p:custDataLst>
          </p:nvPr>
        </p:nvPicPr>
        <p:blipFill>
          <a:blip r:embed="rId8">
            <a:extLst>
              <a:ext uri="{28A0092B-C50C-407E-A947-70E740481C1C}">
                <a14:useLocalDpi xmlns:a14="http://schemas.microsoft.com/office/drawing/2010/main" val="0"/>
              </a:ext>
            </a:extLst>
          </a:blip>
          <a:srcRect l="17097"/>
          <a:stretch>
            <a:fillRect/>
          </a:stretch>
        </p:blipFill>
        <p:spPr bwMode="auto">
          <a:xfrm>
            <a:off x="4252628" y="1589000"/>
            <a:ext cx="4135796" cy="399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15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9</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9</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7857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La sous-alimentation et la faim (FAO)</a:t>
            </a:r>
          </a:p>
        </p:txBody>
      </p:sp>
      <p:sp>
        <p:nvSpPr>
          <p:cNvPr id="3" name="Rectangle 2"/>
          <p:cNvSpPr/>
          <p:nvPr/>
        </p:nvSpPr>
        <p:spPr>
          <a:xfrm>
            <a:off x="2195736" y="1474509"/>
            <a:ext cx="6423064" cy="1938992"/>
          </a:xfrm>
          <a:prstGeom prst="rect">
            <a:avLst/>
          </a:prstGeom>
        </p:spPr>
        <p:txBody>
          <a:bodyPr wrap="square">
            <a:spAutoFit/>
          </a:bodyPr>
          <a:lstStyle/>
          <a:p>
            <a:r>
              <a:rPr lang="fr-FR" sz="2400" b="1" dirty="0" smtClean="0">
                <a:solidFill>
                  <a:schemeClr val="accent4">
                    <a:lumMod val="50000"/>
                  </a:schemeClr>
                </a:solidFill>
              </a:rPr>
              <a:t>Sous-alimentation</a:t>
            </a:r>
          </a:p>
          <a:p>
            <a:r>
              <a:rPr lang="fr-FR" sz="2400" b="1" i="1" dirty="0" smtClean="0"/>
              <a:t>«  Pourcentage </a:t>
            </a:r>
            <a:r>
              <a:rPr lang="fr-FR" sz="2400" b="1" i="1" dirty="0"/>
              <a:t>de la population qui n’a pas accès à une quantité de nourriture suffisante pour satisfaire ses besoins </a:t>
            </a:r>
            <a:r>
              <a:rPr lang="fr-FR" sz="2400" b="1" i="1" dirty="0" smtClean="0"/>
              <a:t>énergétiques »</a:t>
            </a:r>
            <a:endParaRPr lang="fr-FR" sz="2400" b="1" i="1" dirty="0"/>
          </a:p>
        </p:txBody>
      </p:sp>
      <p:sp>
        <p:nvSpPr>
          <p:cNvPr id="5" name="Rectangle 4"/>
          <p:cNvSpPr/>
          <p:nvPr/>
        </p:nvSpPr>
        <p:spPr>
          <a:xfrm>
            <a:off x="173387" y="3736777"/>
            <a:ext cx="6600475" cy="2677656"/>
          </a:xfrm>
          <a:prstGeom prst="rect">
            <a:avLst/>
          </a:prstGeom>
        </p:spPr>
        <p:txBody>
          <a:bodyPr wrap="square">
            <a:spAutoFit/>
          </a:bodyPr>
          <a:lstStyle/>
          <a:p>
            <a:r>
              <a:rPr lang="fr-FR" sz="2400" b="1" dirty="0" smtClean="0">
                <a:solidFill>
                  <a:schemeClr val="accent4">
                    <a:lumMod val="50000"/>
                  </a:schemeClr>
                </a:solidFill>
              </a:rPr>
              <a:t>Faim</a:t>
            </a:r>
          </a:p>
          <a:p>
            <a:r>
              <a:rPr lang="fr-FR" sz="2400" b="1" i="1" dirty="0" smtClean="0"/>
              <a:t>« Le </a:t>
            </a:r>
            <a:r>
              <a:rPr lang="fr-FR" sz="2400" b="1" i="1" dirty="0"/>
              <a:t>nombre d’individus</a:t>
            </a:r>
            <a:r>
              <a:rPr lang="fr-FR" sz="2400" b="1" dirty="0"/>
              <a:t> </a:t>
            </a:r>
            <a:r>
              <a:rPr lang="fr-FR" sz="2400" b="1" i="1" dirty="0"/>
              <a:t>qui ne consomment pas les besoins énergétiques quotidiens minimaux requis, ce qui correspond au nombre de calories nécessaires à une activité minimum et à un poids minimum requis pour la taille atteinte </a:t>
            </a:r>
            <a:r>
              <a:rPr lang="fr-FR" sz="2400" b="1" i="1" dirty="0" smtClean="0"/>
              <a:t>»</a:t>
            </a:r>
            <a:endParaRPr lang="fr-FR" sz="2400" b="1" dirty="0"/>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498" y="1376433"/>
            <a:ext cx="1541156" cy="2341195"/>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862" y="4004221"/>
            <a:ext cx="2142768" cy="2142768"/>
          </a:xfrm>
          <a:prstGeom prst="rect">
            <a:avLst/>
          </a:prstGeom>
        </p:spPr>
      </p:pic>
    </p:spTree>
    <p:extLst>
      <p:ext uri="{BB962C8B-B14F-4D97-AF65-F5344CB8AC3E}">
        <p14:creationId xmlns:p14="http://schemas.microsoft.com/office/powerpoint/2010/main" val="2274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3573</TotalTime>
  <Words>2117</Words>
  <Application>Microsoft Office PowerPoint</Application>
  <PresentationFormat>Affichage à l'écran (4:3)</PresentationFormat>
  <Paragraphs>330</Paragraphs>
  <Slides>20</Slides>
  <Notes>20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Arial</vt:lpstr>
      <vt:lpstr>Calibri</vt:lpstr>
      <vt:lpstr>Calibri Light</vt:lpstr>
      <vt:lpstr>Cambria</vt:lpstr>
      <vt:lpstr>Times New Roman</vt:lpstr>
      <vt:lpstr>Trebuchet MS</vt:lpstr>
      <vt:lpstr>Wingdings 2</vt:lpstr>
      <vt:lpstr>Office Theme</vt:lpstr>
      <vt:lpstr>Thème Office</vt:lpstr>
      <vt:lpstr>Concepts clés sur la nutrition et la malnutrition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en nutrition</dc:title>
  <dc:creator>Saboya Montserrat</dc:creator>
  <cp:lastModifiedBy>USER</cp:lastModifiedBy>
  <cp:revision>132</cp:revision>
  <cp:lastPrinted>2020-05-27T08:23:16Z</cp:lastPrinted>
  <dcterms:created xsi:type="dcterms:W3CDTF">2020-04-04T09:56:18Z</dcterms:created>
  <dcterms:modified xsi:type="dcterms:W3CDTF">2021-01-23T15:40:39Z</dcterms:modified>
</cp:coreProperties>
</file>