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2" r:id="rId5"/>
    <p:sldMasterId id="2147483936" r:id="rId6"/>
  </p:sldMasterIdLst>
  <p:notesMasterIdLst>
    <p:notesMasterId r:id="rId22"/>
  </p:notesMasterIdLst>
  <p:handoutMasterIdLst>
    <p:handoutMasterId r:id="rId23"/>
  </p:handoutMasterIdLst>
  <p:sldIdLst>
    <p:sldId id="291" r:id="rId7"/>
    <p:sldId id="643" r:id="rId8"/>
    <p:sldId id="479" r:id="rId9"/>
    <p:sldId id="281" r:id="rId10"/>
    <p:sldId id="282" r:id="rId11"/>
    <p:sldId id="640" r:id="rId12"/>
    <p:sldId id="644" r:id="rId13"/>
    <p:sldId id="262" r:id="rId14"/>
    <p:sldId id="598" r:id="rId15"/>
    <p:sldId id="284" r:id="rId16"/>
    <p:sldId id="645" r:id="rId17"/>
    <p:sldId id="613" r:id="rId18"/>
    <p:sldId id="637" r:id="rId19"/>
    <p:sldId id="638" r:id="rId20"/>
    <p:sldId id="286" r:id="rId21"/>
  </p:sldIdLst>
  <p:sldSz cx="9144000" cy="5143500" type="screen16x9"/>
  <p:notesSz cx="6950075" cy="9236075"/>
  <p:defaultTextStyle>
    <a:defPPr>
      <a:defRPr lang="de-DE"/>
    </a:defPPr>
    <a:lvl1pPr algn="l"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rtl="0" fontAlgn="base">
      <a:spcBef>
        <a:spcPct val="0"/>
      </a:spcBef>
      <a:spcAft>
        <a:spcPct val="0"/>
      </a:spcAft>
      <a:defRPr sz="3200" kern="1200">
        <a:solidFill>
          <a:schemeClr val="tx1"/>
        </a:solidFill>
        <a:latin typeface="Calibri" pitchFamily="34" charset="0"/>
        <a:ea typeface="ＭＳ Ｐゴシック" pitchFamily="34" charset="-128"/>
        <a:cs typeface="+mn-cs"/>
      </a:defRPr>
    </a:lvl2pPr>
    <a:lvl3pPr marL="914400" algn="l" rtl="0" fontAlgn="base">
      <a:spcBef>
        <a:spcPct val="0"/>
      </a:spcBef>
      <a:spcAft>
        <a:spcPct val="0"/>
      </a:spcAft>
      <a:defRPr sz="3200" kern="1200">
        <a:solidFill>
          <a:schemeClr val="tx1"/>
        </a:solidFill>
        <a:latin typeface="Calibri" pitchFamily="34" charset="0"/>
        <a:ea typeface="ＭＳ Ｐゴシック" pitchFamily="34" charset="-128"/>
        <a:cs typeface="+mn-cs"/>
      </a:defRPr>
    </a:lvl3pPr>
    <a:lvl4pPr marL="1371600" algn="l" rtl="0" fontAlgn="base">
      <a:spcBef>
        <a:spcPct val="0"/>
      </a:spcBef>
      <a:spcAft>
        <a:spcPct val="0"/>
      </a:spcAft>
      <a:defRPr sz="3200" kern="1200">
        <a:solidFill>
          <a:schemeClr val="tx1"/>
        </a:solidFill>
        <a:latin typeface="Calibri" pitchFamily="34" charset="0"/>
        <a:ea typeface="ＭＳ Ｐゴシック" pitchFamily="34" charset="-128"/>
        <a:cs typeface="+mn-cs"/>
      </a:defRPr>
    </a:lvl4pPr>
    <a:lvl5pPr marL="1828800" algn="l" rtl="0" fontAlgn="base">
      <a:spcBef>
        <a:spcPct val="0"/>
      </a:spcBef>
      <a:spcAft>
        <a:spcPct val="0"/>
      </a:spcAft>
      <a:defRPr sz="3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3200"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sz="3200"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sz="3200"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sz="3200"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652" userDrawn="1">
          <p15:clr>
            <a:srgbClr val="A4A3A4"/>
          </p15:clr>
        </p15:guide>
        <p15:guide id="2" pos="2808" userDrawn="1">
          <p15:clr>
            <a:srgbClr val="A4A3A4"/>
          </p15:clr>
        </p15:guide>
        <p15:guide id="3" orient="horz" pos="3108" userDrawn="1">
          <p15:clr>
            <a:srgbClr val="A4A3A4"/>
          </p15:clr>
        </p15:guide>
        <p15:guide id="4" pos="2880" userDrawn="1">
          <p15:clr>
            <a:srgbClr val="A4A3A4"/>
          </p15:clr>
        </p15:guide>
        <p15:guide id="5" pos="2883" userDrawn="1">
          <p15:clr>
            <a:srgbClr val="A4A3A4"/>
          </p15:clr>
        </p15:guide>
        <p15:guide id="6" pos="3648"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riam Wiemers" initials="MW" lastIdx="12" clrIdx="6">
    <p:extLst>
      <p:ext uri="{19B8F6BF-5375-455C-9EA6-DF929625EA0E}">
        <p15:presenceInfo xmlns:p15="http://schemas.microsoft.com/office/powerpoint/2012/main" userId="S::miriam.wiemers@welthungerhilfe.de::c13f9d05-c2a8-4376-9856-0a2132f57279" providerId="AD"/>
      </p:ext>
    </p:extLst>
  </p:cmAuthor>
  <p:cmAuthor id="1" name="Klaus von Grebmer" initials="KvG" lastIdx="9" clrIdx="0"/>
  <p:cmAuthor id="2" name="Klaus von Grebmer" initials="KvG [2]" lastIdx="1" clrIdx="1"/>
  <p:cmAuthor id="3" name="Jill Bernstein" initials="JB" lastIdx="8" clrIdx="2"/>
  <p:cmAuthor id="4" name="Falik, Jamed (IFPRI)" initials="FJ(" lastIdx="55" clrIdx="3"/>
  <p:cmAuthor id="5" name="Dirk Ebach" initials="DE" lastIdx="80" clrIdx="4">
    <p:extLst>
      <p:ext uri="{19B8F6BF-5375-455C-9EA6-DF929625EA0E}">
        <p15:presenceInfo xmlns:p15="http://schemas.microsoft.com/office/powerpoint/2012/main" userId="S::Dirk.Ebach@welthungerhilfe.de::36eea502-259b-4f95-b781-ca873340954a" providerId="AD"/>
      </p:ext>
    </p:extLst>
  </p:cmAuthor>
  <p:cmAuthor id="6" name="Bettina Ide" initials="BI" lastIdx="20" clrIdx="5">
    <p:extLst>
      <p:ext uri="{19B8F6BF-5375-455C-9EA6-DF929625EA0E}">
        <p15:presenceInfo xmlns:p15="http://schemas.microsoft.com/office/powerpoint/2012/main" userId="S::bettina.ide@welthungerhilfe.de::17e613fc-c966-436f-9cef-c31ab2732d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300"/>
    <a:srgbClr val="AA0A2F"/>
    <a:srgbClr val="FCE7D1"/>
    <a:srgbClr val="AAD18E"/>
    <a:srgbClr val="4FA830"/>
    <a:srgbClr val="E9E9E9"/>
    <a:srgbClr val="CCE0B8"/>
    <a:srgbClr val="000000"/>
    <a:srgbClr val="FFFFFF"/>
    <a:srgbClr val="E2E3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33B4B-1894-4E7E-B81A-8860DC3E36BD}" v="34" dt="2020-10-23T15:41:58.153"/>
    <p1510:client id="{76DFAEC3-2437-9FB0-C531-95A009BB0C8F}" v="14" dt="2020-10-23T13:26:10.978"/>
    <p1510:client id="{8751B109-5BE1-4CDD-9744-24ECB713A82E}" v="16" dt="2020-10-23T13:55:26.153"/>
    <p1510:client id="{BA1893B0-6833-9F98-5A9A-FF759DA189B8}" v="2" dt="2020-10-23T15:35:05.4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73" autoAdjust="0"/>
  </p:normalViewPr>
  <p:slideViewPr>
    <p:cSldViewPr snapToGrid="0">
      <p:cViewPr varScale="1">
        <p:scale>
          <a:sx n="61" d="100"/>
          <a:sy n="61" d="100"/>
        </p:scale>
        <p:origin x="1440" y="76"/>
      </p:cViewPr>
      <p:guideLst>
        <p:guide orient="horz" pos="2652"/>
        <p:guide pos="2808"/>
        <p:guide orient="horz" pos="3108"/>
        <p:guide pos="2880"/>
        <p:guide pos="2883"/>
        <p:guide pos="3648"/>
      </p:guideLst>
    </p:cSldViewPr>
  </p:slideViewPr>
  <p:notesTextViewPr>
    <p:cViewPr>
      <p:scale>
        <a:sx n="100" d="100"/>
        <a:sy n="100" d="100"/>
      </p:scale>
      <p:origin x="0" y="0"/>
    </p:cViewPr>
  </p:notesText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3550"/>
          </a:xfrm>
          <a:prstGeom prst="rect">
            <a:avLst/>
          </a:prstGeom>
        </p:spPr>
        <p:txBody>
          <a:bodyPr vert="horz" lIns="91440" tIns="45720" rIns="91440" bIns="45720" rtlCol="0"/>
          <a:lstStyle>
            <a:lvl1pPr algn="r">
              <a:defRPr sz="1200"/>
            </a:lvl1pPr>
          </a:lstStyle>
          <a:p>
            <a:fld id="{AD974BAB-7FE0-417D-9EAA-1A55F717BAAB}" type="datetimeFigureOut">
              <a:rPr lang="en-US" smtClean="0"/>
              <a:t>7/9/2021</a:t>
            </a:fld>
            <a:endParaRPr lang="en-US"/>
          </a:p>
        </p:txBody>
      </p:sp>
      <p:sp>
        <p:nvSpPr>
          <p:cNvPr id="4" name="Footer Placeholder 3"/>
          <p:cNvSpPr>
            <a:spLocks noGrp="1"/>
          </p:cNvSpPr>
          <p:nvPr>
            <p:ph type="ftr" sz="quarter" idx="2"/>
          </p:nvPr>
        </p:nvSpPr>
        <p:spPr>
          <a:xfrm>
            <a:off x="0" y="8772525"/>
            <a:ext cx="3012329"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525"/>
            <a:ext cx="3012329" cy="463550"/>
          </a:xfrm>
          <a:prstGeom prst="rect">
            <a:avLst/>
          </a:prstGeom>
        </p:spPr>
        <p:txBody>
          <a:bodyPr vert="horz" lIns="91440" tIns="45720" rIns="91440" bIns="45720" rtlCol="0" anchor="b"/>
          <a:lstStyle>
            <a:lvl1pPr algn="r">
              <a:defRPr sz="1200"/>
            </a:lvl1pPr>
          </a:lstStyle>
          <a:p>
            <a:fld id="{03CF5EC6-9D91-4226-BFC8-925A8D79034D}" type="slidenum">
              <a:rPr lang="en-US" smtClean="0"/>
              <a:t>‹N°›</a:t>
            </a:fld>
            <a:endParaRPr lang="en-US"/>
          </a:p>
        </p:txBody>
      </p:sp>
    </p:spTree>
    <p:extLst>
      <p:ext uri="{BB962C8B-B14F-4D97-AF65-F5344CB8AC3E}">
        <p14:creationId xmlns:p14="http://schemas.microsoft.com/office/powerpoint/2010/main" val="1611890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wrap="square" lIns="93177" tIns="46589" rIns="93177" bIns="46589" numCol="1" anchor="t" anchorCtr="0" compatLnSpc="1">
            <a:prstTxWarp prst="textNoShape">
              <a:avLst/>
            </a:prstTxWarp>
          </a:bodyPr>
          <a:lstStyle>
            <a:lvl1pPr>
              <a:defRPr sz="1200">
                <a:latin typeface="Calibri" charset="0"/>
                <a:ea typeface="+mn-ea"/>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ea typeface="ＭＳ Ｐゴシック" charset="-128"/>
                <a:cs typeface="+mn-cs"/>
              </a:defRPr>
            </a:lvl1pPr>
          </a:lstStyle>
          <a:p>
            <a:pPr>
              <a:defRPr/>
            </a:pPr>
            <a:fld id="{219E88A8-89E7-4495-8C21-A5429D0494E6}" type="datetime1">
              <a:rPr lang="en-US"/>
              <a:pPr>
                <a:defRPr/>
              </a:pPr>
              <a:t>7/9/2021</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wrap="square" lIns="93177" tIns="46589" rIns="93177" bIns="46589" numCol="1" anchor="b" anchorCtr="0" compatLnSpc="1">
            <a:prstTxWarp prst="textNoShape">
              <a:avLst/>
            </a:prstTxWarp>
          </a:bodyPr>
          <a:lstStyle>
            <a:lvl1pPr>
              <a:defRPr sz="1200">
                <a:latin typeface="Calibri"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ea typeface="ＭＳ Ｐゴシック" charset="-128"/>
                <a:cs typeface="+mn-cs"/>
              </a:defRPr>
            </a:lvl1pPr>
          </a:lstStyle>
          <a:p>
            <a:pPr>
              <a:defRPr/>
            </a:pPr>
            <a:fld id="{8BCAD98B-175F-454F-8C52-98F46F825AF4}" type="slidenum">
              <a:rPr lang="en-US"/>
              <a:pPr>
                <a:defRPr/>
              </a:pPr>
              <a:t>‹N°›</a:t>
            </a:fld>
            <a:endParaRPr lang="en-US"/>
          </a:p>
        </p:txBody>
      </p:sp>
    </p:spTree>
    <p:extLst>
      <p:ext uri="{BB962C8B-B14F-4D97-AF65-F5344CB8AC3E}">
        <p14:creationId xmlns:p14="http://schemas.microsoft.com/office/powerpoint/2010/main" val="34939139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normAutofit fontScale="92500" lnSpcReduction="20000"/>
          </a:bodyPr>
          <a:lstStyle/>
          <a:p>
            <a:pPr rtl="0" eaLnBrk="1" fontAlgn="auto" latinLnBrk="0" hangingPunct="1"/>
            <a:r>
              <a:rPr lang="fr-FR" sz="1200" b="1" i="0" u="none" strike="noStrike" kern="1200" noProof="0" dirty="0">
                <a:solidFill>
                  <a:schemeClr val="tx1"/>
                </a:solidFill>
                <a:effectLst/>
                <a:latin typeface="+mn-lt"/>
                <a:ea typeface="ＭＳ Ｐゴシック" charset="-128"/>
                <a:cs typeface="ＭＳ Ｐゴシック" charset="-128"/>
              </a:rPr>
              <a:t>- 15e édition </a:t>
            </a:r>
            <a:r>
              <a:rPr lang="fr-FR" sz="1200" b="0" i="0" u="none" strike="noStrike" kern="1200" noProof="0" dirty="0">
                <a:solidFill>
                  <a:schemeClr val="tx1"/>
                </a:solidFill>
                <a:effectLst/>
                <a:latin typeface="+mn-lt"/>
                <a:ea typeface="ＭＳ Ｐゴシック" charset="-128"/>
                <a:cs typeface="ＭＳ Ｐゴシック" charset="-128"/>
              </a:rPr>
              <a:t>de l'Indice de la faim dans le monde. (IDF) </a:t>
            </a:r>
          </a:p>
          <a:p>
            <a:pPr rtl="0" eaLnBrk="1" fontAlgn="auto" latinLnBrk="0" hangingPunct="1"/>
            <a:endParaRPr lang="fr-FR" sz="1200" b="0" i="0" u="none" strike="noStrike" kern="1200" noProof="0" dirty="0">
              <a:solidFill>
                <a:schemeClr val="tx1"/>
              </a:solidFill>
              <a:effectLst/>
              <a:latin typeface="+mn-lt"/>
              <a:ea typeface="ＭＳ Ｐゴシック" charset="-128"/>
              <a:cs typeface="ＭＳ Ｐゴシック" charset="-128"/>
            </a:endParaRPr>
          </a:p>
          <a:p>
            <a:pPr rtl="0" eaLnBrk="1" fontAlgn="auto" latinLnBrk="0" hangingPunct="1"/>
            <a:r>
              <a:rPr lang="fr-FR" sz="1200" b="0" i="0" u="none" strike="noStrike" kern="1200" noProof="0" dirty="0">
                <a:solidFill>
                  <a:schemeClr val="tx1"/>
                </a:solidFill>
                <a:effectLst/>
                <a:latin typeface="+mn-lt"/>
                <a:ea typeface="ＭＳ Ｐゴシック" charset="-128"/>
                <a:cs typeface="ＭＳ Ｐゴシック" charset="-128"/>
              </a:rPr>
              <a:t>- L'Indice de la faim dans le monde est un rapport évalué par des pairs et publié chaque année par Welthungerhilfe et </a:t>
            </a:r>
            <a:r>
              <a:rPr lang="fr-FR" sz="1200" b="0" i="0" u="none" strike="noStrike" kern="1200" noProof="0" dirty="0" err="1">
                <a:solidFill>
                  <a:schemeClr val="tx1"/>
                </a:solidFill>
                <a:effectLst/>
                <a:latin typeface="+mn-lt"/>
                <a:ea typeface="ＭＳ Ｐゴシック" charset="-128"/>
                <a:cs typeface="ＭＳ Ｐゴシック" charset="-128"/>
              </a:rPr>
              <a:t>Concern</a:t>
            </a:r>
            <a:r>
              <a:rPr lang="fr-FR" sz="1200" b="0" i="0" u="none" strike="noStrike" kern="1200" noProof="0" dirty="0">
                <a:solidFill>
                  <a:schemeClr val="tx1"/>
                </a:solidFill>
                <a:effectLst/>
                <a:latin typeface="+mn-lt"/>
                <a:ea typeface="ＭＳ Ｐゴシック" charset="-128"/>
                <a:cs typeface="ＭＳ Ｐゴシック" charset="-128"/>
              </a:rPr>
              <a:t> Worldwide.</a:t>
            </a:r>
          </a:p>
          <a:p>
            <a:pPr rtl="0" eaLnBrk="1" fontAlgn="auto" latinLnBrk="0" hangingPunct="1"/>
            <a:r>
              <a:rPr lang="fr-FR" sz="1200" b="0" i="0" u="none" strike="noStrike" kern="1200" noProof="0" dirty="0">
                <a:solidFill>
                  <a:schemeClr val="tx1"/>
                </a:solidFill>
                <a:effectLst/>
                <a:latin typeface="+mn-lt"/>
                <a:ea typeface="ＭＳ Ｐゴシック" charset="-128"/>
                <a:cs typeface="ＭＳ Ｐゴシック" charset="-128"/>
              </a:rPr>
              <a:t>Le rapport mesure et suit les </a:t>
            </a:r>
            <a:r>
              <a:rPr lang="fr-FR" sz="1200" b="1" i="0" u="none" strike="noStrike" kern="1200" noProof="0" dirty="0">
                <a:solidFill>
                  <a:schemeClr val="tx1"/>
                </a:solidFill>
                <a:effectLst/>
                <a:latin typeface="+mn-lt"/>
                <a:ea typeface="ＭＳ Ｐゴシック" charset="-128"/>
                <a:cs typeface="ＭＳ Ｐゴシック" charset="-128"/>
              </a:rPr>
              <a:t>tendances à long terme de la faim </a:t>
            </a:r>
            <a:r>
              <a:rPr lang="fr-FR" sz="1200" b="0" i="0" u="none" strike="noStrike" kern="1200" noProof="0" dirty="0">
                <a:solidFill>
                  <a:schemeClr val="tx1"/>
                </a:solidFill>
                <a:effectLst/>
                <a:latin typeface="+mn-lt"/>
                <a:ea typeface="ＭＳ Ｐゴシック" charset="-128"/>
                <a:cs typeface="ＭＳ Ｐゴシック" charset="-128"/>
              </a:rPr>
              <a:t>au niveau mondial, régional et national.</a:t>
            </a:r>
          </a:p>
          <a:p>
            <a:pPr rtl="0" eaLnBrk="1" fontAlgn="auto" latinLnBrk="0" hangingPunct="1"/>
            <a:endParaRPr lang="fr-FR" sz="1200" b="0" i="0" u="none" strike="noStrike" kern="1200" noProof="0" dirty="0">
              <a:solidFill>
                <a:schemeClr val="tx1"/>
              </a:solidFill>
              <a:effectLst/>
              <a:latin typeface="+mn-lt"/>
              <a:ea typeface="ＭＳ Ｐゴシック" charset="-128"/>
              <a:cs typeface="ＭＳ Ｐゴシック" charset="-128"/>
            </a:endParaRPr>
          </a:p>
          <a:p>
            <a:pPr rtl="0" eaLnBrk="1" fontAlgn="auto" latinLnBrk="0" hangingPunct="1"/>
            <a:r>
              <a:rPr lang="fr-FR" sz="1200" b="0" i="0" u="none" strike="noStrike" kern="1200" noProof="0" dirty="0">
                <a:solidFill>
                  <a:schemeClr val="tx1"/>
                </a:solidFill>
                <a:effectLst/>
                <a:latin typeface="+mn-lt"/>
                <a:ea typeface="ＭＳ Ｐゴシック" charset="-128"/>
                <a:cs typeface="ＭＳ Ｐゴシック" charset="-128"/>
              </a:rPr>
              <a:t>Notre </a:t>
            </a:r>
            <a:r>
              <a:rPr lang="fr-FR" sz="1200" b="1" i="0" u="none" strike="noStrike" kern="1200" noProof="0" dirty="0">
                <a:solidFill>
                  <a:schemeClr val="tx1"/>
                </a:solidFill>
                <a:effectLst/>
                <a:latin typeface="+mn-lt"/>
                <a:ea typeface="ＭＳ Ｐゴシック" charset="-128"/>
                <a:cs typeface="ＭＳ Ｐゴシック" charset="-128"/>
              </a:rPr>
              <a:t>objectif</a:t>
            </a:r>
            <a:r>
              <a:rPr lang="fr-FR" sz="1200" b="0" i="0" u="none" strike="noStrike" kern="1200" noProof="0" dirty="0">
                <a:solidFill>
                  <a:schemeClr val="tx1"/>
                </a:solidFill>
                <a:effectLst/>
                <a:latin typeface="+mn-lt"/>
                <a:ea typeface="ＭＳ Ｐゴシック" charset="-128"/>
                <a:cs typeface="ＭＳ Ｐゴシック" charset="-128"/>
              </a:rPr>
              <a:t> est donc de :</a:t>
            </a:r>
          </a:p>
          <a:p>
            <a:pPr marL="171450" indent="-171450" rtl="0" eaLnBrk="1" fontAlgn="auto" latinLnBrk="0" hangingPunct="1">
              <a:buFont typeface="Arial" panose="020B0604020202020204" pitchFamily="34" charset="0"/>
              <a:buChar char="•"/>
            </a:pPr>
            <a:r>
              <a:rPr lang="fr-FR" sz="1200" b="0" i="0" u="none" strike="noStrike" kern="1200" noProof="0" dirty="0">
                <a:solidFill>
                  <a:schemeClr val="tx1"/>
                </a:solidFill>
                <a:effectLst/>
                <a:latin typeface="+mn-lt"/>
                <a:ea typeface="ＭＳ Ｐゴシック" charset="-128"/>
                <a:cs typeface="ＭＳ Ｐゴシック" charset="-128"/>
              </a:rPr>
              <a:t>Sensibiliser à la situation mondiale de la faim et attirer l'attention sur les régions du monde où les niveaux de faim sont les plus élevés et où des efforts supplémentaires sont nécessaires</a:t>
            </a:r>
          </a:p>
          <a:p>
            <a:pPr marL="171450" indent="-171450" rtl="0" eaLnBrk="1" fontAlgn="auto" latinLnBrk="0" hangingPunct="1">
              <a:buFont typeface="Arial" panose="020B0604020202020204" pitchFamily="34" charset="0"/>
              <a:buChar char="•"/>
            </a:pPr>
            <a:r>
              <a:rPr lang="fr-FR" sz="1200" b="0" i="0" u="none" strike="noStrike" kern="1200" noProof="0" dirty="0">
                <a:solidFill>
                  <a:schemeClr val="tx1"/>
                </a:solidFill>
                <a:effectLst/>
                <a:latin typeface="+mn-lt"/>
                <a:ea typeface="ＭＳ Ｐゴシック" charset="-128"/>
                <a:cs typeface="ＭＳ Ｐゴシック" charset="-128"/>
              </a:rPr>
              <a:t>Fournir des incitations à agir et améliorer le classement international</a:t>
            </a:r>
          </a:p>
          <a:p>
            <a:pPr marL="171450" indent="-171450" rtl="0" eaLnBrk="1" fontAlgn="auto" latinLnBrk="0" hangingPunct="1">
              <a:buFont typeface="Arial" panose="020B0604020202020204" pitchFamily="34" charset="0"/>
              <a:buChar char="•"/>
            </a:pPr>
            <a:r>
              <a:rPr lang="fr-FR" sz="1200" b="0" i="0" u="none" strike="noStrike" kern="1200" noProof="0" dirty="0">
                <a:solidFill>
                  <a:schemeClr val="tx1"/>
                </a:solidFill>
                <a:effectLst/>
                <a:latin typeface="+mn-lt"/>
                <a:ea typeface="ＭＳ Ｐゴシック" charset="-128"/>
                <a:cs typeface="ＭＳ Ｐゴシック" charset="-128"/>
              </a:rPr>
              <a:t>Nous présentons le rapport dans plusieurs de nos pays de programme afin d'entamer une conversation avec diverses parties prenantes</a:t>
            </a:r>
          </a:p>
          <a:p>
            <a:pPr rtl="0" eaLnBrk="1" fontAlgn="auto" latinLnBrk="0" hangingPunct="1"/>
            <a:endParaRPr lang="fr-FR" sz="1200" b="0" i="0" u="none" strike="noStrike" kern="1200" noProof="0" dirty="0">
              <a:solidFill>
                <a:schemeClr val="tx1"/>
              </a:solidFill>
              <a:effectLst/>
              <a:latin typeface="+mn-lt"/>
              <a:ea typeface="ＭＳ Ｐゴシック" charset="-128"/>
              <a:cs typeface="ＭＳ Ｐゴシック" charset="-128"/>
            </a:endParaRPr>
          </a:p>
          <a:p>
            <a:pPr rtl="0" eaLnBrk="1" fontAlgn="auto" latinLnBrk="0" hangingPunct="1"/>
            <a:r>
              <a:rPr lang="fr-FR" sz="1200" b="0" i="0" u="none" strike="noStrike" kern="1200" noProof="0" dirty="0">
                <a:solidFill>
                  <a:schemeClr val="tx1"/>
                </a:solidFill>
                <a:effectLst/>
                <a:latin typeface="+mn-lt"/>
                <a:ea typeface="ＭＳ Ｐゴシック" charset="-128"/>
                <a:cs typeface="ＭＳ Ｐゴシック" charset="-128"/>
              </a:rPr>
              <a:t>- À dix ans seulement de la date butoir, le rapport de cette année se concentre sur la manière dont </a:t>
            </a:r>
            <a:r>
              <a:rPr lang="fr-FR" sz="1200" b="1" i="0" u="none" strike="noStrike" kern="1200" noProof="0" dirty="0">
                <a:solidFill>
                  <a:schemeClr val="tx1"/>
                </a:solidFill>
                <a:effectLst/>
                <a:latin typeface="+mn-lt"/>
                <a:ea typeface="ＭＳ Ｐゴシック" charset="-128"/>
                <a:cs typeface="ＭＳ Ｐゴシック" charset="-128"/>
              </a:rPr>
              <a:t>la santé et les systèmes alimentaires durables </a:t>
            </a:r>
            <a:r>
              <a:rPr lang="fr-FR" sz="1200" b="0" i="0" u="none" strike="noStrike" kern="1200" noProof="0" dirty="0">
                <a:solidFill>
                  <a:schemeClr val="tx1"/>
                </a:solidFill>
                <a:effectLst/>
                <a:latin typeface="+mn-lt"/>
                <a:ea typeface="ＭＳ Ｐゴシック" charset="-128"/>
                <a:cs typeface="ＭＳ Ｐゴシック" charset="-128"/>
              </a:rPr>
              <a:t>doivent être </a:t>
            </a:r>
            <a:r>
              <a:rPr lang="fr-FR" sz="1200" b="1" i="0" u="none" strike="noStrike" kern="1200" noProof="0" dirty="0">
                <a:solidFill>
                  <a:schemeClr val="tx1"/>
                </a:solidFill>
                <a:effectLst/>
                <a:latin typeface="+mn-lt"/>
                <a:ea typeface="ＭＳ Ｐゴシック" charset="-128"/>
                <a:cs typeface="ＭＳ Ｐゴシック" charset="-128"/>
              </a:rPr>
              <a:t>liés</a:t>
            </a:r>
            <a:r>
              <a:rPr lang="fr-FR" sz="1200" b="0" i="0" u="none" strike="noStrike" kern="1200" noProof="0" dirty="0">
                <a:solidFill>
                  <a:schemeClr val="tx1"/>
                </a:solidFill>
                <a:effectLst/>
                <a:latin typeface="+mn-lt"/>
                <a:ea typeface="ＭＳ Ｐゴシック" charset="-128"/>
                <a:cs typeface="ＭＳ Ｐゴシック" charset="-128"/>
              </a:rPr>
              <a:t> pour atteindre l'objectif de développement durable n° 2 </a:t>
            </a:r>
            <a:r>
              <a:rPr lang="fr-FR" sz="1200" b="1" i="0" u="none" strike="noStrike" kern="1200" noProof="0" dirty="0">
                <a:solidFill>
                  <a:schemeClr val="tx1"/>
                </a:solidFill>
                <a:effectLst/>
                <a:latin typeface="+mn-lt"/>
                <a:ea typeface="ＭＳ Ｐゴシック" charset="-128"/>
                <a:cs typeface="ＭＳ Ｐゴシック" charset="-128"/>
              </a:rPr>
              <a:t>"Faim zéro d'ici 2030</a:t>
            </a:r>
            <a:r>
              <a:rPr lang="fr-FR" sz="1200" b="0" i="0" u="none" strike="noStrike" kern="1200" noProof="0" dirty="0">
                <a:solidFill>
                  <a:schemeClr val="tx1"/>
                </a:solidFill>
                <a:effectLst/>
                <a:latin typeface="+mn-lt"/>
                <a:ea typeface="ＭＳ Ｐゴシック" charset="-128"/>
                <a:cs typeface="ＭＳ Ｐゴシック" charset="-128"/>
              </a:rPr>
              <a:t>".</a:t>
            </a:r>
          </a:p>
          <a:p>
            <a:pPr rtl="0" eaLnBrk="1" fontAlgn="auto" latinLnBrk="0" hangingPunct="1"/>
            <a:endParaRPr lang="fr-FR" sz="1200" b="0" i="0" u="none" strike="noStrike" kern="1200" noProof="0" dirty="0">
              <a:solidFill>
                <a:schemeClr val="tx1"/>
              </a:solidFill>
              <a:effectLst/>
              <a:latin typeface="+mn-lt"/>
              <a:ea typeface="ＭＳ Ｐゴシック" charset="-128"/>
              <a:cs typeface="ＭＳ Ｐゴシック" charset="-128"/>
            </a:endParaRPr>
          </a:p>
          <a:p>
            <a:pPr marL="171450" indent="-171450" rtl="0" eaLnBrk="1" fontAlgn="auto" latinLnBrk="0" hangingPunct="1">
              <a:buFontTx/>
              <a:buChar char="-"/>
            </a:pPr>
            <a:r>
              <a:rPr lang="fr-FR" sz="1200" b="0" i="0" u="none" strike="noStrike" kern="1200" noProof="0" dirty="0">
                <a:solidFill>
                  <a:schemeClr val="tx1"/>
                </a:solidFill>
                <a:effectLst/>
                <a:latin typeface="+mn-lt"/>
                <a:ea typeface="ＭＳ Ｐゴシック" charset="-128"/>
                <a:cs typeface="ＭＳ Ｐゴシック" charset="-128"/>
              </a:rPr>
              <a:t>Chaque année une étude approfondie est consacrée à 2 pays: </a:t>
            </a:r>
          </a:p>
          <a:p>
            <a:pPr marL="171450" indent="-171450" rtl="0" eaLnBrk="1" fontAlgn="auto" latinLnBrk="0" hangingPunct="1">
              <a:buFont typeface="Arial" panose="020B0604020202020204" pitchFamily="34" charset="0"/>
              <a:buChar char="•"/>
            </a:pPr>
            <a:r>
              <a:rPr lang="fr-FR" sz="1200" b="0" i="0" u="none" strike="noStrike" kern="1200" noProof="0" dirty="0">
                <a:solidFill>
                  <a:schemeClr val="tx1"/>
                </a:solidFill>
                <a:effectLst/>
                <a:latin typeface="+mn-lt"/>
                <a:ea typeface="ＭＳ Ｐゴシック" charset="-128"/>
                <a:cs typeface="ＭＳ Ｐゴシック" charset="-128"/>
              </a:rPr>
              <a:t> </a:t>
            </a:r>
            <a:r>
              <a:rPr lang="fr-FR" sz="1200" b="1" i="0" u="none" strike="noStrike" kern="1200" noProof="0" dirty="0">
                <a:solidFill>
                  <a:schemeClr val="tx1"/>
                </a:solidFill>
                <a:effectLst/>
                <a:latin typeface="+mn-lt"/>
                <a:ea typeface="ＭＳ Ｐゴシック" charset="-128"/>
                <a:cs typeface="ＭＳ Ｐゴシック" charset="-128"/>
              </a:rPr>
              <a:t>Népal</a:t>
            </a:r>
            <a:r>
              <a:rPr lang="fr-FR" sz="1200" b="0" i="0" u="none" strike="noStrike" kern="1200" noProof="0" dirty="0">
                <a:solidFill>
                  <a:schemeClr val="tx1"/>
                </a:solidFill>
                <a:effectLst/>
                <a:latin typeface="+mn-lt"/>
                <a:ea typeface="ＭＳ Ｐゴシック" charset="-128"/>
                <a:cs typeface="ＭＳ Ｐゴシック" charset="-128"/>
              </a:rPr>
              <a:t> - un pays qui a réalisé des progrès substantiels, mais des domaines de préoccupation demeurent</a:t>
            </a:r>
          </a:p>
          <a:p>
            <a:pPr marL="171450" indent="-171450" rtl="0" eaLnBrk="1" fontAlgn="auto" latinLnBrk="0" hangingPunct="1">
              <a:buFont typeface="Arial" panose="020B0604020202020204" pitchFamily="34" charset="0"/>
              <a:buChar char="•"/>
            </a:pPr>
            <a:r>
              <a:rPr lang="fr-FR" sz="1200" b="1" i="0" u="none" strike="noStrike" kern="1200" noProof="0" dirty="0">
                <a:solidFill>
                  <a:schemeClr val="tx1"/>
                </a:solidFill>
                <a:effectLst/>
                <a:latin typeface="+mn-lt"/>
                <a:ea typeface="ＭＳ Ｐゴシック" charset="-128"/>
                <a:cs typeface="ＭＳ Ｐゴシック" charset="-128"/>
              </a:rPr>
              <a:t>RD Congo </a:t>
            </a:r>
            <a:r>
              <a:rPr lang="fr-FR" sz="1200" b="0" i="0" u="none" strike="noStrike" kern="1200" noProof="0" dirty="0">
                <a:solidFill>
                  <a:schemeClr val="tx1"/>
                </a:solidFill>
                <a:effectLst/>
                <a:latin typeface="+mn-lt"/>
                <a:ea typeface="ＭＳ Ｐゴシック" charset="-128"/>
                <a:cs typeface="ＭＳ Ｐゴシック" charset="-128"/>
              </a:rPr>
              <a:t>- un pays qui a été récemment déclaré par l'ONU comme la pire crise alimentaire du monde)</a:t>
            </a:r>
            <a:endParaRPr lang="en-US" noProof="0" dirty="0">
              <a:latin typeface="+mn-lt"/>
            </a:endParaRPr>
          </a:p>
        </p:txBody>
      </p:sp>
      <p:sp>
        <p:nvSpPr>
          <p:cNvPr id="4" name="Slide Number Placeholder 3"/>
          <p:cNvSpPr>
            <a:spLocks noGrp="1"/>
          </p:cNvSpPr>
          <p:nvPr>
            <p:ph type="sldNum" sz="quarter" idx="10"/>
          </p:nvPr>
        </p:nvSpPr>
        <p:spPr/>
        <p:txBody>
          <a:bodyPr/>
          <a:lstStyle/>
          <a:p>
            <a:pPr>
              <a:defRPr/>
            </a:pPr>
            <a:fld id="{8BCAD98B-175F-454F-8C52-98F46F825AF4}" type="slidenum">
              <a:rPr lang="en-US" smtClean="0"/>
              <a:pPr>
                <a:defRPr/>
              </a:pPr>
              <a:t>1</a:t>
            </a:fld>
            <a:endParaRPr lang="en-US"/>
          </a:p>
        </p:txBody>
      </p:sp>
    </p:spTree>
    <p:extLst>
      <p:ext uri="{BB962C8B-B14F-4D97-AF65-F5344CB8AC3E}">
        <p14:creationId xmlns:p14="http://schemas.microsoft.com/office/powerpoint/2010/main" val="143632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fr-FR" sz="1200" b="1" i="0" u="none" strike="noStrike" kern="1200" baseline="0" noProof="0" dirty="0">
                <a:solidFill>
                  <a:schemeClr val="tx1"/>
                </a:solidFill>
                <a:latin typeface="+mn-lt"/>
                <a:ea typeface="ＭＳ Ｐゴシック" charset="-128"/>
                <a:cs typeface="ＭＳ Ｐゴシック" charset="-128"/>
              </a:rPr>
              <a:t>Les données nationales masquent également d'importantes inégalités au sein des pays</a:t>
            </a:r>
          </a:p>
          <a:p>
            <a:pPr marL="0" indent="0">
              <a:buFont typeface="Arial" panose="020B0604020202020204" pitchFamily="34" charset="0"/>
              <a:buNone/>
            </a:pPr>
            <a:endParaRPr lang="fr-FR" sz="1200" b="0" i="0" u="none" strike="noStrike" kern="1200" baseline="0" noProof="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fr-FR" sz="1200" b="0" i="0" u="none" strike="noStrike" kern="1200" baseline="0" noProof="0" dirty="0">
                <a:solidFill>
                  <a:schemeClr val="tx1"/>
                </a:solidFill>
                <a:latin typeface="+mn-lt"/>
                <a:ea typeface="ＭＳ Ｐゴシック" charset="-128"/>
                <a:cs typeface="ＭＳ Ｐゴシック" charset="-128"/>
              </a:rPr>
              <a:t>Au </a:t>
            </a:r>
            <a:r>
              <a:rPr lang="fr-FR" sz="1200" b="1" i="0" u="none" strike="noStrike" kern="1200" baseline="0" noProof="0" dirty="0">
                <a:solidFill>
                  <a:schemeClr val="tx1"/>
                </a:solidFill>
                <a:latin typeface="+mn-lt"/>
                <a:ea typeface="ＭＳ Ｐゴシック" charset="-128"/>
                <a:cs typeface="ＭＳ Ｐゴシック" charset="-128"/>
              </a:rPr>
              <a:t>Niger</a:t>
            </a:r>
            <a:r>
              <a:rPr lang="fr-FR" sz="1200" b="0" i="0" u="none" strike="noStrike" kern="1200" baseline="0" noProof="0" dirty="0">
                <a:solidFill>
                  <a:schemeClr val="tx1"/>
                </a:solidFill>
                <a:latin typeface="+mn-lt"/>
                <a:ea typeface="ＭＳ Ｐゴシック" charset="-128"/>
                <a:cs typeface="ＭＳ Ｐゴシック" charset="-128"/>
              </a:rPr>
              <a:t>:</a:t>
            </a:r>
          </a:p>
          <a:p>
            <a:pPr marL="171450" indent="-171450">
              <a:buFont typeface="Arial" panose="020B0604020202020204" pitchFamily="34" charset="0"/>
              <a:buChar char="•"/>
            </a:pPr>
            <a:r>
              <a:rPr lang="fr-FR" sz="1200" b="1" i="0" u="none" strike="noStrike" kern="1200" baseline="0" noProof="0" dirty="0">
                <a:solidFill>
                  <a:schemeClr val="tx1"/>
                </a:solidFill>
                <a:latin typeface="+mn-lt"/>
                <a:ea typeface="ＭＳ Ｐゴシック" charset="-128"/>
                <a:cs typeface="ＭＳ Ｐゴシック" charset="-128"/>
              </a:rPr>
              <a:t>Taux moyen de 48,5 </a:t>
            </a:r>
            <a:r>
              <a:rPr lang="fr-FR" sz="1200" b="0" i="0" u="none" strike="noStrike" kern="1200" baseline="0" noProof="0" dirty="0">
                <a:solidFill>
                  <a:schemeClr val="tx1"/>
                </a:solidFill>
                <a:latin typeface="+mn-lt"/>
                <a:ea typeface="ＭＳ Ｐゴシック" charset="-128"/>
                <a:cs typeface="ＭＳ Ｐゴシック" charset="-128"/>
              </a:rPr>
              <a:t>% </a:t>
            </a:r>
            <a:r>
              <a:rPr lang="fr-FR" sz="1200" b="1" i="0" u="none" strike="noStrike" kern="1200" baseline="0" noProof="0" dirty="0">
                <a:solidFill>
                  <a:schemeClr val="tx1"/>
                </a:solidFill>
                <a:latin typeface="+mn-lt"/>
                <a:ea typeface="ＭＳ Ｐゴシック" charset="-128"/>
                <a:cs typeface="ＭＳ Ｐゴシック" charset="-128"/>
              </a:rPr>
              <a:t>de retard de croissance</a:t>
            </a:r>
            <a:r>
              <a:rPr lang="fr-FR" sz="1200" b="0" i="0" u="none" strike="noStrike" kern="1200" baseline="0" noProof="0" dirty="0">
                <a:solidFill>
                  <a:schemeClr val="tx1"/>
                </a:solidFill>
                <a:latin typeface="+mn-lt"/>
                <a:ea typeface="ＭＳ Ｐゴシック" charset="-128"/>
                <a:cs typeface="ＭＳ Ｐゴシック" charset="-128"/>
              </a:rPr>
              <a:t>.</a:t>
            </a:r>
          </a:p>
          <a:p>
            <a:pPr marL="0" indent="0">
              <a:buFont typeface="Arial" panose="020B0604020202020204" pitchFamily="34" charset="0"/>
              <a:buNone/>
            </a:pPr>
            <a:r>
              <a:rPr lang="fr-FR" sz="1200" b="0" i="0" u="none" strike="noStrike" kern="1200" baseline="0" noProof="0" dirty="0">
                <a:solidFill>
                  <a:schemeClr val="tx1"/>
                </a:solidFill>
                <a:latin typeface="+mn-lt"/>
                <a:ea typeface="ＭＳ Ｐゴシック" charset="-128"/>
                <a:cs typeface="ＭＳ Ｐゴシック" charset="-128"/>
              </a:rPr>
              <a:t>Les disparités régionales du Niger sont les plus grandes:  </a:t>
            </a:r>
            <a:r>
              <a:rPr lang="fr-FR" sz="1200" b="1" i="0" u="none" strike="noStrike" kern="1200" baseline="0" noProof="0" dirty="0">
                <a:solidFill>
                  <a:schemeClr val="tx1"/>
                </a:solidFill>
                <a:latin typeface="+mn-lt"/>
                <a:ea typeface="ＭＳ Ｐゴシック" charset="-128"/>
                <a:cs typeface="ＭＳ Ｐゴシック" charset="-128"/>
              </a:rPr>
              <a:t>18,6 % à Niamey</a:t>
            </a:r>
            <a:r>
              <a:rPr lang="fr-FR" sz="1200" b="0" i="0" u="none" strike="noStrike" kern="1200" baseline="0" noProof="0" dirty="0">
                <a:solidFill>
                  <a:schemeClr val="tx1"/>
                </a:solidFill>
                <a:latin typeface="+mn-lt"/>
                <a:ea typeface="ＭＳ Ｐゴシック" charset="-128"/>
                <a:cs typeface="ＭＳ Ｐゴシック" charset="-128"/>
              </a:rPr>
              <a:t> (le taux le plus bas) et </a:t>
            </a:r>
            <a:r>
              <a:rPr lang="fr-FR" sz="1200" b="1" i="0" u="none" strike="noStrike" kern="1200" baseline="0" noProof="0" dirty="0">
                <a:solidFill>
                  <a:schemeClr val="tx1"/>
                </a:solidFill>
                <a:latin typeface="+mn-lt"/>
                <a:ea typeface="ＭＳ Ｐゴシック" charset="-128"/>
                <a:cs typeface="ＭＳ Ｐゴシック" charset="-128"/>
              </a:rPr>
              <a:t>62,9 % à Zinder </a:t>
            </a:r>
            <a:r>
              <a:rPr lang="fr-FR" sz="1200" b="0" i="0" u="none" strike="noStrike" kern="1200" baseline="0" noProof="0" dirty="0">
                <a:solidFill>
                  <a:schemeClr val="tx1"/>
                </a:solidFill>
                <a:latin typeface="+mn-lt"/>
                <a:ea typeface="ＭＳ Ｐゴシック" charset="-128"/>
                <a:cs typeface="ＭＳ Ｐゴシック" charset="-128"/>
              </a:rPr>
              <a:t>(le taux le plus élevé).</a:t>
            </a:r>
          </a:p>
          <a:p>
            <a:pPr marL="0" indent="0">
              <a:buFont typeface="Arial" panose="020B0604020202020204" pitchFamily="34" charset="0"/>
              <a:buNone/>
            </a:pPr>
            <a:endParaRPr lang="fr-FR" sz="1200" b="0" i="0" u="none" strike="noStrike" kern="1200" baseline="0" noProof="0" dirty="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BCAD98B-175F-454F-8C52-98F46F825AF4}" type="slidenum">
              <a:rPr lang="en-US" smtClean="0"/>
              <a:pPr>
                <a:defRPr/>
              </a:pPr>
              <a:t>10</a:t>
            </a:fld>
            <a:endParaRPr lang="en-US"/>
          </a:p>
        </p:txBody>
      </p:sp>
    </p:spTree>
    <p:extLst>
      <p:ext uri="{BB962C8B-B14F-4D97-AF65-F5344CB8AC3E}">
        <p14:creationId xmlns:p14="http://schemas.microsoft.com/office/powerpoint/2010/main" val="910530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Symbol" panose="05050102010706020507" pitchFamily="18" charset="2"/>
              <a:buChar char="-"/>
            </a:pPr>
            <a:r>
              <a:rPr lang="fr-FR" sz="1000" noProof="0" dirty="0">
                <a:solidFill>
                  <a:schemeClr val="tx1"/>
                </a:solidFill>
              </a:rPr>
              <a:t>Les multiples crises montrent que le comportement humain a de plus en plus d'impact négatif sur notre planète.</a:t>
            </a:r>
          </a:p>
          <a:p>
            <a:pPr marL="0" indent="0">
              <a:buFont typeface="Symbol" panose="05050102010706020507" pitchFamily="18" charset="2"/>
              <a:buNone/>
            </a:pPr>
            <a:r>
              <a:rPr lang="fr-FR" sz="1000" noProof="0" dirty="0">
                <a:solidFill>
                  <a:schemeClr val="tx1"/>
                </a:solidFill>
              </a:rPr>
              <a:t>    </a:t>
            </a:r>
            <a:r>
              <a:rPr lang="fr-FR" sz="1000" b="1" noProof="0" dirty="0">
                <a:solidFill>
                  <a:schemeClr val="tx1"/>
                </a:solidFill>
              </a:rPr>
              <a:t>Nos systèmes alimentaires font partie du problème.</a:t>
            </a:r>
          </a:p>
          <a:p>
            <a:pPr marL="171450" indent="-171450">
              <a:buFont typeface="Symbol" panose="05050102010706020507" pitchFamily="18" charset="2"/>
              <a:buChar char="-"/>
            </a:pPr>
            <a:endParaRPr lang="fr-FR" sz="1000" noProof="0" dirty="0">
              <a:solidFill>
                <a:schemeClr val="tx1"/>
              </a:solidFill>
            </a:endParaRPr>
          </a:p>
          <a:p>
            <a:pPr marL="171450" indent="-171450">
              <a:buFont typeface="Symbol" panose="05050102010706020507" pitchFamily="18" charset="2"/>
              <a:buChar char="-"/>
            </a:pPr>
            <a:r>
              <a:rPr lang="fr-FR" sz="1000" noProof="0" dirty="0">
                <a:solidFill>
                  <a:schemeClr val="tx1"/>
                </a:solidFill>
              </a:rPr>
              <a:t>Cette année, la Chatham House Institute de Londres a été invité pour produire un rapport qui se penche sur cette question:</a:t>
            </a:r>
          </a:p>
          <a:p>
            <a:pPr marL="171450" indent="-171450">
              <a:buFont typeface="Arial" panose="020B0604020202020204" pitchFamily="34" charset="0"/>
              <a:buChar char="•"/>
            </a:pPr>
            <a:r>
              <a:rPr lang="fr-FR" sz="1000" noProof="0" dirty="0">
                <a:solidFill>
                  <a:schemeClr val="tx1"/>
                </a:solidFill>
              </a:rPr>
              <a:t>Il a été constaté que nos systèmes alimentaires sont inadaptés pour mettre un terme à la faim. </a:t>
            </a:r>
          </a:p>
          <a:p>
            <a:pPr marL="171450" indent="-171450">
              <a:buFont typeface="Arial" panose="020B0604020202020204" pitchFamily="34" charset="0"/>
              <a:buChar char="•"/>
            </a:pPr>
            <a:r>
              <a:rPr lang="fr-FR" sz="1000" noProof="0" dirty="0">
                <a:solidFill>
                  <a:schemeClr val="tx1"/>
                </a:solidFill>
              </a:rPr>
              <a:t> Nos systèmes alimentaires actuels ne résistent pas aux crises</a:t>
            </a:r>
            <a:r>
              <a:rPr lang="fr-FR" sz="1000" b="1" noProof="0" dirty="0">
                <a:solidFill>
                  <a:schemeClr val="tx1"/>
                </a:solidFill>
              </a:rPr>
              <a:t>: ils sont injustes et ils contribuent également à un puissant moteur de la faim -&gt; le changement climatique.</a:t>
            </a:r>
          </a:p>
          <a:p>
            <a:pPr marL="171450" indent="-171450">
              <a:buFont typeface="Arial" panose="020B0604020202020204" pitchFamily="34" charset="0"/>
              <a:buChar char="•"/>
            </a:pPr>
            <a:endParaRPr lang="fr-FR" sz="1000" b="1" noProof="0" dirty="0">
              <a:solidFill>
                <a:schemeClr val="tx1"/>
              </a:solidFill>
            </a:endParaRPr>
          </a:p>
          <a:p>
            <a:pPr marL="171450" indent="-171450">
              <a:buFont typeface="Symbol" panose="05050102010706020507" pitchFamily="18" charset="2"/>
              <a:buChar char="-"/>
            </a:pPr>
            <a:r>
              <a:rPr lang="fr-FR" sz="1000" noProof="0" dirty="0">
                <a:solidFill>
                  <a:schemeClr val="tx1"/>
                </a:solidFill>
              </a:rPr>
              <a:t>Nous sommes à quelques années de l'objectif international d'une faim zéro d'ici 2030,</a:t>
            </a:r>
          </a:p>
          <a:p>
            <a:pPr marL="0" indent="0">
              <a:buFont typeface="Symbol" panose="05050102010706020507" pitchFamily="18" charset="2"/>
              <a:buNone/>
            </a:pPr>
            <a:r>
              <a:rPr lang="fr-FR" sz="1000" noProof="0" dirty="0">
                <a:solidFill>
                  <a:schemeClr val="tx1"/>
                </a:solidFill>
              </a:rPr>
              <a:t>     l’institut Chatham House appellent  à une approche intégrée de la santé, de l'environnement, de l'alimentation et de l'agriculture </a:t>
            </a:r>
          </a:p>
          <a:p>
            <a:pPr marL="0" indent="0">
              <a:buFont typeface="Symbol" panose="05050102010706020507" pitchFamily="18" charset="2"/>
              <a:buNone/>
            </a:pPr>
            <a:r>
              <a:rPr lang="fr-FR" sz="1000" noProof="0" dirty="0">
                <a:solidFill>
                  <a:schemeClr val="tx1"/>
                </a:solidFill>
                <a:sym typeface="Wingdings" panose="05000000000000000000" pitchFamily="2" charset="2"/>
              </a:rPr>
              <a:t>      </a:t>
            </a:r>
            <a:r>
              <a:rPr lang="fr-FR" sz="1000" noProof="0" dirty="0">
                <a:solidFill>
                  <a:schemeClr val="tx1"/>
                </a:solidFill>
              </a:rPr>
              <a:t>une approche « Une Santé/ One-</a:t>
            </a:r>
            <a:r>
              <a:rPr lang="fr-FR" sz="1000" noProof="0" dirty="0" err="1">
                <a:solidFill>
                  <a:schemeClr val="tx1"/>
                </a:solidFill>
              </a:rPr>
              <a:t>Health</a:t>
            </a:r>
            <a:r>
              <a:rPr lang="fr-FR" sz="1000" noProof="0" dirty="0">
                <a:solidFill>
                  <a:schemeClr val="tx1"/>
                </a:solidFill>
              </a:rPr>
              <a:t> »</a:t>
            </a:r>
            <a:endParaRPr lang="en-US" sz="1200" b="0" i="0" u="none" strike="noStrike"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BCAD98B-175F-454F-8C52-98F46F825AF4}" type="slidenum">
              <a:rPr lang="en-US" smtClean="0"/>
              <a:pPr>
                <a:defRPr/>
              </a:pPr>
              <a:t>12</a:t>
            </a:fld>
            <a:endParaRPr lang="en-US"/>
          </a:p>
        </p:txBody>
      </p:sp>
    </p:spTree>
    <p:extLst>
      <p:ext uri="{BB962C8B-B14F-4D97-AF65-F5344CB8AC3E}">
        <p14:creationId xmlns:p14="http://schemas.microsoft.com/office/powerpoint/2010/main" val="2817267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200" b="1" dirty="0">
                <a:solidFill>
                  <a:schemeClr val="tx1"/>
                </a:solidFill>
                <a:latin typeface="+mn-lt"/>
                <a:ea typeface="Cambria" charset="0"/>
                <a:cs typeface="Arial" panose="020B0604020202020204" pitchFamily="34" charset="0"/>
              </a:rPr>
              <a:t>Quelles solutions adopter pour faire face aux multiples crises et pour créer un système alimentaire juste et durable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200" b="1" dirty="0">
                <a:solidFill>
                  <a:schemeClr val="tx1"/>
                </a:solidFill>
                <a:latin typeface="+mn-lt"/>
                <a:ea typeface="Cambria" charset="0"/>
                <a:cs typeface="Arial" panose="020B0604020202020204" pitchFamily="34" charset="0"/>
              </a:rPr>
              <a:t>Afin d’atteindre le droit à l'alimentation, qui fait partie des Droits de l’Homme?</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fr-FR" sz="1200" b="1" dirty="0">
              <a:solidFill>
                <a:schemeClr val="tx1"/>
              </a:solidFill>
              <a:latin typeface="+mn-lt"/>
              <a:ea typeface="Cambria"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200" b="1" dirty="0">
                <a:solidFill>
                  <a:schemeClr val="tx1"/>
                </a:solidFill>
                <a:latin typeface="+mn-lt"/>
                <a:ea typeface="Cambria" charset="0"/>
                <a:cs typeface="Arial" panose="020B0604020202020204" pitchFamily="34" charset="0"/>
              </a:rPr>
              <a:t>Solutions:</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fr-FR" sz="1200" dirty="0">
              <a:solidFill>
                <a:schemeClr val="tx1"/>
              </a:solidFill>
              <a:latin typeface="+mn-lt"/>
              <a:ea typeface="Cambria" charset="0"/>
              <a:cs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sz="1200" dirty="0">
                <a:solidFill>
                  <a:schemeClr val="tx1"/>
                </a:solidFill>
                <a:latin typeface="+mn-lt"/>
                <a:ea typeface="Cambria" charset="0"/>
                <a:cs typeface="Arial" panose="020B0604020202020204" pitchFamily="34" charset="0"/>
              </a:rPr>
              <a:t>La clé est de créer un environnement alimentaire sain et juste avec des revenus justes et adéquats pour les petits exploitants agricoles, les pêcheurs etc.</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fr-FR" sz="1200" dirty="0">
              <a:solidFill>
                <a:schemeClr val="tx1"/>
              </a:solidFill>
              <a:latin typeface="+mn-lt"/>
              <a:ea typeface="Cambria" charset="0"/>
              <a:cs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sz="1200" dirty="0">
                <a:solidFill>
                  <a:schemeClr val="tx1"/>
                </a:solidFill>
                <a:latin typeface="+mn-lt"/>
                <a:ea typeface="Cambria" charset="0"/>
                <a:cs typeface="Arial" panose="020B0604020202020204" pitchFamily="34" charset="0"/>
              </a:rPr>
              <a:t>Les petits exploitants agricoles doivent être soutenus pour aller vers une production agricole plus durable, plus résistante et plus diversifiée,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fr-FR" sz="1200" dirty="0">
              <a:solidFill>
                <a:schemeClr val="tx1"/>
              </a:solidFill>
              <a:latin typeface="+mn-lt"/>
              <a:ea typeface="Cambria" charset="0"/>
              <a:cs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dirty="0"/>
              <a:t>L’approvisionnement durable d'aliments frais, sains et abordables est essentielle pour mettre fin à la malnutrition et améliorer le bien-être.</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dirty="0"/>
              <a:t>     Il est essentiel d'équilibrer les environnements alimentaires sains et équitables avec une rémunération juste et durable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fr-FR" sz="1200" dirty="0">
              <a:solidFill>
                <a:schemeClr val="tx1"/>
              </a:solidFill>
              <a:latin typeface="+mn-lt"/>
              <a:ea typeface="Cambria" charset="0"/>
              <a:cs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sz="1200" dirty="0">
                <a:solidFill>
                  <a:schemeClr val="tx1"/>
                </a:solidFill>
                <a:latin typeface="+mn-lt"/>
                <a:ea typeface="Cambria" charset="0"/>
                <a:cs typeface="Arial" panose="020B0604020202020204" pitchFamily="34" charset="0"/>
              </a:rPr>
              <a:t>Le commerce mondial des produits agricoles et des denrées alimentaires doit être équitable et respectueux du climat.</a:t>
            </a:r>
            <a:endParaRPr lang="de-DE"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BCAD98B-175F-454F-8C52-98F46F825AF4}" type="slidenum">
              <a:rPr lang="en-US" smtClean="0"/>
              <a:pPr>
                <a:defRPr/>
              </a:pPr>
              <a:t>13</a:t>
            </a:fld>
            <a:endParaRPr lang="en-US"/>
          </a:p>
        </p:txBody>
      </p:sp>
    </p:spTree>
    <p:extLst>
      <p:ext uri="{BB962C8B-B14F-4D97-AF65-F5344CB8AC3E}">
        <p14:creationId xmlns:p14="http://schemas.microsoft.com/office/powerpoint/2010/main" val="3623531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200" b="1" dirty="0">
                <a:solidFill>
                  <a:schemeClr val="tx1"/>
                </a:solidFill>
                <a:latin typeface="+mn-lt"/>
                <a:ea typeface="Cambria" charset="0"/>
                <a:cs typeface="Arial" panose="020B0604020202020204" pitchFamily="34" charset="0"/>
              </a:rPr>
              <a:t>RECOMMANDATIONS POLITIQUES</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fr-FR" sz="1200" dirty="0">
              <a:solidFill>
                <a:schemeClr val="tx1"/>
              </a:solidFill>
              <a:latin typeface="+mn-lt"/>
              <a:ea typeface="Cambria"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200" b="1" dirty="0">
                <a:solidFill>
                  <a:schemeClr val="tx1"/>
                </a:solidFill>
                <a:latin typeface="+mn-lt"/>
                <a:ea typeface="Cambria" charset="0"/>
                <a:cs typeface="Arial" panose="020B0604020202020204" pitchFamily="34" charset="0"/>
              </a:rPr>
              <a:t>Faire en sorte que les systèmes alimentaires fonctionnent mieux pour les personnes et la planète</a:t>
            </a:r>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v"/>
              <a:tabLst/>
              <a:defRPr/>
            </a:pPr>
            <a:r>
              <a:rPr lang="fr-FR" sz="1200" dirty="0">
                <a:solidFill>
                  <a:schemeClr val="tx1"/>
                </a:solidFill>
                <a:latin typeface="+mn-lt"/>
                <a:ea typeface="Cambria" charset="0"/>
                <a:cs typeface="Arial" panose="020B0604020202020204" pitchFamily="34" charset="0"/>
              </a:rPr>
              <a:t>Exemple: En aidant les petits exploitants agricoles à améliorer la durabilité, la diversification et l'accès au marché</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fr-FR" sz="1200" dirty="0">
              <a:solidFill>
                <a:schemeClr val="tx1"/>
              </a:solidFill>
              <a:latin typeface="+mn-lt"/>
              <a:ea typeface="Cambria"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200" b="1" dirty="0">
                <a:solidFill>
                  <a:schemeClr val="tx1"/>
                </a:solidFill>
                <a:latin typeface="+mn-lt"/>
                <a:ea typeface="Cambria" charset="0"/>
                <a:cs typeface="Arial" panose="020B0604020202020204" pitchFamily="34" charset="0"/>
              </a:rPr>
              <a:t>Améliorer la gouvernance des systèmes alimentaires</a:t>
            </a:r>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v"/>
              <a:tabLst/>
              <a:defRPr/>
            </a:pPr>
            <a:r>
              <a:rPr lang="fr-FR" sz="1200" dirty="0">
                <a:solidFill>
                  <a:schemeClr val="tx1"/>
                </a:solidFill>
                <a:latin typeface="+mn-lt"/>
                <a:ea typeface="Cambria" charset="0"/>
                <a:cs typeface="Arial" panose="020B0604020202020204" pitchFamily="34" charset="0"/>
              </a:rPr>
              <a:t>Exemple: En tenant les acteurs du système alimentaire légalement responsables du respect des droits de l'homme et de la protection de l'environnement</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fr-FR" sz="1200" dirty="0">
              <a:solidFill>
                <a:schemeClr val="tx1"/>
              </a:solidFill>
              <a:latin typeface="+mn-lt"/>
              <a:ea typeface="Cambria"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200" b="1" dirty="0">
                <a:solidFill>
                  <a:schemeClr val="tx1"/>
                </a:solidFill>
                <a:latin typeface="+mn-lt"/>
                <a:ea typeface="Cambria" charset="0"/>
                <a:cs typeface="Arial" panose="020B0604020202020204" pitchFamily="34" charset="0"/>
              </a:rPr>
              <a:t>Développer les investissements sociaux pour la résilience</a:t>
            </a:r>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v"/>
              <a:tabLst/>
              <a:defRPr/>
            </a:pPr>
            <a:r>
              <a:rPr lang="fr-FR" sz="1200" dirty="0">
                <a:solidFill>
                  <a:schemeClr val="tx1"/>
                </a:solidFill>
                <a:latin typeface="+mn-lt"/>
                <a:ea typeface="Cambria" charset="0"/>
                <a:cs typeface="Arial" panose="020B0604020202020204" pitchFamily="34" charset="0"/>
              </a:rPr>
              <a:t>Exemple: En mettant en place des systèmes de protection sociale, y compris une couverture maladie universelle et une sécurité sociale</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fr-FR" sz="1200" dirty="0">
              <a:solidFill>
                <a:schemeClr val="tx1"/>
              </a:solidFill>
              <a:latin typeface="+mn-lt"/>
              <a:ea typeface="Cambria"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200" b="1" dirty="0">
                <a:solidFill>
                  <a:schemeClr val="tx1"/>
                </a:solidFill>
                <a:latin typeface="+mn-lt"/>
                <a:ea typeface="Cambria" charset="0"/>
                <a:cs typeface="Arial" panose="020B0604020202020204" pitchFamily="34" charset="0"/>
              </a:rPr>
              <a:t>Rendre les interventions d'urgence et de développement à long terme plus équitables et plus durables</a:t>
            </a:r>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v"/>
              <a:tabLst/>
              <a:defRPr/>
            </a:pPr>
            <a:r>
              <a:rPr lang="fr-FR" sz="1200" dirty="0">
                <a:solidFill>
                  <a:schemeClr val="tx1"/>
                </a:solidFill>
                <a:latin typeface="+mn-lt"/>
                <a:ea typeface="Cambria" charset="0"/>
                <a:cs typeface="Arial" panose="020B0604020202020204" pitchFamily="34" charset="0"/>
              </a:rPr>
              <a:t>Exemple: En veillant à ce que les interventions soient coordonnées, culturellement acceptables, qu'elles atteignent les plus vulnérables et préservent les écosystèmes locaux</a:t>
            </a:r>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v"/>
              <a:tabLst/>
              <a:defRPr/>
            </a:pPr>
            <a:r>
              <a:rPr lang="fr-FR" sz="1200" dirty="0">
                <a:solidFill>
                  <a:schemeClr val="tx1"/>
                </a:solidFill>
                <a:latin typeface="+mn-lt"/>
                <a:ea typeface="Cambria" charset="0"/>
                <a:cs typeface="Arial" panose="020B0604020202020204" pitchFamily="34" charset="0"/>
              </a:rPr>
              <a:t>En produisant des données actuelles, complètes et ventilées afin de suivre et de combattre la faim</a:t>
            </a:r>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v"/>
              <a:tabLst/>
              <a:defRPr/>
            </a:pPr>
            <a:endParaRPr lang="fr-FR" sz="1200" dirty="0">
              <a:solidFill>
                <a:schemeClr val="tx1"/>
              </a:solidFill>
              <a:latin typeface="+mn-lt"/>
              <a:ea typeface="Cambria"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200" b="1" dirty="0">
                <a:solidFill>
                  <a:schemeClr val="tx1"/>
                </a:solidFill>
                <a:latin typeface="+mn-lt"/>
                <a:ea typeface="Cambria" charset="0"/>
                <a:cs typeface="Arial" panose="020B0604020202020204" pitchFamily="34" charset="0"/>
              </a:rPr>
              <a:t>Renforcer la coopération et les réglementations internationales</a:t>
            </a:r>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v"/>
              <a:tabLst/>
              <a:defRPr/>
            </a:pPr>
            <a:r>
              <a:rPr lang="fr-FR" sz="1200" dirty="0">
                <a:solidFill>
                  <a:schemeClr val="tx1"/>
                </a:solidFill>
                <a:latin typeface="+mn-lt"/>
                <a:ea typeface="Cambria" charset="0"/>
                <a:cs typeface="Arial" panose="020B0604020202020204" pitchFamily="34" charset="0"/>
              </a:rPr>
              <a:t>Exemple: En réduisant les inégalités commerciales, telles que les barrières non tarifaires, aligner les politiques commerciales et de développement</a:t>
            </a:r>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v"/>
              <a:tabLst/>
              <a:defRPr/>
            </a:pPr>
            <a:r>
              <a:rPr lang="fr-FR" sz="1200" dirty="0">
                <a:solidFill>
                  <a:schemeClr val="tx1"/>
                </a:solidFill>
                <a:latin typeface="+mn-lt"/>
                <a:ea typeface="Cambria" charset="0"/>
                <a:cs typeface="Arial" panose="020B0604020202020204" pitchFamily="34" charset="0"/>
              </a:rPr>
              <a:t>En renforçant les engagements en faveur d'un développement équitable et durable, </a:t>
            </a:r>
          </a:p>
          <a:p>
            <a:pPr marL="0" marR="0" lvl="0" indent="0" algn="l"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fr-FR" sz="1200" dirty="0">
                <a:solidFill>
                  <a:schemeClr val="tx1"/>
                </a:solidFill>
                <a:latin typeface="+mn-lt"/>
                <a:ea typeface="Cambria" charset="0"/>
                <a:cs typeface="Arial" panose="020B0604020202020204" pitchFamily="34" charset="0"/>
              </a:rPr>
              <a:t>     le Sommet des Nations Unies sur les systèmes alimentaires est une bonne opportunité pour ce plaidoyer</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BCAD98B-175F-454F-8C52-98F46F825AF4}" type="slidenum">
              <a:rPr lang="en-US" smtClean="0"/>
              <a:pPr>
                <a:defRPr/>
              </a:pPr>
              <a:t>14</a:t>
            </a:fld>
            <a:endParaRPr lang="en-US"/>
          </a:p>
        </p:txBody>
      </p:sp>
    </p:spTree>
    <p:extLst>
      <p:ext uri="{BB962C8B-B14F-4D97-AF65-F5344CB8AC3E}">
        <p14:creationId xmlns:p14="http://schemas.microsoft.com/office/powerpoint/2010/main" val="185972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AD98B-175F-454F-8C52-98F46F825AF4}" type="slidenum">
              <a:rPr lang="en-US" smtClean="0"/>
              <a:pPr>
                <a:defRPr/>
              </a:pPr>
              <a:t>15</a:t>
            </a:fld>
            <a:endParaRPr lang="en-US"/>
          </a:p>
        </p:txBody>
      </p:sp>
    </p:spTree>
    <p:extLst>
      <p:ext uri="{BB962C8B-B14F-4D97-AF65-F5344CB8AC3E}">
        <p14:creationId xmlns:p14="http://schemas.microsoft.com/office/powerpoint/2010/main" val="39797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pPr rtl="0" fontAlgn="base"/>
            <a:r>
              <a:rPr lang="fr-FR" sz="1200" b="1" i="0" u="none" strike="noStrike" kern="1200" dirty="0">
                <a:solidFill>
                  <a:schemeClr val="tx1"/>
                </a:solidFill>
                <a:effectLst/>
                <a:latin typeface="+mn-lt"/>
                <a:ea typeface="ＭＳ Ｐゴシック" charset="-128"/>
                <a:cs typeface="ＭＳ Ｐゴシック" charset="-128"/>
              </a:rPr>
              <a:t>Calcul des scores de l’indice</a:t>
            </a:r>
            <a:r>
              <a:rPr lang="en-US" sz="1200" b="0" i="0" kern="1200" dirty="0">
                <a:solidFill>
                  <a:schemeClr val="tx1"/>
                </a:solidFill>
                <a:effectLst/>
                <a:latin typeface="+mn-lt"/>
                <a:ea typeface="ＭＳ Ｐゴシック" charset="-128"/>
                <a:cs typeface="ＭＳ Ｐゴシック" charset="-128"/>
              </a:rPr>
              <a:t>​</a:t>
            </a:r>
            <a:endParaRPr lang="en-US" b="0" i="0" dirty="0">
              <a:effectLst/>
            </a:endParaRPr>
          </a:p>
          <a:p>
            <a:pPr rtl="0" fontAlgn="base"/>
            <a:r>
              <a:rPr lang="fr-FR" sz="1200" b="0" i="0" kern="1200" dirty="0">
                <a:solidFill>
                  <a:schemeClr val="tx1"/>
                </a:solidFill>
                <a:effectLst/>
                <a:latin typeface="+mn-lt"/>
                <a:ea typeface="ＭＳ Ｐゴシック" charset="-128"/>
                <a:cs typeface="ＭＳ Ｐゴシック" charset="-128"/>
              </a:rPr>
              <a:t>​​</a:t>
            </a:r>
          </a:p>
          <a:p>
            <a:pPr rtl="0" fontAlgn="base"/>
            <a:r>
              <a:rPr lang="fr-FR" sz="1800" b="1" i="0" kern="1200" dirty="0">
                <a:solidFill>
                  <a:schemeClr val="tx1"/>
                </a:solidFill>
                <a:effectLst/>
                <a:latin typeface="+mn-lt"/>
                <a:ea typeface="ＭＳ Ｐゴシック" charset="-128"/>
                <a:cs typeface="ＭＳ Ｐゴシック" charset="-128"/>
              </a:rPr>
              <a:t>3 Dimensions:</a:t>
            </a:r>
          </a:p>
          <a:p>
            <a:pPr rtl="0" fontAlgn="base"/>
            <a:endParaRPr lang="fr-FR" sz="1800" b="1" i="0" kern="1200" dirty="0">
              <a:solidFill>
                <a:schemeClr val="tx1"/>
              </a:solidFill>
              <a:effectLst/>
              <a:latin typeface="+mn-lt"/>
              <a:ea typeface="ＭＳ Ｐゴシック" charset="-128"/>
              <a:cs typeface="ＭＳ Ｐゴシック" charset="-128"/>
            </a:endParaRPr>
          </a:p>
          <a:p>
            <a:pPr rtl="0" fontAlgn="base"/>
            <a:r>
              <a:rPr lang="fr-FR" sz="1200" b="1" i="0" u="none" strike="noStrike" kern="1200" dirty="0">
                <a:solidFill>
                  <a:schemeClr val="tx1"/>
                </a:solidFill>
                <a:effectLst/>
                <a:latin typeface="+mn-lt"/>
                <a:ea typeface="ＭＳ Ｐゴシック" charset="-128"/>
                <a:cs typeface="ＭＳ Ｐゴシック" charset="-128"/>
              </a:rPr>
              <a:t>1. Apport alimentaire inadéquat</a:t>
            </a:r>
            <a:r>
              <a:rPr lang="en-US" sz="1200" b="0" i="0" kern="1200" dirty="0">
                <a:solidFill>
                  <a:schemeClr val="tx1"/>
                </a:solidFill>
                <a:effectLst/>
                <a:latin typeface="+mn-lt"/>
                <a:ea typeface="ＭＳ Ｐゴシック" charset="-128"/>
                <a:cs typeface="ＭＳ Ｐゴシック" charset="-128"/>
              </a:rPr>
              <a:t>​ </a:t>
            </a:r>
            <a:r>
              <a:rPr lang="fr-FR" sz="1200" b="0" i="0" u="none" strike="noStrike" kern="1200" dirty="0">
                <a:solidFill>
                  <a:schemeClr val="tx1"/>
                </a:solidFill>
                <a:effectLst/>
                <a:latin typeface="+mn-lt"/>
                <a:ea typeface="ＭＳ Ｐゴシック" charset="-128"/>
                <a:cs typeface="ＭＳ Ｐゴシック" charset="-128"/>
              </a:rPr>
              <a:t>Pourcentage de la population sous-alimentée (apport calorique insuffisant)</a:t>
            </a:r>
            <a:r>
              <a:rPr lang="en-US" sz="1200" b="0" i="0" kern="1200" dirty="0">
                <a:solidFill>
                  <a:schemeClr val="tx1"/>
                </a:solidFill>
                <a:effectLst/>
                <a:latin typeface="+mn-lt"/>
                <a:ea typeface="ＭＳ Ｐゴシック" charset="-128"/>
                <a:cs typeface="ＭＳ Ｐゴシック" charset="-128"/>
              </a:rPr>
              <a:t>​</a:t>
            </a:r>
          </a:p>
          <a:p>
            <a:pPr rtl="0" fontAlgn="base"/>
            <a:r>
              <a:rPr lang="fr-FR" sz="1200" b="0" i="0" kern="1200" dirty="0">
                <a:solidFill>
                  <a:schemeClr val="tx1"/>
                </a:solidFill>
                <a:effectLst/>
                <a:latin typeface="+mn-lt"/>
                <a:ea typeface="ＭＳ Ｐゴシック" charset="-128"/>
                <a:cs typeface="ＭＳ Ｐゴシック" charset="-128"/>
              </a:rPr>
              <a:t>​</a:t>
            </a:r>
          </a:p>
          <a:p>
            <a:pPr rtl="0" fontAlgn="base"/>
            <a:r>
              <a:rPr lang="fr-FR" sz="1200" b="1" i="0" u="none" strike="noStrike" kern="1200" dirty="0">
                <a:solidFill>
                  <a:schemeClr val="tx1"/>
                </a:solidFill>
                <a:effectLst/>
                <a:latin typeface="+mn-lt"/>
                <a:ea typeface="ＭＳ Ｐゴシック" charset="-128"/>
                <a:cs typeface="ＭＳ Ｐゴシック" charset="-128"/>
              </a:rPr>
              <a:t>2. Dénutrition infantile: </a:t>
            </a:r>
          </a:p>
          <a:p>
            <a:pPr rtl="0" fontAlgn="base"/>
            <a:r>
              <a:rPr lang="fr-FR" sz="1200" b="1" i="0" u="none" strike="noStrike" kern="1200" dirty="0">
                <a:solidFill>
                  <a:schemeClr val="tx1"/>
                </a:solidFill>
                <a:effectLst/>
                <a:latin typeface="+mn-lt"/>
                <a:ea typeface="ＭＳ Ｐゴシック" charset="-128"/>
                <a:cs typeface="ＭＳ Ｐゴシック" charset="-128"/>
              </a:rPr>
              <a:t>fait référence à l’apport nutritif inapproprié en termes de quantité ET qualité</a:t>
            </a:r>
            <a:r>
              <a:rPr lang="en-US" sz="1200" b="0" i="0" kern="1200" dirty="0">
                <a:solidFill>
                  <a:schemeClr val="tx1"/>
                </a:solidFill>
                <a:effectLst/>
                <a:latin typeface="+mn-lt"/>
                <a:ea typeface="ＭＳ Ｐゴシック" charset="-128"/>
                <a:cs typeface="ＭＳ Ｐゴシック" charset="-128"/>
              </a:rPr>
              <a:t>​</a:t>
            </a:r>
            <a:endParaRPr lang="en-US" b="0" i="0" dirty="0">
              <a:effectLst/>
            </a:endParaRPr>
          </a:p>
          <a:p>
            <a:pPr rtl="0" fontAlgn="base"/>
            <a:r>
              <a:rPr lang="fr-FR" sz="1200" b="0" i="0" u="none" strike="noStrike" kern="1200" dirty="0">
                <a:solidFill>
                  <a:schemeClr val="tx1"/>
                </a:solidFill>
                <a:effectLst/>
                <a:latin typeface="+mn-lt"/>
                <a:ea typeface="ＭＳ Ｐゴシック" charset="-128"/>
                <a:cs typeface="ＭＳ Ｐゴシック" charset="-128"/>
              </a:rPr>
              <a:t>Proportion des enfants de moins de 5 ans souffrant d’</a:t>
            </a:r>
            <a:r>
              <a:rPr lang="fr-FR" sz="1200" b="1" i="0" u="none" strike="noStrike" kern="1200" dirty="0">
                <a:solidFill>
                  <a:schemeClr val="tx1"/>
                </a:solidFill>
                <a:effectLst/>
                <a:latin typeface="+mn-lt"/>
                <a:ea typeface="ＭＳ Ｐゴシック" charset="-128"/>
                <a:cs typeface="ＭＳ Ｐゴシック" charset="-128"/>
              </a:rPr>
              <a:t>émaciation</a:t>
            </a:r>
            <a:r>
              <a:rPr lang="fr-FR" sz="1200" b="0" i="0" u="none" strike="noStrike" kern="1200" dirty="0">
                <a:solidFill>
                  <a:schemeClr val="tx1"/>
                </a:solidFill>
                <a:effectLst/>
                <a:latin typeface="+mn-lt"/>
                <a:ea typeface="ＭＳ Ｐゴシック" charset="-128"/>
                <a:cs typeface="ＭＳ Ｐゴシック" charset="-128"/>
              </a:rPr>
              <a:t>, reflétant une </a:t>
            </a:r>
            <a:r>
              <a:rPr lang="fr-FR" sz="1200" b="1" i="0" u="none" strike="noStrike" kern="1200" dirty="0">
                <a:solidFill>
                  <a:schemeClr val="tx1"/>
                </a:solidFill>
                <a:effectLst/>
                <a:latin typeface="+mn-lt"/>
                <a:ea typeface="ＭＳ Ｐゴシック" charset="-128"/>
                <a:cs typeface="ＭＳ Ｐゴシック" charset="-128"/>
              </a:rPr>
              <a:t>dénutrition aiguë</a:t>
            </a:r>
            <a:r>
              <a:rPr lang="fr-FR" sz="1200" b="0" i="0" kern="1200" dirty="0">
                <a:solidFill>
                  <a:schemeClr val="tx1"/>
                </a:solidFill>
                <a:effectLst/>
                <a:latin typeface="+mn-lt"/>
                <a:ea typeface="ＭＳ Ｐゴシック" charset="-128"/>
                <a:cs typeface="ＭＳ Ｐゴシック" charset="-128"/>
              </a:rPr>
              <a:t>​</a:t>
            </a:r>
          </a:p>
          <a:p>
            <a:pPr rtl="0" fontAlgn="base"/>
            <a:r>
              <a:rPr lang="fr-FR" sz="1200" b="0" i="0" u="none" strike="noStrike" kern="1200" dirty="0">
                <a:solidFill>
                  <a:schemeClr val="tx1"/>
                </a:solidFill>
                <a:effectLst/>
                <a:latin typeface="+mn-lt"/>
                <a:ea typeface="ＭＳ Ｐゴシック" charset="-128"/>
                <a:cs typeface="ＭＳ Ｐゴシック" charset="-128"/>
              </a:rPr>
              <a:t>Proportion des enfants de moins de 5 ans souffrant d’un </a:t>
            </a:r>
            <a:r>
              <a:rPr lang="fr-FR" sz="1200" b="1" i="0" u="none" strike="noStrike" kern="1200" dirty="0">
                <a:solidFill>
                  <a:schemeClr val="tx1"/>
                </a:solidFill>
                <a:effectLst/>
                <a:latin typeface="+mn-lt"/>
                <a:ea typeface="ＭＳ Ｐゴシック" charset="-128"/>
                <a:cs typeface="ＭＳ Ｐゴシック" charset="-128"/>
              </a:rPr>
              <a:t>retard de croissance, </a:t>
            </a:r>
            <a:r>
              <a:rPr lang="fr-FR" sz="1200" b="0" i="0" u="none" strike="noStrike" kern="1200" dirty="0">
                <a:solidFill>
                  <a:schemeClr val="tx1"/>
                </a:solidFill>
                <a:effectLst/>
                <a:latin typeface="+mn-lt"/>
                <a:ea typeface="ＭＳ Ｐゴシック" charset="-128"/>
                <a:cs typeface="ＭＳ Ｐゴシック" charset="-128"/>
              </a:rPr>
              <a:t>reflétant une </a:t>
            </a:r>
            <a:r>
              <a:rPr lang="fr-FR" sz="1200" b="1" i="0" u="none" strike="noStrike" kern="1200" dirty="0">
                <a:solidFill>
                  <a:schemeClr val="tx1"/>
                </a:solidFill>
                <a:effectLst/>
                <a:latin typeface="+mn-lt"/>
                <a:ea typeface="ＭＳ Ｐゴシック" charset="-128"/>
                <a:cs typeface="ＭＳ Ｐゴシック" charset="-128"/>
              </a:rPr>
              <a:t>dénutrition chronique</a:t>
            </a:r>
            <a:r>
              <a:rPr lang="en-US" sz="1200" b="0" i="0" kern="1200" dirty="0">
                <a:solidFill>
                  <a:schemeClr val="tx1"/>
                </a:solidFill>
                <a:effectLst/>
                <a:latin typeface="+mn-lt"/>
                <a:ea typeface="ＭＳ Ｐゴシック" charset="-128"/>
                <a:cs typeface="ＭＳ Ｐゴシック" charset="-128"/>
              </a:rPr>
              <a:t>​</a:t>
            </a:r>
          </a:p>
          <a:p>
            <a:pPr rtl="0" fontAlgn="base"/>
            <a:endParaRPr lang="fr-FR" sz="1200" b="0" i="0" u="none" strike="noStrike" kern="1200" dirty="0">
              <a:solidFill>
                <a:schemeClr val="tx1"/>
              </a:solidFill>
              <a:effectLst/>
              <a:latin typeface="+mn-lt"/>
              <a:ea typeface="ＭＳ Ｐゴシック" charset="-128"/>
              <a:cs typeface="ＭＳ Ｐゴシック" charset="-128"/>
            </a:endParaRPr>
          </a:p>
          <a:p>
            <a:pPr rtl="0" fontAlgn="base"/>
            <a:r>
              <a:rPr lang="fr-FR" sz="1200" b="1" i="0" u="none" strike="noStrike" kern="1200" dirty="0">
                <a:solidFill>
                  <a:schemeClr val="accent1"/>
                </a:solidFill>
                <a:effectLst/>
                <a:latin typeface="+mn-lt"/>
                <a:ea typeface="ＭＳ Ｐゴシック" charset="-128"/>
                <a:cs typeface="ＭＳ Ｐゴシック" charset="-128"/>
              </a:rPr>
              <a:t>Permet de refléter la situation d’un segment de la population très vulnérables et pour lequel la dénutrition entraîne des risques élevés de maladies et de retards dans le développement physique et cognitif</a:t>
            </a:r>
            <a:r>
              <a:rPr lang="en-US" sz="1200" b="1" i="0" kern="1200" dirty="0">
                <a:solidFill>
                  <a:schemeClr val="accent1"/>
                </a:solidFill>
                <a:effectLst/>
                <a:latin typeface="+mn-lt"/>
                <a:ea typeface="ＭＳ Ｐゴシック" charset="-128"/>
                <a:cs typeface="ＭＳ Ｐゴシック" charset="-128"/>
              </a:rPr>
              <a:t>​</a:t>
            </a:r>
          </a:p>
          <a:p>
            <a:pPr rtl="0" fontAlgn="base"/>
            <a:r>
              <a:rPr lang="fr-FR" sz="1200" b="0" i="0" kern="1200" dirty="0">
                <a:solidFill>
                  <a:schemeClr val="tx1"/>
                </a:solidFill>
                <a:effectLst/>
                <a:latin typeface="+mn-lt"/>
                <a:ea typeface="ＭＳ Ｐゴシック" charset="-128"/>
                <a:cs typeface="ＭＳ Ｐゴシック" charset="-128"/>
              </a:rPr>
              <a:t>​</a:t>
            </a:r>
            <a:endParaRPr lang="fr-FR" b="0" i="0" dirty="0">
              <a:effectLst/>
            </a:endParaRPr>
          </a:p>
          <a:p>
            <a:pPr rtl="0" fontAlgn="base"/>
            <a:r>
              <a:rPr lang="fr-FR" sz="1200" b="1" i="0" u="none" strike="noStrike" kern="1200" dirty="0">
                <a:solidFill>
                  <a:schemeClr val="tx1"/>
                </a:solidFill>
                <a:effectLst/>
                <a:latin typeface="+mn-lt"/>
                <a:ea typeface="ＭＳ Ｐゴシック" charset="-128"/>
                <a:cs typeface="ＭＳ Ｐゴシック" charset="-128"/>
              </a:rPr>
              <a:t>3. Mortalité infantile</a:t>
            </a:r>
            <a:r>
              <a:rPr lang="en-US" sz="1200" b="0" i="0" kern="1200" dirty="0">
                <a:solidFill>
                  <a:schemeClr val="tx1"/>
                </a:solidFill>
                <a:effectLst/>
                <a:latin typeface="+mn-lt"/>
                <a:ea typeface="ＭＳ Ｐゴシック" charset="-128"/>
                <a:cs typeface="ＭＳ Ｐゴシック" charset="-128"/>
              </a:rPr>
              <a:t>​</a:t>
            </a:r>
            <a:endParaRPr lang="en-US" b="0" i="0" dirty="0">
              <a:effectLst/>
            </a:endParaRPr>
          </a:p>
          <a:p>
            <a:pPr rtl="0" fontAlgn="base"/>
            <a:r>
              <a:rPr lang="fr-FR" sz="1200" b="0" i="0" u="none" strike="noStrike" kern="1200" dirty="0">
                <a:solidFill>
                  <a:schemeClr val="tx1"/>
                </a:solidFill>
                <a:effectLst/>
                <a:latin typeface="+mn-lt"/>
                <a:ea typeface="ＭＳ Ｐゴシック" charset="-128"/>
                <a:cs typeface="ＭＳ Ｐゴシック" charset="-128"/>
              </a:rPr>
              <a:t>Taux de mortalité chez les enfants de moins de 5 ans</a:t>
            </a:r>
            <a:r>
              <a:rPr lang="en-US" sz="1200" b="0" i="0" kern="1200" dirty="0">
                <a:solidFill>
                  <a:schemeClr val="tx1"/>
                </a:solidFill>
                <a:effectLst/>
                <a:latin typeface="+mn-lt"/>
                <a:ea typeface="ＭＳ Ｐゴシック" charset="-128"/>
                <a:cs typeface="ＭＳ Ｐゴシック" charset="-128"/>
              </a:rPr>
              <a:t>​</a:t>
            </a:r>
          </a:p>
          <a:p>
            <a:pPr rtl="0" fontAlgn="base"/>
            <a:endParaRPr lang="fr-FR" sz="1200" b="0" i="0" u="none" strike="noStrike" kern="1200" dirty="0">
              <a:solidFill>
                <a:schemeClr val="tx1"/>
              </a:solidFill>
              <a:effectLst/>
              <a:latin typeface="+mn-lt"/>
              <a:ea typeface="ＭＳ Ｐゴシック" charset="-128"/>
              <a:cs typeface="ＭＳ Ｐゴシック" charset="-128"/>
            </a:endParaRPr>
          </a:p>
          <a:p>
            <a:pPr rtl="0" fontAlgn="base"/>
            <a:r>
              <a:rPr lang="fr-FR" sz="1200" b="1" i="0" u="none" strike="noStrike" kern="1200" dirty="0">
                <a:solidFill>
                  <a:schemeClr val="tx1"/>
                </a:solidFill>
                <a:effectLst/>
                <a:latin typeface="+mn-lt"/>
                <a:ea typeface="ＭＳ Ｐゴシック" charset="-128"/>
                <a:cs typeface="ＭＳ Ｐゴシック" charset="-128"/>
              </a:rPr>
              <a:t>C’est la conséquence la plus tragique de la faim et la dénutrition – presque la moitié des décès chez les enfants de moins de 5 ans est une conséquence de malnutrition</a:t>
            </a:r>
            <a:r>
              <a:rPr lang="en-US" sz="1200" b="1" i="0" kern="1200" dirty="0">
                <a:solidFill>
                  <a:schemeClr val="tx1"/>
                </a:solidFill>
                <a:effectLst/>
                <a:latin typeface="+mn-lt"/>
                <a:ea typeface="ＭＳ Ｐゴシック" charset="-128"/>
                <a:cs typeface="ＭＳ Ｐゴシック" charset="-128"/>
              </a:rPr>
              <a:t>​</a:t>
            </a:r>
          </a:p>
          <a:p>
            <a:pPr rtl="0" fontAlgn="base"/>
            <a:endParaRPr lang="en-US" sz="1200" b="1" i="0" kern="1200" dirty="0">
              <a:solidFill>
                <a:schemeClr val="tx1"/>
              </a:solidFill>
              <a:effectLst/>
              <a:latin typeface="+mn-lt"/>
              <a:ea typeface="ＭＳ Ｐゴシック" charset="-128"/>
              <a:cs typeface="ＭＳ Ｐゴシック" charset="-128"/>
            </a:endParaRPr>
          </a:p>
          <a:p>
            <a:pPr rtl="0" fontAlgn="base"/>
            <a:r>
              <a:rPr lang="en-US" sz="1200" b="1" i="0" kern="1200" dirty="0">
                <a:solidFill>
                  <a:schemeClr val="tx1"/>
                </a:solidFill>
                <a:effectLst/>
                <a:latin typeface="+mn-lt"/>
                <a:ea typeface="ＭＳ Ｐゴシック" charset="-128"/>
                <a:cs typeface="ＭＳ Ｐゴシック" charset="-128"/>
              </a:rPr>
              <a:t>4 </a:t>
            </a:r>
            <a:r>
              <a:rPr lang="en-US" sz="1200" b="1" i="0" kern="1200" dirty="0" err="1">
                <a:solidFill>
                  <a:schemeClr val="tx1"/>
                </a:solidFill>
                <a:effectLst/>
                <a:latin typeface="+mn-lt"/>
                <a:ea typeface="ＭＳ Ｐゴシック" charset="-128"/>
                <a:cs typeface="ＭＳ Ｐゴシック" charset="-128"/>
              </a:rPr>
              <a:t>Indicateurs</a:t>
            </a:r>
            <a:r>
              <a:rPr lang="en-US" sz="1200" b="1" i="0" kern="1200" dirty="0">
                <a:solidFill>
                  <a:schemeClr val="tx1"/>
                </a:solidFill>
                <a:effectLst/>
                <a:latin typeface="+mn-lt"/>
                <a:ea typeface="ＭＳ Ｐゴシック" charset="-128"/>
                <a:cs typeface="ＭＳ Ｐゴシック" charset="-128"/>
              </a:rPr>
              <a:t>:</a:t>
            </a:r>
          </a:p>
          <a:p>
            <a:pPr rtl="0" fontAlgn="base"/>
            <a:endParaRPr lang="en-US" sz="1200" b="0" i="0" kern="1200" dirty="0">
              <a:solidFill>
                <a:schemeClr val="tx1"/>
              </a:solidFill>
              <a:effectLst/>
              <a:latin typeface="+mn-lt"/>
              <a:ea typeface="ＭＳ Ｐゴシック" charset="-128"/>
              <a:cs typeface="ＭＳ Ｐゴシック" charset="-128"/>
            </a:endParaRPr>
          </a:p>
          <a:p>
            <a:pPr rtl="0" fontAlgn="base"/>
            <a:r>
              <a:rPr lang="fr-FR" sz="1200" b="0" i="0" u="none" strike="noStrike" kern="1200" dirty="0">
                <a:solidFill>
                  <a:schemeClr val="tx1"/>
                </a:solidFill>
                <a:effectLst/>
                <a:latin typeface="+mn-lt"/>
                <a:ea typeface="ＭＳ Ｐゴシック" charset="-128"/>
                <a:cs typeface="ＭＳ Ｐゴシック" charset="-128"/>
              </a:rPr>
              <a:t>les scores IDF se basent sur </a:t>
            </a:r>
            <a:r>
              <a:rPr lang="fr-FR" sz="1200" b="1" i="0" u="none" strike="noStrike" kern="1200" dirty="0">
                <a:solidFill>
                  <a:schemeClr val="tx1"/>
                </a:solidFill>
                <a:effectLst/>
                <a:latin typeface="+mn-lt"/>
                <a:ea typeface="ＭＳ Ｐゴシック" charset="-128"/>
                <a:cs typeface="ＭＳ Ｐゴシック" charset="-128"/>
              </a:rPr>
              <a:t>quatre indicateurs</a:t>
            </a:r>
            <a:r>
              <a:rPr lang="fr-FR" sz="1200" b="0" i="0" kern="1200" dirty="0">
                <a:solidFill>
                  <a:schemeClr val="tx1"/>
                </a:solidFill>
                <a:effectLst/>
                <a:latin typeface="+mn-lt"/>
                <a:ea typeface="ＭＳ Ｐゴシック" charset="-128"/>
                <a:cs typeface="ＭＳ Ｐゴシック" charset="-128"/>
              </a:rPr>
              <a:t>​ pour mesurer </a:t>
            </a:r>
            <a:r>
              <a:rPr lang="fr-FR" sz="1200" b="0" i="0" u="none" strike="noStrike" kern="1200" dirty="0">
                <a:solidFill>
                  <a:schemeClr val="tx1"/>
                </a:solidFill>
                <a:effectLst/>
                <a:latin typeface="+mn-lt"/>
                <a:ea typeface="ＭＳ Ｐゴシック" charset="-128"/>
                <a:cs typeface="ＭＳ Ｐゴシック" charset="-128"/>
              </a:rPr>
              <a:t>la nature multidimensionnelle de la faim</a:t>
            </a:r>
          </a:p>
          <a:p>
            <a:pPr rtl="0" fontAlgn="base"/>
            <a:r>
              <a:rPr lang="fr-FR" sz="1200" b="0" i="0" kern="1200" dirty="0">
                <a:solidFill>
                  <a:schemeClr val="tx1"/>
                </a:solidFill>
                <a:effectLst/>
                <a:latin typeface="+mn-lt"/>
                <a:ea typeface="ＭＳ Ｐゴシック" charset="-128"/>
                <a:cs typeface="ＭＳ Ｐゴシック" charset="-128"/>
              </a:rPr>
              <a:t> </a:t>
            </a:r>
          </a:p>
          <a:p>
            <a:pPr marL="228600" indent="-228600" rtl="0" fontAlgn="base">
              <a:buFont typeface="+mj-lt"/>
              <a:buAutoNum type="arabicPeriod"/>
            </a:pPr>
            <a:r>
              <a:rPr lang="fr-FR" sz="1200" b="0" i="0" kern="1200" dirty="0">
                <a:solidFill>
                  <a:schemeClr val="tx1"/>
                </a:solidFill>
                <a:effectLst/>
                <a:latin typeface="+mn-lt"/>
                <a:ea typeface="ＭＳ Ｐゴシック" charset="-128"/>
                <a:cs typeface="ＭＳ Ｐゴシック" charset="-128"/>
              </a:rPr>
              <a:t>la sous-alimentation, </a:t>
            </a:r>
          </a:p>
          <a:p>
            <a:pPr marL="228600" indent="-228600" rtl="0" fontAlgn="base">
              <a:buFont typeface="+mj-lt"/>
              <a:buAutoNum type="arabicPeriod"/>
            </a:pPr>
            <a:r>
              <a:rPr lang="fr-FR" sz="1200" b="0" i="0" kern="1200" dirty="0">
                <a:solidFill>
                  <a:schemeClr val="tx1"/>
                </a:solidFill>
                <a:effectLst/>
                <a:latin typeface="+mn-lt"/>
                <a:ea typeface="ＭＳ Ｐゴシック" charset="-128"/>
                <a:cs typeface="ＭＳ Ｐゴシック" charset="-128"/>
              </a:rPr>
              <a:t>le taux de mortalité des enfants de moins de 5 ans, </a:t>
            </a:r>
          </a:p>
          <a:p>
            <a:pPr marL="228600" indent="-228600" rtl="0" fontAlgn="base">
              <a:buFont typeface="+mj-lt"/>
              <a:buAutoNum type="arabicPeriod"/>
            </a:pPr>
            <a:r>
              <a:rPr lang="fr-FR" sz="1200" b="0" i="0" kern="1200" dirty="0">
                <a:solidFill>
                  <a:schemeClr val="tx1"/>
                </a:solidFill>
                <a:effectLst/>
                <a:latin typeface="+mn-lt"/>
                <a:ea typeface="ＭＳ Ｐゴシック" charset="-128"/>
                <a:cs typeface="ＭＳ Ｐゴシック" charset="-128"/>
              </a:rPr>
              <a:t>le retard de croissance </a:t>
            </a:r>
          </a:p>
          <a:p>
            <a:pPr marL="228600" indent="-228600" rtl="0" fontAlgn="base">
              <a:buFont typeface="+mj-lt"/>
              <a:buAutoNum type="arabicPeriod"/>
            </a:pPr>
            <a:r>
              <a:rPr lang="fr-FR" sz="1200" b="0" i="0" kern="1200" dirty="0">
                <a:solidFill>
                  <a:schemeClr val="tx1"/>
                </a:solidFill>
                <a:effectLst/>
                <a:latin typeface="+mn-lt"/>
                <a:ea typeface="ＭＳ Ｐゴシック" charset="-128"/>
                <a:cs typeface="ＭＳ Ｐゴシック" charset="-128"/>
              </a:rPr>
              <a:t>et l’émaciation </a:t>
            </a:r>
          </a:p>
          <a:p>
            <a:pPr rtl="0" fontAlgn="base"/>
            <a:r>
              <a:rPr lang="fr-FR" sz="1200" b="0" i="0" u="none" strike="noStrike" kern="1200" dirty="0">
                <a:solidFill>
                  <a:schemeClr val="tx1"/>
                </a:solidFill>
                <a:effectLst/>
                <a:latin typeface="+mn-lt"/>
                <a:ea typeface="ＭＳ Ｐゴシック" charset="-128"/>
                <a:cs typeface="ＭＳ Ｐゴシック" charset="-128"/>
              </a:rPr>
              <a:t>Les quatre indicateurs font partie d’un ensemble d’indicateurs pour mesurer le progrès dans la réalisation des Objectifs de Développement Durable</a:t>
            </a:r>
          </a:p>
          <a:p>
            <a:pPr rtl="0" fontAlgn="base"/>
            <a:r>
              <a:rPr lang="en-US" sz="1200" b="0" i="0" kern="1200" dirty="0">
                <a:solidFill>
                  <a:schemeClr val="tx1"/>
                </a:solidFill>
                <a:effectLst/>
                <a:latin typeface="+mn-lt"/>
                <a:ea typeface="ＭＳ Ｐゴシック" charset="-128"/>
                <a:cs typeface="ＭＳ Ｐゴシック" charset="-128"/>
              </a:rPr>
              <a:t>​</a:t>
            </a:r>
          </a:p>
          <a:p>
            <a:pPr rtl="0" fontAlgn="base"/>
            <a:r>
              <a:rPr lang="fr-FR" sz="1200" b="1" i="0" u="none" strike="noStrike" kern="1200" dirty="0">
                <a:solidFill>
                  <a:schemeClr val="tx1"/>
                </a:solidFill>
                <a:effectLst/>
                <a:latin typeface="+mn-lt"/>
                <a:ea typeface="ＭＳ Ｐゴシック" charset="-128"/>
                <a:cs typeface="ＭＳ Ｐゴシック" charset="-128"/>
              </a:rPr>
              <a:t>Les scores normalisés des quatre indicateurs sont cumulés pour calculer le score IDF de chaque pays</a:t>
            </a:r>
            <a:r>
              <a:rPr lang="en-US" sz="1200" b="1" i="0" kern="1200" dirty="0">
                <a:solidFill>
                  <a:schemeClr val="tx1"/>
                </a:solidFill>
                <a:effectLst/>
                <a:latin typeface="+mn-lt"/>
                <a:ea typeface="ＭＳ Ｐゴシック" charset="-128"/>
                <a:cs typeface="ＭＳ Ｐゴシック" charset="-128"/>
              </a:rPr>
              <a:t>​</a:t>
            </a:r>
            <a:endParaRPr lang="fr-FR" b="0" i="0" dirty="0">
              <a:effectLst/>
            </a:endParaRPr>
          </a:p>
          <a:p>
            <a:pPr rtl="0" fontAlgn="base"/>
            <a:r>
              <a:rPr lang="fr-FR" sz="1200" b="1" i="0" u="none" strike="noStrike" kern="1200" dirty="0">
                <a:solidFill>
                  <a:schemeClr val="tx1"/>
                </a:solidFill>
                <a:effectLst/>
                <a:latin typeface="+mn-lt"/>
                <a:ea typeface="ＭＳ Ｐゴシック" charset="-128"/>
                <a:cs typeface="ＭＳ Ｐゴシック" charset="-128"/>
              </a:rPr>
              <a:t>Les donnés IDF 2020 couvrent les années 2015 à 2019 et reflètent la situation pendant cette période et ne pas seulement l’année 2020.</a:t>
            </a:r>
            <a:endParaRPr lang="en-US" sz="1200" b="1" i="0" kern="1200" dirty="0">
              <a:solidFill>
                <a:schemeClr val="tx1"/>
              </a:solidFill>
              <a:effectLst/>
              <a:latin typeface="+mn-lt"/>
              <a:ea typeface="ＭＳ Ｐゴシック" charset="-128"/>
              <a:cs typeface="ＭＳ Ｐゴシック" charset="-128"/>
            </a:endParaRPr>
          </a:p>
        </p:txBody>
      </p:sp>
      <p:sp>
        <p:nvSpPr>
          <p:cNvPr id="4" name="Foliennummernplatzhalter 3"/>
          <p:cNvSpPr>
            <a:spLocks noGrp="1"/>
          </p:cNvSpPr>
          <p:nvPr>
            <p:ph type="sldNum" sz="quarter" idx="10"/>
          </p:nvPr>
        </p:nvSpPr>
        <p:spPr/>
        <p:txBody>
          <a:bodyPr/>
          <a:lstStyle/>
          <a:p>
            <a:pPr>
              <a:defRPr/>
            </a:pPr>
            <a:fld id="{8BCAD98B-175F-454F-8C52-98F46F825AF4}" type="slidenum">
              <a:rPr lang="en-US" smtClean="0"/>
              <a:pPr>
                <a:defRPr/>
              </a:pPr>
              <a:t>2</a:t>
            </a:fld>
            <a:endParaRPr lang="en-US"/>
          </a:p>
        </p:txBody>
      </p:sp>
    </p:spTree>
    <p:extLst>
      <p:ext uri="{BB962C8B-B14F-4D97-AF65-F5344CB8AC3E}">
        <p14:creationId xmlns:p14="http://schemas.microsoft.com/office/powerpoint/2010/main" val="46640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sz="1200" b="0" kern="1200" dirty="0">
                <a:solidFill>
                  <a:schemeClr val="tx1"/>
                </a:solidFill>
                <a:effectLst/>
                <a:latin typeface="+mn-lt"/>
                <a:ea typeface="ＭＳ Ｐゴシック" charset="-128"/>
                <a:cs typeface="ＭＳ Ｐゴシック" charset="-128"/>
              </a:rPr>
              <a:t> Les pays sont classés sur une échelle allant de 0 à 100 points, 0 étant le meilleur score (pas de faim) et 100 étant le pire. </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200" b="0" kern="1200" dirty="0">
                <a:solidFill>
                  <a:schemeClr val="tx1"/>
                </a:solidFill>
                <a:effectLst/>
                <a:latin typeface="+mn-lt"/>
                <a:ea typeface="ＭＳ Ｐゴシック" charset="-128"/>
                <a:cs typeface="ＭＳ Ｐゴシック" charset="-128"/>
              </a:rPr>
              <a:t>      même si aucun de ces deux extrêmes ne sont jamais atteints dans la pratique. ​</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fr-FR" sz="1200" b="0" kern="1200" dirty="0">
              <a:solidFill>
                <a:schemeClr val="tx1"/>
              </a:solidFill>
              <a:effectLst/>
              <a:latin typeface="+mn-lt"/>
              <a:ea typeface="ＭＳ Ｐゴシック" charset="-128"/>
              <a:cs typeface="ＭＳ Ｐゴシック" charset="-128"/>
            </a:endParaRP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sz="1200" b="1" kern="1200" dirty="0">
                <a:solidFill>
                  <a:schemeClr val="tx1"/>
                </a:solidFill>
                <a:effectLst/>
                <a:latin typeface="+mn-lt"/>
                <a:ea typeface="ＭＳ Ｐゴシック" charset="-128"/>
                <a:cs typeface="ＭＳ Ｐゴシック" charset="-128"/>
              </a:rPr>
              <a:t> Une augmentation du score d’un pays signifie une aggravation de la situation de la faim; </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FR" sz="1200" b="1" kern="1200" dirty="0">
                <a:solidFill>
                  <a:schemeClr val="tx1"/>
                </a:solidFill>
                <a:effectLst/>
                <a:latin typeface="+mn-lt"/>
                <a:ea typeface="ＭＳ Ｐゴシック" charset="-128"/>
                <a:cs typeface="ＭＳ Ｐゴシック" charset="-128"/>
              </a:rPr>
              <a:t>      une réduction du score signifie une amélioration de la situation.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fr-FR" sz="1200" b="0" kern="1200" dirty="0">
              <a:solidFill>
                <a:schemeClr val="tx1"/>
              </a:solidFill>
              <a:effectLst/>
              <a:latin typeface="+mn-lt"/>
              <a:ea typeface="ＭＳ Ｐゴシック" charset="-128"/>
              <a:cs typeface="ＭＳ Ｐゴシック" charset="-128"/>
            </a:endParaRP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sz="1200" b="0" kern="1200" dirty="0">
                <a:solidFill>
                  <a:schemeClr val="tx1"/>
                </a:solidFill>
                <a:effectLst/>
                <a:latin typeface="+mn-lt"/>
                <a:ea typeface="ＭＳ Ｐゴシック" charset="-128"/>
                <a:cs typeface="ＭＳ Ｐゴシック" charset="-128"/>
              </a:rPr>
              <a:t> L’échelle montre la sévérité de la faim – à partir de la catégorie «  bas » jusqu’à la catégorie « extrêmement alarmant. »</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1" kern="1200" baseline="0" dirty="0">
              <a:solidFill>
                <a:schemeClr val="tx1"/>
              </a:solidFill>
              <a:effectLst/>
              <a:latin typeface="+mn-lt"/>
              <a:ea typeface="ＭＳ Ｐゴシック" charset="-128"/>
              <a:cs typeface="ＭＳ Ｐゴシック" charset="-128"/>
            </a:endParaRPr>
          </a:p>
          <a:p>
            <a:pPr marL="171450" lvl="0" indent="-171450">
              <a:buFont typeface="Arial" panose="020B0604020202020204" pitchFamily="34" charset="0"/>
              <a:buChar char="•"/>
            </a:pPr>
            <a:r>
              <a:rPr lang="fr-FR" sz="1200" b="1" i="0" u="none" strike="noStrike" kern="1200" dirty="0">
                <a:solidFill>
                  <a:schemeClr val="tx1"/>
                </a:solidFill>
                <a:effectLst/>
                <a:latin typeface="+mn-lt"/>
                <a:ea typeface="ＭＳ Ｐゴシック" charset="-128"/>
                <a:cs typeface="ＭＳ Ｐゴシック" charset="-128"/>
              </a:rPr>
              <a:t>Les donnés IDF 2020 couvrent les années 2015 à 2019</a:t>
            </a:r>
            <a:r>
              <a:rPr lang="fr-FR" sz="1200" b="0" kern="1200" baseline="0" noProof="0" dirty="0">
                <a:solidFill>
                  <a:schemeClr val="tx1"/>
                </a:solidFill>
                <a:effectLst/>
                <a:latin typeface="+mn-lt"/>
                <a:ea typeface="ＭＳ Ｐゴシック" charset="-128"/>
                <a:cs typeface="ＭＳ Ｐゴシック" charset="-128"/>
              </a:rPr>
              <a:t>, donc l'impact de la </a:t>
            </a:r>
            <a:r>
              <a:rPr lang="fr-FR" sz="1200" b="1" kern="1200" baseline="0" noProof="0" dirty="0">
                <a:solidFill>
                  <a:schemeClr val="tx1"/>
                </a:solidFill>
                <a:effectLst/>
                <a:latin typeface="+mn-lt"/>
                <a:ea typeface="ＭＳ Ｐゴシック" charset="-128"/>
                <a:cs typeface="ＭＳ Ｐゴシック" charset="-128"/>
              </a:rPr>
              <a:t>Covid-19 n'est pas encore reflété </a:t>
            </a:r>
            <a:r>
              <a:rPr lang="fr-FR" sz="1200" b="0" kern="1200" baseline="0" noProof="0" dirty="0">
                <a:solidFill>
                  <a:schemeClr val="tx1"/>
                </a:solidFill>
                <a:effectLst/>
                <a:latin typeface="+mn-lt"/>
                <a:ea typeface="ＭＳ Ｐゴシック" charset="-128"/>
                <a:cs typeface="ＭＳ Ｐゴシック" charset="-128"/>
              </a:rPr>
              <a:t>!</a:t>
            </a:r>
          </a:p>
          <a:p>
            <a:pPr marL="171450" lvl="0" indent="-171450">
              <a:buFont typeface="Arial" panose="020B0604020202020204" pitchFamily="34" charset="0"/>
              <a:buChar char="•"/>
            </a:pPr>
            <a:endParaRPr lang="fr-FR" sz="1200" b="0" kern="1200" baseline="0" noProof="0" dirty="0">
              <a:solidFill>
                <a:schemeClr val="tx1"/>
              </a:solidFill>
              <a:effectLst/>
              <a:latin typeface="+mn-lt"/>
              <a:ea typeface="ＭＳ Ｐゴシック" charset="-128"/>
              <a:cs typeface="ＭＳ Ｐゴシック" charset="-128"/>
            </a:endParaRPr>
          </a:p>
          <a:p>
            <a:pPr marL="171450" lvl="0" indent="-171450">
              <a:buFont typeface="Arial" panose="020B0604020202020204" pitchFamily="34" charset="0"/>
              <a:buChar char="•"/>
            </a:pPr>
            <a:r>
              <a:rPr lang="fr-FR" sz="1200" b="0" kern="1200" baseline="0" noProof="0" dirty="0">
                <a:solidFill>
                  <a:schemeClr val="tx1"/>
                </a:solidFill>
                <a:effectLst/>
                <a:latin typeface="+mn-lt"/>
                <a:ea typeface="ＭＳ Ｐゴシック" charset="-128"/>
                <a:cs typeface="ＭＳ Ｐゴシック" charset="-128"/>
              </a:rPr>
              <a:t>En outre, cette année, plus de pays que d'habitude (25) ne disposaient pas de données suffisantes pour calculer les scores de l’IDF.</a:t>
            </a:r>
          </a:p>
          <a:p>
            <a:pPr marL="171450" lvl="0" indent="-171450">
              <a:buFont typeface="Arial" panose="020B0604020202020204" pitchFamily="34" charset="0"/>
              <a:buChar char="•"/>
            </a:pPr>
            <a:endParaRPr lang="fr-FR" sz="1200" b="0" kern="1200" baseline="0" noProof="0" dirty="0">
              <a:solidFill>
                <a:schemeClr val="tx1"/>
              </a:solidFill>
              <a:effectLst/>
              <a:latin typeface="+mn-lt"/>
              <a:ea typeface="ＭＳ Ｐゴシック" charset="-128"/>
              <a:cs typeface="ＭＳ Ｐゴシック" charset="-128"/>
            </a:endParaRPr>
          </a:p>
          <a:p>
            <a:pPr marL="171450" lvl="0" indent="-171450">
              <a:buFont typeface="Arial" panose="020B0604020202020204" pitchFamily="34" charset="0"/>
              <a:buChar char="•"/>
            </a:pPr>
            <a:r>
              <a:rPr lang="fr-FR" sz="1200" b="0" kern="1200" baseline="0" noProof="0" dirty="0">
                <a:solidFill>
                  <a:schemeClr val="tx1"/>
                </a:solidFill>
                <a:effectLst/>
                <a:latin typeface="+mn-lt"/>
                <a:ea typeface="ＭＳ Ｐゴシック" charset="-128"/>
                <a:cs typeface="ＭＳ Ｐゴシック" charset="-128"/>
              </a:rPr>
              <a:t> Cela concerne souvent des pays en proie à des conflits ou à l'instabilité politique - de prédicteurs puissants de la faim ! </a:t>
            </a:r>
          </a:p>
          <a:p>
            <a:pPr marL="171450" lvl="0" indent="-171450">
              <a:buFont typeface="Arial" panose="020B0604020202020204" pitchFamily="34" charset="0"/>
              <a:buChar char="•"/>
            </a:pPr>
            <a:endParaRPr lang="fr-FR" sz="1200" b="0" kern="1200" baseline="0" noProof="0" dirty="0">
              <a:solidFill>
                <a:schemeClr val="tx1"/>
              </a:solidFill>
              <a:effectLst/>
              <a:latin typeface="+mn-lt"/>
              <a:ea typeface="ＭＳ Ｐゴシック" charset="-128"/>
              <a:cs typeface="ＭＳ Ｐゴシック" charset="-128"/>
            </a:endParaRPr>
          </a:p>
          <a:p>
            <a:pPr marL="0" lvl="0" indent="0">
              <a:buFont typeface="Arial" panose="020B0604020202020204" pitchFamily="34" charset="0"/>
              <a:buNone/>
            </a:pPr>
            <a:endParaRPr lang="en-US" sz="1200" b="1" kern="1200" baseline="0" noProof="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BCAD98B-175F-454F-8C52-98F46F825AF4}" type="slidenum">
              <a:rPr lang="en-US" smtClean="0"/>
              <a:pPr>
                <a:defRPr/>
              </a:pPr>
              <a:t>3</a:t>
            </a:fld>
            <a:endParaRPr lang="en-US"/>
          </a:p>
        </p:txBody>
      </p:sp>
    </p:spTree>
    <p:extLst>
      <p:ext uri="{BB962C8B-B14F-4D97-AF65-F5344CB8AC3E}">
        <p14:creationId xmlns:p14="http://schemas.microsoft.com/office/powerpoint/2010/main" val="319931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None/>
              <a:tabLst/>
              <a:defRPr/>
            </a:pPr>
            <a:r>
              <a:rPr lang="fr-FR" sz="1200" u="sng" kern="1200" dirty="0">
                <a:solidFill>
                  <a:schemeClr val="tx1"/>
                </a:solidFill>
                <a:latin typeface="+mn-lt"/>
                <a:ea typeface="ＭＳ Ｐゴシック" charset="-128"/>
                <a:cs typeface="ＭＳ Ｐゴシック" charset="-128"/>
              </a:rPr>
              <a:t>La bonne nouvelle (global)</a:t>
            </a:r>
          </a:p>
          <a:p>
            <a:pPr marL="0" marR="0" lvl="0" indent="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None/>
              <a:tabLst/>
              <a:defRPr/>
            </a:pPr>
            <a:endParaRPr lang="fr-FR" sz="1200" u="sng" kern="1200" dirty="0">
              <a:solidFill>
                <a:schemeClr val="tx1"/>
              </a:solidFill>
              <a:latin typeface="+mn-lt"/>
              <a:ea typeface="ＭＳ Ｐゴシック" charset="-128"/>
              <a:cs typeface="ＭＳ Ｐゴシック" charset="-128"/>
            </a:endParaRPr>
          </a:p>
          <a:p>
            <a:pPr marL="0" marR="0" lvl="0" indent="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None/>
              <a:tabLst/>
              <a:defRPr/>
            </a:pPr>
            <a:r>
              <a:rPr lang="fr-FR" sz="1200" u="none" kern="1200" dirty="0">
                <a:solidFill>
                  <a:schemeClr val="tx1"/>
                </a:solidFill>
                <a:latin typeface="+mn-lt"/>
                <a:ea typeface="ＭＳ Ｐゴシック" charset="-128"/>
                <a:cs typeface="ＭＳ Ｐゴシック" charset="-128"/>
              </a:rPr>
              <a:t>Au niveau mondial, la faim a diminué au cours des 20 dernières années. De nombreux pays ont fait des progrès substantiels.</a:t>
            </a:r>
          </a:p>
          <a:p>
            <a:pPr marL="0" marR="0" lvl="0" indent="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None/>
              <a:tabLst/>
              <a:defRPr/>
            </a:pPr>
            <a:endParaRPr lang="fr-FR" sz="1200" u="none" kern="1200" dirty="0">
              <a:solidFill>
                <a:schemeClr val="tx1"/>
              </a:solidFill>
              <a:latin typeface="+mn-lt"/>
              <a:ea typeface="ＭＳ Ｐゴシック" charset="-128"/>
              <a:cs typeface="ＭＳ Ｐゴシック" charset="-128"/>
            </a:endParaRPr>
          </a:p>
          <a:p>
            <a:pPr marL="0" marR="0" lvl="0" indent="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None/>
              <a:tabLst/>
              <a:defRPr/>
            </a:pPr>
            <a:r>
              <a:rPr lang="fr-FR" sz="1200" u="none" kern="1200" dirty="0">
                <a:solidFill>
                  <a:schemeClr val="tx1"/>
                </a:solidFill>
                <a:latin typeface="+mn-lt"/>
                <a:ea typeface="ＭＳ Ｐゴシック" charset="-128"/>
                <a:cs typeface="ＭＳ Ｐゴシック" charset="-128"/>
              </a:rPr>
              <a:t>46 pays dans les catégories « modéré, grave ou alarmant » ont amélioré leur score de l’IDF par rapport à leur score de 2012. </a:t>
            </a:r>
            <a:endParaRPr lang="de-DE" sz="1200" u="none" kern="1200" dirty="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BCAD98B-175F-454F-8C52-98F46F825AF4}" type="slidenum">
              <a:rPr lang="en-US" smtClean="0"/>
              <a:pPr>
                <a:defRPr/>
              </a:pPr>
              <a:t>4</a:t>
            </a:fld>
            <a:endParaRPr lang="en-US"/>
          </a:p>
        </p:txBody>
      </p:sp>
    </p:spTree>
    <p:extLst>
      <p:ext uri="{BB962C8B-B14F-4D97-AF65-F5344CB8AC3E}">
        <p14:creationId xmlns:p14="http://schemas.microsoft.com/office/powerpoint/2010/main" val="213397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ts val="900"/>
              </a:spcBef>
              <a:spcAft>
                <a:spcPts val="900"/>
              </a:spcAft>
              <a:buClr>
                <a:srgbClr val="548235"/>
              </a:buClr>
              <a:buSzTx/>
              <a:buFont typeface="Symbol" panose="05050102010706020507" pitchFamily="18" charset="2"/>
              <a:buNone/>
              <a:tabLst/>
              <a:defRPr/>
            </a:pPr>
            <a:r>
              <a:rPr lang="fr-FR" sz="1200" b="0" kern="1200" noProof="0" dirty="0">
                <a:solidFill>
                  <a:schemeClr val="dk1"/>
                </a:solidFill>
                <a:latin typeface="+mn-lt"/>
                <a:ea typeface="ＭＳ Ｐゴシック"/>
                <a:cs typeface="Arial"/>
              </a:rPr>
              <a:t>Bonne Nouvelle (suite)</a:t>
            </a:r>
          </a:p>
          <a:p>
            <a:pPr marL="0" marR="0" lvl="0" indent="0" algn="l" defTabSz="457200" rtl="0" eaLnBrk="0" fontAlgn="base" latinLnBrk="0" hangingPunct="0">
              <a:lnSpc>
                <a:spcPct val="100000"/>
              </a:lnSpc>
              <a:spcBef>
                <a:spcPts val="900"/>
              </a:spcBef>
              <a:spcAft>
                <a:spcPts val="900"/>
              </a:spcAft>
              <a:buClr>
                <a:srgbClr val="548235"/>
              </a:buClr>
              <a:buSzTx/>
              <a:buFont typeface="Symbol" panose="05050102010706020507" pitchFamily="18" charset="2"/>
              <a:buNone/>
              <a:tabLst/>
              <a:defRPr/>
            </a:pPr>
            <a:endParaRPr lang="fr-FR" sz="1200" b="0" kern="1200" noProof="0" dirty="0">
              <a:solidFill>
                <a:schemeClr val="dk1"/>
              </a:solidFill>
              <a:latin typeface="+mn-lt"/>
              <a:ea typeface="ＭＳ Ｐゴシック"/>
              <a:cs typeface="Arial"/>
            </a:endParaRPr>
          </a:p>
          <a:p>
            <a:pPr marL="0" marR="0" lvl="0" indent="0" algn="l" defTabSz="457200" rtl="0" eaLnBrk="0" fontAlgn="base" latinLnBrk="0" hangingPunct="0">
              <a:lnSpc>
                <a:spcPct val="100000"/>
              </a:lnSpc>
              <a:spcBef>
                <a:spcPts val="900"/>
              </a:spcBef>
              <a:spcAft>
                <a:spcPts val="900"/>
              </a:spcAft>
              <a:buClr>
                <a:srgbClr val="548235"/>
              </a:buClr>
              <a:buSzTx/>
              <a:buFont typeface="Symbol" panose="05050102010706020507" pitchFamily="18" charset="2"/>
              <a:buNone/>
              <a:tabLst/>
              <a:defRPr/>
            </a:pPr>
            <a:r>
              <a:rPr lang="fr-FR" sz="1200" b="0" kern="1200" noProof="0" dirty="0">
                <a:solidFill>
                  <a:schemeClr val="dk1"/>
                </a:solidFill>
                <a:latin typeface="+mn-lt"/>
                <a:ea typeface="ＭＳ Ｐゴシック"/>
                <a:cs typeface="Arial"/>
              </a:rPr>
              <a:t>-Entre 2000 et 2020, le </a:t>
            </a:r>
            <a:r>
              <a:rPr lang="fr-FR" sz="1200" b="1" kern="1200" noProof="0" dirty="0">
                <a:solidFill>
                  <a:schemeClr val="dk1"/>
                </a:solidFill>
                <a:latin typeface="+mn-lt"/>
                <a:ea typeface="ＭＳ Ｐゴシック"/>
                <a:cs typeface="Arial"/>
              </a:rPr>
              <a:t>Népal et le Cameroun </a:t>
            </a:r>
            <a:r>
              <a:rPr lang="fr-FR" sz="1200" b="0" kern="1200" noProof="0" dirty="0">
                <a:solidFill>
                  <a:schemeClr val="dk1"/>
                </a:solidFill>
                <a:latin typeface="+mn-lt"/>
                <a:ea typeface="ＭＳ Ｐゴシック"/>
                <a:cs typeface="Arial"/>
              </a:rPr>
              <a:t>sont passés </a:t>
            </a:r>
            <a:r>
              <a:rPr lang="fr-FR" sz="1200" b="1" kern="1200" noProof="0" dirty="0">
                <a:solidFill>
                  <a:schemeClr val="dk1"/>
                </a:solidFill>
                <a:latin typeface="+mn-lt"/>
                <a:ea typeface="ＭＳ Ｐゴシック"/>
                <a:cs typeface="Arial"/>
              </a:rPr>
              <a:t>d'une situation alarmante à une situation modérée </a:t>
            </a:r>
            <a:r>
              <a:rPr lang="fr-FR" sz="1200" b="0" kern="1200" noProof="0" dirty="0">
                <a:solidFill>
                  <a:schemeClr val="dk1"/>
                </a:solidFill>
                <a:latin typeface="+mn-lt"/>
                <a:ea typeface="ＭＳ Ｐゴシック"/>
                <a:cs typeface="Arial"/>
              </a:rPr>
              <a:t>- une amélioration de deux catégories.</a:t>
            </a:r>
          </a:p>
          <a:p>
            <a:pPr marL="0" marR="0" lvl="0" indent="0" algn="l" defTabSz="457200" rtl="0" eaLnBrk="0" fontAlgn="base" latinLnBrk="0" hangingPunct="0">
              <a:lnSpc>
                <a:spcPct val="100000"/>
              </a:lnSpc>
              <a:spcBef>
                <a:spcPts val="900"/>
              </a:spcBef>
              <a:spcAft>
                <a:spcPts val="900"/>
              </a:spcAft>
              <a:buClr>
                <a:srgbClr val="548235"/>
              </a:buClr>
              <a:buSzTx/>
              <a:buFont typeface="Symbol" panose="05050102010706020507" pitchFamily="18" charset="2"/>
              <a:buNone/>
              <a:tabLst/>
              <a:defRPr/>
            </a:pPr>
            <a:r>
              <a:rPr lang="fr-FR" sz="1200" b="0" kern="1200" noProof="0" dirty="0">
                <a:solidFill>
                  <a:schemeClr val="dk1"/>
                </a:solidFill>
                <a:latin typeface="+mn-lt"/>
                <a:ea typeface="ＭＳ Ｐゴシック"/>
                <a:cs typeface="Arial"/>
              </a:rPr>
              <a:t>-Le Niger reste dans la même catégorie de « situation grave »</a:t>
            </a:r>
          </a:p>
        </p:txBody>
      </p:sp>
      <p:sp>
        <p:nvSpPr>
          <p:cNvPr id="4" name="Slide Number Placeholder 3"/>
          <p:cNvSpPr>
            <a:spLocks noGrp="1"/>
          </p:cNvSpPr>
          <p:nvPr>
            <p:ph type="sldNum" sz="quarter" idx="10"/>
          </p:nvPr>
        </p:nvSpPr>
        <p:spPr/>
        <p:txBody>
          <a:bodyPr/>
          <a:lstStyle/>
          <a:p>
            <a:pPr>
              <a:defRPr/>
            </a:pPr>
            <a:fld id="{8BCAD98B-175F-454F-8C52-98F46F825AF4}" type="slidenum">
              <a:rPr lang="en-US" smtClean="0"/>
              <a:pPr>
                <a:defRPr/>
              </a:pPr>
              <a:t>5</a:t>
            </a:fld>
            <a:endParaRPr lang="en-US"/>
          </a:p>
        </p:txBody>
      </p:sp>
    </p:spTree>
    <p:extLst>
      <p:ext uri="{BB962C8B-B14F-4D97-AF65-F5344CB8AC3E}">
        <p14:creationId xmlns:p14="http://schemas.microsoft.com/office/powerpoint/2010/main" val="234658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None/>
              <a:tabLst/>
              <a:defRPr/>
            </a:pPr>
            <a:r>
              <a:rPr lang="fr-FR" sz="1200" b="0" i="0" u="sng" noProof="0" dirty="0">
                <a:latin typeface="+mn-lt"/>
                <a:ea typeface="ＭＳ Ｐゴシック" pitchFamily="34" charset="-128"/>
              </a:rPr>
              <a:t>Les mauvaises nouvelles:</a:t>
            </a:r>
          </a:p>
          <a:p>
            <a:pPr marL="0" marR="0" lvl="0" indent="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None/>
              <a:tabLst/>
              <a:defRPr/>
            </a:pPr>
            <a:endParaRPr lang="fr-FR" sz="1200" b="0" i="0" u="sng" noProof="0" dirty="0">
              <a:latin typeface="+mn-lt"/>
              <a:ea typeface="ＭＳ Ｐゴシック" pitchFamily="34" charset="-128"/>
            </a:endParaRPr>
          </a:p>
          <a:p>
            <a:pPr marL="628650" marR="0" lvl="1" indent="-17145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Char char="•"/>
              <a:tabLst/>
              <a:defRPr/>
            </a:pPr>
            <a:endParaRPr lang="fr-FR" sz="1200" b="0" i="0" noProof="0" dirty="0">
              <a:latin typeface="+mn-lt"/>
              <a:ea typeface="ＭＳ Ｐゴシック" pitchFamily="34" charset="-128"/>
            </a:endParaRPr>
          </a:p>
          <a:p>
            <a:pPr marL="171450" marR="0" lvl="0" indent="-17145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Char char="•"/>
              <a:tabLst/>
              <a:defRPr/>
            </a:pPr>
            <a:r>
              <a:rPr lang="fr-FR" sz="1200" b="0" i="0" noProof="0" dirty="0">
                <a:latin typeface="+mn-lt"/>
                <a:ea typeface="ＭＳ Ｐゴシック" pitchFamily="34" charset="-128"/>
              </a:rPr>
              <a:t>Dans de nombreux pays, la tendance positive observée depuis un an s'est inversée et la situation s’est aggravée, notamment au Venezuela, au Lesotho et au Madagascar.</a:t>
            </a:r>
          </a:p>
          <a:p>
            <a:pPr marL="171450" marR="0" lvl="0" indent="-17145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Char char="•"/>
              <a:tabLst/>
              <a:defRPr/>
            </a:pPr>
            <a:endParaRPr lang="fr-FR" sz="1200" b="0" i="0" noProof="0" dirty="0">
              <a:latin typeface="+mn-lt"/>
              <a:ea typeface="ＭＳ Ｐゴシック" pitchFamily="34" charset="-128"/>
            </a:endParaRPr>
          </a:p>
          <a:p>
            <a:pPr marL="171450" marR="0" lvl="0" indent="-17145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Char char="•"/>
              <a:tabLst/>
              <a:defRPr/>
            </a:pPr>
            <a:r>
              <a:rPr lang="fr-FR" sz="1200" b="0" i="0" noProof="0" dirty="0">
                <a:latin typeface="+mn-lt"/>
                <a:ea typeface="ＭＳ Ｐゴシック" pitchFamily="34" charset="-128"/>
              </a:rPr>
              <a:t>Les perspectives étaient déjà sombres avant même la Covid-19. Le nombre de personnes sous-alimentées est à nouveau en augmentation depuis quelques années déjà. </a:t>
            </a:r>
          </a:p>
          <a:p>
            <a:pPr marL="171450" marR="0" lvl="0" indent="-17145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Char char="•"/>
              <a:tabLst/>
              <a:defRPr/>
            </a:pPr>
            <a:endParaRPr lang="fr-FR" sz="1200" b="0" i="0" noProof="0" dirty="0">
              <a:latin typeface="+mn-lt"/>
              <a:ea typeface="ＭＳ Ｐゴシック" pitchFamily="34" charset="-128"/>
            </a:endParaRPr>
          </a:p>
          <a:p>
            <a:pPr marL="171450" marR="0" lvl="0" indent="-17145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Char char="•"/>
              <a:tabLst/>
              <a:defRPr/>
            </a:pPr>
            <a:endParaRPr lang="fr-FR" sz="1200" b="0" i="0" noProof="0" dirty="0">
              <a:latin typeface="+mn-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8BCAD98B-175F-454F-8C52-98F46F825AF4}" type="slidenum">
              <a:rPr lang="en-US" smtClean="0"/>
              <a:pPr>
                <a:defRPr/>
              </a:pPr>
              <a:t>6</a:t>
            </a:fld>
            <a:endParaRPr lang="en-US"/>
          </a:p>
        </p:txBody>
      </p:sp>
    </p:spTree>
    <p:extLst>
      <p:ext uri="{BB962C8B-B14F-4D97-AF65-F5344CB8AC3E}">
        <p14:creationId xmlns:p14="http://schemas.microsoft.com/office/powerpoint/2010/main" val="197658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None/>
              <a:tabLst/>
              <a:defRPr/>
            </a:pPr>
            <a:r>
              <a:rPr lang="fr-FR" sz="1200" u="none" kern="1200" dirty="0">
                <a:solidFill>
                  <a:schemeClr val="tx1"/>
                </a:solidFill>
                <a:latin typeface="+mn-lt"/>
                <a:ea typeface="ＭＳ Ｐゴシック" charset="-128"/>
                <a:cs typeface="ＭＳ Ｐゴシック" charset="-128"/>
              </a:rPr>
              <a:t>La situation en </a:t>
            </a:r>
            <a:r>
              <a:rPr lang="fr-FR" sz="1200" b="1" u="none" kern="1200" dirty="0">
                <a:solidFill>
                  <a:schemeClr val="tx1"/>
                </a:solidFill>
                <a:latin typeface="+mn-lt"/>
                <a:ea typeface="ＭＳ Ｐゴシック" charset="-128"/>
                <a:cs typeface="ＭＳ Ｐゴシック" charset="-128"/>
              </a:rPr>
              <a:t>Afrique au sud du Sahara </a:t>
            </a:r>
            <a:r>
              <a:rPr lang="fr-FR" sz="1200" u="none" kern="1200" dirty="0">
                <a:solidFill>
                  <a:schemeClr val="tx1"/>
                </a:solidFill>
                <a:latin typeface="+mn-lt"/>
                <a:ea typeface="ＭＳ Ｐゴシック" charset="-128"/>
                <a:cs typeface="ＭＳ Ｐゴシック" charset="-128"/>
              </a:rPr>
              <a:t>et en </a:t>
            </a:r>
            <a:r>
              <a:rPr lang="fr-FR" sz="1200" b="1" u="none" kern="1200" dirty="0">
                <a:solidFill>
                  <a:schemeClr val="tx1"/>
                </a:solidFill>
                <a:latin typeface="+mn-lt"/>
                <a:ea typeface="ＭＳ Ｐゴシック" charset="-128"/>
                <a:cs typeface="ＭＳ Ｐゴシック" charset="-128"/>
              </a:rPr>
              <a:t>Asie du Sud </a:t>
            </a:r>
            <a:r>
              <a:rPr lang="fr-FR" sz="1200" u="none" kern="1200" dirty="0">
                <a:solidFill>
                  <a:schemeClr val="tx1"/>
                </a:solidFill>
                <a:latin typeface="+mn-lt"/>
                <a:ea typeface="ＭＳ Ｐゴシック" charset="-128"/>
                <a:cs typeface="ＭＳ Ｐゴシック" charset="-128"/>
              </a:rPr>
              <a:t>est particulièrement préoccupante.</a:t>
            </a:r>
          </a:p>
          <a:p>
            <a:pPr marL="0" marR="0" lvl="0" indent="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None/>
              <a:tabLst/>
              <a:defRPr/>
            </a:pPr>
            <a:endParaRPr lang="fr-FR" sz="1200" u="none" kern="1200" dirty="0">
              <a:solidFill>
                <a:schemeClr val="tx1"/>
              </a:solidFill>
              <a:latin typeface="+mn-lt"/>
              <a:ea typeface="ＭＳ Ｐゴシック" charset="-128"/>
              <a:cs typeface="ＭＳ Ｐゴシック" charset="-128"/>
            </a:endParaRPr>
          </a:p>
          <a:p>
            <a:pPr marL="171450" marR="0" lvl="0" indent="-17145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Char char="•"/>
              <a:tabLst/>
              <a:defRPr/>
            </a:pPr>
            <a:r>
              <a:rPr lang="fr-FR" sz="1200" u="none" kern="1200" dirty="0">
                <a:solidFill>
                  <a:schemeClr val="tx1"/>
                </a:solidFill>
                <a:latin typeface="+mn-lt"/>
                <a:ea typeface="ＭＳ Ｐゴシック" charset="-128"/>
                <a:cs typeface="ＭＳ Ｐゴシック" charset="-128"/>
              </a:rPr>
              <a:t>Avant COVID-19, </a:t>
            </a:r>
            <a:r>
              <a:rPr lang="fr-FR" sz="1200" b="1" u="none" kern="1200" dirty="0">
                <a:solidFill>
                  <a:schemeClr val="tx1"/>
                </a:solidFill>
                <a:latin typeface="+mn-lt"/>
                <a:ea typeface="ＭＳ Ｐゴシック" charset="-128"/>
                <a:cs typeface="ＭＳ Ｐゴシック" charset="-128"/>
              </a:rPr>
              <a:t>un enfant sur trois était déjà en retard de croissance </a:t>
            </a:r>
            <a:r>
              <a:rPr lang="fr-FR" sz="1200" u="none" kern="1200" dirty="0">
                <a:solidFill>
                  <a:schemeClr val="tx1"/>
                </a:solidFill>
                <a:latin typeface="+mn-lt"/>
                <a:ea typeface="ＭＳ Ｐゴシック" charset="-128"/>
                <a:cs typeface="ＭＳ Ｐゴシック" charset="-128"/>
              </a:rPr>
              <a:t>(respectivement 32,7 % et 33,2 %)</a:t>
            </a:r>
          </a:p>
          <a:p>
            <a:pPr marL="171450" marR="0" lvl="0" indent="-17145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Char char="•"/>
              <a:tabLst/>
              <a:defRPr/>
            </a:pPr>
            <a:endParaRPr lang="fr-FR" sz="1200" u="none" kern="1200" dirty="0">
              <a:solidFill>
                <a:schemeClr val="tx1"/>
              </a:solidFill>
              <a:latin typeface="+mn-lt"/>
              <a:ea typeface="ＭＳ Ｐゴシック" charset="-128"/>
              <a:cs typeface="ＭＳ Ｐゴシック" charset="-128"/>
            </a:endParaRPr>
          </a:p>
          <a:p>
            <a:pPr marL="171450" marR="0" lvl="0" indent="-17145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Char char="•"/>
              <a:tabLst/>
              <a:defRPr/>
            </a:pPr>
            <a:r>
              <a:rPr lang="fr-FR" sz="1200" b="1" u="none" kern="1200" dirty="0">
                <a:solidFill>
                  <a:schemeClr val="tx1"/>
                </a:solidFill>
                <a:latin typeface="+mn-lt"/>
                <a:ea typeface="ＭＳ Ｐゴシック" charset="-128"/>
                <a:cs typeface="ＭＳ Ｐゴシック" charset="-128"/>
              </a:rPr>
              <a:t>L'Afrique subsaharienne est la région du monde où la prévalence de la sous-alimentation est la plus élevée 21,2 % </a:t>
            </a:r>
          </a:p>
          <a:p>
            <a:pPr marL="0" marR="0" lvl="0" indent="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None/>
              <a:tabLst/>
              <a:defRPr/>
            </a:pPr>
            <a:r>
              <a:rPr lang="fr-FR" sz="1200" u="none" kern="1200" dirty="0">
                <a:solidFill>
                  <a:schemeClr val="tx1"/>
                </a:solidFill>
                <a:latin typeface="+mn-lt"/>
                <a:ea typeface="ＭＳ Ｐゴシック" charset="-128"/>
                <a:cs typeface="ＭＳ Ｐゴシック" charset="-128"/>
              </a:rPr>
              <a:t>    (230 millions de personnes), un chiffre qui a encore augmenté ces dernières années. </a:t>
            </a:r>
          </a:p>
          <a:p>
            <a:pPr marL="0" marR="0" lvl="0" indent="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None/>
              <a:tabLst/>
              <a:defRPr/>
            </a:pPr>
            <a:endParaRPr lang="fr-FR" sz="1200" u="none" kern="1200" dirty="0">
              <a:solidFill>
                <a:schemeClr val="tx1"/>
              </a:solidFill>
              <a:latin typeface="+mn-lt"/>
              <a:ea typeface="ＭＳ Ｐゴシック" charset="-128"/>
              <a:cs typeface="ＭＳ Ｐゴシック" charset="-128"/>
            </a:endParaRPr>
          </a:p>
          <a:p>
            <a:pPr marL="171450" marR="0" lvl="0" indent="-17145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Char char="•"/>
              <a:tabLst/>
              <a:defRPr/>
            </a:pPr>
            <a:r>
              <a:rPr lang="fr-FR" sz="1200" u="none" kern="1200" dirty="0">
                <a:solidFill>
                  <a:schemeClr val="tx1"/>
                </a:solidFill>
                <a:latin typeface="+mn-lt"/>
                <a:ea typeface="ＭＳ Ｐゴシック" charset="-128"/>
                <a:cs typeface="ＭＳ Ｐゴシック" charset="-128"/>
              </a:rPr>
              <a:t>L'Amérique latine et les Caraïbes est la seule région à avoir connu une légère augmentation de son score de l’IDF.</a:t>
            </a:r>
          </a:p>
          <a:p>
            <a:pPr marL="171450" marR="0" lvl="0" indent="-17145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Char char="•"/>
              <a:tabLst/>
              <a:defRPr/>
            </a:pPr>
            <a:r>
              <a:rPr lang="fr-FR" sz="1200" u="none" kern="1200" dirty="0">
                <a:solidFill>
                  <a:schemeClr val="tx1"/>
                </a:solidFill>
                <a:latin typeface="+mn-lt"/>
                <a:ea typeface="ＭＳ Ｐゴシック" charset="-128"/>
                <a:cs typeface="ＭＳ Ｐゴシック" charset="-128"/>
              </a:rPr>
              <a:t>Cependant, </a:t>
            </a:r>
            <a:r>
              <a:rPr lang="fr-FR" sz="1200" b="1" u="none" kern="1200" dirty="0">
                <a:solidFill>
                  <a:schemeClr val="tx1"/>
                </a:solidFill>
                <a:latin typeface="+mn-lt"/>
                <a:ea typeface="ＭＳ Ｐゴシック" charset="-128"/>
                <a:cs typeface="ＭＳ Ｐゴシック" charset="-128"/>
              </a:rPr>
              <a:t>d'énormes différences persistent au sein des régions</a:t>
            </a:r>
            <a:r>
              <a:rPr lang="fr-FR" sz="1200" u="none" kern="1200" dirty="0">
                <a:solidFill>
                  <a:schemeClr val="tx1"/>
                </a:solidFill>
                <a:latin typeface="+mn-lt"/>
                <a:ea typeface="ＭＳ Ｐゴシック" charset="-128"/>
                <a:cs typeface="ＭＳ Ｐゴシック" charset="-128"/>
              </a:rPr>
              <a:t>, comme on peut le constater en regardant la carte mondiale de  l’</a:t>
            </a:r>
            <a:r>
              <a:rPr lang="fr-FR" sz="1200" u="none" kern="1200" baseline="0" dirty="0">
                <a:solidFill>
                  <a:schemeClr val="tx1"/>
                </a:solidFill>
                <a:latin typeface="+mn-lt"/>
                <a:ea typeface="ＭＳ Ｐゴシック" charset="-128"/>
                <a:cs typeface="ＭＳ Ｐゴシック" charset="-128"/>
              </a:rPr>
              <a:t> IDF</a:t>
            </a:r>
            <a:endParaRPr lang="fr-FR" sz="1200" u="none" kern="1200" dirty="0">
              <a:solidFill>
                <a:schemeClr val="tx1"/>
              </a:solidFill>
              <a:latin typeface="+mn-lt"/>
              <a:ea typeface="ＭＳ Ｐゴシック" charset="-128"/>
              <a:cs typeface="ＭＳ Ｐゴシック" charset="-128"/>
            </a:endParaRPr>
          </a:p>
          <a:p>
            <a:pPr marL="0" marR="0" lvl="0" indent="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None/>
              <a:tabLst/>
              <a:defRPr/>
            </a:pPr>
            <a:endParaRPr lang="fr-FR" sz="1200" u="none" kern="1200" dirty="0">
              <a:solidFill>
                <a:schemeClr val="tx1"/>
              </a:solidFill>
              <a:latin typeface="+mn-lt"/>
              <a:ea typeface="ＭＳ Ｐゴシック" charset="-128"/>
              <a:cs typeface="ＭＳ Ｐゴシック" charset="-128"/>
            </a:endParaRPr>
          </a:p>
          <a:p>
            <a:pPr marL="0" marR="0" lvl="0" indent="0" algn="l" defTabSz="914400" rtl="0" eaLnBrk="1" fontAlgn="auto" latinLnBrk="0" hangingPunct="1">
              <a:lnSpc>
                <a:spcPct val="100000"/>
              </a:lnSpc>
              <a:spcBef>
                <a:spcPts val="900"/>
              </a:spcBef>
              <a:spcAft>
                <a:spcPts val="900"/>
              </a:spcAft>
              <a:buClr>
                <a:srgbClr val="AAD18E"/>
              </a:buClr>
              <a:buSzPct val="55000"/>
              <a:buFont typeface="Arial" panose="020B0604020202020204" pitchFamily="34" charset="0"/>
              <a:buNone/>
              <a:tabLst/>
              <a:defRPr/>
            </a:pPr>
            <a:endParaRPr lang="fr-FR" sz="1200" u="none" kern="1200" dirty="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BCAD98B-175F-454F-8C52-98F46F825AF4}" type="slidenum">
              <a:rPr lang="en-US" smtClean="0"/>
              <a:pPr>
                <a:defRPr/>
              </a:pPr>
              <a:t>7</a:t>
            </a:fld>
            <a:endParaRPr lang="en-US"/>
          </a:p>
        </p:txBody>
      </p:sp>
    </p:spTree>
    <p:extLst>
      <p:ext uri="{BB962C8B-B14F-4D97-AF65-F5344CB8AC3E}">
        <p14:creationId xmlns:p14="http://schemas.microsoft.com/office/powerpoint/2010/main" val="3936490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
                <a:schemeClr val="accent6">
                  <a:lumMod val="75000"/>
                </a:schemeClr>
              </a:buClr>
              <a:buSzPct val="100000"/>
              <a:buFont typeface="Wingdings" panose="05000000000000000000" pitchFamily="2" charset="2"/>
              <a:buNone/>
              <a:tabLst/>
              <a:defRPr/>
            </a:pPr>
            <a:r>
              <a:rPr lang="fr-FR" sz="1200" dirty="0">
                <a:solidFill>
                  <a:schemeClr val="tx1"/>
                </a:solidFill>
                <a:latin typeface="+mn-lt"/>
                <a:ea typeface="Arial" charset="0"/>
                <a:cs typeface="Arial" charset="0"/>
              </a:rPr>
              <a:t>La carte montre une image qui donne à réfléchir :</a:t>
            </a:r>
          </a:p>
          <a:p>
            <a:pPr marL="0" marR="0" lvl="0" indent="0" algn="l" defTabSz="914400" rtl="0" eaLnBrk="1" fontAlgn="auto" latinLnBrk="0" hangingPunct="1">
              <a:lnSpc>
                <a:spcPct val="100000"/>
              </a:lnSpc>
              <a:spcBef>
                <a:spcPts val="0"/>
              </a:spcBef>
              <a:spcAft>
                <a:spcPts val="0"/>
              </a:spcAft>
              <a:buClr>
                <a:schemeClr val="accent6">
                  <a:lumMod val="75000"/>
                </a:schemeClr>
              </a:buClr>
              <a:buSzPct val="100000"/>
              <a:buFont typeface="Wingdings" panose="05000000000000000000" pitchFamily="2" charset="2"/>
              <a:buNone/>
              <a:tabLst/>
              <a:defRPr/>
            </a:pPr>
            <a:endParaRPr lang="fr-FR" sz="1200" dirty="0">
              <a:solidFill>
                <a:schemeClr val="tx1"/>
              </a:solidFill>
              <a:latin typeface="+mn-lt"/>
              <a:ea typeface="Arial" charset="0"/>
              <a:cs typeface="Arial" charset="0"/>
            </a:endParaRPr>
          </a:p>
          <a:p>
            <a:pPr marL="0" marR="0" lvl="0" indent="0" algn="l" defTabSz="914400" rtl="0" eaLnBrk="1" fontAlgn="auto" latinLnBrk="0" hangingPunct="1">
              <a:lnSpc>
                <a:spcPct val="100000"/>
              </a:lnSpc>
              <a:spcBef>
                <a:spcPts val="0"/>
              </a:spcBef>
              <a:spcAft>
                <a:spcPts val="0"/>
              </a:spcAft>
              <a:buClr>
                <a:schemeClr val="accent6">
                  <a:lumMod val="75000"/>
                </a:schemeClr>
              </a:buClr>
              <a:buSzPct val="100000"/>
              <a:buFont typeface="Wingdings" panose="05000000000000000000" pitchFamily="2" charset="2"/>
              <a:buNone/>
              <a:tabLst/>
              <a:defRPr/>
            </a:pPr>
            <a:r>
              <a:rPr lang="fr-FR" sz="1200" dirty="0">
                <a:solidFill>
                  <a:schemeClr val="tx1"/>
                </a:solidFill>
                <a:latin typeface="+mn-lt"/>
                <a:ea typeface="Arial" charset="0"/>
                <a:cs typeface="Arial" charset="0"/>
              </a:rPr>
              <a:t>- </a:t>
            </a:r>
            <a:r>
              <a:rPr lang="fr-FR" sz="1200" b="1" dirty="0">
                <a:solidFill>
                  <a:schemeClr val="tx1"/>
                </a:solidFill>
                <a:latin typeface="+mn-lt"/>
                <a:ea typeface="Arial" charset="0"/>
                <a:cs typeface="Arial" charset="0"/>
              </a:rPr>
              <a:t>Dans plus de 50 pays, la faim reste un problème grave </a:t>
            </a:r>
            <a:r>
              <a:rPr lang="fr-FR" sz="1200" dirty="0">
                <a:solidFill>
                  <a:schemeClr val="tx1"/>
                </a:solidFill>
                <a:latin typeface="+mn-lt"/>
                <a:ea typeface="Arial" charset="0"/>
                <a:cs typeface="Arial" charset="0"/>
              </a:rPr>
              <a:t>!</a:t>
            </a:r>
          </a:p>
          <a:p>
            <a:pPr marL="0" marR="0" lvl="0" indent="0" algn="l" defTabSz="914400" rtl="0" eaLnBrk="1" fontAlgn="auto" latinLnBrk="0" hangingPunct="1">
              <a:lnSpc>
                <a:spcPct val="100000"/>
              </a:lnSpc>
              <a:spcBef>
                <a:spcPts val="0"/>
              </a:spcBef>
              <a:spcAft>
                <a:spcPts val="0"/>
              </a:spcAft>
              <a:buClr>
                <a:schemeClr val="accent6">
                  <a:lumMod val="75000"/>
                </a:schemeClr>
              </a:buClr>
              <a:buSzPct val="100000"/>
              <a:buFont typeface="Wingdings" panose="05000000000000000000" pitchFamily="2" charset="2"/>
              <a:buNone/>
              <a:tabLst/>
              <a:defRPr/>
            </a:pPr>
            <a:endParaRPr lang="fr-FR" sz="1200" dirty="0">
              <a:solidFill>
                <a:schemeClr val="tx1"/>
              </a:solidFill>
              <a:latin typeface="+mn-lt"/>
              <a:ea typeface="Arial" charset="0"/>
              <a:cs typeface="Arial" charset="0"/>
            </a:endParaRPr>
          </a:p>
          <a:p>
            <a:pPr marL="171450" marR="0" lvl="0" indent="-171450" algn="l" defTabSz="914400" rtl="0" eaLnBrk="1" fontAlgn="auto" latinLnBrk="0" hangingPunct="1">
              <a:lnSpc>
                <a:spcPct val="100000"/>
              </a:lnSpc>
              <a:spcBef>
                <a:spcPts val="0"/>
              </a:spcBef>
              <a:spcAft>
                <a:spcPts val="0"/>
              </a:spcAft>
              <a:buClr>
                <a:schemeClr val="accent6">
                  <a:lumMod val="75000"/>
                </a:schemeClr>
              </a:buClr>
              <a:buSzPct val="100000"/>
              <a:buFontTx/>
              <a:buChar char="-"/>
              <a:tabLst/>
              <a:defRPr/>
            </a:pPr>
            <a:r>
              <a:rPr lang="fr-FR" sz="1200" dirty="0">
                <a:solidFill>
                  <a:schemeClr val="tx1"/>
                </a:solidFill>
                <a:latin typeface="+mn-lt"/>
                <a:ea typeface="Arial" charset="0"/>
                <a:cs typeface="Arial" charset="0"/>
              </a:rPr>
              <a:t>Dont 11 d'entre eux, la situation est alarmante.</a:t>
            </a:r>
          </a:p>
          <a:p>
            <a:pPr marL="0" marR="0" lvl="0" indent="0" algn="l" defTabSz="914400" rtl="0" eaLnBrk="1" fontAlgn="auto" latinLnBrk="0" hangingPunct="1">
              <a:lnSpc>
                <a:spcPct val="100000"/>
              </a:lnSpc>
              <a:spcBef>
                <a:spcPts val="0"/>
              </a:spcBef>
              <a:spcAft>
                <a:spcPts val="0"/>
              </a:spcAft>
              <a:buClr>
                <a:schemeClr val="accent6">
                  <a:lumMod val="75000"/>
                </a:schemeClr>
              </a:buClr>
              <a:buSzPct val="100000"/>
              <a:buFont typeface="Wingdings" panose="05000000000000000000" pitchFamily="2" charset="2"/>
              <a:buNone/>
              <a:tabLst/>
              <a:defRPr/>
            </a:pPr>
            <a:r>
              <a:rPr lang="fr-FR" sz="1200" dirty="0">
                <a:solidFill>
                  <a:schemeClr val="tx1"/>
                </a:solidFill>
                <a:latin typeface="+mn-lt"/>
                <a:ea typeface="Arial" charset="0"/>
                <a:cs typeface="Arial" charset="0"/>
              </a:rPr>
              <a:t>     Et dans 40, elle est grave.</a:t>
            </a:r>
          </a:p>
          <a:p>
            <a:pPr marL="0" marR="0" lvl="0" indent="0" algn="l" defTabSz="914400" rtl="0" eaLnBrk="1" fontAlgn="auto" latinLnBrk="0" hangingPunct="1">
              <a:lnSpc>
                <a:spcPct val="100000"/>
              </a:lnSpc>
              <a:spcBef>
                <a:spcPts val="0"/>
              </a:spcBef>
              <a:spcAft>
                <a:spcPts val="0"/>
              </a:spcAft>
              <a:buClr>
                <a:schemeClr val="accent6">
                  <a:lumMod val="75000"/>
                </a:schemeClr>
              </a:buClr>
              <a:buSzPct val="100000"/>
              <a:buFont typeface="Wingdings" panose="05000000000000000000" pitchFamily="2" charset="2"/>
              <a:buNone/>
              <a:tabLst/>
              <a:defRPr/>
            </a:pPr>
            <a:endParaRPr lang="fr-FR" sz="1200" dirty="0">
              <a:solidFill>
                <a:schemeClr val="tx1"/>
              </a:solidFill>
              <a:latin typeface="+mn-lt"/>
              <a:ea typeface="Arial" charset="0"/>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AD98B-175F-454F-8C52-98F46F825A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39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ea typeface="ＭＳ Ｐゴシック"/>
                <a:cs typeface="Calibri"/>
              </a:rPr>
              <a:t>Au </a:t>
            </a:r>
            <a:r>
              <a:rPr lang="fr-FR" b="1" dirty="0">
                <a:ea typeface="ＭＳ Ｐゴシック"/>
                <a:cs typeface="Calibri"/>
              </a:rPr>
              <a:t>Niger</a:t>
            </a:r>
          </a:p>
          <a:p>
            <a:endParaRPr lang="fr-FR" dirty="0">
              <a:ea typeface="ＭＳ Ｐゴシック"/>
              <a:cs typeface="Calibri"/>
            </a:endParaRPr>
          </a:p>
          <a:p>
            <a:r>
              <a:rPr lang="fr-FR" dirty="0">
                <a:ea typeface="ＭＳ Ｐゴシック"/>
                <a:cs typeface="Calibri"/>
              </a:rPr>
              <a:t>En raison d'un manque de données, le taux de la </a:t>
            </a:r>
            <a:r>
              <a:rPr lang="fr-FR" b="1" dirty="0">
                <a:ea typeface="ＭＳ Ｐゴシック"/>
                <a:cs typeface="Calibri"/>
              </a:rPr>
              <a:t>sous-alimentation</a:t>
            </a:r>
            <a:r>
              <a:rPr lang="fr-FR" dirty="0">
                <a:ea typeface="ＭＳ Ｐゴシック"/>
                <a:cs typeface="Calibri"/>
              </a:rPr>
              <a:t> n'a pas pu être calculé. </a:t>
            </a:r>
          </a:p>
          <a:p>
            <a:r>
              <a:rPr lang="fr-FR" dirty="0">
                <a:ea typeface="ＭＳ Ｐゴシック"/>
                <a:cs typeface="Calibri"/>
              </a:rPr>
              <a:t>Le score IDF du Niger n’a pu être calculé. Néanmoins, il reste dans la catégorie « grave », compte tenu des données disponibles</a:t>
            </a:r>
          </a:p>
          <a:p>
            <a:endParaRPr lang="fr-FR" dirty="0">
              <a:ea typeface="ＭＳ Ｐゴシック"/>
              <a:cs typeface="Calibri"/>
            </a:endParaRPr>
          </a:p>
          <a:p>
            <a:pPr marL="171450" indent="-171450">
              <a:buFont typeface="Arial" panose="020B0604020202020204" pitchFamily="34" charset="0"/>
              <a:buChar char="•"/>
            </a:pPr>
            <a:r>
              <a:rPr lang="fr-FR" b="1" dirty="0">
                <a:ea typeface="ＭＳ Ｐゴシック"/>
                <a:cs typeface="Calibri"/>
              </a:rPr>
              <a:t>Le retard de croissance</a:t>
            </a:r>
            <a:r>
              <a:rPr lang="fr-FR" dirty="0">
                <a:ea typeface="ＭＳ Ｐゴシック"/>
                <a:cs typeface="Calibri"/>
              </a:rPr>
              <a:t> est </a:t>
            </a:r>
            <a:r>
              <a:rPr lang="fr-FR" b="1" dirty="0">
                <a:ea typeface="ＭＳ Ｐゴシック"/>
                <a:cs typeface="Calibri"/>
              </a:rPr>
              <a:t>très élevé au Niger</a:t>
            </a:r>
            <a:r>
              <a:rPr lang="fr-FR" dirty="0">
                <a:ea typeface="ＭＳ Ｐゴシック"/>
                <a:cs typeface="Calibri"/>
              </a:rPr>
              <a:t>, bien qu'en légère diminution.</a:t>
            </a:r>
          </a:p>
          <a:p>
            <a:pPr marL="0" indent="0">
              <a:buFont typeface="Arial" panose="020B0604020202020204" pitchFamily="34" charset="0"/>
              <a:buNone/>
            </a:pPr>
            <a:endParaRPr lang="fr-FR" b="1" baseline="0" dirty="0">
              <a:ea typeface="ＭＳ Ｐゴシック"/>
              <a:cs typeface="Calibri"/>
            </a:endParaRPr>
          </a:p>
          <a:p>
            <a:pPr marL="0" indent="0">
              <a:buFont typeface="Arial" panose="020B0604020202020204" pitchFamily="34" charset="0"/>
              <a:buNone/>
            </a:pPr>
            <a:r>
              <a:rPr lang="fr-FR" b="1" baseline="0" dirty="0">
                <a:ea typeface="ＭＳ Ｐゴシック"/>
                <a:cs typeface="Calibri"/>
              </a:rPr>
              <a:t>    le Niger a le deuxième taux de retard de croissance le plus élevé au monde !!</a:t>
            </a:r>
            <a:endParaRPr lang="fr-FR" b="1" dirty="0">
              <a:ea typeface="ＭＳ Ｐゴシック"/>
              <a:cs typeface="Calibri"/>
            </a:endParaRPr>
          </a:p>
          <a:p>
            <a:pPr marL="171450" indent="-171450">
              <a:buFont typeface="Arial" panose="020B0604020202020204" pitchFamily="34" charset="0"/>
              <a:buChar char="•"/>
            </a:pPr>
            <a:endParaRPr lang="fr-FR" b="1" dirty="0">
              <a:ea typeface="ＭＳ Ｐゴシック"/>
              <a:cs typeface="Calibri"/>
            </a:endParaRPr>
          </a:p>
          <a:p>
            <a:pPr marL="171450" indent="-171450">
              <a:buFont typeface="Arial" panose="020B0604020202020204" pitchFamily="34" charset="0"/>
              <a:buChar char="•"/>
            </a:pPr>
            <a:r>
              <a:rPr lang="fr-FR" dirty="0">
                <a:ea typeface="ＭＳ Ｐゴシック"/>
                <a:cs typeface="Calibri"/>
              </a:rPr>
              <a:t>L’</a:t>
            </a:r>
            <a:r>
              <a:rPr lang="fr-FR" b="1" dirty="0">
                <a:ea typeface="ＭＳ Ｐゴシック"/>
                <a:cs typeface="Calibri"/>
              </a:rPr>
              <a:t>émaciation infantile </a:t>
            </a:r>
            <a:r>
              <a:rPr lang="fr-FR" dirty="0">
                <a:ea typeface="ＭＳ Ｐゴシック"/>
                <a:cs typeface="Calibri"/>
              </a:rPr>
              <a:t>- un indicateur de sous-alimentation </a:t>
            </a:r>
            <a:r>
              <a:rPr lang="fr-FR" b="1" dirty="0">
                <a:ea typeface="ＭＳ Ｐゴシック"/>
                <a:cs typeface="Calibri"/>
              </a:rPr>
              <a:t>aiguë</a:t>
            </a:r>
            <a:r>
              <a:rPr lang="fr-FR" dirty="0">
                <a:ea typeface="ＭＳ Ｐゴシック"/>
                <a:cs typeface="Calibri"/>
              </a:rPr>
              <a:t> – </a:t>
            </a:r>
          </a:p>
          <a:p>
            <a:pPr marL="0" indent="0">
              <a:buFont typeface="Arial" panose="020B0604020202020204" pitchFamily="34" charset="0"/>
              <a:buNone/>
            </a:pPr>
            <a:r>
              <a:rPr lang="fr-FR" dirty="0">
                <a:ea typeface="ＭＳ Ｐゴシック"/>
                <a:cs typeface="Calibri"/>
              </a:rPr>
              <a:t>     Peut être soumise à des </a:t>
            </a:r>
            <a:r>
              <a:rPr lang="fr-FR" b="1" dirty="0">
                <a:ea typeface="ＭＳ Ｐゴシック"/>
                <a:cs typeface="Calibri"/>
              </a:rPr>
              <a:t>variations saisonnières</a:t>
            </a:r>
            <a:r>
              <a:rPr lang="fr-FR" dirty="0">
                <a:ea typeface="ＭＳ Ｐゴシック"/>
                <a:cs typeface="Calibri"/>
              </a:rPr>
              <a:t>, </a:t>
            </a:r>
          </a:p>
          <a:p>
            <a:pPr marL="171450" indent="-171450">
              <a:buFont typeface="Arial" panose="020B0604020202020204" pitchFamily="34" charset="0"/>
              <a:buChar char="•"/>
            </a:pPr>
            <a:endParaRPr lang="fr-FR" b="1" dirty="0">
              <a:ea typeface="ＭＳ Ｐゴシック"/>
              <a:cs typeface="Calibri"/>
            </a:endParaRPr>
          </a:p>
          <a:p>
            <a:pPr marL="171450" indent="-171450">
              <a:buFont typeface="Arial" panose="020B0604020202020204" pitchFamily="34" charset="0"/>
              <a:buChar char="•"/>
            </a:pPr>
            <a:r>
              <a:rPr lang="fr-FR" b="1" dirty="0">
                <a:ea typeface="ＭＳ Ｐゴシック"/>
                <a:cs typeface="Calibri"/>
              </a:rPr>
              <a:t>La mortalité infantile </a:t>
            </a:r>
            <a:r>
              <a:rPr lang="fr-FR" dirty="0">
                <a:ea typeface="ＭＳ Ｐゴシック"/>
                <a:cs typeface="Calibri"/>
              </a:rPr>
              <a:t>- est encore très élevée! (mais elle diminue lentement)</a:t>
            </a:r>
          </a:p>
          <a:p>
            <a:pPr marL="171450" indent="-171450">
              <a:buFont typeface="Arial" panose="020B0604020202020204" pitchFamily="34" charset="0"/>
              <a:buChar char="•"/>
            </a:pPr>
            <a:endParaRPr lang="fr-FR" dirty="0">
              <a:ea typeface="ＭＳ Ｐゴシック"/>
              <a:cs typeface="Calibri"/>
            </a:endParaRPr>
          </a:p>
          <a:p>
            <a:pPr marL="0" indent="0">
              <a:buFont typeface="Arial" panose="020B0604020202020204" pitchFamily="34" charset="0"/>
              <a:buNone/>
            </a:pPr>
            <a:endParaRPr lang="fr-FR" dirty="0">
              <a:ea typeface="ＭＳ Ｐゴシック"/>
              <a:cs typeface="Calibri"/>
            </a:endParaRPr>
          </a:p>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pPr>
              <a:defRPr/>
            </a:pPr>
            <a:fld id="{8BCAD98B-175F-454F-8C52-98F46F825AF4}" type="slidenum">
              <a:rPr lang="en-US"/>
              <a:pPr>
                <a:defRPr/>
              </a:pPr>
              <a:t>9</a:t>
            </a:fld>
            <a:endParaRPr lang="en-US"/>
          </a:p>
        </p:txBody>
      </p:sp>
    </p:spTree>
    <p:extLst>
      <p:ext uri="{BB962C8B-B14F-4D97-AF65-F5344CB8AC3E}">
        <p14:creationId xmlns:p14="http://schemas.microsoft.com/office/powerpoint/2010/main" val="107064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67263"/>
            <a:ext cx="2057400" cy="273844"/>
          </a:xfrm>
          <a:prstGeom prst="rect">
            <a:avLst/>
          </a:prstGeom>
        </p:spPr>
        <p:txBody>
          <a:bodyPr/>
          <a:lstStyle/>
          <a:p>
            <a:fld id="{E619C05F-A747-489A-8A46-D63F042B648C}" type="datetime1">
              <a:rPr lang="en-US" smtClean="0"/>
              <a:t>7/9/2021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1F0930A9-E83D-48C9-91FA-4D62B58083B5}" type="slidenum">
              <a:rPr lang="en-US" smtClean="0"/>
              <a:t>‹N°›</a:t>
            </a:fld>
            <a:endParaRPr lang="en-US"/>
          </a:p>
        </p:txBody>
      </p:sp>
    </p:spTree>
    <p:extLst>
      <p:ext uri="{BB962C8B-B14F-4D97-AF65-F5344CB8AC3E}">
        <p14:creationId xmlns:p14="http://schemas.microsoft.com/office/powerpoint/2010/main" val="94668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52F54-86B8-4661-894B-2E9A6471A69F}"/>
              </a:ext>
            </a:extLst>
          </p:cNvPr>
          <p:cNvSpPr>
            <a:spLocks noGrp="1"/>
          </p:cNvSpPr>
          <p:nvPr>
            <p:ph type="dt" sz="half" idx="10"/>
          </p:nvPr>
        </p:nvSpPr>
        <p:spPr/>
        <p:txBody>
          <a:bodyPr/>
          <a:lstStyle/>
          <a:p>
            <a:fld id="{9C5012A1-5166-4751-9AE7-96A616BCD613}" type="datetime1">
              <a:rPr lang="de-DE" smtClean="0"/>
              <a:t>09.07.2021</a:t>
            </a:fld>
            <a:endParaRPr lang="de-DE"/>
          </a:p>
        </p:txBody>
      </p:sp>
      <p:sp>
        <p:nvSpPr>
          <p:cNvPr id="3" name="Footer Placeholder 2">
            <a:extLst>
              <a:ext uri="{FF2B5EF4-FFF2-40B4-BE49-F238E27FC236}">
                <a16:creationId xmlns:a16="http://schemas.microsoft.com/office/drawing/2014/main" id="{90D64176-88DE-482E-82B2-AC2DDF4397DF}"/>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0502D98A-DF37-4556-BFDF-EF6D7FE3AF9F}"/>
              </a:ext>
            </a:extLst>
          </p:cNvPr>
          <p:cNvSpPr>
            <a:spLocks noGrp="1"/>
          </p:cNvSpPr>
          <p:nvPr>
            <p:ph type="sldNum" sz="quarter" idx="12"/>
          </p:nvPr>
        </p:nvSpPr>
        <p:spPr/>
        <p:txBody>
          <a:bodyPr/>
          <a:lstStyle/>
          <a:p>
            <a:fld id="{874E2650-7362-45D7-9A31-B7B9B327C06E}" type="slidenum">
              <a:rPr lang="de-DE" smtClean="0"/>
              <a:t>‹N°›</a:t>
            </a:fld>
            <a:endParaRPr lang="de-DE"/>
          </a:p>
        </p:txBody>
      </p:sp>
    </p:spTree>
    <p:extLst>
      <p:ext uri="{BB962C8B-B14F-4D97-AF65-F5344CB8AC3E}">
        <p14:creationId xmlns:p14="http://schemas.microsoft.com/office/powerpoint/2010/main" val="98707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B0B24-4066-4451-BB33-BC45EDE333F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FF6E8372-19C1-4DC1-BA18-4BCB8B5423A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C6995CCF-55EB-4D54-AADC-D117088F15B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086D30A-95B6-48E2-914F-80035D4AF6C1}"/>
              </a:ext>
            </a:extLst>
          </p:cNvPr>
          <p:cNvSpPr>
            <a:spLocks noGrp="1"/>
          </p:cNvSpPr>
          <p:nvPr>
            <p:ph type="dt" sz="half" idx="10"/>
          </p:nvPr>
        </p:nvSpPr>
        <p:spPr/>
        <p:txBody>
          <a:bodyPr/>
          <a:lstStyle/>
          <a:p>
            <a:fld id="{8F774FF4-4FAA-4F6F-9A1D-3C82D2641688}" type="datetime1">
              <a:rPr lang="de-DE" smtClean="0"/>
              <a:t>09.07.2021</a:t>
            </a:fld>
            <a:endParaRPr lang="de-DE"/>
          </a:p>
        </p:txBody>
      </p:sp>
      <p:sp>
        <p:nvSpPr>
          <p:cNvPr id="6" name="Footer Placeholder 5">
            <a:extLst>
              <a:ext uri="{FF2B5EF4-FFF2-40B4-BE49-F238E27FC236}">
                <a16:creationId xmlns:a16="http://schemas.microsoft.com/office/drawing/2014/main" id="{DB286DEC-C820-4D78-95D7-88489E3D4F6B}"/>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C6AA4C39-93E1-40EC-B665-D2FFAB5F5B42}"/>
              </a:ext>
            </a:extLst>
          </p:cNvPr>
          <p:cNvSpPr>
            <a:spLocks noGrp="1"/>
          </p:cNvSpPr>
          <p:nvPr>
            <p:ph type="sldNum" sz="quarter" idx="12"/>
          </p:nvPr>
        </p:nvSpPr>
        <p:spPr/>
        <p:txBody>
          <a:bodyPr/>
          <a:lstStyle/>
          <a:p>
            <a:fld id="{874E2650-7362-45D7-9A31-B7B9B327C06E}" type="slidenum">
              <a:rPr lang="de-DE" smtClean="0"/>
              <a:t>‹N°›</a:t>
            </a:fld>
            <a:endParaRPr lang="de-DE"/>
          </a:p>
        </p:txBody>
      </p:sp>
    </p:spTree>
    <p:extLst>
      <p:ext uri="{BB962C8B-B14F-4D97-AF65-F5344CB8AC3E}">
        <p14:creationId xmlns:p14="http://schemas.microsoft.com/office/powerpoint/2010/main" val="3422474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B4BD-81F4-4A01-9343-256A11A10C7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E0C61F2F-A3B9-4FE9-9F7A-BFC1DC02339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 Placeholder 3">
            <a:extLst>
              <a:ext uri="{FF2B5EF4-FFF2-40B4-BE49-F238E27FC236}">
                <a16:creationId xmlns:a16="http://schemas.microsoft.com/office/drawing/2014/main" id="{29828C77-86EA-47A2-8063-1DC0957D7DD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2A383B8-5998-4D8F-BF05-C5F4E38716E5}"/>
              </a:ext>
            </a:extLst>
          </p:cNvPr>
          <p:cNvSpPr>
            <a:spLocks noGrp="1"/>
          </p:cNvSpPr>
          <p:nvPr>
            <p:ph type="dt" sz="half" idx="10"/>
          </p:nvPr>
        </p:nvSpPr>
        <p:spPr/>
        <p:txBody>
          <a:bodyPr/>
          <a:lstStyle/>
          <a:p>
            <a:fld id="{D84E225B-2943-4F74-B74B-1E23A61DAC45}" type="datetime1">
              <a:rPr lang="de-DE" smtClean="0"/>
              <a:t>09.07.2021</a:t>
            </a:fld>
            <a:endParaRPr lang="de-DE"/>
          </a:p>
        </p:txBody>
      </p:sp>
      <p:sp>
        <p:nvSpPr>
          <p:cNvPr id="6" name="Footer Placeholder 5">
            <a:extLst>
              <a:ext uri="{FF2B5EF4-FFF2-40B4-BE49-F238E27FC236}">
                <a16:creationId xmlns:a16="http://schemas.microsoft.com/office/drawing/2014/main" id="{00CCC0FE-3615-4DAE-8191-D9131FD28A65}"/>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024CBB51-8F5C-43AF-B090-BF40076CDA04}"/>
              </a:ext>
            </a:extLst>
          </p:cNvPr>
          <p:cNvSpPr>
            <a:spLocks noGrp="1"/>
          </p:cNvSpPr>
          <p:nvPr>
            <p:ph type="sldNum" sz="quarter" idx="12"/>
          </p:nvPr>
        </p:nvSpPr>
        <p:spPr/>
        <p:txBody>
          <a:bodyPr/>
          <a:lstStyle/>
          <a:p>
            <a:fld id="{874E2650-7362-45D7-9A31-B7B9B327C06E}" type="slidenum">
              <a:rPr lang="de-DE" smtClean="0"/>
              <a:t>‹N°›</a:t>
            </a:fld>
            <a:endParaRPr lang="de-DE"/>
          </a:p>
        </p:txBody>
      </p:sp>
    </p:spTree>
    <p:extLst>
      <p:ext uri="{BB962C8B-B14F-4D97-AF65-F5344CB8AC3E}">
        <p14:creationId xmlns:p14="http://schemas.microsoft.com/office/powerpoint/2010/main" val="2872572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ECE7-059D-40DC-A8B8-5D479556544C}"/>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69CB0823-5BF0-41DF-B0C6-CBE763B8C7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EB7AA87F-A1C0-43EF-BC9B-754D991790C6}"/>
              </a:ext>
            </a:extLst>
          </p:cNvPr>
          <p:cNvSpPr>
            <a:spLocks noGrp="1"/>
          </p:cNvSpPr>
          <p:nvPr>
            <p:ph type="dt" sz="half" idx="10"/>
          </p:nvPr>
        </p:nvSpPr>
        <p:spPr/>
        <p:txBody>
          <a:bodyPr/>
          <a:lstStyle/>
          <a:p>
            <a:fld id="{3CFA2B49-329E-4D52-9EE9-384B084998EC}" type="datetime1">
              <a:rPr lang="de-DE" smtClean="0"/>
              <a:t>09.07.2021</a:t>
            </a:fld>
            <a:endParaRPr lang="de-DE"/>
          </a:p>
        </p:txBody>
      </p:sp>
      <p:sp>
        <p:nvSpPr>
          <p:cNvPr id="5" name="Footer Placeholder 4">
            <a:extLst>
              <a:ext uri="{FF2B5EF4-FFF2-40B4-BE49-F238E27FC236}">
                <a16:creationId xmlns:a16="http://schemas.microsoft.com/office/drawing/2014/main" id="{98117F85-A11D-4E16-A66E-2A68EBF5A70F}"/>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C98A6AC-C2AD-4D33-A3B1-0BF6BC34F2E4}"/>
              </a:ext>
            </a:extLst>
          </p:cNvPr>
          <p:cNvSpPr>
            <a:spLocks noGrp="1"/>
          </p:cNvSpPr>
          <p:nvPr>
            <p:ph type="sldNum" sz="quarter" idx="12"/>
          </p:nvPr>
        </p:nvSpPr>
        <p:spPr/>
        <p:txBody>
          <a:bodyPr/>
          <a:lstStyle/>
          <a:p>
            <a:fld id="{874E2650-7362-45D7-9A31-B7B9B327C06E}" type="slidenum">
              <a:rPr lang="de-DE" smtClean="0"/>
              <a:t>‹N°›</a:t>
            </a:fld>
            <a:endParaRPr lang="de-DE"/>
          </a:p>
        </p:txBody>
      </p:sp>
    </p:spTree>
    <p:extLst>
      <p:ext uri="{BB962C8B-B14F-4D97-AF65-F5344CB8AC3E}">
        <p14:creationId xmlns:p14="http://schemas.microsoft.com/office/powerpoint/2010/main" val="412362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ED8648-F75E-48AF-9BBE-2B96C1647360}"/>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E711BC38-73BE-46D5-A3E5-00D82840156F}"/>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01027A7C-334D-46F3-A62E-26617A064197}"/>
              </a:ext>
            </a:extLst>
          </p:cNvPr>
          <p:cNvSpPr>
            <a:spLocks noGrp="1"/>
          </p:cNvSpPr>
          <p:nvPr>
            <p:ph type="dt" sz="half" idx="10"/>
          </p:nvPr>
        </p:nvSpPr>
        <p:spPr/>
        <p:txBody>
          <a:bodyPr/>
          <a:lstStyle/>
          <a:p>
            <a:fld id="{190F0116-8E95-41AB-BE27-7B0EA6ACDA8A}" type="datetime1">
              <a:rPr lang="de-DE" smtClean="0"/>
              <a:t>09.07.2021</a:t>
            </a:fld>
            <a:endParaRPr lang="de-DE"/>
          </a:p>
        </p:txBody>
      </p:sp>
      <p:sp>
        <p:nvSpPr>
          <p:cNvPr id="5" name="Footer Placeholder 4">
            <a:extLst>
              <a:ext uri="{FF2B5EF4-FFF2-40B4-BE49-F238E27FC236}">
                <a16:creationId xmlns:a16="http://schemas.microsoft.com/office/drawing/2014/main" id="{3A81FA2C-82F1-456E-8AE7-292B04EEE531}"/>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97B98BAF-05DA-4B34-8071-E86F5C4994AA}"/>
              </a:ext>
            </a:extLst>
          </p:cNvPr>
          <p:cNvSpPr>
            <a:spLocks noGrp="1"/>
          </p:cNvSpPr>
          <p:nvPr>
            <p:ph type="sldNum" sz="quarter" idx="12"/>
          </p:nvPr>
        </p:nvSpPr>
        <p:spPr/>
        <p:txBody>
          <a:bodyPr/>
          <a:lstStyle/>
          <a:p>
            <a:fld id="{874E2650-7362-45D7-9A31-B7B9B327C06E}" type="slidenum">
              <a:rPr lang="de-DE" smtClean="0"/>
              <a:t>‹N°›</a:t>
            </a:fld>
            <a:endParaRPr lang="de-DE"/>
          </a:p>
        </p:txBody>
      </p:sp>
    </p:spTree>
    <p:extLst>
      <p:ext uri="{BB962C8B-B14F-4D97-AF65-F5344CB8AC3E}">
        <p14:creationId xmlns:p14="http://schemas.microsoft.com/office/powerpoint/2010/main" val="2165058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67264"/>
            <a:ext cx="2057400" cy="273844"/>
          </a:xfrm>
          <a:prstGeom prst="rect">
            <a:avLst/>
          </a:prstGeom>
        </p:spPr>
        <p:txBody>
          <a:bodyPr/>
          <a:lstStyle/>
          <a:p>
            <a:fld id="{5EBF12DE-0FEF-4411-89DA-363F96F422EE}" type="datetime1">
              <a:rPr lang="de-DE" smtClean="0"/>
              <a:t>09.07.2021</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1F0930A9-E83D-48C9-91FA-4D62B58083B5}" type="slidenum">
              <a:rPr lang="en-US" smtClean="0"/>
              <a:t>‹N°›</a:t>
            </a:fld>
            <a:endParaRPr lang="en-US"/>
          </a:p>
        </p:txBody>
      </p:sp>
    </p:spTree>
    <p:extLst>
      <p:ext uri="{BB962C8B-B14F-4D97-AF65-F5344CB8AC3E}">
        <p14:creationId xmlns:p14="http://schemas.microsoft.com/office/powerpoint/2010/main" val="346458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0FDB05B-E2C9-4C92-AC40-ABD1B627A39A}" type="datetime1">
              <a:rPr lang="en-US" smtClean="0"/>
              <a:t>7/9/2021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DA1902F-375B-E746-8150-A5E8E384F30F}" type="slidenum">
              <a:rPr lang="en-US" smtClean="0"/>
              <a:t>‹N°›</a:t>
            </a:fld>
            <a:endParaRPr lang="en-US"/>
          </a:p>
        </p:txBody>
      </p:sp>
    </p:spTree>
    <p:extLst>
      <p:ext uri="{BB962C8B-B14F-4D97-AF65-F5344CB8AC3E}">
        <p14:creationId xmlns:p14="http://schemas.microsoft.com/office/powerpoint/2010/main" val="126338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1525"/>
            <a:ext cx="8229600" cy="569353"/>
          </a:xfrm>
          <a:ln w="38100">
            <a:noFill/>
            <a:prstDash val="dash"/>
          </a:ln>
        </p:spPr>
        <p:txBody>
          <a:bodyPr>
            <a:normAutofit/>
          </a:bodyPr>
          <a:lstStyle>
            <a:lvl1pPr>
              <a:defRPr sz="2100" b="1" i="0">
                <a:solidFill>
                  <a:schemeClr val="tx1"/>
                </a:solidFill>
                <a:latin typeface="Arial" charset="0"/>
                <a:ea typeface="Arial" charset="0"/>
                <a:cs typeface="Arial" charset="0"/>
              </a:defRPr>
            </a:lvl1p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F1F19675-F3F7-4F0A-9295-C7EEABC840E8}" type="datetime1">
              <a:rPr lang="en-US" smtClean="0"/>
              <a:t>7/9/2021</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lvl1pPr algn="r">
              <a:defRPr sz="1100"/>
            </a:lvl1pPr>
          </a:lstStyle>
          <a:p>
            <a:fld id="{BDA1902F-375B-E746-8150-A5E8E384F30F}" type="slidenum">
              <a:rPr lang="en-US" smtClean="0"/>
              <a:pPr/>
              <a:t>‹N°›</a:t>
            </a:fld>
            <a:endParaRPr lang="en-US"/>
          </a:p>
        </p:txBody>
      </p:sp>
    </p:spTree>
    <p:extLst>
      <p:ext uri="{BB962C8B-B14F-4D97-AF65-F5344CB8AC3E}">
        <p14:creationId xmlns:p14="http://schemas.microsoft.com/office/powerpoint/2010/main" val="146993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CE4C-448A-4B7D-8C77-DE48D5C528C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de-DE"/>
          </a:p>
        </p:txBody>
      </p:sp>
      <p:sp>
        <p:nvSpPr>
          <p:cNvPr id="3" name="Subtitle 2">
            <a:extLst>
              <a:ext uri="{FF2B5EF4-FFF2-40B4-BE49-F238E27FC236}">
                <a16:creationId xmlns:a16="http://schemas.microsoft.com/office/drawing/2014/main" id="{007D5690-8742-4118-BE6E-827AC0406DC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F021F59D-3FE7-401B-920C-A22B8FFA04A2}"/>
              </a:ext>
            </a:extLst>
          </p:cNvPr>
          <p:cNvSpPr>
            <a:spLocks noGrp="1"/>
          </p:cNvSpPr>
          <p:nvPr>
            <p:ph type="dt" sz="half" idx="10"/>
          </p:nvPr>
        </p:nvSpPr>
        <p:spPr/>
        <p:txBody>
          <a:bodyPr/>
          <a:lstStyle/>
          <a:p>
            <a:fld id="{E0A90236-9372-46C0-B615-AB76B4EFFF01}" type="datetime1">
              <a:rPr lang="de-DE" smtClean="0"/>
              <a:t>09.07.2021</a:t>
            </a:fld>
            <a:endParaRPr lang="de-DE"/>
          </a:p>
        </p:txBody>
      </p:sp>
      <p:sp>
        <p:nvSpPr>
          <p:cNvPr id="5" name="Footer Placeholder 4">
            <a:extLst>
              <a:ext uri="{FF2B5EF4-FFF2-40B4-BE49-F238E27FC236}">
                <a16:creationId xmlns:a16="http://schemas.microsoft.com/office/drawing/2014/main" id="{D44A342F-AB49-4959-ADE1-92EA215A1186}"/>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CC994B88-46D4-4B6F-8724-202C5D841D62}"/>
              </a:ext>
            </a:extLst>
          </p:cNvPr>
          <p:cNvSpPr>
            <a:spLocks noGrp="1"/>
          </p:cNvSpPr>
          <p:nvPr>
            <p:ph type="sldNum" sz="quarter" idx="12"/>
          </p:nvPr>
        </p:nvSpPr>
        <p:spPr/>
        <p:txBody>
          <a:bodyPr/>
          <a:lstStyle/>
          <a:p>
            <a:fld id="{874E2650-7362-45D7-9A31-B7B9B327C06E}" type="slidenum">
              <a:rPr lang="de-DE" smtClean="0"/>
              <a:t>‹N°›</a:t>
            </a:fld>
            <a:endParaRPr lang="de-DE"/>
          </a:p>
        </p:txBody>
      </p:sp>
    </p:spTree>
    <p:extLst>
      <p:ext uri="{BB962C8B-B14F-4D97-AF65-F5344CB8AC3E}">
        <p14:creationId xmlns:p14="http://schemas.microsoft.com/office/powerpoint/2010/main" val="27138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879AF-FE54-4262-A268-3F12E61F3CA6}"/>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F07424D1-4E83-466E-B8C3-7CCA8E1893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8F80D1D-8424-41FB-BDD9-ECC6356717B5}"/>
              </a:ext>
            </a:extLst>
          </p:cNvPr>
          <p:cNvSpPr>
            <a:spLocks noGrp="1"/>
          </p:cNvSpPr>
          <p:nvPr>
            <p:ph type="dt" sz="half" idx="10"/>
          </p:nvPr>
        </p:nvSpPr>
        <p:spPr/>
        <p:txBody>
          <a:bodyPr/>
          <a:lstStyle/>
          <a:p>
            <a:fld id="{1CB6965B-7ABB-43EE-9790-133B1C225195}" type="datetime1">
              <a:rPr lang="de-DE" smtClean="0"/>
              <a:t>09.07.2021</a:t>
            </a:fld>
            <a:endParaRPr lang="de-DE"/>
          </a:p>
        </p:txBody>
      </p:sp>
      <p:sp>
        <p:nvSpPr>
          <p:cNvPr id="5" name="Footer Placeholder 4">
            <a:extLst>
              <a:ext uri="{FF2B5EF4-FFF2-40B4-BE49-F238E27FC236}">
                <a16:creationId xmlns:a16="http://schemas.microsoft.com/office/drawing/2014/main" id="{7C5DC073-7D4E-4271-B86B-56A74519E003}"/>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40D25513-4D8E-4995-A6D7-1BE0079AE241}"/>
              </a:ext>
            </a:extLst>
          </p:cNvPr>
          <p:cNvSpPr>
            <a:spLocks noGrp="1"/>
          </p:cNvSpPr>
          <p:nvPr>
            <p:ph type="sldNum" sz="quarter" idx="12"/>
          </p:nvPr>
        </p:nvSpPr>
        <p:spPr/>
        <p:txBody>
          <a:bodyPr/>
          <a:lstStyle/>
          <a:p>
            <a:fld id="{874E2650-7362-45D7-9A31-B7B9B327C06E}" type="slidenum">
              <a:rPr lang="de-DE" smtClean="0"/>
              <a:t>‹N°›</a:t>
            </a:fld>
            <a:endParaRPr lang="de-DE"/>
          </a:p>
        </p:txBody>
      </p:sp>
    </p:spTree>
    <p:extLst>
      <p:ext uri="{BB962C8B-B14F-4D97-AF65-F5344CB8AC3E}">
        <p14:creationId xmlns:p14="http://schemas.microsoft.com/office/powerpoint/2010/main" val="147854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3F4F-0336-4484-9676-41D7FB4076E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535EB630-163F-4C52-84CF-F351F74BFF2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25A05A-DCC0-42E2-B862-A50AA0583B86}"/>
              </a:ext>
            </a:extLst>
          </p:cNvPr>
          <p:cNvSpPr>
            <a:spLocks noGrp="1"/>
          </p:cNvSpPr>
          <p:nvPr>
            <p:ph type="dt" sz="half" idx="10"/>
          </p:nvPr>
        </p:nvSpPr>
        <p:spPr/>
        <p:txBody>
          <a:bodyPr/>
          <a:lstStyle/>
          <a:p>
            <a:fld id="{6A2BF499-A600-4E12-81A9-780AE77FEC20}" type="datetime1">
              <a:rPr lang="de-DE" smtClean="0"/>
              <a:t>09.07.2021</a:t>
            </a:fld>
            <a:endParaRPr lang="de-DE"/>
          </a:p>
        </p:txBody>
      </p:sp>
      <p:sp>
        <p:nvSpPr>
          <p:cNvPr id="5" name="Footer Placeholder 4">
            <a:extLst>
              <a:ext uri="{FF2B5EF4-FFF2-40B4-BE49-F238E27FC236}">
                <a16:creationId xmlns:a16="http://schemas.microsoft.com/office/drawing/2014/main" id="{48279C2E-C8F7-4C18-9786-12E4D5E93A21}"/>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0A4B9634-FFF3-4C0A-944A-EA44E75C4266}"/>
              </a:ext>
            </a:extLst>
          </p:cNvPr>
          <p:cNvSpPr>
            <a:spLocks noGrp="1"/>
          </p:cNvSpPr>
          <p:nvPr>
            <p:ph type="sldNum" sz="quarter" idx="12"/>
          </p:nvPr>
        </p:nvSpPr>
        <p:spPr/>
        <p:txBody>
          <a:bodyPr/>
          <a:lstStyle/>
          <a:p>
            <a:fld id="{874E2650-7362-45D7-9A31-B7B9B327C06E}" type="slidenum">
              <a:rPr lang="de-DE" smtClean="0"/>
              <a:t>‹N°›</a:t>
            </a:fld>
            <a:endParaRPr lang="de-DE"/>
          </a:p>
        </p:txBody>
      </p:sp>
    </p:spTree>
    <p:extLst>
      <p:ext uri="{BB962C8B-B14F-4D97-AF65-F5344CB8AC3E}">
        <p14:creationId xmlns:p14="http://schemas.microsoft.com/office/powerpoint/2010/main" val="185486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F47A-3FDC-4804-8E13-C6D3D14337FF}"/>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22C410DC-3FF9-4E83-BA38-7752C4225B1E}"/>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73031A42-6CD1-4BF8-A8B8-6ED9BF545578}"/>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27210CD-722B-4D85-B115-FCB806F88FBF}"/>
              </a:ext>
            </a:extLst>
          </p:cNvPr>
          <p:cNvSpPr>
            <a:spLocks noGrp="1"/>
          </p:cNvSpPr>
          <p:nvPr>
            <p:ph type="dt" sz="half" idx="10"/>
          </p:nvPr>
        </p:nvSpPr>
        <p:spPr/>
        <p:txBody>
          <a:bodyPr/>
          <a:lstStyle/>
          <a:p>
            <a:fld id="{1FEA2C07-B739-4BAB-8DB2-8D6891B39028}" type="datetime1">
              <a:rPr lang="de-DE" smtClean="0"/>
              <a:t>09.07.2021</a:t>
            </a:fld>
            <a:endParaRPr lang="de-DE"/>
          </a:p>
        </p:txBody>
      </p:sp>
      <p:sp>
        <p:nvSpPr>
          <p:cNvPr id="6" name="Footer Placeholder 5">
            <a:extLst>
              <a:ext uri="{FF2B5EF4-FFF2-40B4-BE49-F238E27FC236}">
                <a16:creationId xmlns:a16="http://schemas.microsoft.com/office/drawing/2014/main" id="{EC7EEED5-65BE-46AC-B664-DD42528DAC6D}"/>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F03D70B4-6E2E-4CB9-8BD4-6061B1D9B3B9}"/>
              </a:ext>
            </a:extLst>
          </p:cNvPr>
          <p:cNvSpPr>
            <a:spLocks noGrp="1"/>
          </p:cNvSpPr>
          <p:nvPr>
            <p:ph type="sldNum" sz="quarter" idx="12"/>
          </p:nvPr>
        </p:nvSpPr>
        <p:spPr/>
        <p:txBody>
          <a:bodyPr/>
          <a:lstStyle/>
          <a:p>
            <a:fld id="{874E2650-7362-45D7-9A31-B7B9B327C06E}" type="slidenum">
              <a:rPr lang="de-DE" smtClean="0"/>
              <a:t>‹N°›</a:t>
            </a:fld>
            <a:endParaRPr lang="de-DE"/>
          </a:p>
        </p:txBody>
      </p:sp>
    </p:spTree>
    <p:extLst>
      <p:ext uri="{BB962C8B-B14F-4D97-AF65-F5344CB8AC3E}">
        <p14:creationId xmlns:p14="http://schemas.microsoft.com/office/powerpoint/2010/main" val="34000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E692-84AC-4B04-B59F-A6DA2DE04117}"/>
              </a:ext>
            </a:extLst>
          </p:cNvPr>
          <p:cNvSpPr>
            <a:spLocks noGrp="1"/>
          </p:cNvSpPr>
          <p:nvPr>
            <p:ph type="title"/>
          </p:nvPr>
        </p:nvSpPr>
        <p:spPr>
          <a:xfrm>
            <a:off x="629841" y="273844"/>
            <a:ext cx="7886700" cy="994172"/>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5EB2D8E3-905F-4A4F-B2CC-55A136B06F1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1002D6E-D111-416D-8E32-F986C60709A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2CFB5531-48E0-4B0C-8E94-A7D2E4F99E6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30407E3-180E-4953-9CEE-835CED3C8BB2}"/>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A91DF83B-F0EC-490B-9662-9EFF43158762}"/>
              </a:ext>
            </a:extLst>
          </p:cNvPr>
          <p:cNvSpPr>
            <a:spLocks noGrp="1"/>
          </p:cNvSpPr>
          <p:nvPr>
            <p:ph type="dt" sz="half" idx="10"/>
          </p:nvPr>
        </p:nvSpPr>
        <p:spPr/>
        <p:txBody>
          <a:bodyPr/>
          <a:lstStyle/>
          <a:p>
            <a:fld id="{709E0B2C-6324-4DFC-84DD-B0DC09C34556}" type="datetime1">
              <a:rPr lang="de-DE" smtClean="0"/>
              <a:t>09.07.2021</a:t>
            </a:fld>
            <a:endParaRPr lang="de-DE"/>
          </a:p>
        </p:txBody>
      </p:sp>
      <p:sp>
        <p:nvSpPr>
          <p:cNvPr id="8" name="Footer Placeholder 7">
            <a:extLst>
              <a:ext uri="{FF2B5EF4-FFF2-40B4-BE49-F238E27FC236}">
                <a16:creationId xmlns:a16="http://schemas.microsoft.com/office/drawing/2014/main" id="{C27B3BF7-496A-40A5-86B9-A00444619F59}"/>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DB4FED9E-08A1-45A4-BEEA-0577EAA0B213}"/>
              </a:ext>
            </a:extLst>
          </p:cNvPr>
          <p:cNvSpPr>
            <a:spLocks noGrp="1"/>
          </p:cNvSpPr>
          <p:nvPr>
            <p:ph type="sldNum" sz="quarter" idx="12"/>
          </p:nvPr>
        </p:nvSpPr>
        <p:spPr/>
        <p:txBody>
          <a:bodyPr/>
          <a:lstStyle/>
          <a:p>
            <a:fld id="{874E2650-7362-45D7-9A31-B7B9B327C06E}" type="slidenum">
              <a:rPr lang="de-DE" smtClean="0"/>
              <a:t>‹N°›</a:t>
            </a:fld>
            <a:endParaRPr lang="de-DE"/>
          </a:p>
        </p:txBody>
      </p:sp>
    </p:spTree>
    <p:extLst>
      <p:ext uri="{BB962C8B-B14F-4D97-AF65-F5344CB8AC3E}">
        <p14:creationId xmlns:p14="http://schemas.microsoft.com/office/powerpoint/2010/main" val="211963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D0AA-CD13-44A5-BB7B-F73BDFCB0967}"/>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D15884A8-F209-4CE0-80F0-F535B8D3BC5A}"/>
              </a:ext>
            </a:extLst>
          </p:cNvPr>
          <p:cNvSpPr>
            <a:spLocks noGrp="1"/>
          </p:cNvSpPr>
          <p:nvPr>
            <p:ph type="dt" sz="half" idx="10"/>
          </p:nvPr>
        </p:nvSpPr>
        <p:spPr/>
        <p:txBody>
          <a:bodyPr/>
          <a:lstStyle/>
          <a:p>
            <a:fld id="{C1EFFC73-E925-418F-BD10-6CE6D6F3A1E4}" type="datetime1">
              <a:rPr lang="de-DE" smtClean="0"/>
              <a:t>09.07.2021</a:t>
            </a:fld>
            <a:endParaRPr lang="de-DE"/>
          </a:p>
        </p:txBody>
      </p:sp>
      <p:sp>
        <p:nvSpPr>
          <p:cNvPr id="4" name="Footer Placeholder 3">
            <a:extLst>
              <a:ext uri="{FF2B5EF4-FFF2-40B4-BE49-F238E27FC236}">
                <a16:creationId xmlns:a16="http://schemas.microsoft.com/office/drawing/2014/main" id="{D4EA6169-B3B3-4855-A1F5-526608B63CE1}"/>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ED94A155-0BBD-4479-8764-26AD4EC6F85A}"/>
              </a:ext>
            </a:extLst>
          </p:cNvPr>
          <p:cNvSpPr>
            <a:spLocks noGrp="1"/>
          </p:cNvSpPr>
          <p:nvPr>
            <p:ph type="sldNum" sz="quarter" idx="12"/>
          </p:nvPr>
        </p:nvSpPr>
        <p:spPr/>
        <p:txBody>
          <a:bodyPr/>
          <a:lstStyle/>
          <a:p>
            <a:fld id="{874E2650-7362-45D7-9A31-B7B9B327C06E}" type="slidenum">
              <a:rPr lang="de-DE" smtClean="0"/>
              <a:t>‹N°›</a:t>
            </a:fld>
            <a:endParaRPr lang="de-DE"/>
          </a:p>
        </p:txBody>
      </p:sp>
    </p:spTree>
    <p:extLst>
      <p:ext uri="{BB962C8B-B14F-4D97-AF65-F5344CB8AC3E}">
        <p14:creationId xmlns:p14="http://schemas.microsoft.com/office/powerpoint/2010/main" val="881187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628650" y="53715"/>
            <a:ext cx="7886700" cy="994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127000" y="266125"/>
            <a:ext cx="8877300" cy="569353"/>
          </a:xfrm>
          <a:prstGeom prst="rect">
            <a:avLst/>
          </a:prstGeom>
          <a:ln>
            <a:solidFill>
              <a:schemeClr val="accent1"/>
            </a:solidFill>
            <a:prstDash val="dash"/>
          </a:ln>
        </p:spPr>
        <p:txBody>
          <a:bodyPr vert="horz" lIns="91440" tIns="45720" rIns="91440" bIns="45720" rtlCol="0" anchor="ctr">
            <a:normAutofit/>
          </a:bodyPr>
          <a:lstStyle/>
          <a:p>
            <a:r>
              <a:rPr lang="en-US"/>
              <a:t>Sample text here</a:t>
            </a:r>
          </a:p>
        </p:txBody>
      </p:sp>
    </p:spTree>
    <p:extLst>
      <p:ext uri="{BB962C8B-B14F-4D97-AF65-F5344CB8AC3E}">
        <p14:creationId xmlns:p14="http://schemas.microsoft.com/office/powerpoint/2010/main" val="73371684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Lst>
  <p:hf hdr="0" ftr="0" dt="0"/>
  <p:txStyles>
    <p:titleStyle>
      <a:lvl1pPr algn="l" defTabSz="685800" rtl="0" eaLnBrk="1" latinLnBrk="0" hangingPunct="1">
        <a:lnSpc>
          <a:spcPct val="90000"/>
        </a:lnSpc>
        <a:spcBef>
          <a:spcPct val="0"/>
        </a:spcBef>
        <a:buNone/>
        <a:defRPr sz="27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11669F-156E-4371-929F-3D023201AEB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618759F0-E928-4585-87C4-07F75377177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3820554-0140-4703-80BB-8D3320EA259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B685D8A-7821-4A08-9F2E-EF035FF24374}" type="datetime1">
              <a:rPr lang="de-DE" smtClean="0"/>
              <a:t>09.07.2021</a:t>
            </a:fld>
            <a:endParaRPr lang="de-DE"/>
          </a:p>
        </p:txBody>
      </p:sp>
      <p:sp>
        <p:nvSpPr>
          <p:cNvPr id="5" name="Footer Placeholder 4">
            <a:extLst>
              <a:ext uri="{FF2B5EF4-FFF2-40B4-BE49-F238E27FC236}">
                <a16:creationId xmlns:a16="http://schemas.microsoft.com/office/drawing/2014/main" id="{E35EE912-9DFC-4362-BC2C-4432D67D8B6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4D74FF63-950F-423B-AC92-AEF577D2BAA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74E2650-7362-45D7-9A31-B7B9B327C06E}" type="slidenum">
              <a:rPr lang="de-DE" smtClean="0"/>
              <a:t>‹N°›</a:t>
            </a:fld>
            <a:endParaRPr lang="de-DE"/>
          </a:p>
        </p:txBody>
      </p:sp>
    </p:spTree>
    <p:extLst>
      <p:ext uri="{BB962C8B-B14F-4D97-AF65-F5344CB8AC3E}">
        <p14:creationId xmlns:p14="http://schemas.microsoft.com/office/powerpoint/2010/main" val="260935820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885A2A5-5C04-49B9-97B1-65E41A74A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2484"/>
            <a:ext cx="9144000" cy="6097107"/>
          </a:xfrm>
          <a:prstGeom prst="rect">
            <a:avLst/>
          </a:prstGeom>
        </p:spPr>
      </p:pic>
      <p:sp>
        <p:nvSpPr>
          <p:cNvPr id="2" name="TextBox 1">
            <a:extLst>
              <a:ext uri="{FF2B5EF4-FFF2-40B4-BE49-F238E27FC236}">
                <a16:creationId xmlns:a16="http://schemas.microsoft.com/office/drawing/2014/main" id="{E19A62CD-A2DD-4266-9140-08A547235F7E}"/>
              </a:ext>
            </a:extLst>
          </p:cNvPr>
          <p:cNvSpPr txBox="1"/>
          <p:nvPr/>
        </p:nvSpPr>
        <p:spPr>
          <a:xfrm>
            <a:off x="-37014" y="-202484"/>
            <a:ext cx="9144000" cy="2031325"/>
          </a:xfrm>
          <a:prstGeom prst="rect">
            <a:avLst/>
          </a:prstGeom>
          <a:solidFill>
            <a:schemeClr val="tx1">
              <a:alpha val="50000"/>
            </a:schemeClr>
          </a:solidFill>
        </p:spPr>
        <p:txBody>
          <a:bodyPr wrap="square" rtlCol="0">
            <a:spAutoFit/>
          </a:bodyPr>
          <a:lstStyle/>
          <a:p>
            <a:r>
              <a:rPr lang="de-DE" sz="5400" b="1" dirty="0">
                <a:solidFill>
                  <a:schemeClr val="bg1"/>
                </a:solidFill>
                <a:latin typeface="Arial Narrow" panose="020B0606020202030204" pitchFamily="34" charset="0"/>
                <a:cs typeface="Arial" panose="020B0604020202020204" pitchFamily="34" charset="0"/>
              </a:rPr>
              <a:t>2020</a:t>
            </a:r>
          </a:p>
          <a:p>
            <a:pPr fontAlgn="base">
              <a:spcBef>
                <a:spcPct val="0"/>
              </a:spcBef>
              <a:spcAft>
                <a:spcPct val="0"/>
              </a:spcAft>
            </a:pPr>
            <a:r>
              <a:rPr lang="de-DE" sz="3600" b="1" dirty="0">
                <a:solidFill>
                  <a:schemeClr val="bg1"/>
                </a:solidFill>
                <a:latin typeface="Arial Narrow" panose="020B0606020202030204" pitchFamily="34" charset="0"/>
                <a:cs typeface="Arial" panose="020B0604020202020204" pitchFamily="34" charset="0"/>
              </a:rPr>
              <a:t>INDICE DE LA FAIM DANS LE MONDE</a:t>
            </a:r>
          </a:p>
          <a:p>
            <a:r>
              <a:rPr lang="en-US" sz="1800" dirty="0">
                <a:solidFill>
                  <a:schemeClr val="bg1"/>
                </a:solidFill>
                <a:latin typeface="Arial Narrow" panose="020B0606020202030204" pitchFamily="34" charset="0"/>
                <a:cs typeface="Arial" panose="020B0604020202020204" pitchFamily="34" charset="0"/>
              </a:rPr>
              <a:t>UNE DÉCENNIE VERS LA FAIM ZÉRO</a:t>
            </a:r>
          </a:p>
          <a:p>
            <a:r>
              <a:rPr lang="en-US" sz="1800" dirty="0">
                <a:solidFill>
                  <a:schemeClr val="bg1"/>
                </a:solidFill>
                <a:latin typeface="Arial Narrow" panose="020B0606020202030204" pitchFamily="34" charset="0"/>
                <a:cs typeface="Arial" panose="020B0604020202020204" pitchFamily="34" charset="0"/>
              </a:rPr>
              <a:t>RELIER LA SANTÉ ET LES SYSTEMES ALIMENTAIRES DURABLES</a:t>
            </a:r>
            <a:endParaRPr lang="de-DE" sz="1800" dirty="0">
              <a:solidFill>
                <a:schemeClr val="bg1"/>
              </a:solidFill>
              <a:latin typeface="Arial Narrow" panose="020B0606020202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BEDBAF1-D1CD-49AA-9F4A-0CB1AA7410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1325" y="167390"/>
            <a:ext cx="688891" cy="398771"/>
          </a:xfrm>
          <a:prstGeom prst="rect">
            <a:avLst/>
          </a:prstGeom>
        </p:spPr>
      </p:pic>
      <p:pic>
        <p:nvPicPr>
          <p:cNvPr id="9" name="Picture 8" descr="A close up of a sign&#10;&#10;Description automatically generated">
            <a:extLst>
              <a:ext uri="{FF2B5EF4-FFF2-40B4-BE49-F238E27FC236}">
                <a16:creationId xmlns:a16="http://schemas.microsoft.com/office/drawing/2014/main" id="{893980A7-B9D3-4278-9416-7B6081E762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1030" y="172557"/>
            <a:ext cx="2145142" cy="393604"/>
          </a:xfrm>
          <a:prstGeom prst="rect">
            <a:avLst/>
          </a:prstGeom>
        </p:spPr>
      </p:pic>
    </p:spTree>
    <p:extLst>
      <p:ext uri="{BB962C8B-B14F-4D97-AF65-F5344CB8AC3E}">
        <p14:creationId xmlns:p14="http://schemas.microsoft.com/office/powerpoint/2010/main" val="4170654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5EB0F4-1484-4439-B9C3-B395921C5C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26" b="14978"/>
          <a:stretch/>
        </p:blipFill>
        <p:spPr>
          <a:xfrm>
            <a:off x="3704778" y="95249"/>
            <a:ext cx="4647584" cy="4953000"/>
          </a:xfrm>
          <a:prstGeom prst="rect">
            <a:avLst/>
          </a:prstGeom>
        </p:spPr>
      </p:pic>
      <p:sp>
        <p:nvSpPr>
          <p:cNvPr id="4" name="Rectangle 3"/>
          <p:cNvSpPr/>
          <p:nvPr/>
        </p:nvSpPr>
        <p:spPr>
          <a:xfrm>
            <a:off x="1" y="-1"/>
            <a:ext cx="3436883" cy="51435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00445" y="469557"/>
            <a:ext cx="2835995" cy="4075901"/>
          </a:xfrm>
        </p:spPr>
        <p:txBody>
          <a:bodyPr>
            <a:noAutofit/>
          </a:bodyPr>
          <a:lstStyle/>
          <a:p>
            <a:pPr algn="ctr">
              <a:lnSpc>
                <a:spcPct val="100000"/>
              </a:lnSpc>
            </a:pPr>
            <a:r>
              <a:rPr lang="fr-FR" sz="2400" dirty="0">
                <a:solidFill>
                  <a:schemeClr val="accent6">
                    <a:lumMod val="40000"/>
                    <a:lumOff val="60000"/>
                  </a:schemeClr>
                </a:solidFill>
                <a:latin typeface="Arial" panose="020B0604020202020204" pitchFamily="34" charset="0"/>
                <a:cs typeface="Arial" panose="020B0604020202020204" pitchFamily="34" charset="0"/>
              </a:rPr>
              <a:t>LA LOGIQUE FALLACIEUSE DES MOYENNES:​</a:t>
            </a:r>
            <a:br>
              <a:rPr lang="fr-FR" sz="2400" dirty="0">
                <a:solidFill>
                  <a:schemeClr val="accent6">
                    <a:lumMod val="40000"/>
                    <a:lumOff val="60000"/>
                  </a:schemeClr>
                </a:solidFill>
                <a:latin typeface="Arial" panose="020B0604020202020204" pitchFamily="34" charset="0"/>
                <a:cs typeface="Arial" panose="020B0604020202020204" pitchFamily="34" charset="0"/>
              </a:rPr>
            </a:br>
            <a:r>
              <a:rPr lang="fr-FR" sz="2400" dirty="0">
                <a:solidFill>
                  <a:schemeClr val="accent6">
                    <a:lumMod val="40000"/>
                    <a:lumOff val="60000"/>
                  </a:schemeClr>
                </a:solidFill>
                <a:latin typeface="Arial" panose="020B0604020202020204" pitchFamily="34" charset="0"/>
                <a:cs typeface="Arial" panose="020B0604020202020204" pitchFamily="34" charset="0"/>
              </a:rPr>
              <a:t>​</a:t>
            </a:r>
            <a:br>
              <a:rPr lang="fr-FR" sz="2400" dirty="0">
                <a:solidFill>
                  <a:schemeClr val="accent6">
                    <a:lumMod val="40000"/>
                    <a:lumOff val="60000"/>
                  </a:schemeClr>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INÉGALITÉS AU SEIN DES PAYS​</a:t>
            </a:r>
            <a:br>
              <a:rPr lang="fr-FR" sz="2400" dirty="0">
                <a:solidFill>
                  <a:schemeClr val="bg1"/>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PAR RAPPORT AU </a:t>
            </a:r>
            <a:r>
              <a:rPr lang="fr-FR" sz="2400" dirty="0">
                <a:solidFill>
                  <a:schemeClr val="accent6">
                    <a:lumMod val="40000"/>
                    <a:lumOff val="60000"/>
                  </a:schemeClr>
                </a:solidFill>
                <a:latin typeface="Arial" panose="020B0604020202020204" pitchFamily="34" charset="0"/>
                <a:cs typeface="Arial" panose="020B0604020202020204" pitchFamily="34" charset="0"/>
              </a:rPr>
              <a:t>RETARD DE CROISSANCE INFANTILE​</a:t>
            </a:r>
            <a:endParaRPr lang="en-US" sz="2400" dirty="0">
              <a:solidFill>
                <a:schemeClr val="bg1"/>
              </a:solidFill>
              <a:latin typeface="Arial" panose="020B0604020202020204" pitchFamily="34" charset="0"/>
              <a:cs typeface="Arial" panose="020B0604020202020204" pitchFamily="34" charset="0"/>
            </a:endParaRPr>
          </a:p>
        </p:txBody>
      </p:sp>
      <p:sp>
        <p:nvSpPr>
          <p:cNvPr id="16" name="Up-Down Arrow 15"/>
          <p:cNvSpPr/>
          <p:nvPr/>
        </p:nvSpPr>
        <p:spPr>
          <a:xfrm>
            <a:off x="8193612" y="3209861"/>
            <a:ext cx="317500" cy="1005395"/>
          </a:xfrm>
          <a:prstGeom prst="upDownArrow">
            <a:avLst>
              <a:gd name="adj1" fmla="val 44666"/>
              <a:gd name="adj2" fmla="val 3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3E179685-33DA-4361-B36E-4A1F3F2A218F}"/>
              </a:ext>
            </a:extLst>
          </p:cNvPr>
          <p:cNvSpPr/>
          <p:nvPr/>
        </p:nvSpPr>
        <p:spPr>
          <a:xfrm rot="5400000">
            <a:off x="5834185" y="3231665"/>
            <a:ext cx="109413" cy="3024556"/>
          </a:xfrm>
          <a:prstGeom prst="ellipse">
            <a:avLst/>
          </a:prstGeom>
          <a:noFill/>
          <a:ln w="19050">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17166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C14E21-D55F-4622-8E80-2DA802228D21}"/>
              </a:ext>
            </a:extLst>
          </p:cNvPr>
          <p:cNvSpPr>
            <a:spLocks noGrp="1"/>
          </p:cNvSpPr>
          <p:nvPr>
            <p:ph type="title"/>
          </p:nvPr>
        </p:nvSpPr>
        <p:spPr>
          <a:xfrm>
            <a:off x="904422" y="302873"/>
            <a:ext cx="7886700" cy="994172"/>
          </a:xfrm>
        </p:spPr>
        <p:txBody>
          <a:bodyPr/>
          <a:lstStyle/>
          <a:p>
            <a:pPr algn="ctr"/>
            <a:r>
              <a:rPr lang="fr-FR" b="1" dirty="0"/>
              <a:t>UNE SOLUTION POSSIBLE…</a:t>
            </a:r>
          </a:p>
        </p:txBody>
      </p:sp>
      <p:sp>
        <p:nvSpPr>
          <p:cNvPr id="3" name="Espace réservé du numéro de diapositive 2">
            <a:extLst>
              <a:ext uri="{FF2B5EF4-FFF2-40B4-BE49-F238E27FC236}">
                <a16:creationId xmlns:a16="http://schemas.microsoft.com/office/drawing/2014/main" id="{91FFC5BE-0FA9-4ED6-9F53-496A10D763BC}"/>
              </a:ext>
            </a:extLst>
          </p:cNvPr>
          <p:cNvSpPr>
            <a:spLocks noGrp="1"/>
          </p:cNvSpPr>
          <p:nvPr>
            <p:ph type="sldNum" sz="quarter" idx="12"/>
          </p:nvPr>
        </p:nvSpPr>
        <p:spPr/>
        <p:txBody>
          <a:bodyPr/>
          <a:lstStyle/>
          <a:p>
            <a:fld id="{874E2650-7362-45D7-9A31-B7B9B327C06E}" type="slidenum">
              <a:rPr lang="de-DE" smtClean="0"/>
              <a:t>11</a:t>
            </a:fld>
            <a:endParaRPr lang="de-DE"/>
          </a:p>
        </p:txBody>
      </p:sp>
      <p:pic>
        <p:nvPicPr>
          <p:cNvPr id="1026" name="Picture 2" descr="One Health">
            <a:extLst>
              <a:ext uri="{FF2B5EF4-FFF2-40B4-BE49-F238E27FC236}">
                <a16:creationId xmlns:a16="http://schemas.microsoft.com/office/drawing/2014/main" id="{B92C1B77-D235-4CD7-B6D5-99ADDDF09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992" y="1102180"/>
            <a:ext cx="5054957" cy="393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8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0"/>
            <a:ext cx="4309533"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239553" y="911766"/>
            <a:ext cx="4069982" cy="1754326"/>
          </a:xfrm>
          <a:prstGeom prst="rect">
            <a:avLst/>
          </a:prstGeom>
        </p:spPr>
        <p:txBody>
          <a:bodyPr wrap="square">
            <a:spAutoFit/>
          </a:bodyPr>
          <a:lstStyle/>
          <a:p>
            <a:br>
              <a:rPr lang="en-US" sz="3600" b="1" dirty="0">
                <a:solidFill>
                  <a:schemeClr val="bg1"/>
                </a:solidFill>
                <a:latin typeface="Arial" charset="0"/>
                <a:ea typeface="Arial" charset="0"/>
                <a:cs typeface="Arial" charset="0"/>
              </a:rPr>
            </a:br>
            <a:r>
              <a:rPr lang="en-US" sz="3600" spc="-150" dirty="0">
                <a:solidFill>
                  <a:schemeClr val="accent6">
                    <a:lumMod val="40000"/>
                    <a:lumOff val="60000"/>
                  </a:schemeClr>
                </a:solidFill>
                <a:latin typeface="Arial" charset="0"/>
                <a:cs typeface="Arial" charset="0"/>
              </a:rPr>
              <a:t>UNE SANTÉ, </a:t>
            </a:r>
          </a:p>
          <a:p>
            <a:r>
              <a:rPr lang="en-US" sz="3600" spc="-150" dirty="0">
                <a:solidFill>
                  <a:schemeClr val="accent6">
                    <a:lumMod val="40000"/>
                    <a:lumOff val="60000"/>
                  </a:schemeClr>
                </a:solidFill>
                <a:latin typeface="Arial" charset="0"/>
                <a:cs typeface="Arial" charset="0"/>
              </a:rPr>
              <a:t>FAIM ZERO</a:t>
            </a:r>
          </a:p>
        </p:txBody>
      </p:sp>
      <p:sp>
        <p:nvSpPr>
          <p:cNvPr id="6" name="Slide Number Placeholder 2"/>
          <p:cNvSpPr>
            <a:spLocks noGrp="1"/>
          </p:cNvSpPr>
          <p:nvPr>
            <p:ph type="sldNum" sz="quarter" idx="12"/>
          </p:nvPr>
        </p:nvSpPr>
        <p:spPr>
          <a:xfrm>
            <a:off x="6553200" y="4767264"/>
            <a:ext cx="2133600" cy="273844"/>
          </a:xfrm>
        </p:spPr>
        <p:txBody>
          <a:bodyPr/>
          <a:lstStyle/>
          <a:p>
            <a:pPr algn="r"/>
            <a:fld id="{BDA1902F-375B-E746-8150-A5E8E384F30F}" type="slidenum">
              <a:rPr lang="en-US" sz="1200"/>
              <a:pPr algn="r"/>
              <a:t>12</a:t>
            </a:fld>
            <a:endParaRPr lang="en-US" sz="1200"/>
          </a:p>
        </p:txBody>
      </p:sp>
      <p:sp>
        <p:nvSpPr>
          <p:cNvPr id="9" name="Title 1">
            <a:extLst>
              <a:ext uri="{FF2B5EF4-FFF2-40B4-BE49-F238E27FC236}">
                <a16:creationId xmlns:a16="http://schemas.microsoft.com/office/drawing/2014/main" id="{BD82B01F-BF6E-4AA9-9E21-FE701832DCBC}"/>
              </a:ext>
            </a:extLst>
          </p:cNvPr>
          <p:cNvSpPr>
            <a:spLocks noGrp="1"/>
          </p:cNvSpPr>
          <p:nvPr>
            <p:ph type="title"/>
          </p:nvPr>
        </p:nvSpPr>
        <p:spPr>
          <a:xfrm>
            <a:off x="149741" y="3382290"/>
            <a:ext cx="3058226" cy="611067"/>
          </a:xfrm>
          <a:noFill/>
          <a:ln>
            <a:noFill/>
          </a:ln>
        </p:spPr>
        <p:txBody>
          <a:bodyPr>
            <a:noAutofit/>
          </a:bodyPr>
          <a:lstStyle/>
          <a:p>
            <a:pPr>
              <a:lnSpc>
                <a:spcPct val="100000"/>
              </a:lnSpc>
            </a:pPr>
            <a:r>
              <a:rPr lang="en-US" sz="1800" spc="-150" dirty="0">
                <a:solidFill>
                  <a:schemeClr val="bg1">
                    <a:lumMod val="95000"/>
                  </a:schemeClr>
                </a:solidFill>
                <a:latin typeface="Arial" panose="020B0604020202020204" pitchFamily="34" charset="0"/>
                <a:cs typeface="Arial" panose="020B0604020202020204" pitchFamily="34" charset="0"/>
              </a:rPr>
              <a:t>Contributions </a:t>
            </a:r>
            <a:r>
              <a:rPr lang="en-US" sz="1800" spc="-150" dirty="0" err="1">
                <a:solidFill>
                  <a:schemeClr val="bg1">
                    <a:lumMod val="95000"/>
                  </a:schemeClr>
                </a:solidFill>
                <a:latin typeface="Arial" panose="020B0604020202020204" pitchFamily="34" charset="0"/>
                <a:cs typeface="Arial" panose="020B0604020202020204" pitchFamily="34" charset="0"/>
              </a:rPr>
              <a:t>externes</a:t>
            </a:r>
            <a:r>
              <a:rPr lang="en-US" sz="1800" spc="-150" dirty="0">
                <a:solidFill>
                  <a:schemeClr val="bg1">
                    <a:lumMod val="95000"/>
                  </a:schemeClr>
                </a:solidFill>
                <a:latin typeface="Arial" panose="020B0604020202020204" pitchFamily="34" charset="0"/>
                <a:cs typeface="Arial" panose="020B0604020202020204" pitchFamily="34" charset="0"/>
              </a:rPr>
              <a:t> de</a:t>
            </a:r>
            <a:endParaRPr lang="en-US" sz="1800" spc="-300" dirty="0">
              <a:solidFill>
                <a:schemeClr val="bg1">
                  <a:lumMod val="95000"/>
                </a:schemeClr>
              </a:solidFill>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1B4359F2-B30A-41B5-BC1E-5DFB51FA1B95}"/>
              </a:ext>
            </a:extLst>
          </p:cNvPr>
          <p:cNvGraphicFramePr>
            <a:graphicFrameLocks noGrp="1"/>
          </p:cNvGraphicFramePr>
          <p:nvPr>
            <p:extLst>
              <p:ext uri="{D42A27DB-BD31-4B8C-83A1-F6EECF244321}">
                <p14:modId xmlns:p14="http://schemas.microsoft.com/office/powerpoint/2010/main" val="1773079171"/>
              </p:ext>
            </p:extLst>
          </p:nvPr>
        </p:nvGraphicFramePr>
        <p:xfrm>
          <a:off x="4595909" y="670559"/>
          <a:ext cx="4167717" cy="4053245"/>
        </p:xfrm>
        <a:graphic>
          <a:graphicData uri="http://schemas.openxmlformats.org/drawingml/2006/table">
            <a:tbl>
              <a:tblPr firstRow="1" bandRow="1">
                <a:tableStyleId>{16D9F66E-5EB9-4882-86FB-DCBF35E3C3E4}</a:tableStyleId>
              </a:tblPr>
              <a:tblGrid>
                <a:gridCol w="4167717">
                  <a:extLst>
                    <a:ext uri="{9D8B030D-6E8A-4147-A177-3AD203B41FA5}">
                      <a16:colId xmlns:a16="http://schemas.microsoft.com/office/drawing/2014/main" val="20000"/>
                    </a:ext>
                  </a:extLst>
                </a:gridCol>
              </a:tblGrid>
              <a:tr h="4053245">
                <a:tc>
                  <a:txBody>
                    <a:bodyPr/>
                    <a:lstStyle/>
                    <a:p>
                      <a:pPr marL="342900" marR="0" lvl="0" indent="-342900" algn="l">
                        <a:lnSpc>
                          <a:spcPct val="100000"/>
                        </a:lnSpc>
                        <a:spcBef>
                          <a:spcPts val="600"/>
                        </a:spcBef>
                        <a:spcAft>
                          <a:spcPts val="600"/>
                        </a:spcAft>
                        <a:buFont typeface="Wingdings" panose="05000000000000000000" pitchFamily="2" charset="2"/>
                        <a:buChar char="v"/>
                      </a:pPr>
                      <a:endParaRPr lang="en-US" sz="1400" b="0" i="0" kern="1200" noProof="0" dirty="0">
                        <a:solidFill>
                          <a:schemeClr val="dk1"/>
                        </a:solidFill>
                        <a:latin typeface="Arial"/>
                        <a:ea typeface="ＭＳ Ｐゴシック"/>
                        <a:cs typeface="Arial"/>
                      </a:endParaRPr>
                    </a:p>
                    <a:p>
                      <a:pPr marL="342900" marR="0" lvl="0" indent="-342900" algn="l">
                        <a:lnSpc>
                          <a:spcPct val="100000"/>
                        </a:lnSpc>
                        <a:spcBef>
                          <a:spcPts val="600"/>
                        </a:spcBef>
                        <a:spcAft>
                          <a:spcPts val="600"/>
                        </a:spcAft>
                        <a:buClr>
                          <a:srgbClr val="558235"/>
                        </a:buClr>
                        <a:buFont typeface="Wingdings" panose="05000000000000000000" pitchFamily="2" charset="2"/>
                        <a:buChar char="v"/>
                      </a:pPr>
                      <a:r>
                        <a:rPr lang="fr-FR" sz="1400" b="0" i="0" kern="1200" noProof="0" dirty="0">
                          <a:solidFill>
                            <a:schemeClr val="dk1"/>
                          </a:solidFill>
                          <a:latin typeface="Arial"/>
                          <a:ea typeface="ＭＳ Ｐゴシック"/>
                          <a:cs typeface="Arial"/>
                        </a:rPr>
                        <a:t>Nos actions ont des impacts de plus en plus négatifs sur notre planète et nos systèmes alimentaires actuels font partie du problème. </a:t>
                      </a:r>
                    </a:p>
                    <a:p>
                      <a:pPr marL="342900" marR="0" lvl="0" indent="-342900" algn="l">
                        <a:lnSpc>
                          <a:spcPct val="100000"/>
                        </a:lnSpc>
                        <a:spcBef>
                          <a:spcPts val="600"/>
                        </a:spcBef>
                        <a:spcAft>
                          <a:spcPts val="600"/>
                        </a:spcAft>
                        <a:buClr>
                          <a:srgbClr val="558235"/>
                        </a:buClr>
                        <a:buFont typeface="Wingdings" panose="05000000000000000000" pitchFamily="2" charset="2"/>
                        <a:buChar char="v"/>
                      </a:pPr>
                      <a:r>
                        <a:rPr lang="fr-FR" sz="1400" b="0" i="0" kern="1200" noProof="0" dirty="0">
                          <a:solidFill>
                            <a:schemeClr val="dk1"/>
                          </a:solidFill>
                          <a:latin typeface="Arial"/>
                          <a:ea typeface="ＭＳ Ｐゴシック"/>
                          <a:cs typeface="Arial"/>
                        </a:rPr>
                        <a:t>Ils sont fragiles, mauvais pour la santé, injustes et non durables.</a:t>
                      </a:r>
                    </a:p>
                    <a:p>
                      <a:pPr marL="342900" marR="0" lvl="0" indent="-342900" algn="l">
                        <a:lnSpc>
                          <a:spcPct val="100000"/>
                        </a:lnSpc>
                        <a:spcBef>
                          <a:spcPts val="600"/>
                        </a:spcBef>
                        <a:spcAft>
                          <a:spcPts val="600"/>
                        </a:spcAft>
                        <a:buClr>
                          <a:srgbClr val="558235"/>
                        </a:buClr>
                        <a:buFont typeface="Wingdings" panose="05000000000000000000" pitchFamily="2" charset="2"/>
                        <a:buChar char="v"/>
                      </a:pPr>
                      <a:r>
                        <a:rPr lang="fr-FR" sz="1400" b="0" i="0" kern="1200" noProof="0" dirty="0">
                          <a:solidFill>
                            <a:schemeClr val="dk1"/>
                          </a:solidFill>
                          <a:latin typeface="Arial"/>
                          <a:ea typeface="ＭＳ Ｐゴシック"/>
                          <a:cs typeface="Arial"/>
                        </a:rPr>
                        <a:t>La nourriture que nous mangeons est liée non seulement à notre propre santé, mais aussi à la santé des animaux, des plantes et de l'environnement.</a:t>
                      </a:r>
                    </a:p>
                    <a:p>
                      <a:pPr marL="342900" marR="0" lvl="0" indent="-342900" algn="l">
                        <a:lnSpc>
                          <a:spcPct val="100000"/>
                        </a:lnSpc>
                        <a:spcBef>
                          <a:spcPts val="600"/>
                        </a:spcBef>
                        <a:spcAft>
                          <a:spcPts val="600"/>
                        </a:spcAft>
                        <a:buClr>
                          <a:srgbClr val="558235"/>
                        </a:buClr>
                        <a:buFont typeface="Wingdings" panose="05000000000000000000" pitchFamily="2" charset="2"/>
                        <a:buChar char="v"/>
                      </a:pPr>
                      <a:r>
                        <a:rPr lang="fr-FR" sz="1400" b="0" i="0" kern="1200" noProof="0" dirty="0">
                          <a:solidFill>
                            <a:schemeClr val="dk1"/>
                          </a:solidFill>
                          <a:latin typeface="Arial"/>
                          <a:ea typeface="ＭＳ Ｐゴシック"/>
                          <a:cs typeface="Arial"/>
                        </a:rPr>
                        <a:t>Une approche intégrée de la santé, de l'environnement, de l'agriculture, de la sécurité alimentaire et nutritionnelle est cruciale.</a:t>
                      </a:r>
                      <a:endParaRPr lang="en-US" sz="1400" b="0" i="0" noProof="0" dirty="0">
                        <a:latin typeface="Arial"/>
                        <a:ea typeface="ＭＳ Ｐゴシック"/>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A0D3565F-C7E5-42E8-B96F-B0B5BB3B5601}"/>
              </a:ext>
            </a:extLst>
          </p:cNvPr>
          <p:cNvSpPr/>
          <p:nvPr/>
        </p:nvSpPr>
        <p:spPr>
          <a:xfrm>
            <a:off x="123496" y="3840779"/>
            <a:ext cx="5072414" cy="1015663"/>
          </a:xfrm>
          <a:prstGeom prst="rect">
            <a:avLst/>
          </a:prstGeom>
        </p:spPr>
        <p:txBody>
          <a:bodyPr wrap="square">
            <a:spAutoFit/>
          </a:bodyPr>
          <a:lstStyle/>
          <a:p>
            <a:r>
              <a:rPr lang="en-US" sz="2000" spc="-150">
                <a:solidFill>
                  <a:schemeClr val="accent6">
                    <a:lumMod val="40000"/>
                    <a:lumOff val="60000"/>
                  </a:schemeClr>
                </a:solidFill>
                <a:latin typeface="Arial" charset="0"/>
                <a:ea typeface="Arial" charset="0"/>
                <a:cs typeface="Arial" charset="0"/>
              </a:rPr>
              <a:t>Robyn Alders, Osman Dar, Richard Kock, </a:t>
            </a:r>
          </a:p>
          <a:p>
            <a:r>
              <a:rPr lang="en-US" sz="2000" spc="-150">
                <a:solidFill>
                  <a:schemeClr val="accent6">
                    <a:lumMod val="40000"/>
                    <a:lumOff val="60000"/>
                  </a:schemeClr>
                </a:solidFill>
                <a:latin typeface="Arial" charset="0"/>
                <a:ea typeface="Arial" charset="0"/>
                <a:cs typeface="Arial" charset="0"/>
              </a:rPr>
              <a:t>and Francesco Rampa</a:t>
            </a:r>
          </a:p>
          <a:p>
            <a:r>
              <a:rPr lang="en-US" sz="2000" spc="-150">
                <a:solidFill>
                  <a:schemeClr val="bg1"/>
                </a:solidFill>
                <a:latin typeface="Arial" charset="0"/>
                <a:ea typeface="Arial" charset="0"/>
                <a:cs typeface="Arial" charset="0"/>
              </a:rPr>
              <a:t>Chatham House</a:t>
            </a:r>
            <a:endParaRPr lang="en-US" sz="200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20418956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567E1CF-A86E-4E4A-A669-D8BA7EF0756A}"/>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7822" t="4920" r="279" b="6179"/>
          <a:stretch/>
        </p:blipFill>
        <p:spPr>
          <a:xfrm>
            <a:off x="1" y="-14897"/>
            <a:ext cx="9144000" cy="5217391"/>
          </a:xfrm>
          <a:prstGeom prst="rect">
            <a:avLst/>
          </a:prstGeom>
        </p:spPr>
      </p:pic>
      <p:sp>
        <p:nvSpPr>
          <p:cNvPr id="2" name="Title 1"/>
          <p:cNvSpPr>
            <a:spLocks noGrp="1"/>
          </p:cNvSpPr>
          <p:nvPr>
            <p:ph type="title"/>
          </p:nvPr>
        </p:nvSpPr>
        <p:spPr>
          <a:xfrm>
            <a:off x="1719471" y="332232"/>
            <a:ext cx="7368169" cy="1041618"/>
          </a:xfrm>
        </p:spPr>
        <p:txBody>
          <a:bodyPr>
            <a:noAutofit/>
          </a:bodyPr>
          <a:lstStyle/>
          <a:p>
            <a:pPr>
              <a:lnSpc>
                <a:spcPct val="100000"/>
              </a:lnSpc>
              <a:spcBef>
                <a:spcPts val="0"/>
              </a:spcBef>
            </a:pPr>
            <a:r>
              <a:rPr lang="fr-FR" sz="2800" dirty="0">
                <a:solidFill>
                  <a:schemeClr val="bg2">
                    <a:lumMod val="25000"/>
                  </a:schemeClr>
                </a:solidFill>
                <a:latin typeface="Arial" panose="020B0604020202020204" pitchFamily="34" charset="0"/>
                <a:cs typeface="Arial" panose="020B0604020202020204" pitchFamily="34" charset="0"/>
              </a:rPr>
              <a:t>Le monde n'est pas sur la bonne voie pour atteindre l’objectif «Faim Zéro» d'ici 2030.</a:t>
            </a:r>
            <a:endParaRPr lang="de-DE" sz="2000" dirty="0">
              <a:solidFill>
                <a:schemeClr val="bg2">
                  <a:lumMod val="25000"/>
                </a:schemeClr>
              </a:solidFill>
              <a:highlight>
                <a:srgbClr val="FFFF00"/>
              </a:highlight>
              <a:latin typeface="Arial"/>
              <a:ea typeface="Cambria" charset="0"/>
              <a:cs typeface="Arial"/>
            </a:endParaRPr>
          </a:p>
        </p:txBody>
      </p:sp>
      <p:sp>
        <p:nvSpPr>
          <p:cNvPr id="9" name="TextBox 8"/>
          <p:cNvSpPr txBox="1"/>
          <p:nvPr/>
        </p:nvSpPr>
        <p:spPr>
          <a:xfrm>
            <a:off x="849357" y="51319"/>
            <a:ext cx="849356" cy="1569660"/>
          </a:xfrm>
          <a:prstGeom prst="rect">
            <a:avLst/>
          </a:prstGeom>
          <a:noFill/>
        </p:spPr>
        <p:txBody>
          <a:bodyPr wrap="square" rtlCol="0">
            <a:spAutoFit/>
          </a:bodyPr>
          <a:lstStyle/>
          <a:p>
            <a:r>
              <a:rPr lang="en-US" sz="9600" b="1">
                <a:solidFill>
                  <a:schemeClr val="accent6">
                    <a:lumMod val="75000"/>
                  </a:schemeClr>
                </a:solidFill>
                <a:latin typeface="Arial" charset="0"/>
                <a:ea typeface="Arial" charset="0"/>
                <a:cs typeface="Arial" charset="0"/>
              </a:rPr>
              <a:t>1</a:t>
            </a:r>
            <a:endParaRPr lang="en-US" sz="9600">
              <a:solidFill>
                <a:schemeClr val="accent6">
                  <a:lumMod val="75000"/>
                </a:schemeClr>
              </a:solidFill>
              <a:latin typeface="Arial" charset="0"/>
              <a:ea typeface="Arial" charset="0"/>
              <a:cs typeface="Arial" charset="0"/>
            </a:endParaRPr>
          </a:p>
        </p:txBody>
      </p:sp>
      <p:sp>
        <p:nvSpPr>
          <p:cNvPr id="10" name="Rectangle 9"/>
          <p:cNvSpPr/>
          <p:nvPr/>
        </p:nvSpPr>
        <p:spPr>
          <a:xfrm flipH="1" flipV="1">
            <a:off x="1" y="-1"/>
            <a:ext cx="238109"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AAD18E"/>
              </a:solidFill>
            </a:endParaRPr>
          </a:p>
        </p:txBody>
      </p:sp>
      <p:sp>
        <p:nvSpPr>
          <p:cNvPr id="6" name="Rectangle 5"/>
          <p:cNvSpPr/>
          <p:nvPr/>
        </p:nvSpPr>
        <p:spPr>
          <a:xfrm flipH="1" flipV="1">
            <a:off x="1" y="0"/>
            <a:ext cx="849356"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AAD18E"/>
              </a:solidFill>
            </a:endParaRPr>
          </a:p>
        </p:txBody>
      </p:sp>
      <p:sp>
        <p:nvSpPr>
          <p:cNvPr id="13" name="Slide Number Placeholder 2">
            <a:extLst>
              <a:ext uri="{FF2B5EF4-FFF2-40B4-BE49-F238E27FC236}">
                <a16:creationId xmlns:a16="http://schemas.microsoft.com/office/drawing/2014/main" id="{FD2B6E21-AB43-4005-8482-95B7304BF203}"/>
              </a:ext>
            </a:extLst>
          </p:cNvPr>
          <p:cNvSpPr>
            <a:spLocks noGrp="1"/>
          </p:cNvSpPr>
          <p:nvPr>
            <p:ph type="sldNum" sz="quarter" idx="12"/>
          </p:nvPr>
        </p:nvSpPr>
        <p:spPr>
          <a:xfrm>
            <a:off x="6457950" y="4767263"/>
            <a:ext cx="2057400" cy="273844"/>
          </a:xfrm>
        </p:spPr>
        <p:txBody>
          <a:bodyPr/>
          <a:lstStyle/>
          <a:p>
            <a:pPr algn="r"/>
            <a:fld id="{BDA1902F-375B-E746-8150-A5E8E384F30F}" type="slidenum">
              <a:rPr lang="en-US" sz="1200"/>
              <a:pPr algn="r"/>
              <a:t>13</a:t>
            </a:fld>
            <a:endParaRPr lang="en-US" sz="1200"/>
          </a:p>
        </p:txBody>
      </p:sp>
      <p:sp>
        <p:nvSpPr>
          <p:cNvPr id="15" name="Rectangle 14">
            <a:extLst>
              <a:ext uri="{FF2B5EF4-FFF2-40B4-BE49-F238E27FC236}">
                <a16:creationId xmlns:a16="http://schemas.microsoft.com/office/drawing/2014/main" id="{2D6BD6BA-FB03-4109-8FA2-4C70DD6DC9EF}"/>
              </a:ext>
            </a:extLst>
          </p:cNvPr>
          <p:cNvSpPr/>
          <p:nvPr/>
        </p:nvSpPr>
        <p:spPr>
          <a:xfrm rot="16200000">
            <a:off x="-1896835" y="2347296"/>
            <a:ext cx="4572000" cy="448905"/>
          </a:xfrm>
          <a:prstGeom prst="rect">
            <a:avLst/>
          </a:prstGeom>
        </p:spPr>
        <p:txBody>
          <a:bodyPr>
            <a:spAutoFit/>
          </a:bodyPr>
          <a:lstStyle/>
          <a:p>
            <a:pPr>
              <a:lnSpc>
                <a:spcPts val="3100"/>
              </a:lnSpc>
            </a:pPr>
            <a:r>
              <a:rPr lang="en-US" sz="2000" dirty="0">
                <a:solidFill>
                  <a:srgbClr val="AAD18E"/>
                </a:solidFill>
                <a:latin typeface="Arial" panose="020B0604020202020204" pitchFamily="34" charset="0"/>
                <a:cs typeface="Arial" panose="020B0604020202020204" pitchFamily="34" charset="0"/>
              </a:rPr>
              <a:t>MESSAGES CLÉS </a:t>
            </a:r>
          </a:p>
        </p:txBody>
      </p:sp>
      <p:sp>
        <p:nvSpPr>
          <p:cNvPr id="12" name="Title 1">
            <a:extLst>
              <a:ext uri="{FF2B5EF4-FFF2-40B4-BE49-F238E27FC236}">
                <a16:creationId xmlns:a16="http://schemas.microsoft.com/office/drawing/2014/main" id="{2B184A6E-901C-46E7-8C6F-613FCBBEE76D}"/>
              </a:ext>
            </a:extLst>
          </p:cNvPr>
          <p:cNvSpPr txBox="1">
            <a:spLocks/>
          </p:cNvSpPr>
          <p:nvPr/>
        </p:nvSpPr>
        <p:spPr>
          <a:xfrm>
            <a:off x="1775829" y="2026821"/>
            <a:ext cx="7395882" cy="8533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lnSpc>
                <a:spcPct val="100000"/>
              </a:lnSpc>
              <a:spcBef>
                <a:spcPts val="0"/>
              </a:spcBef>
              <a:spcAft>
                <a:spcPts val="0"/>
              </a:spcAft>
            </a:pPr>
            <a:endParaRPr lang="de-DE" sz="2800" dirty="0">
              <a:solidFill>
                <a:schemeClr val="bg2">
                  <a:lumMod val="2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3F91DF8-9294-4CB5-8D80-368AA8BE2EF7}"/>
              </a:ext>
            </a:extLst>
          </p:cNvPr>
          <p:cNvSpPr txBox="1"/>
          <p:nvPr/>
        </p:nvSpPr>
        <p:spPr>
          <a:xfrm>
            <a:off x="927836" y="1668652"/>
            <a:ext cx="849356" cy="1569660"/>
          </a:xfrm>
          <a:prstGeom prst="rect">
            <a:avLst/>
          </a:prstGeom>
          <a:noFill/>
        </p:spPr>
        <p:txBody>
          <a:bodyPr wrap="square" rtlCol="0">
            <a:spAutoFit/>
          </a:bodyPr>
          <a:lstStyle/>
          <a:p>
            <a:r>
              <a:rPr lang="de-DE" sz="9600" b="1">
                <a:solidFill>
                  <a:schemeClr val="accent6">
                    <a:lumMod val="75000"/>
                  </a:schemeClr>
                </a:solidFill>
                <a:latin typeface="Arial" charset="0"/>
                <a:ea typeface="Arial" charset="0"/>
                <a:cs typeface="Arial" charset="0"/>
              </a:rPr>
              <a:t>2</a:t>
            </a:r>
            <a:endParaRPr lang="en-US" sz="9600">
              <a:solidFill>
                <a:schemeClr val="accent6">
                  <a:lumMod val="75000"/>
                </a:schemeClr>
              </a:solidFill>
              <a:latin typeface="Arial" charset="0"/>
              <a:ea typeface="Arial" charset="0"/>
              <a:cs typeface="Arial" charset="0"/>
            </a:endParaRPr>
          </a:p>
        </p:txBody>
      </p:sp>
      <p:sp>
        <p:nvSpPr>
          <p:cNvPr id="16" name="Title 1">
            <a:extLst>
              <a:ext uri="{FF2B5EF4-FFF2-40B4-BE49-F238E27FC236}">
                <a16:creationId xmlns:a16="http://schemas.microsoft.com/office/drawing/2014/main" id="{6D13F71E-776C-4621-B0F4-11B9B5607EC3}"/>
              </a:ext>
            </a:extLst>
          </p:cNvPr>
          <p:cNvSpPr txBox="1">
            <a:spLocks/>
          </p:cNvSpPr>
          <p:nvPr/>
        </p:nvSpPr>
        <p:spPr>
          <a:xfrm>
            <a:off x="1726845" y="3427501"/>
            <a:ext cx="7368170" cy="140400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lnSpc>
                <a:spcPct val="100000"/>
              </a:lnSpc>
              <a:spcBef>
                <a:spcPts val="0"/>
              </a:spcBef>
              <a:spcAft>
                <a:spcPts val="0"/>
              </a:spcAft>
            </a:pPr>
            <a:r>
              <a:rPr lang="fr-FR" sz="2800" dirty="0">
                <a:solidFill>
                  <a:schemeClr val="bg2">
                    <a:lumMod val="25000"/>
                  </a:schemeClr>
                </a:solidFill>
                <a:latin typeface="Arial" panose="020B0604020202020204" pitchFamily="34" charset="0"/>
                <a:ea typeface="Cambria" charset="0"/>
                <a:cs typeface="Arial" panose="020B0604020202020204" pitchFamily="34" charset="0"/>
              </a:rPr>
              <a:t>Nous devons remodeler nos systèmes alimentaires pour qu'ils deviennent équitables, sains et durables.</a:t>
            </a:r>
            <a:endParaRPr lang="de-DE" sz="2800" dirty="0">
              <a:solidFill>
                <a:schemeClr val="bg2">
                  <a:lumMod val="2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9449DCE-8285-4F07-9433-8FF6EE58B922}"/>
              </a:ext>
            </a:extLst>
          </p:cNvPr>
          <p:cNvSpPr txBox="1"/>
          <p:nvPr/>
        </p:nvSpPr>
        <p:spPr>
          <a:xfrm>
            <a:off x="926473" y="3285985"/>
            <a:ext cx="849356" cy="1569660"/>
          </a:xfrm>
          <a:prstGeom prst="rect">
            <a:avLst/>
          </a:prstGeom>
          <a:noFill/>
        </p:spPr>
        <p:txBody>
          <a:bodyPr wrap="square" rtlCol="0">
            <a:spAutoFit/>
          </a:bodyPr>
          <a:lstStyle/>
          <a:p>
            <a:r>
              <a:rPr lang="de-DE" sz="9600" b="1">
                <a:solidFill>
                  <a:schemeClr val="accent6">
                    <a:lumMod val="75000"/>
                  </a:schemeClr>
                </a:solidFill>
                <a:latin typeface="Arial" charset="0"/>
                <a:ea typeface="Arial" charset="0"/>
                <a:cs typeface="Arial" charset="0"/>
              </a:rPr>
              <a:t>3</a:t>
            </a:r>
            <a:endParaRPr lang="en-US" sz="9600">
              <a:solidFill>
                <a:schemeClr val="accent6">
                  <a:lumMod val="75000"/>
                </a:schemeClr>
              </a:solidFill>
              <a:latin typeface="Arial" charset="0"/>
              <a:ea typeface="Arial" charset="0"/>
              <a:cs typeface="Arial" charset="0"/>
            </a:endParaRPr>
          </a:p>
        </p:txBody>
      </p:sp>
      <p:sp>
        <p:nvSpPr>
          <p:cNvPr id="19" name="Title 1">
            <a:extLst>
              <a:ext uri="{FF2B5EF4-FFF2-40B4-BE49-F238E27FC236}">
                <a16:creationId xmlns:a16="http://schemas.microsoft.com/office/drawing/2014/main" id="{2640689A-D99E-4671-B94A-EB654270FF60}"/>
              </a:ext>
            </a:extLst>
          </p:cNvPr>
          <p:cNvSpPr txBox="1">
            <a:spLocks/>
          </p:cNvSpPr>
          <p:nvPr/>
        </p:nvSpPr>
        <p:spPr>
          <a:xfrm>
            <a:off x="1726846" y="1770070"/>
            <a:ext cx="7368169" cy="140400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lnSpc>
                <a:spcPct val="100000"/>
              </a:lnSpc>
              <a:spcBef>
                <a:spcPts val="0"/>
              </a:spcBef>
              <a:spcAft>
                <a:spcPts val="0"/>
              </a:spcAft>
            </a:pPr>
            <a:r>
              <a:rPr lang="en-US" sz="2800" dirty="0">
                <a:solidFill>
                  <a:schemeClr val="bg2">
                    <a:lumMod val="25000"/>
                  </a:schemeClr>
                </a:solidFill>
                <a:latin typeface="Arial" panose="020B0604020202020204" pitchFamily="34" charset="0"/>
                <a:ea typeface="Cambria" charset="0"/>
                <a:cs typeface="Arial" panose="020B0604020202020204" pitchFamily="34" charset="0"/>
              </a:rPr>
              <a:t>La </a:t>
            </a:r>
            <a:r>
              <a:rPr lang="en-US" sz="2800" dirty="0" err="1">
                <a:solidFill>
                  <a:schemeClr val="bg2">
                    <a:lumMod val="25000"/>
                  </a:schemeClr>
                </a:solidFill>
                <a:latin typeface="Arial" panose="020B0604020202020204" pitchFamily="34" charset="0"/>
                <a:ea typeface="Cambria" charset="0"/>
                <a:cs typeface="Arial" panose="020B0604020202020204" pitchFamily="34" charset="0"/>
              </a:rPr>
              <a:t>pandémie</a:t>
            </a:r>
            <a:r>
              <a:rPr lang="en-US" sz="2800" dirty="0">
                <a:solidFill>
                  <a:schemeClr val="bg2">
                    <a:lumMod val="25000"/>
                  </a:schemeClr>
                </a:solidFill>
                <a:latin typeface="Arial" panose="020B0604020202020204" pitchFamily="34" charset="0"/>
                <a:ea typeface="Cambria" charset="0"/>
                <a:cs typeface="Arial" panose="020B0604020202020204" pitchFamily="34" charset="0"/>
              </a:rPr>
              <a:t> de la Covid-19 </a:t>
            </a:r>
            <a:r>
              <a:rPr lang="en-US" sz="2800" dirty="0" err="1">
                <a:solidFill>
                  <a:schemeClr val="bg2">
                    <a:lumMod val="25000"/>
                  </a:schemeClr>
                </a:solidFill>
                <a:latin typeface="Arial" panose="020B0604020202020204" pitchFamily="34" charset="0"/>
                <a:ea typeface="Cambria" charset="0"/>
                <a:cs typeface="Arial" panose="020B0604020202020204" pitchFamily="34" charset="0"/>
              </a:rPr>
              <a:t>aggrave</a:t>
            </a:r>
            <a:r>
              <a:rPr lang="en-US" sz="2800" dirty="0">
                <a:solidFill>
                  <a:schemeClr val="bg2">
                    <a:lumMod val="25000"/>
                  </a:schemeClr>
                </a:solidFill>
                <a:latin typeface="Arial" panose="020B0604020202020204" pitchFamily="34" charset="0"/>
                <a:ea typeface="Cambria" charset="0"/>
                <a:cs typeface="Arial" panose="020B0604020202020204" pitchFamily="34" charset="0"/>
              </a:rPr>
              <a:t> </a:t>
            </a:r>
            <a:r>
              <a:rPr lang="en-US" sz="2800" dirty="0" err="1">
                <a:solidFill>
                  <a:schemeClr val="bg2">
                    <a:lumMod val="25000"/>
                  </a:schemeClr>
                </a:solidFill>
                <a:latin typeface="Arial" panose="020B0604020202020204" pitchFamily="34" charset="0"/>
                <a:ea typeface="Cambria" charset="0"/>
                <a:cs typeface="Arial" panose="020B0604020202020204" pitchFamily="34" charset="0"/>
              </a:rPr>
              <a:t>d’avantage</a:t>
            </a:r>
            <a:r>
              <a:rPr lang="en-US" sz="2800" dirty="0">
                <a:solidFill>
                  <a:schemeClr val="bg2">
                    <a:lumMod val="25000"/>
                  </a:schemeClr>
                </a:solidFill>
                <a:latin typeface="Arial" panose="020B0604020202020204" pitchFamily="34" charset="0"/>
                <a:ea typeface="Cambria" charset="0"/>
                <a:cs typeface="Arial" panose="020B0604020202020204" pitchFamily="34" charset="0"/>
              </a:rPr>
              <a:t>  la situation.</a:t>
            </a:r>
            <a:endParaRPr lang="de-DE" sz="28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402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567E1CF-A86E-4E4A-A669-D8BA7EF0756A}"/>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7822" t="4920" r="279" b="6179"/>
          <a:stretch/>
        </p:blipFill>
        <p:spPr>
          <a:xfrm>
            <a:off x="1" y="-73891"/>
            <a:ext cx="9144000" cy="5217391"/>
          </a:xfrm>
          <a:prstGeom prst="rect">
            <a:avLst/>
          </a:prstGeom>
        </p:spPr>
      </p:pic>
      <p:sp>
        <p:nvSpPr>
          <p:cNvPr id="2" name="Title 1"/>
          <p:cNvSpPr>
            <a:spLocks noGrp="1"/>
          </p:cNvSpPr>
          <p:nvPr>
            <p:ph type="title"/>
          </p:nvPr>
        </p:nvSpPr>
        <p:spPr>
          <a:xfrm>
            <a:off x="1775829" y="356745"/>
            <a:ext cx="7368169" cy="1311906"/>
          </a:xfrm>
        </p:spPr>
        <p:txBody>
          <a:bodyPr>
            <a:noAutofit/>
          </a:bodyPr>
          <a:lstStyle/>
          <a:p>
            <a:pPr>
              <a:lnSpc>
                <a:spcPct val="100000"/>
              </a:lnSpc>
              <a:spcBef>
                <a:spcPts val="0"/>
              </a:spcBef>
            </a:pPr>
            <a:r>
              <a:rPr lang="en-US" sz="2800" dirty="0">
                <a:solidFill>
                  <a:schemeClr val="bg2">
                    <a:lumMod val="25000"/>
                  </a:schemeClr>
                </a:solidFill>
                <a:latin typeface="Arial" panose="020B0604020202020204" pitchFamily="34" charset="0"/>
                <a:cs typeface="Arial" panose="020B0604020202020204" pitchFamily="34" charset="0"/>
              </a:rPr>
              <a:t>Faire </a:t>
            </a:r>
            <a:r>
              <a:rPr lang="en-US" sz="2800" dirty="0" err="1">
                <a:solidFill>
                  <a:schemeClr val="bg2">
                    <a:lumMod val="25000"/>
                  </a:schemeClr>
                </a:solidFill>
                <a:latin typeface="Arial" panose="020B0604020202020204" pitchFamily="34" charset="0"/>
                <a:cs typeface="Arial" panose="020B0604020202020204" pitchFamily="34" charset="0"/>
              </a:rPr>
              <a:t>en</a:t>
            </a:r>
            <a:r>
              <a:rPr lang="en-US" sz="2800" dirty="0">
                <a:solidFill>
                  <a:schemeClr val="bg2">
                    <a:lumMod val="25000"/>
                  </a:schemeClr>
                </a:solidFill>
                <a:latin typeface="Arial" panose="020B0604020202020204" pitchFamily="34" charset="0"/>
                <a:cs typeface="Arial" panose="020B0604020202020204" pitchFamily="34" charset="0"/>
              </a:rPr>
              <a:t> </a:t>
            </a:r>
            <a:r>
              <a:rPr lang="en-US" sz="2800" dirty="0" err="1">
                <a:solidFill>
                  <a:schemeClr val="bg2">
                    <a:lumMod val="25000"/>
                  </a:schemeClr>
                </a:solidFill>
                <a:latin typeface="Arial" panose="020B0604020202020204" pitchFamily="34" charset="0"/>
                <a:cs typeface="Arial" panose="020B0604020202020204" pitchFamily="34" charset="0"/>
              </a:rPr>
              <a:t>sorte</a:t>
            </a:r>
            <a:r>
              <a:rPr lang="en-US" sz="2800" dirty="0">
                <a:solidFill>
                  <a:schemeClr val="bg2">
                    <a:lumMod val="25000"/>
                  </a:schemeClr>
                </a:solidFill>
                <a:latin typeface="Arial" panose="020B0604020202020204" pitchFamily="34" charset="0"/>
                <a:cs typeface="Arial" panose="020B0604020202020204" pitchFamily="34" charset="0"/>
              </a:rPr>
              <a:t> que les systems </a:t>
            </a:r>
            <a:r>
              <a:rPr lang="en-US" sz="2800" dirty="0" err="1">
                <a:solidFill>
                  <a:schemeClr val="bg2">
                    <a:lumMod val="25000"/>
                  </a:schemeClr>
                </a:solidFill>
                <a:latin typeface="Arial" panose="020B0604020202020204" pitchFamily="34" charset="0"/>
                <a:cs typeface="Arial" panose="020B0604020202020204" pitchFamily="34" charset="0"/>
              </a:rPr>
              <a:t>alimentaires</a:t>
            </a:r>
            <a:r>
              <a:rPr lang="en-US" sz="2800" dirty="0">
                <a:solidFill>
                  <a:schemeClr val="bg2">
                    <a:lumMod val="25000"/>
                  </a:schemeClr>
                </a:solidFill>
                <a:latin typeface="Arial" panose="020B0604020202020204" pitchFamily="34" charset="0"/>
                <a:cs typeface="Arial" panose="020B0604020202020204" pitchFamily="34" charset="0"/>
              </a:rPr>
              <a:t> </a:t>
            </a:r>
            <a:r>
              <a:rPr lang="en-US" sz="2800" dirty="0" err="1">
                <a:solidFill>
                  <a:schemeClr val="bg2">
                    <a:lumMod val="25000"/>
                  </a:schemeClr>
                </a:solidFill>
                <a:latin typeface="Arial" panose="020B0604020202020204" pitchFamily="34" charset="0"/>
                <a:cs typeface="Arial" panose="020B0604020202020204" pitchFamily="34" charset="0"/>
              </a:rPr>
              <a:t>fonctionnent</a:t>
            </a:r>
            <a:r>
              <a:rPr lang="en-US" sz="2800" dirty="0">
                <a:solidFill>
                  <a:schemeClr val="bg2">
                    <a:lumMod val="25000"/>
                  </a:schemeClr>
                </a:solidFill>
                <a:latin typeface="Arial" panose="020B0604020202020204" pitchFamily="34" charset="0"/>
                <a:cs typeface="Arial" panose="020B0604020202020204" pitchFamily="34" charset="0"/>
              </a:rPr>
              <a:t> </a:t>
            </a:r>
            <a:r>
              <a:rPr lang="en-US" sz="2800" dirty="0" err="1">
                <a:solidFill>
                  <a:schemeClr val="bg2">
                    <a:lumMod val="25000"/>
                  </a:schemeClr>
                </a:solidFill>
                <a:latin typeface="Arial" panose="020B0604020202020204" pitchFamily="34" charset="0"/>
                <a:cs typeface="Arial" panose="020B0604020202020204" pitchFamily="34" charset="0"/>
              </a:rPr>
              <a:t>mieux</a:t>
            </a:r>
            <a:r>
              <a:rPr lang="en-US" sz="2800" dirty="0">
                <a:solidFill>
                  <a:schemeClr val="bg2">
                    <a:lumMod val="25000"/>
                  </a:schemeClr>
                </a:solidFill>
                <a:latin typeface="Arial" panose="020B0604020202020204" pitchFamily="34" charset="0"/>
                <a:cs typeface="Arial" panose="020B0604020202020204" pitchFamily="34" charset="0"/>
              </a:rPr>
              <a:t> pour les </a:t>
            </a:r>
            <a:r>
              <a:rPr lang="en-US" sz="2800" dirty="0" err="1">
                <a:solidFill>
                  <a:schemeClr val="bg2">
                    <a:lumMod val="25000"/>
                  </a:schemeClr>
                </a:solidFill>
                <a:latin typeface="Arial" panose="020B0604020202020204" pitchFamily="34" charset="0"/>
                <a:cs typeface="Arial" panose="020B0604020202020204" pitchFamily="34" charset="0"/>
              </a:rPr>
              <a:t>personnes</a:t>
            </a:r>
            <a:r>
              <a:rPr lang="en-US" sz="2800" dirty="0">
                <a:solidFill>
                  <a:schemeClr val="bg2">
                    <a:lumMod val="25000"/>
                  </a:schemeClr>
                </a:solidFill>
                <a:latin typeface="Arial" panose="020B0604020202020204" pitchFamily="34" charset="0"/>
                <a:cs typeface="Arial" panose="020B0604020202020204" pitchFamily="34" charset="0"/>
              </a:rPr>
              <a:t> et la </a:t>
            </a:r>
            <a:r>
              <a:rPr lang="en-US" sz="2800" dirty="0" err="1">
                <a:solidFill>
                  <a:schemeClr val="bg2">
                    <a:lumMod val="25000"/>
                  </a:schemeClr>
                </a:solidFill>
                <a:latin typeface="Arial" panose="020B0604020202020204" pitchFamily="34" charset="0"/>
                <a:cs typeface="Arial" panose="020B0604020202020204" pitchFamily="34" charset="0"/>
              </a:rPr>
              <a:t>planète</a:t>
            </a:r>
            <a:endParaRPr lang="de-DE" sz="2000" dirty="0">
              <a:solidFill>
                <a:schemeClr val="bg2">
                  <a:lumMod val="25000"/>
                </a:schemeClr>
              </a:solidFill>
              <a:highlight>
                <a:srgbClr val="FFFF00"/>
              </a:highlight>
              <a:latin typeface="Arial"/>
              <a:ea typeface="Cambria" charset="0"/>
              <a:cs typeface="Arial"/>
            </a:endParaRPr>
          </a:p>
        </p:txBody>
      </p:sp>
      <p:sp>
        <p:nvSpPr>
          <p:cNvPr id="9" name="TextBox 8"/>
          <p:cNvSpPr txBox="1"/>
          <p:nvPr/>
        </p:nvSpPr>
        <p:spPr>
          <a:xfrm>
            <a:off x="849357" y="51319"/>
            <a:ext cx="849356" cy="1569660"/>
          </a:xfrm>
          <a:prstGeom prst="rect">
            <a:avLst/>
          </a:prstGeom>
          <a:noFill/>
        </p:spPr>
        <p:txBody>
          <a:bodyPr wrap="square" rtlCol="0">
            <a:spAutoFit/>
          </a:bodyPr>
          <a:lstStyle/>
          <a:p>
            <a:r>
              <a:rPr lang="en-US" sz="9600" dirty="0">
                <a:solidFill>
                  <a:schemeClr val="accent6">
                    <a:lumMod val="75000"/>
                  </a:schemeClr>
                </a:solidFill>
                <a:latin typeface="Arial" charset="0"/>
                <a:ea typeface="Arial" charset="0"/>
                <a:cs typeface="Arial" charset="0"/>
              </a:rPr>
              <a:t>1</a:t>
            </a:r>
          </a:p>
        </p:txBody>
      </p:sp>
      <p:sp>
        <p:nvSpPr>
          <p:cNvPr id="10" name="Rectangle 9"/>
          <p:cNvSpPr/>
          <p:nvPr/>
        </p:nvSpPr>
        <p:spPr>
          <a:xfrm flipH="1" flipV="1">
            <a:off x="1" y="-1"/>
            <a:ext cx="238109"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AAD18E"/>
              </a:solidFill>
            </a:endParaRPr>
          </a:p>
        </p:txBody>
      </p:sp>
      <p:sp>
        <p:nvSpPr>
          <p:cNvPr id="6" name="Rectangle 5"/>
          <p:cNvSpPr/>
          <p:nvPr/>
        </p:nvSpPr>
        <p:spPr>
          <a:xfrm flipH="1" flipV="1">
            <a:off x="1" y="0"/>
            <a:ext cx="849356"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AAD18E"/>
              </a:solidFill>
            </a:endParaRPr>
          </a:p>
        </p:txBody>
      </p:sp>
      <p:sp>
        <p:nvSpPr>
          <p:cNvPr id="13" name="Slide Number Placeholder 2">
            <a:extLst>
              <a:ext uri="{FF2B5EF4-FFF2-40B4-BE49-F238E27FC236}">
                <a16:creationId xmlns:a16="http://schemas.microsoft.com/office/drawing/2014/main" id="{FD2B6E21-AB43-4005-8482-95B7304BF203}"/>
              </a:ext>
            </a:extLst>
          </p:cNvPr>
          <p:cNvSpPr>
            <a:spLocks noGrp="1"/>
          </p:cNvSpPr>
          <p:nvPr>
            <p:ph type="sldNum" sz="quarter" idx="12"/>
          </p:nvPr>
        </p:nvSpPr>
        <p:spPr>
          <a:xfrm>
            <a:off x="6457950" y="4767263"/>
            <a:ext cx="2057400" cy="273844"/>
          </a:xfrm>
        </p:spPr>
        <p:txBody>
          <a:bodyPr/>
          <a:lstStyle/>
          <a:p>
            <a:pPr algn="r"/>
            <a:fld id="{BDA1902F-375B-E746-8150-A5E8E384F30F}" type="slidenum">
              <a:rPr lang="en-US" sz="1200"/>
              <a:pPr algn="r"/>
              <a:t>14</a:t>
            </a:fld>
            <a:endParaRPr lang="en-US" sz="1200"/>
          </a:p>
        </p:txBody>
      </p:sp>
      <p:sp>
        <p:nvSpPr>
          <p:cNvPr id="15" name="Rectangle 14">
            <a:extLst>
              <a:ext uri="{FF2B5EF4-FFF2-40B4-BE49-F238E27FC236}">
                <a16:creationId xmlns:a16="http://schemas.microsoft.com/office/drawing/2014/main" id="{2D6BD6BA-FB03-4109-8FA2-4C70DD6DC9EF}"/>
              </a:ext>
            </a:extLst>
          </p:cNvPr>
          <p:cNvSpPr/>
          <p:nvPr/>
        </p:nvSpPr>
        <p:spPr>
          <a:xfrm rot="16200000">
            <a:off x="-1896835" y="2326810"/>
            <a:ext cx="4572000" cy="489878"/>
          </a:xfrm>
          <a:prstGeom prst="rect">
            <a:avLst/>
          </a:prstGeom>
        </p:spPr>
        <p:txBody>
          <a:bodyPr>
            <a:spAutoFit/>
          </a:bodyPr>
          <a:lstStyle/>
          <a:p>
            <a:pPr>
              <a:lnSpc>
                <a:spcPts val="3100"/>
              </a:lnSpc>
            </a:pPr>
            <a:r>
              <a:rPr lang="en-US" sz="2000" dirty="0">
                <a:solidFill>
                  <a:srgbClr val="AAD18E"/>
                </a:solidFill>
                <a:latin typeface="Arial" panose="020B0604020202020204" pitchFamily="34" charset="0"/>
                <a:cs typeface="Arial" panose="020B0604020202020204" pitchFamily="34" charset="0"/>
              </a:rPr>
              <a:t>RECOMMANDATIONS POLITIQUES</a:t>
            </a:r>
          </a:p>
        </p:txBody>
      </p:sp>
      <p:sp>
        <p:nvSpPr>
          <p:cNvPr id="12" name="Title 1">
            <a:extLst>
              <a:ext uri="{FF2B5EF4-FFF2-40B4-BE49-F238E27FC236}">
                <a16:creationId xmlns:a16="http://schemas.microsoft.com/office/drawing/2014/main" id="{2B184A6E-901C-46E7-8C6F-613FCBBEE76D}"/>
              </a:ext>
            </a:extLst>
          </p:cNvPr>
          <p:cNvSpPr txBox="1">
            <a:spLocks/>
          </p:cNvSpPr>
          <p:nvPr/>
        </p:nvSpPr>
        <p:spPr>
          <a:xfrm>
            <a:off x="1786677" y="2312696"/>
            <a:ext cx="7395882" cy="8533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lvl="0" defTabSz="457200" eaLnBrk="0" hangingPunct="0">
              <a:lnSpc>
                <a:spcPct val="100000"/>
              </a:lnSpc>
              <a:spcBef>
                <a:spcPct val="30000"/>
              </a:spcBef>
              <a:defRPr/>
            </a:pPr>
            <a:r>
              <a:rPr lang="en-US" sz="2800" dirty="0" err="1">
                <a:solidFill>
                  <a:schemeClr val="bg2">
                    <a:lumMod val="25000"/>
                  </a:schemeClr>
                </a:solidFill>
                <a:latin typeface="Arial" panose="020B0604020202020204" pitchFamily="34" charset="0"/>
                <a:ea typeface="Cambria" charset="0"/>
                <a:cs typeface="Arial" panose="020B0604020202020204" pitchFamily="34" charset="0"/>
              </a:rPr>
              <a:t>Développer</a:t>
            </a:r>
            <a:r>
              <a:rPr lang="en-US" sz="2800" dirty="0">
                <a:solidFill>
                  <a:schemeClr val="bg2">
                    <a:lumMod val="25000"/>
                  </a:schemeClr>
                </a:solidFill>
                <a:latin typeface="Arial" panose="020B0604020202020204" pitchFamily="34" charset="0"/>
                <a:ea typeface="Cambria" charset="0"/>
                <a:cs typeface="Arial" panose="020B0604020202020204" pitchFamily="34" charset="0"/>
              </a:rPr>
              <a:t> les </a:t>
            </a:r>
            <a:r>
              <a:rPr lang="en-US" sz="2800" dirty="0" err="1">
                <a:solidFill>
                  <a:schemeClr val="bg2">
                    <a:lumMod val="25000"/>
                  </a:schemeClr>
                </a:solidFill>
                <a:latin typeface="Arial" panose="020B0604020202020204" pitchFamily="34" charset="0"/>
                <a:ea typeface="Cambria" charset="0"/>
                <a:cs typeface="Arial" panose="020B0604020202020204" pitchFamily="34" charset="0"/>
              </a:rPr>
              <a:t>investissements</a:t>
            </a:r>
            <a:r>
              <a:rPr lang="en-US" sz="2800" dirty="0">
                <a:solidFill>
                  <a:schemeClr val="bg2">
                    <a:lumMod val="25000"/>
                  </a:schemeClr>
                </a:solidFill>
                <a:latin typeface="Arial" panose="020B0604020202020204" pitchFamily="34" charset="0"/>
                <a:ea typeface="Cambria" charset="0"/>
                <a:cs typeface="Arial" panose="020B0604020202020204" pitchFamily="34" charset="0"/>
              </a:rPr>
              <a:t> </a:t>
            </a:r>
            <a:r>
              <a:rPr lang="en-US" sz="2800" dirty="0" err="1">
                <a:solidFill>
                  <a:schemeClr val="bg2">
                    <a:lumMod val="25000"/>
                  </a:schemeClr>
                </a:solidFill>
                <a:latin typeface="Arial" panose="020B0604020202020204" pitchFamily="34" charset="0"/>
                <a:ea typeface="Cambria" charset="0"/>
                <a:cs typeface="Arial" panose="020B0604020202020204" pitchFamily="34" charset="0"/>
              </a:rPr>
              <a:t>sociaux</a:t>
            </a:r>
            <a:r>
              <a:rPr lang="en-US" sz="2800" dirty="0">
                <a:solidFill>
                  <a:schemeClr val="bg2">
                    <a:lumMod val="25000"/>
                  </a:schemeClr>
                </a:solidFill>
                <a:latin typeface="Arial" panose="020B0604020202020204" pitchFamily="34" charset="0"/>
                <a:ea typeface="Cambria" charset="0"/>
                <a:cs typeface="Arial" panose="020B0604020202020204" pitchFamily="34" charset="0"/>
              </a:rPr>
              <a:t> pour la </a:t>
            </a:r>
            <a:r>
              <a:rPr lang="en-US" sz="2800" dirty="0" err="1">
                <a:solidFill>
                  <a:schemeClr val="bg2">
                    <a:lumMod val="25000"/>
                  </a:schemeClr>
                </a:solidFill>
                <a:latin typeface="Arial" panose="020B0604020202020204" pitchFamily="34" charset="0"/>
                <a:ea typeface="Cambria" charset="0"/>
                <a:cs typeface="Arial" panose="020B0604020202020204" pitchFamily="34" charset="0"/>
              </a:rPr>
              <a:t>résilience</a:t>
            </a:r>
            <a:endParaRPr lang="en-US" sz="2800" dirty="0">
              <a:solidFill>
                <a:schemeClr val="bg2">
                  <a:lumMod val="25000"/>
                </a:schemeClr>
              </a:solidFill>
              <a:latin typeface="Arial" panose="020B0604020202020204" pitchFamily="34" charset="0"/>
              <a:ea typeface="Cambria" charset="0"/>
              <a:cs typeface="Arial" panose="020B0604020202020204" pitchFamily="34" charset="0"/>
            </a:endParaRPr>
          </a:p>
        </p:txBody>
      </p:sp>
      <p:sp>
        <p:nvSpPr>
          <p:cNvPr id="14" name="TextBox 13">
            <a:extLst>
              <a:ext uri="{FF2B5EF4-FFF2-40B4-BE49-F238E27FC236}">
                <a16:creationId xmlns:a16="http://schemas.microsoft.com/office/drawing/2014/main" id="{63F91DF8-9294-4CB5-8D80-368AA8BE2EF7}"/>
              </a:ext>
            </a:extLst>
          </p:cNvPr>
          <p:cNvSpPr txBox="1"/>
          <p:nvPr/>
        </p:nvSpPr>
        <p:spPr>
          <a:xfrm>
            <a:off x="926473" y="1954527"/>
            <a:ext cx="849356" cy="1569660"/>
          </a:xfrm>
          <a:prstGeom prst="rect">
            <a:avLst/>
          </a:prstGeom>
          <a:noFill/>
        </p:spPr>
        <p:txBody>
          <a:bodyPr wrap="square" rtlCol="0">
            <a:spAutoFit/>
          </a:bodyPr>
          <a:lstStyle/>
          <a:p>
            <a:r>
              <a:rPr lang="de-DE" sz="9600" b="1" dirty="0">
                <a:solidFill>
                  <a:schemeClr val="accent6">
                    <a:lumMod val="75000"/>
                  </a:schemeClr>
                </a:solidFill>
                <a:latin typeface="Arial" charset="0"/>
                <a:ea typeface="Arial" charset="0"/>
                <a:cs typeface="Arial" charset="0"/>
              </a:rPr>
              <a:t>2</a:t>
            </a:r>
            <a:endParaRPr lang="en-US" sz="9600" dirty="0">
              <a:solidFill>
                <a:schemeClr val="accent6">
                  <a:lumMod val="75000"/>
                </a:schemeClr>
              </a:solidFill>
              <a:latin typeface="Arial" charset="0"/>
              <a:ea typeface="Arial" charset="0"/>
              <a:cs typeface="Arial" charset="0"/>
            </a:endParaRPr>
          </a:p>
        </p:txBody>
      </p:sp>
      <p:sp>
        <p:nvSpPr>
          <p:cNvPr id="16" name="Title 1">
            <a:extLst>
              <a:ext uri="{FF2B5EF4-FFF2-40B4-BE49-F238E27FC236}">
                <a16:creationId xmlns:a16="http://schemas.microsoft.com/office/drawing/2014/main" id="{6D13F71E-776C-4621-B0F4-11B9B5607EC3}"/>
              </a:ext>
            </a:extLst>
          </p:cNvPr>
          <p:cNvSpPr txBox="1">
            <a:spLocks/>
          </p:cNvSpPr>
          <p:nvPr/>
        </p:nvSpPr>
        <p:spPr>
          <a:xfrm>
            <a:off x="1775829" y="3387403"/>
            <a:ext cx="7368169" cy="140400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lnSpc>
                <a:spcPct val="100000"/>
              </a:lnSpc>
              <a:spcBef>
                <a:spcPts val="0"/>
              </a:spcBef>
              <a:spcAft>
                <a:spcPts val="0"/>
              </a:spcAft>
            </a:pPr>
            <a:r>
              <a:rPr lang="en-US" sz="2800" dirty="0" err="1">
                <a:solidFill>
                  <a:schemeClr val="bg2">
                    <a:lumMod val="25000"/>
                  </a:schemeClr>
                </a:solidFill>
                <a:latin typeface="Arial" panose="020B0604020202020204" pitchFamily="34" charset="0"/>
                <a:ea typeface="Cambria" charset="0"/>
                <a:cs typeface="Arial" panose="020B0604020202020204" pitchFamily="34" charset="0"/>
              </a:rPr>
              <a:t>Renforcer</a:t>
            </a:r>
            <a:r>
              <a:rPr lang="en-US" sz="2800" dirty="0">
                <a:solidFill>
                  <a:schemeClr val="bg2">
                    <a:lumMod val="25000"/>
                  </a:schemeClr>
                </a:solidFill>
                <a:latin typeface="Arial" panose="020B0604020202020204" pitchFamily="34" charset="0"/>
                <a:ea typeface="Cambria" charset="0"/>
                <a:cs typeface="Arial" panose="020B0604020202020204" pitchFamily="34" charset="0"/>
              </a:rPr>
              <a:t> la </a:t>
            </a:r>
            <a:r>
              <a:rPr lang="en-US" sz="2800" dirty="0" err="1">
                <a:solidFill>
                  <a:schemeClr val="bg2">
                    <a:lumMod val="25000"/>
                  </a:schemeClr>
                </a:solidFill>
                <a:latin typeface="Arial" panose="020B0604020202020204" pitchFamily="34" charset="0"/>
                <a:ea typeface="Cambria" charset="0"/>
                <a:cs typeface="Arial" panose="020B0604020202020204" pitchFamily="34" charset="0"/>
              </a:rPr>
              <a:t>Coopération</a:t>
            </a:r>
            <a:r>
              <a:rPr lang="en-US" sz="2800" dirty="0">
                <a:solidFill>
                  <a:schemeClr val="bg2">
                    <a:lumMod val="25000"/>
                  </a:schemeClr>
                </a:solidFill>
                <a:latin typeface="Arial" panose="020B0604020202020204" pitchFamily="34" charset="0"/>
                <a:ea typeface="Cambria" charset="0"/>
                <a:cs typeface="Arial" panose="020B0604020202020204" pitchFamily="34" charset="0"/>
              </a:rPr>
              <a:t> </a:t>
            </a:r>
            <a:r>
              <a:rPr lang="en-US" sz="2800" dirty="0" err="1">
                <a:solidFill>
                  <a:schemeClr val="bg2">
                    <a:lumMod val="25000"/>
                  </a:schemeClr>
                </a:solidFill>
                <a:latin typeface="Arial" panose="020B0604020202020204" pitchFamily="34" charset="0"/>
                <a:ea typeface="Cambria" charset="0"/>
                <a:cs typeface="Arial" panose="020B0604020202020204" pitchFamily="34" charset="0"/>
              </a:rPr>
              <a:t>Internationale</a:t>
            </a:r>
            <a:endParaRPr lang="en-US" sz="2800" dirty="0">
              <a:solidFill>
                <a:schemeClr val="bg2">
                  <a:lumMod val="25000"/>
                </a:schemeClr>
              </a:solidFill>
              <a:latin typeface="Arial" panose="020B0604020202020204" pitchFamily="34" charset="0"/>
              <a:ea typeface="Cambria" charset="0"/>
              <a:cs typeface="Arial" panose="020B0604020202020204" pitchFamily="34" charset="0"/>
            </a:endParaRPr>
          </a:p>
        </p:txBody>
      </p:sp>
      <p:sp>
        <p:nvSpPr>
          <p:cNvPr id="17" name="TextBox 16">
            <a:extLst>
              <a:ext uri="{FF2B5EF4-FFF2-40B4-BE49-F238E27FC236}">
                <a16:creationId xmlns:a16="http://schemas.microsoft.com/office/drawing/2014/main" id="{C9449DCE-8285-4F07-9433-8FF6EE58B922}"/>
              </a:ext>
            </a:extLst>
          </p:cNvPr>
          <p:cNvSpPr txBox="1"/>
          <p:nvPr/>
        </p:nvSpPr>
        <p:spPr>
          <a:xfrm>
            <a:off x="926473" y="3285985"/>
            <a:ext cx="849356" cy="1569660"/>
          </a:xfrm>
          <a:prstGeom prst="rect">
            <a:avLst/>
          </a:prstGeom>
          <a:noFill/>
        </p:spPr>
        <p:txBody>
          <a:bodyPr wrap="square" rtlCol="0">
            <a:spAutoFit/>
          </a:bodyPr>
          <a:lstStyle/>
          <a:p>
            <a:r>
              <a:rPr lang="de-DE" sz="9600" b="1" dirty="0">
                <a:solidFill>
                  <a:schemeClr val="accent6">
                    <a:lumMod val="75000"/>
                  </a:schemeClr>
                </a:solidFill>
                <a:latin typeface="Arial" charset="0"/>
                <a:ea typeface="Arial" charset="0"/>
                <a:cs typeface="Arial" charset="0"/>
              </a:rPr>
              <a:t>3</a:t>
            </a:r>
            <a:endParaRPr lang="en-US" sz="9600" dirty="0">
              <a:solidFill>
                <a:schemeClr val="accent6">
                  <a:lumMod val="75000"/>
                </a:schemeClr>
              </a:solidFill>
              <a:latin typeface="Arial" charset="0"/>
              <a:ea typeface="Arial" charset="0"/>
              <a:cs typeface="Arial" charset="0"/>
            </a:endParaRPr>
          </a:p>
        </p:txBody>
      </p:sp>
    </p:spTree>
    <p:extLst>
      <p:ext uri="{BB962C8B-B14F-4D97-AF65-F5344CB8AC3E}">
        <p14:creationId xmlns:p14="http://schemas.microsoft.com/office/powerpoint/2010/main" val="1446444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p:nvPr>
        </p:nvSpPr>
        <p:spPr>
          <a:xfrm>
            <a:off x="316355" y="243703"/>
            <a:ext cx="6400800" cy="1588127"/>
          </a:xfrm>
          <a:prstGeom prst="rect">
            <a:avLst/>
          </a:prstGeom>
          <a:noFill/>
        </p:spPr>
        <p:txBody>
          <a:bodyPr wrap="square" rtlCol="0">
            <a:spAutoFit/>
          </a:bodyPr>
          <a:lstStyle/>
          <a:p>
            <a:pPr algn="l"/>
            <a:r>
              <a:rPr lang="en-US" sz="4500">
                <a:solidFill>
                  <a:schemeClr val="bg1"/>
                </a:solidFill>
                <a:latin typeface="Arial Narrow" pitchFamily="34" charset="0"/>
              </a:rPr>
              <a:t>2017 </a:t>
            </a:r>
            <a:br>
              <a:rPr lang="en-US" sz="2100">
                <a:solidFill>
                  <a:schemeClr val="bg1"/>
                </a:solidFill>
                <a:latin typeface="Arial Narrow" pitchFamily="34" charset="0"/>
              </a:rPr>
            </a:br>
            <a:r>
              <a:rPr lang="en-US" sz="2100" b="1" cap="all">
                <a:solidFill>
                  <a:schemeClr val="bg1"/>
                </a:solidFill>
                <a:latin typeface="Arial Narrow" pitchFamily="34" charset="0"/>
              </a:rPr>
              <a:t>GLOBAL </a:t>
            </a:r>
          </a:p>
          <a:p>
            <a:pPr algn="l"/>
            <a:r>
              <a:rPr lang="en-US" sz="2100" b="1" cap="all">
                <a:solidFill>
                  <a:schemeClr val="bg1"/>
                </a:solidFill>
                <a:latin typeface="Arial Narrow" pitchFamily="34" charset="0"/>
              </a:rPr>
              <a:t>HUNGER </a:t>
            </a:r>
            <a:br>
              <a:rPr lang="en-US" sz="2100" b="1" cap="all">
                <a:solidFill>
                  <a:schemeClr val="bg1"/>
                </a:solidFill>
                <a:latin typeface="Arial Narrow" pitchFamily="34" charset="0"/>
              </a:rPr>
            </a:br>
            <a:r>
              <a:rPr lang="en-US" sz="2100" b="1" cap="all">
                <a:solidFill>
                  <a:schemeClr val="bg1"/>
                </a:solidFill>
                <a:latin typeface="Arial Narrow" pitchFamily="34" charset="0"/>
              </a:rPr>
              <a:t>INDEX</a:t>
            </a:r>
          </a:p>
        </p:txBody>
      </p:sp>
      <p:sp>
        <p:nvSpPr>
          <p:cNvPr id="2" name="Rectangle 1"/>
          <p:cNvSpPr/>
          <p:nvPr/>
        </p:nvSpPr>
        <p:spPr>
          <a:xfrm>
            <a:off x="2" y="2"/>
            <a:ext cx="9143999"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a:p>
        </p:txBody>
      </p:sp>
      <p:sp>
        <p:nvSpPr>
          <p:cNvPr id="12" name="TextBox 11"/>
          <p:cNvSpPr txBox="1"/>
          <p:nvPr/>
        </p:nvSpPr>
        <p:spPr>
          <a:xfrm>
            <a:off x="4186691" y="1627942"/>
            <a:ext cx="4640954" cy="3447098"/>
          </a:xfrm>
          <a:prstGeom prst="rect">
            <a:avLst/>
          </a:prstGeom>
          <a:noFill/>
        </p:spPr>
        <p:txBody>
          <a:bodyPr wrap="square" rtlCol="0">
            <a:spAutoFit/>
          </a:bodyPr>
          <a:lstStyle/>
          <a:p>
            <a:pPr>
              <a:spcAft>
                <a:spcPts val="1350"/>
              </a:spcAft>
              <a:buClr>
                <a:srgbClr val="FF0000"/>
              </a:buClr>
            </a:pPr>
            <a:endParaRPr lang="de-DE" sz="1600" dirty="0">
              <a:solidFill>
                <a:schemeClr val="bg1"/>
              </a:solidFill>
              <a:latin typeface="Arial" panose="020B0604020202020204" pitchFamily="34" charset="0"/>
              <a:ea typeface="Trade Gothic LT Std" charset="0"/>
              <a:cs typeface="Arial" panose="020B0604020202020204" pitchFamily="34" charset="0"/>
            </a:endParaRPr>
          </a:p>
          <a:p>
            <a:pPr>
              <a:spcAft>
                <a:spcPts val="1350"/>
              </a:spcAft>
              <a:buClr>
                <a:srgbClr val="FF0000"/>
              </a:buClr>
            </a:pPr>
            <a:endParaRPr lang="de-DE" sz="1600" dirty="0">
              <a:solidFill>
                <a:schemeClr val="bg1"/>
              </a:solidFill>
              <a:latin typeface="Arial" panose="020B0604020202020204" pitchFamily="34" charset="0"/>
              <a:ea typeface="Trade Gothic LT Std" charset="0"/>
              <a:cs typeface="Arial" panose="020B0604020202020204" pitchFamily="34" charset="0"/>
            </a:endParaRPr>
          </a:p>
          <a:p>
            <a:pPr>
              <a:spcAft>
                <a:spcPts val="1350"/>
              </a:spcAft>
              <a:buClr>
                <a:srgbClr val="FF0000"/>
              </a:buClr>
            </a:pPr>
            <a:endParaRPr lang="de-DE" sz="1600" dirty="0">
              <a:solidFill>
                <a:schemeClr val="bg1"/>
              </a:solidFill>
              <a:latin typeface="Arial" panose="020B0604020202020204" pitchFamily="34" charset="0"/>
              <a:ea typeface="Trade Gothic LT Std" charset="0"/>
              <a:cs typeface="Arial" panose="020B0604020202020204" pitchFamily="34" charset="0"/>
            </a:endParaRPr>
          </a:p>
          <a:p>
            <a:pPr algn="ctr">
              <a:spcAft>
                <a:spcPts val="1350"/>
              </a:spcAft>
              <a:buClr>
                <a:srgbClr val="FF0000"/>
              </a:buClr>
            </a:pPr>
            <a:r>
              <a:rPr lang="de-DE" sz="3600" dirty="0">
                <a:solidFill>
                  <a:schemeClr val="bg1"/>
                </a:solidFill>
                <a:latin typeface="Arial" panose="020B0604020202020204" pitchFamily="34" charset="0"/>
                <a:ea typeface="Trade Gothic LT Std" charset="0"/>
                <a:cs typeface="Arial" panose="020B0604020202020204" pitchFamily="34" charset="0"/>
              </a:rPr>
              <a:t>MERCI</a:t>
            </a:r>
          </a:p>
          <a:p>
            <a:pPr>
              <a:spcAft>
                <a:spcPts val="1350"/>
              </a:spcAft>
              <a:buClr>
                <a:srgbClr val="FF0000"/>
              </a:buClr>
            </a:pPr>
            <a:endParaRPr lang="de-DE" sz="1600" dirty="0">
              <a:solidFill>
                <a:schemeClr val="bg1"/>
              </a:solidFill>
              <a:latin typeface="Arial" panose="020B0604020202020204" pitchFamily="34" charset="0"/>
              <a:ea typeface="Trade Gothic LT Std" charset="0"/>
              <a:cs typeface="Arial" panose="020B0604020202020204" pitchFamily="34" charset="0"/>
            </a:endParaRPr>
          </a:p>
          <a:p>
            <a:pPr>
              <a:spcAft>
                <a:spcPts val="1350"/>
              </a:spcAft>
              <a:buClr>
                <a:srgbClr val="FF0000"/>
              </a:buClr>
            </a:pPr>
            <a:r>
              <a:rPr lang="fr-FR" sz="1600" dirty="0">
                <a:solidFill>
                  <a:schemeClr val="bg1"/>
                </a:solidFill>
                <a:latin typeface="Arial" panose="020B0604020202020204" pitchFamily="34" charset="0"/>
                <a:ea typeface="Trade Gothic LT Std" charset="0"/>
                <a:cs typeface="Arial" panose="020B0604020202020204" pitchFamily="34" charset="0"/>
              </a:rPr>
              <a:t>Pour plus d‘information sur l’IDF ainsi que des traductions, prière de visiter le site internet</a:t>
            </a:r>
            <a:r>
              <a:rPr lang="de-DE" sz="1600" dirty="0">
                <a:solidFill>
                  <a:schemeClr val="bg1"/>
                </a:solidFill>
                <a:latin typeface="Arial" panose="020B0604020202020204" pitchFamily="34" charset="0"/>
                <a:ea typeface="Trade Gothic LT Std" charset="0"/>
                <a:cs typeface="Arial" panose="020B0604020202020204" pitchFamily="34" charset="0"/>
              </a:rPr>
              <a:t>:  </a:t>
            </a:r>
          </a:p>
          <a:p>
            <a:pPr>
              <a:spcAft>
                <a:spcPts val="1350"/>
              </a:spcAft>
              <a:buClr>
                <a:srgbClr val="FF0000"/>
              </a:buClr>
            </a:pPr>
            <a:r>
              <a:rPr lang="de-DE" sz="1600" i="1" dirty="0">
                <a:solidFill>
                  <a:srgbClr val="AAD18E"/>
                </a:solidFill>
                <a:latin typeface="Arial" panose="020B0604020202020204" pitchFamily="34" charset="0"/>
                <a:ea typeface="Trade Gothic LT Std" charset="0"/>
                <a:cs typeface="Arial" panose="020B0604020202020204" pitchFamily="34" charset="0"/>
              </a:rPr>
              <a:t>www.globalhungerindex.org</a:t>
            </a:r>
          </a:p>
        </p:txBody>
      </p:sp>
      <p:sp>
        <p:nvSpPr>
          <p:cNvPr id="8" name="Slide Number Placeholder 2">
            <a:extLst>
              <a:ext uri="{FF2B5EF4-FFF2-40B4-BE49-F238E27FC236}">
                <a16:creationId xmlns:a16="http://schemas.microsoft.com/office/drawing/2014/main" id="{A375492B-B28B-406A-8233-9FE0A0E4E38D}"/>
              </a:ext>
            </a:extLst>
          </p:cNvPr>
          <p:cNvSpPr>
            <a:spLocks noGrp="1"/>
          </p:cNvSpPr>
          <p:nvPr>
            <p:ph type="sldNum" sz="quarter" idx="12"/>
          </p:nvPr>
        </p:nvSpPr>
        <p:spPr>
          <a:xfrm>
            <a:off x="6457950" y="4767263"/>
            <a:ext cx="2057400" cy="273844"/>
          </a:xfrm>
        </p:spPr>
        <p:txBody>
          <a:bodyPr/>
          <a:lstStyle/>
          <a:p>
            <a:pPr algn="r"/>
            <a:fld id="{BDA1902F-375B-E746-8150-A5E8E384F30F}" type="slidenum">
              <a:rPr lang="en-US" sz="1200"/>
              <a:pPr algn="r"/>
              <a:t>15</a:t>
            </a:fld>
            <a:endParaRPr lang="en-US" sz="1200"/>
          </a:p>
        </p:txBody>
      </p:sp>
      <p:pic>
        <p:nvPicPr>
          <p:cNvPr id="5" name="Image 4" descr="Une image contenant personne, extérieur, gens, famille&#10;&#10;Description générée automatiquement">
            <a:extLst>
              <a:ext uri="{FF2B5EF4-FFF2-40B4-BE49-F238E27FC236}">
                <a16:creationId xmlns:a16="http://schemas.microsoft.com/office/drawing/2014/main" id="{CA679813-4A48-4E3F-9591-087172EAAE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0127"/>
          <a:stretch/>
        </p:blipFill>
        <p:spPr>
          <a:xfrm>
            <a:off x="316355" y="1396777"/>
            <a:ext cx="3714749" cy="3544255"/>
          </a:xfrm>
          <a:prstGeom prst="rect">
            <a:avLst/>
          </a:prstGeom>
        </p:spPr>
      </p:pic>
      <p:sp>
        <p:nvSpPr>
          <p:cNvPr id="10" name="TextBox 1">
            <a:extLst>
              <a:ext uri="{FF2B5EF4-FFF2-40B4-BE49-F238E27FC236}">
                <a16:creationId xmlns:a16="http://schemas.microsoft.com/office/drawing/2014/main" id="{A404AE1E-9B86-4258-B7EE-508E8B2EC4A9}"/>
              </a:ext>
            </a:extLst>
          </p:cNvPr>
          <p:cNvSpPr txBox="1"/>
          <p:nvPr/>
        </p:nvSpPr>
        <p:spPr>
          <a:xfrm>
            <a:off x="-2" y="-201690"/>
            <a:ext cx="9144000" cy="2031325"/>
          </a:xfrm>
          <a:prstGeom prst="rect">
            <a:avLst/>
          </a:prstGeom>
          <a:solidFill>
            <a:schemeClr val="tx1"/>
          </a:solidFill>
        </p:spPr>
        <p:txBody>
          <a:bodyPr wrap="square" rtlCol="0">
            <a:spAutoFit/>
          </a:bodyPr>
          <a:lstStyle/>
          <a:p>
            <a:r>
              <a:rPr lang="de-DE" sz="5400" b="1" dirty="0">
                <a:solidFill>
                  <a:schemeClr val="bg1"/>
                </a:solidFill>
                <a:latin typeface="Arial Narrow" panose="020B0606020202030204" pitchFamily="34" charset="0"/>
                <a:cs typeface="Arial" panose="020B0604020202020204" pitchFamily="34" charset="0"/>
              </a:rPr>
              <a:t>2020</a:t>
            </a:r>
          </a:p>
          <a:p>
            <a:pPr fontAlgn="base">
              <a:spcBef>
                <a:spcPct val="0"/>
              </a:spcBef>
              <a:spcAft>
                <a:spcPct val="0"/>
              </a:spcAft>
            </a:pPr>
            <a:r>
              <a:rPr lang="de-DE" sz="3600" b="1" dirty="0">
                <a:solidFill>
                  <a:schemeClr val="bg1"/>
                </a:solidFill>
                <a:latin typeface="Arial Narrow" panose="020B0606020202030204" pitchFamily="34" charset="0"/>
                <a:cs typeface="Arial" panose="020B0604020202020204" pitchFamily="34" charset="0"/>
              </a:rPr>
              <a:t>INDICE DE LA FAIM DANS LE MONDE</a:t>
            </a:r>
          </a:p>
          <a:p>
            <a:r>
              <a:rPr lang="en-US" sz="1800" dirty="0">
                <a:solidFill>
                  <a:schemeClr val="bg1"/>
                </a:solidFill>
                <a:latin typeface="Arial Narrow" panose="020B0606020202030204" pitchFamily="34" charset="0"/>
                <a:cs typeface="Arial" panose="020B0604020202020204" pitchFamily="34" charset="0"/>
              </a:rPr>
              <a:t>UNE DÉCENNIE VERS LA FAIM ZÉRO</a:t>
            </a:r>
          </a:p>
          <a:p>
            <a:r>
              <a:rPr lang="en-US" sz="1800" dirty="0">
                <a:solidFill>
                  <a:schemeClr val="bg1"/>
                </a:solidFill>
                <a:latin typeface="Arial Narrow" panose="020B0606020202030204" pitchFamily="34" charset="0"/>
                <a:cs typeface="Arial" panose="020B0604020202020204" pitchFamily="34" charset="0"/>
              </a:rPr>
              <a:t>RELIER LA SANTÉ ET LES SYSTEMES ALIMENTAIRES DURABLES</a:t>
            </a:r>
            <a:endParaRPr lang="de-DE" sz="1800" dirty="0">
              <a:solidFill>
                <a:schemeClr val="bg1"/>
              </a:solidFill>
              <a:latin typeface="Arial Narrow" panose="020B0606020202030204" pitchFamily="34" charset="0"/>
              <a:cs typeface="Arial" panose="020B0604020202020204" pitchFamily="34" charset="0"/>
            </a:endParaRPr>
          </a:p>
        </p:txBody>
      </p:sp>
      <p:pic>
        <p:nvPicPr>
          <p:cNvPr id="11" name="Picture 5">
            <a:extLst>
              <a:ext uri="{FF2B5EF4-FFF2-40B4-BE49-F238E27FC236}">
                <a16:creationId xmlns:a16="http://schemas.microsoft.com/office/drawing/2014/main" id="{2FECDC7A-6761-4708-A603-89983AC013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1325" y="313380"/>
            <a:ext cx="688891" cy="398771"/>
          </a:xfrm>
          <a:prstGeom prst="rect">
            <a:avLst/>
          </a:prstGeom>
        </p:spPr>
      </p:pic>
      <p:pic>
        <p:nvPicPr>
          <p:cNvPr id="13" name="Picture 8" descr="A close up of a sign&#10;&#10;Description automatically generated">
            <a:extLst>
              <a:ext uri="{FF2B5EF4-FFF2-40B4-BE49-F238E27FC236}">
                <a16:creationId xmlns:a16="http://schemas.microsoft.com/office/drawing/2014/main" id="{BEA28F69-D11B-4B7C-90C7-059C497FDD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9085" y="318547"/>
            <a:ext cx="2145142" cy="393604"/>
          </a:xfrm>
          <a:prstGeom prst="rect">
            <a:avLst/>
          </a:prstGeom>
        </p:spPr>
      </p:pic>
    </p:spTree>
    <p:extLst>
      <p:ext uri="{BB962C8B-B14F-4D97-AF65-F5344CB8AC3E}">
        <p14:creationId xmlns:p14="http://schemas.microsoft.com/office/powerpoint/2010/main" val="126440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BDA1902F-375B-E746-8150-A5E8E384F30F}" type="slidenum">
              <a:rPr lang="en-US" smtClean="0"/>
              <a:pPr/>
              <a:t>2</a:t>
            </a:fld>
            <a:endParaRPr lang="en-US"/>
          </a:p>
        </p:txBody>
      </p:sp>
      <p:pic>
        <p:nvPicPr>
          <p:cNvPr id="4" name="Picture 2" descr="https://euc-powerpoint.officeapps.live.com/pods/GetClipboardImage.ashx?Id=5b0511a8-beda-4e02-9788-72cd22c65a50&amp;DC=GEU6&amp;wdoverrides=GetClipboardImageEnabled: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9FC1B3A-50F8-4956-98C4-C026C4B96F4E}"/>
              </a:ext>
            </a:extLst>
          </p:cNvPr>
          <p:cNvSpPr/>
          <p:nvPr/>
        </p:nvSpPr>
        <p:spPr>
          <a:xfrm>
            <a:off x="976745" y="727364"/>
            <a:ext cx="3387437" cy="4364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L’IDF REGROUPE</a:t>
            </a:r>
          </a:p>
        </p:txBody>
      </p:sp>
    </p:spTree>
    <p:extLst>
      <p:ext uri="{BB962C8B-B14F-4D97-AF65-F5344CB8AC3E}">
        <p14:creationId xmlns:p14="http://schemas.microsoft.com/office/powerpoint/2010/main" val="228273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1112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fr-FR" sz="2000" b="0" dirty="0">
                <a:solidFill>
                  <a:schemeClr val="bg1"/>
                </a:solidFill>
              </a:rPr>
              <a:t>ÉCHELLE DE GRAVITÉ DE L’IDF  ET NOMBRE DE PAYS PAR NIVEAU DE FAIM</a:t>
            </a:r>
            <a:endParaRPr lang="en-US" sz="2000" b="0" dirty="0">
              <a:solidFill>
                <a:schemeClr val="bg1"/>
              </a:solidFill>
            </a:endParaRPr>
          </a:p>
        </p:txBody>
      </p:sp>
      <p:sp>
        <p:nvSpPr>
          <p:cNvPr id="28" name="Slide Number Placeholder 2">
            <a:extLst>
              <a:ext uri="{FF2B5EF4-FFF2-40B4-BE49-F238E27FC236}">
                <a16:creationId xmlns:a16="http://schemas.microsoft.com/office/drawing/2014/main" id="{7E902A7C-2F43-4D6C-A473-26AD8B5BA9D3}"/>
              </a:ext>
            </a:extLst>
          </p:cNvPr>
          <p:cNvSpPr>
            <a:spLocks noGrp="1"/>
          </p:cNvSpPr>
          <p:nvPr>
            <p:ph type="sldNum" sz="quarter" idx="12"/>
          </p:nvPr>
        </p:nvSpPr>
        <p:spPr>
          <a:xfrm>
            <a:off x="6723891" y="4785435"/>
            <a:ext cx="2133600" cy="273844"/>
          </a:xfrm>
        </p:spPr>
        <p:txBody>
          <a:bodyPr/>
          <a:lstStyle/>
          <a:p>
            <a:fld id="{BDA1902F-375B-E746-8150-A5E8E384F30F}" type="slidenum">
              <a:rPr lang="en-US" smtClean="0">
                <a:solidFill>
                  <a:schemeClr val="tx1">
                    <a:tint val="75000"/>
                  </a:schemeClr>
                </a:solidFill>
                <a:latin typeface="+mn-lt"/>
                <a:ea typeface="+mn-ea"/>
              </a:rPr>
              <a:pPr/>
              <a:t>3</a:t>
            </a:fld>
            <a:endParaRPr lang="en-US">
              <a:solidFill>
                <a:schemeClr val="tx1">
                  <a:tint val="75000"/>
                </a:schemeClr>
              </a:solidFill>
              <a:latin typeface="+mn-lt"/>
              <a:ea typeface="+mn-ea"/>
            </a:endParaRPr>
          </a:p>
        </p:txBody>
      </p:sp>
      <p:grpSp>
        <p:nvGrpSpPr>
          <p:cNvPr id="4" name="Group 3"/>
          <p:cNvGrpSpPr/>
          <p:nvPr/>
        </p:nvGrpSpPr>
        <p:grpSpPr>
          <a:xfrm>
            <a:off x="506375" y="1955107"/>
            <a:ext cx="8275862" cy="1015662"/>
            <a:chOff x="524401" y="2049376"/>
            <a:chExt cx="8275862" cy="1015662"/>
          </a:xfrm>
        </p:grpSpPr>
        <p:sp>
          <p:nvSpPr>
            <p:cNvPr id="11" name="Rectangle 10"/>
            <p:cNvSpPr/>
            <p:nvPr/>
          </p:nvSpPr>
          <p:spPr>
            <a:xfrm>
              <a:off x="3285490" y="2049376"/>
              <a:ext cx="1920240" cy="738663"/>
            </a:xfrm>
            <a:prstGeom prst="rect">
              <a:avLst/>
            </a:prstGeom>
            <a:solidFill>
              <a:srgbClr val="FCE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charset="0"/>
                  <a:ea typeface="Arial" charset="0"/>
                  <a:cs typeface="Arial" charset="0"/>
                </a:rPr>
                <a:t> </a:t>
              </a:r>
            </a:p>
          </p:txBody>
        </p:sp>
        <p:sp>
          <p:nvSpPr>
            <p:cNvPr id="13" name="Rectangle 12"/>
            <p:cNvSpPr/>
            <p:nvPr/>
          </p:nvSpPr>
          <p:spPr>
            <a:xfrm>
              <a:off x="683260" y="2049376"/>
              <a:ext cx="1280160" cy="738663"/>
            </a:xfrm>
            <a:prstGeom prst="rect">
              <a:avLst/>
            </a:prstGeom>
            <a:solidFill>
              <a:srgbClr val="4FA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charset="0"/>
                <a:ea typeface="Arial" charset="0"/>
                <a:cs typeface="Arial" charset="0"/>
              </a:endParaRPr>
            </a:p>
          </p:txBody>
        </p:sp>
        <p:sp>
          <p:nvSpPr>
            <p:cNvPr id="14" name="Rectangle 13"/>
            <p:cNvSpPr/>
            <p:nvPr/>
          </p:nvSpPr>
          <p:spPr>
            <a:xfrm>
              <a:off x="1984374" y="2049376"/>
              <a:ext cx="1280160" cy="738663"/>
            </a:xfrm>
            <a:prstGeom prst="rect">
              <a:avLst/>
            </a:prstGeom>
            <a:solidFill>
              <a:srgbClr val="CCE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charset="0"/>
                <a:ea typeface="Arial" charset="0"/>
                <a:cs typeface="Arial" charset="0"/>
              </a:endParaRPr>
            </a:p>
          </p:txBody>
        </p:sp>
        <p:sp>
          <p:nvSpPr>
            <p:cNvPr id="15" name="Rectangle 14"/>
            <p:cNvSpPr/>
            <p:nvPr/>
          </p:nvSpPr>
          <p:spPr>
            <a:xfrm>
              <a:off x="5221605" y="2049376"/>
              <a:ext cx="1920240" cy="738663"/>
            </a:xfrm>
            <a:prstGeom prst="rect">
              <a:avLst/>
            </a:prstGeom>
            <a:solidFill>
              <a:srgbClr val="E8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charset="0"/>
                  <a:ea typeface="Arial" charset="0"/>
                  <a:cs typeface="Arial" charset="0"/>
                </a:rPr>
                <a:t> </a:t>
              </a:r>
            </a:p>
          </p:txBody>
        </p:sp>
        <p:sp>
          <p:nvSpPr>
            <p:cNvPr id="16" name="Rectangle 15"/>
            <p:cNvSpPr/>
            <p:nvPr/>
          </p:nvSpPr>
          <p:spPr>
            <a:xfrm>
              <a:off x="7157719" y="2049376"/>
              <a:ext cx="1547107" cy="743128"/>
            </a:xfrm>
            <a:prstGeom prst="rect">
              <a:avLst/>
            </a:prstGeom>
            <a:solidFill>
              <a:srgbClr val="AA0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charset="0"/>
                <a:ea typeface="Arial" charset="0"/>
                <a:cs typeface="Arial" charset="0"/>
              </a:endParaRPr>
            </a:p>
          </p:txBody>
        </p:sp>
        <p:sp>
          <p:nvSpPr>
            <p:cNvPr id="17" name="TextBox 16"/>
            <p:cNvSpPr txBox="1"/>
            <p:nvPr/>
          </p:nvSpPr>
          <p:spPr>
            <a:xfrm>
              <a:off x="1013461" y="2202360"/>
              <a:ext cx="580608" cy="523220"/>
            </a:xfrm>
            <a:prstGeom prst="rect">
              <a:avLst/>
            </a:prstGeom>
            <a:noFill/>
          </p:spPr>
          <p:txBody>
            <a:bodyPr wrap="none" rtlCol="0">
              <a:spAutoFit/>
            </a:bodyPr>
            <a:lstStyle/>
            <a:p>
              <a:pPr algn="ctr"/>
              <a:r>
                <a:rPr lang="en-US" sz="1400" dirty="0">
                  <a:solidFill>
                    <a:schemeClr val="bg1"/>
                  </a:solidFill>
                  <a:latin typeface="Arial" charset="0"/>
                  <a:ea typeface="Arial" charset="0"/>
                  <a:cs typeface="Arial" charset="0"/>
                </a:rPr>
                <a:t>≤ 9.9</a:t>
              </a:r>
            </a:p>
            <a:p>
              <a:pPr algn="ctr"/>
              <a:r>
                <a:rPr lang="en-US" sz="1400" i="1" dirty="0">
                  <a:solidFill>
                    <a:schemeClr val="bg1"/>
                  </a:solidFill>
                  <a:latin typeface="Arial" charset="0"/>
                  <a:ea typeface="Arial" charset="0"/>
                  <a:cs typeface="Arial" charset="0"/>
                </a:rPr>
                <a:t>bas</a:t>
              </a:r>
            </a:p>
          </p:txBody>
        </p:sp>
        <p:sp>
          <p:nvSpPr>
            <p:cNvPr id="18" name="TextBox 17"/>
            <p:cNvSpPr txBox="1"/>
            <p:nvPr/>
          </p:nvSpPr>
          <p:spPr>
            <a:xfrm>
              <a:off x="1924269" y="2202360"/>
              <a:ext cx="1400371" cy="523220"/>
            </a:xfrm>
            <a:prstGeom prst="rect">
              <a:avLst/>
            </a:prstGeom>
            <a:noFill/>
          </p:spPr>
          <p:txBody>
            <a:bodyPr wrap="square" rtlCol="0">
              <a:spAutoFit/>
            </a:bodyPr>
            <a:lstStyle/>
            <a:p>
              <a:pPr algn="ctr"/>
              <a:r>
                <a:rPr lang="en-US" sz="1400" dirty="0">
                  <a:latin typeface="Arial" charset="0"/>
                  <a:ea typeface="Arial" charset="0"/>
                  <a:cs typeface="Arial" charset="0"/>
                </a:rPr>
                <a:t>10.0-19.9</a:t>
              </a:r>
            </a:p>
            <a:p>
              <a:pPr algn="ctr"/>
              <a:r>
                <a:rPr lang="en-US" sz="1400" i="1" dirty="0" err="1">
                  <a:latin typeface="Arial" charset="0"/>
                  <a:ea typeface="Arial" charset="0"/>
                  <a:cs typeface="Arial" charset="0"/>
                </a:rPr>
                <a:t>modéré</a:t>
              </a:r>
              <a:endParaRPr lang="en-US" sz="1400" i="1" dirty="0">
                <a:latin typeface="Arial" charset="0"/>
                <a:ea typeface="Arial" charset="0"/>
                <a:cs typeface="Arial" charset="0"/>
              </a:endParaRPr>
            </a:p>
          </p:txBody>
        </p:sp>
        <p:sp>
          <p:nvSpPr>
            <p:cNvPr id="19" name="TextBox 18"/>
            <p:cNvSpPr txBox="1"/>
            <p:nvPr/>
          </p:nvSpPr>
          <p:spPr>
            <a:xfrm>
              <a:off x="3545424" y="2202360"/>
              <a:ext cx="1400371" cy="523220"/>
            </a:xfrm>
            <a:prstGeom prst="rect">
              <a:avLst/>
            </a:prstGeom>
            <a:noFill/>
          </p:spPr>
          <p:txBody>
            <a:bodyPr wrap="square" rtlCol="0">
              <a:spAutoFit/>
            </a:bodyPr>
            <a:lstStyle/>
            <a:p>
              <a:pPr algn="ctr"/>
              <a:r>
                <a:rPr lang="en-US" sz="1400" dirty="0">
                  <a:latin typeface="Arial" charset="0"/>
                  <a:ea typeface="Arial" charset="0"/>
                  <a:cs typeface="Arial" charset="0"/>
                </a:rPr>
                <a:t>20.0-34.9</a:t>
              </a:r>
            </a:p>
            <a:p>
              <a:pPr algn="ctr"/>
              <a:r>
                <a:rPr lang="en-US" sz="1400" i="1" dirty="0">
                  <a:latin typeface="Arial" charset="0"/>
                  <a:ea typeface="Arial" charset="0"/>
                  <a:cs typeface="Arial" charset="0"/>
                </a:rPr>
                <a:t>grave</a:t>
              </a:r>
            </a:p>
          </p:txBody>
        </p:sp>
        <p:sp>
          <p:nvSpPr>
            <p:cNvPr id="20" name="TextBox 19"/>
            <p:cNvSpPr txBox="1"/>
            <p:nvPr/>
          </p:nvSpPr>
          <p:spPr>
            <a:xfrm>
              <a:off x="5481539" y="2202360"/>
              <a:ext cx="1400371" cy="523220"/>
            </a:xfrm>
            <a:prstGeom prst="rect">
              <a:avLst/>
            </a:prstGeom>
            <a:noFill/>
          </p:spPr>
          <p:txBody>
            <a:bodyPr wrap="square" rtlCol="0">
              <a:spAutoFit/>
            </a:bodyPr>
            <a:lstStyle/>
            <a:p>
              <a:pPr algn="ctr"/>
              <a:r>
                <a:rPr lang="en-US" sz="1400" dirty="0">
                  <a:latin typeface="Arial" charset="0"/>
                  <a:ea typeface="Arial" charset="0"/>
                  <a:cs typeface="Arial" charset="0"/>
                </a:rPr>
                <a:t>35.0-49.9</a:t>
              </a:r>
            </a:p>
            <a:p>
              <a:pPr algn="ctr"/>
              <a:r>
                <a:rPr lang="en-US" sz="1400" i="1" dirty="0" err="1">
                  <a:latin typeface="Arial" charset="0"/>
                  <a:ea typeface="Arial" charset="0"/>
                  <a:cs typeface="Arial" charset="0"/>
                </a:rPr>
                <a:t>alarmant</a:t>
              </a:r>
              <a:endParaRPr lang="en-US" sz="1400" i="1" dirty="0">
                <a:latin typeface="Arial" charset="0"/>
                <a:ea typeface="Arial" charset="0"/>
                <a:cs typeface="Arial" charset="0"/>
              </a:endParaRPr>
            </a:p>
          </p:txBody>
        </p:sp>
        <p:sp>
          <p:nvSpPr>
            <p:cNvPr id="21" name="TextBox 20"/>
            <p:cNvSpPr txBox="1"/>
            <p:nvPr/>
          </p:nvSpPr>
          <p:spPr>
            <a:xfrm>
              <a:off x="7062287" y="2202360"/>
              <a:ext cx="1737976" cy="492443"/>
            </a:xfrm>
            <a:prstGeom prst="rect">
              <a:avLst/>
            </a:prstGeom>
            <a:noFill/>
          </p:spPr>
          <p:txBody>
            <a:bodyPr wrap="none" rtlCol="0">
              <a:spAutoFit/>
            </a:bodyPr>
            <a:lstStyle/>
            <a:p>
              <a:pPr algn="ctr"/>
              <a:r>
                <a:rPr lang="en-US" sz="1400" dirty="0">
                  <a:solidFill>
                    <a:schemeClr val="bg1"/>
                  </a:solidFill>
                  <a:latin typeface="Arial" charset="0"/>
                  <a:ea typeface="Arial" charset="0"/>
                  <a:cs typeface="Arial" charset="0"/>
                </a:rPr>
                <a:t>≥ 50.0</a:t>
              </a:r>
            </a:p>
            <a:p>
              <a:pPr algn="ctr"/>
              <a:r>
                <a:rPr lang="en-US" sz="1200" i="1" dirty="0" err="1">
                  <a:solidFill>
                    <a:schemeClr val="bg1"/>
                  </a:solidFill>
                  <a:latin typeface="Arial" charset="0"/>
                  <a:ea typeface="Arial" charset="0"/>
                  <a:cs typeface="Arial" charset="0"/>
                </a:rPr>
                <a:t>Extrêmement</a:t>
              </a:r>
              <a:r>
                <a:rPr lang="en-US" sz="1200" i="1" dirty="0">
                  <a:solidFill>
                    <a:schemeClr val="bg1"/>
                  </a:solidFill>
                  <a:latin typeface="Arial" charset="0"/>
                  <a:ea typeface="Arial" charset="0"/>
                  <a:cs typeface="Arial" charset="0"/>
                </a:rPr>
                <a:t> </a:t>
              </a:r>
              <a:r>
                <a:rPr lang="en-US" sz="1200" i="1" dirty="0" err="1">
                  <a:solidFill>
                    <a:schemeClr val="bg1"/>
                  </a:solidFill>
                  <a:latin typeface="Arial" charset="0"/>
                  <a:ea typeface="Arial" charset="0"/>
                  <a:cs typeface="Arial" charset="0"/>
                </a:rPr>
                <a:t>alarmant</a:t>
              </a:r>
              <a:endParaRPr lang="en-US" sz="1200" i="1" dirty="0">
                <a:solidFill>
                  <a:schemeClr val="bg1"/>
                </a:solidFill>
                <a:latin typeface="Arial" charset="0"/>
                <a:ea typeface="Arial" charset="0"/>
                <a:cs typeface="Arial" charset="0"/>
              </a:endParaRPr>
            </a:p>
          </p:txBody>
        </p:sp>
        <p:sp>
          <p:nvSpPr>
            <p:cNvPr id="22" name="TextBox 21"/>
            <p:cNvSpPr txBox="1"/>
            <p:nvPr/>
          </p:nvSpPr>
          <p:spPr>
            <a:xfrm flipH="1">
              <a:off x="524401" y="2788039"/>
              <a:ext cx="298300" cy="276999"/>
            </a:xfrm>
            <a:prstGeom prst="rect">
              <a:avLst/>
            </a:prstGeom>
            <a:noFill/>
          </p:spPr>
          <p:txBody>
            <a:bodyPr wrap="square" rtlCol="0">
              <a:spAutoFit/>
            </a:bodyPr>
            <a:lstStyle/>
            <a:p>
              <a:r>
                <a:rPr lang="en-US" sz="1200">
                  <a:latin typeface="Arial" charset="0"/>
                  <a:ea typeface="Arial" charset="0"/>
                  <a:cs typeface="Arial" charset="0"/>
                </a:rPr>
                <a:t>0</a:t>
              </a:r>
            </a:p>
          </p:txBody>
        </p:sp>
        <p:sp>
          <p:nvSpPr>
            <p:cNvPr id="23" name="TextBox 22"/>
            <p:cNvSpPr txBox="1"/>
            <p:nvPr/>
          </p:nvSpPr>
          <p:spPr>
            <a:xfrm>
              <a:off x="1715595" y="2788039"/>
              <a:ext cx="354584" cy="276999"/>
            </a:xfrm>
            <a:prstGeom prst="rect">
              <a:avLst/>
            </a:prstGeom>
            <a:noFill/>
          </p:spPr>
          <p:txBody>
            <a:bodyPr wrap="none" rtlCol="0">
              <a:spAutoFit/>
            </a:bodyPr>
            <a:lstStyle/>
            <a:p>
              <a:r>
                <a:rPr lang="en-US" sz="1200">
                  <a:latin typeface="Arial" charset="0"/>
                  <a:ea typeface="Arial" charset="0"/>
                  <a:cs typeface="Arial" charset="0"/>
                </a:rPr>
                <a:t>10</a:t>
              </a:r>
            </a:p>
          </p:txBody>
        </p:sp>
        <p:sp>
          <p:nvSpPr>
            <p:cNvPr id="24" name="TextBox 23"/>
            <p:cNvSpPr txBox="1"/>
            <p:nvPr/>
          </p:nvSpPr>
          <p:spPr>
            <a:xfrm>
              <a:off x="2982309" y="2788039"/>
              <a:ext cx="354584" cy="276999"/>
            </a:xfrm>
            <a:prstGeom prst="rect">
              <a:avLst/>
            </a:prstGeom>
            <a:noFill/>
          </p:spPr>
          <p:txBody>
            <a:bodyPr wrap="none" rtlCol="0">
              <a:spAutoFit/>
            </a:bodyPr>
            <a:lstStyle/>
            <a:p>
              <a:r>
                <a:rPr lang="en-US" sz="1200">
                  <a:latin typeface="Arial" charset="0"/>
                  <a:ea typeface="Arial" charset="0"/>
                  <a:cs typeface="Arial" charset="0"/>
                </a:rPr>
                <a:t>20</a:t>
              </a:r>
            </a:p>
          </p:txBody>
        </p:sp>
        <p:sp>
          <p:nvSpPr>
            <p:cNvPr id="25" name="TextBox 24"/>
            <p:cNvSpPr txBox="1"/>
            <p:nvPr/>
          </p:nvSpPr>
          <p:spPr>
            <a:xfrm>
              <a:off x="4985891" y="2788039"/>
              <a:ext cx="354584" cy="276999"/>
            </a:xfrm>
            <a:prstGeom prst="rect">
              <a:avLst/>
            </a:prstGeom>
            <a:noFill/>
          </p:spPr>
          <p:txBody>
            <a:bodyPr wrap="none" rtlCol="0">
              <a:spAutoFit/>
            </a:bodyPr>
            <a:lstStyle/>
            <a:p>
              <a:r>
                <a:rPr lang="en-US" sz="1200">
                  <a:latin typeface="Arial" charset="0"/>
                  <a:ea typeface="Arial" charset="0"/>
                  <a:cs typeface="Arial" charset="0"/>
                </a:rPr>
                <a:t>35</a:t>
              </a:r>
            </a:p>
          </p:txBody>
        </p:sp>
        <p:sp>
          <p:nvSpPr>
            <p:cNvPr id="26" name="TextBox 25"/>
            <p:cNvSpPr txBox="1"/>
            <p:nvPr/>
          </p:nvSpPr>
          <p:spPr>
            <a:xfrm>
              <a:off x="6922692" y="2788039"/>
              <a:ext cx="354584" cy="276999"/>
            </a:xfrm>
            <a:prstGeom prst="rect">
              <a:avLst/>
            </a:prstGeom>
            <a:noFill/>
          </p:spPr>
          <p:txBody>
            <a:bodyPr wrap="none" rtlCol="0">
              <a:spAutoFit/>
            </a:bodyPr>
            <a:lstStyle/>
            <a:p>
              <a:r>
                <a:rPr lang="en-US" sz="1200">
                  <a:latin typeface="Arial" charset="0"/>
                  <a:ea typeface="Arial" charset="0"/>
                  <a:cs typeface="Arial" charset="0"/>
                </a:rPr>
                <a:t>50</a:t>
              </a:r>
            </a:p>
          </p:txBody>
        </p:sp>
      </p:grpSp>
      <p:cxnSp>
        <p:nvCxnSpPr>
          <p:cNvPr id="8" name="Gerade Verbindung mit Pfeil 7"/>
          <p:cNvCxnSpPr/>
          <p:nvPr/>
        </p:nvCxnSpPr>
        <p:spPr>
          <a:xfrm>
            <a:off x="3084423" y="1418640"/>
            <a:ext cx="0" cy="507891"/>
          </a:xfrm>
          <a:prstGeom prst="straightConnector1">
            <a:avLst/>
          </a:prstGeom>
          <a:ln w="12700">
            <a:solidFill>
              <a:srgbClr val="AA0A2F"/>
            </a:solidFill>
            <a:tailEnd type="triangle"/>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965779" y="3151016"/>
            <a:ext cx="639919" cy="769441"/>
          </a:xfrm>
          <a:prstGeom prst="rect">
            <a:avLst/>
          </a:prstGeom>
          <a:noFill/>
        </p:spPr>
        <p:txBody>
          <a:bodyPr wrap="none" rtlCol="0">
            <a:spAutoFit/>
          </a:bodyPr>
          <a:lstStyle/>
          <a:p>
            <a:pPr algn="ctr"/>
            <a:r>
              <a:rPr lang="de-DE" b="1" dirty="0">
                <a:solidFill>
                  <a:srgbClr val="4FA830"/>
                </a:solidFill>
                <a:latin typeface="Arial" panose="020B0604020202020204" pitchFamily="34" charset="0"/>
                <a:cs typeface="Arial" panose="020B0604020202020204" pitchFamily="34" charset="0"/>
              </a:rPr>
              <a:t>48</a:t>
            </a:r>
          </a:p>
          <a:p>
            <a:pPr algn="ctr"/>
            <a:r>
              <a:rPr lang="de-DE" sz="1200" dirty="0" err="1">
                <a:solidFill>
                  <a:srgbClr val="4FA830"/>
                </a:solidFill>
                <a:latin typeface="Arial" panose="020B0604020202020204" pitchFamily="34" charset="0"/>
                <a:cs typeface="Arial" panose="020B0604020202020204" pitchFamily="34" charset="0"/>
              </a:rPr>
              <a:t>pays</a:t>
            </a:r>
            <a:endParaRPr lang="de-DE" sz="1200" dirty="0">
              <a:solidFill>
                <a:srgbClr val="4FA830"/>
              </a:solidFill>
              <a:latin typeface="Arial" panose="020B0604020202020204" pitchFamily="34" charset="0"/>
              <a:cs typeface="Arial" panose="020B0604020202020204" pitchFamily="34" charset="0"/>
            </a:endParaRPr>
          </a:p>
        </p:txBody>
      </p:sp>
      <p:sp>
        <p:nvSpPr>
          <p:cNvPr id="32" name="Textfeld 31"/>
          <p:cNvSpPr txBox="1"/>
          <p:nvPr/>
        </p:nvSpPr>
        <p:spPr>
          <a:xfrm>
            <a:off x="2280151" y="3151016"/>
            <a:ext cx="639920" cy="769441"/>
          </a:xfrm>
          <a:prstGeom prst="rect">
            <a:avLst/>
          </a:prstGeom>
          <a:noFill/>
        </p:spPr>
        <p:txBody>
          <a:bodyPr wrap="none" rtlCol="0">
            <a:spAutoFit/>
          </a:bodyPr>
          <a:lstStyle/>
          <a:p>
            <a:pPr algn="ctr"/>
            <a:r>
              <a:rPr lang="de-DE" b="1" dirty="0">
                <a:solidFill>
                  <a:srgbClr val="AAD18E"/>
                </a:solidFill>
                <a:latin typeface="Arial" panose="020B0604020202020204" pitchFamily="34" charset="0"/>
                <a:cs typeface="Arial" panose="020B0604020202020204" pitchFamily="34" charset="0"/>
              </a:rPr>
              <a:t>26</a:t>
            </a:r>
          </a:p>
          <a:p>
            <a:pPr algn="ctr"/>
            <a:r>
              <a:rPr lang="de-DE" sz="1200" dirty="0" err="1">
                <a:solidFill>
                  <a:srgbClr val="AAD18E"/>
                </a:solidFill>
                <a:latin typeface="Arial" panose="020B0604020202020204" pitchFamily="34" charset="0"/>
                <a:cs typeface="Arial" panose="020B0604020202020204" pitchFamily="34" charset="0"/>
              </a:rPr>
              <a:t>pays</a:t>
            </a:r>
            <a:endParaRPr lang="de-DE" sz="1200" dirty="0">
              <a:solidFill>
                <a:srgbClr val="AAD18E"/>
              </a:solidFill>
              <a:latin typeface="Arial" panose="020B0604020202020204" pitchFamily="34" charset="0"/>
              <a:cs typeface="Arial" panose="020B0604020202020204" pitchFamily="34" charset="0"/>
            </a:endParaRPr>
          </a:p>
        </p:txBody>
      </p:sp>
      <p:sp>
        <p:nvSpPr>
          <p:cNvPr id="33" name="Textfeld 32"/>
          <p:cNvSpPr txBox="1"/>
          <p:nvPr/>
        </p:nvSpPr>
        <p:spPr>
          <a:xfrm>
            <a:off x="3907623" y="3152047"/>
            <a:ext cx="639920" cy="769441"/>
          </a:xfrm>
          <a:prstGeom prst="rect">
            <a:avLst/>
          </a:prstGeom>
          <a:noFill/>
        </p:spPr>
        <p:txBody>
          <a:bodyPr wrap="none" rtlCol="0">
            <a:spAutoFit/>
          </a:bodyPr>
          <a:lstStyle/>
          <a:p>
            <a:pPr algn="ctr"/>
            <a:r>
              <a:rPr lang="de-DE" b="1" dirty="0">
                <a:ln>
                  <a:solidFill>
                    <a:schemeClr val="accent2">
                      <a:lumMod val="60000"/>
                      <a:lumOff val="40000"/>
                    </a:schemeClr>
                  </a:solidFill>
                </a:ln>
                <a:solidFill>
                  <a:srgbClr val="FCE7D1"/>
                </a:solidFill>
                <a:latin typeface="Arial" panose="020B0604020202020204" pitchFamily="34" charset="0"/>
                <a:cs typeface="Arial" panose="020B0604020202020204" pitchFamily="34" charset="0"/>
              </a:rPr>
              <a:t>40</a:t>
            </a:r>
          </a:p>
          <a:p>
            <a:pPr algn="ctr"/>
            <a:r>
              <a:rPr lang="de-DE" sz="1200" dirty="0" err="1">
                <a:ln>
                  <a:solidFill>
                    <a:schemeClr val="accent2">
                      <a:lumMod val="60000"/>
                      <a:lumOff val="40000"/>
                    </a:schemeClr>
                  </a:solidFill>
                </a:ln>
                <a:solidFill>
                  <a:srgbClr val="FCE7D1"/>
                </a:solidFill>
                <a:latin typeface="Arial" panose="020B0604020202020204" pitchFamily="34" charset="0"/>
                <a:cs typeface="Arial" panose="020B0604020202020204" pitchFamily="34" charset="0"/>
              </a:rPr>
              <a:t>pays</a:t>
            </a:r>
            <a:endParaRPr lang="de-DE" sz="1200" dirty="0">
              <a:ln>
                <a:solidFill>
                  <a:schemeClr val="accent2">
                    <a:lumMod val="60000"/>
                    <a:lumOff val="40000"/>
                  </a:schemeClr>
                </a:solidFill>
              </a:ln>
              <a:solidFill>
                <a:srgbClr val="FCE7D1"/>
              </a:solidFill>
              <a:latin typeface="Arial" panose="020B0604020202020204" pitchFamily="34" charset="0"/>
              <a:cs typeface="Arial" panose="020B0604020202020204" pitchFamily="34" charset="0"/>
            </a:endParaRPr>
          </a:p>
        </p:txBody>
      </p:sp>
      <p:sp>
        <p:nvSpPr>
          <p:cNvPr id="34" name="Textfeld 33"/>
          <p:cNvSpPr txBox="1"/>
          <p:nvPr/>
        </p:nvSpPr>
        <p:spPr>
          <a:xfrm>
            <a:off x="7659009" y="3151016"/>
            <a:ext cx="508473" cy="769441"/>
          </a:xfrm>
          <a:prstGeom prst="rect">
            <a:avLst/>
          </a:prstGeom>
          <a:noFill/>
        </p:spPr>
        <p:txBody>
          <a:bodyPr wrap="none" rtlCol="0">
            <a:spAutoFit/>
          </a:bodyPr>
          <a:lstStyle/>
          <a:p>
            <a:pPr algn="ctr"/>
            <a:r>
              <a:rPr lang="de-DE" b="1" dirty="0">
                <a:solidFill>
                  <a:srgbClr val="AA0A2F"/>
                </a:solidFill>
                <a:latin typeface="Arial" panose="020B0604020202020204" pitchFamily="34" charset="0"/>
                <a:cs typeface="Arial" panose="020B0604020202020204" pitchFamily="34" charset="0"/>
              </a:rPr>
              <a:t>0</a:t>
            </a:r>
          </a:p>
          <a:p>
            <a:pPr algn="ctr"/>
            <a:r>
              <a:rPr lang="de-DE" sz="1200" dirty="0" err="1">
                <a:solidFill>
                  <a:srgbClr val="AA0A2F"/>
                </a:solidFill>
                <a:latin typeface="Arial" panose="020B0604020202020204" pitchFamily="34" charset="0"/>
                <a:cs typeface="Arial" panose="020B0604020202020204" pitchFamily="34" charset="0"/>
              </a:rPr>
              <a:t>pays</a:t>
            </a:r>
            <a:endParaRPr lang="de-DE" sz="1200" dirty="0">
              <a:solidFill>
                <a:srgbClr val="AA0A2F"/>
              </a:solidFill>
              <a:latin typeface="Arial" panose="020B0604020202020204" pitchFamily="34" charset="0"/>
              <a:cs typeface="Arial" panose="020B0604020202020204" pitchFamily="34" charset="0"/>
            </a:endParaRPr>
          </a:p>
        </p:txBody>
      </p:sp>
      <p:sp>
        <p:nvSpPr>
          <p:cNvPr id="35" name="Textfeld 34"/>
          <p:cNvSpPr txBox="1"/>
          <p:nvPr/>
        </p:nvSpPr>
        <p:spPr>
          <a:xfrm>
            <a:off x="5855055" y="3152047"/>
            <a:ext cx="617285" cy="769441"/>
          </a:xfrm>
          <a:prstGeom prst="rect">
            <a:avLst/>
          </a:prstGeom>
          <a:noFill/>
        </p:spPr>
        <p:txBody>
          <a:bodyPr wrap="none" rtlCol="0">
            <a:spAutoFit/>
          </a:bodyPr>
          <a:lstStyle/>
          <a:p>
            <a:pPr algn="ctr"/>
            <a:r>
              <a:rPr lang="de-DE" b="1" dirty="0">
                <a:solidFill>
                  <a:srgbClr val="E88300"/>
                </a:solidFill>
                <a:latin typeface="Arial" panose="020B0604020202020204" pitchFamily="34" charset="0"/>
                <a:cs typeface="Arial" panose="020B0604020202020204" pitchFamily="34" charset="0"/>
              </a:rPr>
              <a:t>11</a:t>
            </a:r>
          </a:p>
          <a:p>
            <a:pPr algn="ctr"/>
            <a:r>
              <a:rPr lang="de-DE" sz="1200" dirty="0" err="1">
                <a:solidFill>
                  <a:srgbClr val="E88300"/>
                </a:solidFill>
                <a:latin typeface="Arial" panose="020B0604020202020204" pitchFamily="34" charset="0"/>
                <a:cs typeface="Arial" panose="020B0604020202020204" pitchFamily="34" charset="0"/>
              </a:rPr>
              <a:t>pays</a:t>
            </a:r>
            <a:endParaRPr lang="de-DE" sz="1200" dirty="0">
              <a:solidFill>
                <a:srgbClr val="E88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48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CAE92D-B74E-43D4-A29A-FF14B6B32BF9}"/>
              </a:ext>
            </a:extLst>
          </p:cNvPr>
          <p:cNvSpPr/>
          <p:nvPr/>
        </p:nvSpPr>
        <p:spPr>
          <a:xfrm>
            <a:off x="0" y="1"/>
            <a:ext cx="9144000" cy="1112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924FF07F-98E1-40F5-B60F-295BD92000C4}"/>
              </a:ext>
            </a:extLst>
          </p:cNvPr>
          <p:cNvSpPr txBox="1">
            <a:spLocks/>
          </p:cNvSpPr>
          <p:nvPr/>
        </p:nvSpPr>
        <p:spPr>
          <a:xfrm>
            <a:off x="457200" y="244865"/>
            <a:ext cx="8229600" cy="75287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000" dirty="0">
                <a:solidFill>
                  <a:schemeClr val="bg1"/>
                </a:solidFill>
                <a:latin typeface="Arial" charset="0"/>
                <a:ea typeface="Arial" charset="0"/>
                <a:cs typeface="Arial" charset="0"/>
              </a:rPr>
              <a:t>SCORES MONDIAUX ET RÉGIONAUX</a:t>
            </a:r>
          </a:p>
          <a:p>
            <a:pPr algn="r"/>
            <a:r>
              <a:rPr lang="fr-FR" sz="1500" dirty="0">
                <a:solidFill>
                  <a:schemeClr val="bg1"/>
                </a:solidFill>
                <a:latin typeface="Arial" charset="0"/>
                <a:ea typeface="Arial" charset="0"/>
                <a:cs typeface="Arial" charset="0"/>
              </a:rPr>
              <a:t>AVEC CONTRIBUTION DES INDICATEURS</a:t>
            </a:r>
            <a:endParaRPr lang="en-US" sz="1500" dirty="0">
              <a:solidFill>
                <a:schemeClr val="bg1"/>
              </a:solidFill>
              <a:latin typeface="Arial" charset="0"/>
              <a:ea typeface="Arial" charset="0"/>
              <a:cs typeface="Arial" charset="0"/>
            </a:endParaRPr>
          </a:p>
        </p:txBody>
      </p:sp>
      <p:sp>
        <p:nvSpPr>
          <p:cNvPr id="6" name="Slide Number Placeholder 2">
            <a:extLst>
              <a:ext uri="{FF2B5EF4-FFF2-40B4-BE49-F238E27FC236}">
                <a16:creationId xmlns:a16="http://schemas.microsoft.com/office/drawing/2014/main" id="{511586E9-6BF4-4449-88D9-B4C2AE8F147C}"/>
              </a:ext>
            </a:extLst>
          </p:cNvPr>
          <p:cNvSpPr>
            <a:spLocks noGrp="1"/>
          </p:cNvSpPr>
          <p:nvPr>
            <p:ph type="sldNum" sz="quarter" idx="12"/>
          </p:nvPr>
        </p:nvSpPr>
        <p:spPr>
          <a:xfrm>
            <a:off x="6457950" y="4767263"/>
            <a:ext cx="2057400" cy="273844"/>
          </a:xfrm>
        </p:spPr>
        <p:txBody>
          <a:bodyPr/>
          <a:lstStyle/>
          <a:p>
            <a:pPr algn="r"/>
            <a:fld id="{BDA1902F-375B-E746-8150-A5E8E384F30F}" type="slidenum">
              <a:rPr lang="en-US" sz="1200"/>
              <a:pPr algn="r"/>
              <a:t>4</a:t>
            </a:fld>
            <a:endParaRPr lang="en-US" sz="120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76" y="1514576"/>
            <a:ext cx="8871647" cy="3252687"/>
          </a:xfrm>
          <a:prstGeom prst="rect">
            <a:avLst/>
          </a:prstGeom>
        </p:spPr>
      </p:pic>
      <p:cxnSp>
        <p:nvCxnSpPr>
          <p:cNvPr id="4" name="Connecteur droit avec flèche 3">
            <a:extLst>
              <a:ext uri="{FF2B5EF4-FFF2-40B4-BE49-F238E27FC236}">
                <a16:creationId xmlns:a16="http://schemas.microsoft.com/office/drawing/2014/main" id="{A12893DF-3A67-4351-8988-E0BD44E6F156}"/>
              </a:ext>
            </a:extLst>
          </p:cNvPr>
          <p:cNvCxnSpPr/>
          <p:nvPr/>
        </p:nvCxnSpPr>
        <p:spPr>
          <a:xfrm>
            <a:off x="1028700" y="2369820"/>
            <a:ext cx="640080" cy="42672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5" name="Ellipse 4">
            <a:extLst>
              <a:ext uri="{FF2B5EF4-FFF2-40B4-BE49-F238E27FC236}">
                <a16:creationId xmlns:a16="http://schemas.microsoft.com/office/drawing/2014/main" id="{7BA1CA1C-E9F4-4D78-A7F0-ACC7F70F1F27}"/>
              </a:ext>
            </a:extLst>
          </p:cNvPr>
          <p:cNvSpPr/>
          <p:nvPr/>
        </p:nvSpPr>
        <p:spPr>
          <a:xfrm>
            <a:off x="1798320" y="1981200"/>
            <a:ext cx="1219200" cy="12115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982443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663B0-42B0-453D-9801-3EE239F592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41" b="9147"/>
          <a:stretch/>
        </p:blipFill>
        <p:spPr>
          <a:xfrm>
            <a:off x="222553" y="0"/>
            <a:ext cx="5174772" cy="5143500"/>
          </a:xfrm>
          <a:prstGeom prst="rect">
            <a:avLst/>
          </a:prstGeom>
        </p:spPr>
      </p:pic>
      <p:sp>
        <p:nvSpPr>
          <p:cNvPr id="3" name="Rectangle 2"/>
          <p:cNvSpPr/>
          <p:nvPr/>
        </p:nvSpPr>
        <p:spPr>
          <a:xfrm>
            <a:off x="5456754" y="0"/>
            <a:ext cx="3687246"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p:nvSpPr>
        <p:spPr>
          <a:xfrm>
            <a:off x="5456755" y="625479"/>
            <a:ext cx="3687245" cy="3170099"/>
          </a:xfrm>
          <a:prstGeom prst="rect">
            <a:avLst/>
          </a:prstGeom>
        </p:spPr>
        <p:txBody>
          <a:bodyPr wrap="square">
            <a:spAutoFit/>
          </a:bodyPr>
          <a:lstStyle/>
          <a:p>
            <a:pPr algn="ctr"/>
            <a:r>
              <a:rPr lang="en-US" sz="3600" spc="-150" dirty="0">
                <a:solidFill>
                  <a:schemeClr val="accent6">
                    <a:lumMod val="40000"/>
                    <a:lumOff val="60000"/>
                  </a:schemeClr>
                </a:solidFill>
                <a:latin typeface="Arial" panose="020B0604020202020204" pitchFamily="34" charset="0"/>
                <a:ea typeface="Arial" charset="0"/>
                <a:cs typeface="Arial" panose="020B0604020202020204" pitchFamily="34" charset="0"/>
              </a:rPr>
              <a:t>SCORES IDF 2020</a:t>
            </a:r>
          </a:p>
          <a:p>
            <a:pPr algn="ctr"/>
            <a:r>
              <a:rPr lang="en-US" sz="3600" spc="-150" dirty="0">
                <a:solidFill>
                  <a:schemeClr val="bg1"/>
                </a:solidFill>
                <a:latin typeface="Arial" panose="020B0604020202020204" pitchFamily="34" charset="0"/>
                <a:ea typeface="Arial" charset="0"/>
                <a:cs typeface="Arial" panose="020B0604020202020204" pitchFamily="34" charset="0"/>
              </a:rPr>
              <a:t>                                                  </a:t>
            </a:r>
          </a:p>
          <a:p>
            <a:pPr algn="ctr"/>
            <a:r>
              <a:rPr lang="en-US" sz="3600" spc="-150" dirty="0">
                <a:solidFill>
                  <a:schemeClr val="bg1"/>
                </a:solidFill>
                <a:latin typeface="Arial" panose="020B0604020202020204" pitchFamily="34" charset="0"/>
                <a:cs typeface="Arial" panose="020B0604020202020204" pitchFamily="34" charset="0"/>
              </a:rPr>
              <a:t>   </a:t>
            </a:r>
            <a:r>
              <a:rPr lang="en-US" sz="2800" spc="-150" dirty="0">
                <a:solidFill>
                  <a:schemeClr val="bg1"/>
                </a:solidFill>
                <a:latin typeface="Arial" panose="020B0604020202020204" pitchFamily="34" charset="0"/>
                <a:cs typeface="Arial" panose="020B0604020202020204" pitchFamily="34" charset="0"/>
              </a:rPr>
              <a:t>ET​</a:t>
            </a:r>
          </a:p>
          <a:p>
            <a:pPr algn="ctr"/>
            <a:r>
              <a:rPr lang="en-US" sz="2800" spc="-150" dirty="0">
                <a:solidFill>
                  <a:schemeClr val="bg1"/>
                </a:solidFill>
                <a:latin typeface="Arial" panose="020B0604020202020204" pitchFamily="34" charset="0"/>
                <a:cs typeface="Arial" panose="020B0604020202020204" pitchFamily="34" charset="0"/>
              </a:rPr>
              <a:t>PROGRÈS​</a:t>
            </a:r>
          </a:p>
          <a:p>
            <a:pPr algn="ctr"/>
            <a:r>
              <a:rPr lang="en-US" sz="2800" spc="-150" dirty="0">
                <a:solidFill>
                  <a:schemeClr val="bg1"/>
                </a:solidFill>
                <a:latin typeface="Arial" panose="020B0604020202020204" pitchFamily="34" charset="0"/>
                <a:cs typeface="Arial" panose="020B0604020202020204" pitchFamily="34" charset="0"/>
              </a:rPr>
              <a:t>DEPUIS 2000</a:t>
            </a:r>
          </a:p>
        </p:txBody>
      </p:sp>
      <p:sp>
        <p:nvSpPr>
          <p:cNvPr id="7" name="Slide Number Placeholder 2">
            <a:extLst>
              <a:ext uri="{FF2B5EF4-FFF2-40B4-BE49-F238E27FC236}">
                <a16:creationId xmlns:a16="http://schemas.microsoft.com/office/drawing/2014/main" id="{1217DB5E-AC62-4283-A773-C3CA370E210E}"/>
              </a:ext>
            </a:extLst>
          </p:cNvPr>
          <p:cNvSpPr>
            <a:spLocks noGrp="1"/>
          </p:cNvSpPr>
          <p:nvPr>
            <p:ph type="sldNum" sz="quarter" idx="12"/>
          </p:nvPr>
        </p:nvSpPr>
        <p:spPr>
          <a:xfrm>
            <a:off x="6457950" y="4767263"/>
            <a:ext cx="2057400" cy="273844"/>
          </a:xfrm>
        </p:spPr>
        <p:txBody>
          <a:bodyPr/>
          <a:lstStyle/>
          <a:p>
            <a:pPr algn="r"/>
            <a:fld id="{BDA1902F-375B-E746-8150-A5E8E384F30F}" type="slidenum">
              <a:rPr lang="en-US" sz="1200"/>
              <a:pPr algn="r"/>
              <a:t>5</a:t>
            </a:fld>
            <a:endParaRPr lang="en-US" sz="1200"/>
          </a:p>
        </p:txBody>
      </p:sp>
      <p:sp>
        <p:nvSpPr>
          <p:cNvPr id="6" name="Ellipse 5">
            <a:extLst>
              <a:ext uri="{FF2B5EF4-FFF2-40B4-BE49-F238E27FC236}">
                <a16:creationId xmlns:a16="http://schemas.microsoft.com/office/drawing/2014/main" id="{E3416F30-164B-4A6E-AB2A-9D0222981FF2}"/>
              </a:ext>
            </a:extLst>
          </p:cNvPr>
          <p:cNvSpPr/>
          <p:nvPr/>
        </p:nvSpPr>
        <p:spPr>
          <a:xfrm>
            <a:off x="2065020" y="2058128"/>
            <a:ext cx="585208" cy="198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chemeClr val="tx1"/>
                </a:solidFill>
              </a:rPr>
              <a:t>Niger</a:t>
            </a:r>
          </a:p>
        </p:txBody>
      </p:sp>
      <p:sp>
        <p:nvSpPr>
          <p:cNvPr id="8" name="Ellipse 7">
            <a:extLst>
              <a:ext uri="{FF2B5EF4-FFF2-40B4-BE49-F238E27FC236}">
                <a16:creationId xmlns:a16="http://schemas.microsoft.com/office/drawing/2014/main" id="{9D90C7E3-8396-46B1-BEED-703E50250177}"/>
              </a:ext>
            </a:extLst>
          </p:cNvPr>
          <p:cNvSpPr/>
          <p:nvPr/>
        </p:nvSpPr>
        <p:spPr>
          <a:xfrm>
            <a:off x="2552700" y="3154680"/>
            <a:ext cx="48768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4621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CAE92D-B74E-43D4-A29A-FF14B6B32BF9}"/>
              </a:ext>
            </a:extLst>
          </p:cNvPr>
          <p:cNvSpPr/>
          <p:nvPr/>
        </p:nvSpPr>
        <p:spPr>
          <a:xfrm>
            <a:off x="0" y="1"/>
            <a:ext cx="9144000" cy="1112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924FF07F-98E1-40F5-B60F-295BD92000C4}"/>
              </a:ext>
            </a:extLst>
          </p:cNvPr>
          <p:cNvSpPr txBox="1">
            <a:spLocks/>
          </p:cNvSpPr>
          <p:nvPr/>
        </p:nvSpPr>
        <p:spPr>
          <a:xfrm>
            <a:off x="457200" y="244865"/>
            <a:ext cx="8229600" cy="60575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000" dirty="0">
                <a:solidFill>
                  <a:schemeClr val="bg1"/>
                </a:solidFill>
                <a:latin typeface="Arial" charset="0"/>
                <a:ea typeface="Arial" charset="0"/>
                <a:cs typeface="Arial" charset="0"/>
              </a:rPr>
              <a:t>LES SCORES MONDIAUX ET RÉGIONAUX</a:t>
            </a:r>
          </a:p>
          <a:p>
            <a:pPr algn="r"/>
            <a:r>
              <a:rPr lang="de-DE" sz="1500" dirty="0">
                <a:solidFill>
                  <a:schemeClr val="bg1"/>
                </a:solidFill>
                <a:latin typeface="Arial" charset="0"/>
                <a:ea typeface="Arial" charset="0"/>
                <a:cs typeface="Arial" charset="0"/>
              </a:rPr>
              <a:t>AVEC CONTRIBUTION DES COMPOSANTES</a:t>
            </a:r>
            <a:endParaRPr lang="en-US" sz="1500" dirty="0">
              <a:solidFill>
                <a:schemeClr val="bg1"/>
              </a:solidFill>
              <a:latin typeface="Arial" charset="0"/>
              <a:ea typeface="Arial" charset="0"/>
              <a:cs typeface="Arial" charset="0"/>
            </a:endParaRPr>
          </a:p>
        </p:txBody>
      </p:sp>
      <p:sp>
        <p:nvSpPr>
          <p:cNvPr id="6" name="Slide Number Placeholder 2">
            <a:extLst>
              <a:ext uri="{FF2B5EF4-FFF2-40B4-BE49-F238E27FC236}">
                <a16:creationId xmlns:a16="http://schemas.microsoft.com/office/drawing/2014/main" id="{511586E9-6BF4-4449-88D9-B4C2AE8F147C}"/>
              </a:ext>
            </a:extLst>
          </p:cNvPr>
          <p:cNvSpPr>
            <a:spLocks noGrp="1"/>
          </p:cNvSpPr>
          <p:nvPr>
            <p:ph type="sldNum" sz="quarter" idx="12"/>
          </p:nvPr>
        </p:nvSpPr>
        <p:spPr>
          <a:xfrm>
            <a:off x="6457950" y="4767263"/>
            <a:ext cx="2057400" cy="273844"/>
          </a:xfrm>
        </p:spPr>
        <p:txBody>
          <a:bodyPr/>
          <a:lstStyle/>
          <a:p>
            <a:pPr algn="r"/>
            <a:fld id="{BDA1902F-375B-E746-8150-A5E8E384F30F}" type="slidenum">
              <a:rPr lang="en-US" sz="1200"/>
              <a:pPr algn="r"/>
              <a:t>6</a:t>
            </a:fld>
            <a:endParaRPr lang="en-US" sz="1200"/>
          </a:p>
        </p:txBody>
      </p:sp>
      <p:pic>
        <p:nvPicPr>
          <p:cNvPr id="3" name="Picture 2">
            <a:extLst>
              <a:ext uri="{FF2B5EF4-FFF2-40B4-BE49-F238E27FC236}">
                <a16:creationId xmlns:a16="http://schemas.microsoft.com/office/drawing/2014/main" id="{BF991274-8303-4D9A-B83F-35FFDFC246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840" r="79580" b="25375"/>
          <a:stretch/>
        </p:blipFill>
        <p:spPr>
          <a:xfrm>
            <a:off x="318582" y="1716024"/>
            <a:ext cx="1873418" cy="2795016"/>
          </a:xfrm>
          <a:prstGeom prst="rect">
            <a:avLst/>
          </a:prstGeom>
        </p:spPr>
      </p:pic>
      <p:cxnSp>
        <p:nvCxnSpPr>
          <p:cNvPr id="8" name="Straight Arrow Connector 7">
            <a:extLst>
              <a:ext uri="{FF2B5EF4-FFF2-40B4-BE49-F238E27FC236}">
                <a16:creationId xmlns:a16="http://schemas.microsoft.com/office/drawing/2014/main" id="{1B2E9450-07F7-4200-894C-2A8C7F964C83}"/>
              </a:ext>
            </a:extLst>
          </p:cNvPr>
          <p:cNvCxnSpPr>
            <a:cxnSpLocks/>
          </p:cNvCxnSpPr>
          <p:nvPr/>
        </p:nvCxnSpPr>
        <p:spPr>
          <a:xfrm>
            <a:off x="1247775" y="2505075"/>
            <a:ext cx="885825" cy="4095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96EDC6A-61B4-4FF5-9573-2615CE221261}"/>
              </a:ext>
            </a:extLst>
          </p:cNvPr>
          <p:cNvSpPr txBox="1"/>
          <p:nvPr/>
        </p:nvSpPr>
        <p:spPr>
          <a:xfrm>
            <a:off x="2533650" y="1851648"/>
            <a:ext cx="5981700" cy="2523768"/>
          </a:xfrm>
          <a:prstGeom prst="rect">
            <a:avLst/>
          </a:prstGeom>
          <a:noFill/>
        </p:spPr>
        <p:txBody>
          <a:bodyPr wrap="square" rtlCol="0">
            <a:spAutoFit/>
          </a:bodyPr>
          <a:lstStyle/>
          <a:p>
            <a:pPr marL="342900" indent="-342900" defTabSz="685800">
              <a:spcBef>
                <a:spcPts val="900"/>
              </a:spcBef>
              <a:spcAft>
                <a:spcPts val="900"/>
              </a:spcAft>
              <a:buClr>
                <a:srgbClr val="548235"/>
              </a:buClr>
              <a:buFont typeface="Wingdings" panose="05000000000000000000" pitchFamily="2" charset="2"/>
              <a:buChar char="v"/>
            </a:pPr>
            <a:r>
              <a:rPr lang="de-DE" sz="1400" b="1" dirty="0">
                <a:solidFill>
                  <a:schemeClr val="dk1"/>
                </a:solidFill>
                <a:latin typeface="Arial"/>
                <a:ea typeface="ＭＳ Ｐゴシック"/>
                <a:cs typeface="Arial"/>
              </a:rPr>
              <a:t>690</a:t>
            </a:r>
            <a:r>
              <a:rPr lang="de-DE" sz="1400" dirty="0">
                <a:solidFill>
                  <a:schemeClr val="dk1"/>
                </a:solidFill>
                <a:latin typeface="Arial"/>
                <a:ea typeface="ＭＳ Ｐゴシック"/>
                <a:cs typeface="Arial"/>
              </a:rPr>
              <a:t> </a:t>
            </a:r>
            <a:r>
              <a:rPr lang="fr-FR" sz="1400" dirty="0">
                <a:solidFill>
                  <a:schemeClr val="dk1"/>
                </a:solidFill>
                <a:latin typeface="Arial"/>
                <a:ea typeface="ＭＳ Ｐゴシック"/>
                <a:cs typeface="Arial"/>
              </a:rPr>
              <a:t> millions de personnes sont sous-alimentées (8,9 %)</a:t>
            </a:r>
          </a:p>
          <a:p>
            <a:pPr marL="342900" indent="-342900" defTabSz="685800">
              <a:spcBef>
                <a:spcPts val="900"/>
              </a:spcBef>
              <a:spcAft>
                <a:spcPts val="900"/>
              </a:spcAft>
              <a:buClr>
                <a:srgbClr val="548235"/>
              </a:buClr>
              <a:buFont typeface="Wingdings" panose="05000000000000000000" pitchFamily="2" charset="2"/>
              <a:buChar char="v"/>
            </a:pPr>
            <a:r>
              <a:rPr lang="de-DE" sz="1400" b="1" dirty="0">
                <a:solidFill>
                  <a:schemeClr val="dk1"/>
                </a:solidFill>
                <a:highlight>
                  <a:srgbClr val="FFFF00"/>
                </a:highlight>
                <a:latin typeface="Arial"/>
                <a:ea typeface="ＭＳ Ｐゴシック"/>
                <a:cs typeface="Arial"/>
              </a:rPr>
              <a:t>144</a:t>
            </a:r>
            <a:r>
              <a:rPr lang="de-DE" sz="1400" dirty="0">
                <a:solidFill>
                  <a:schemeClr val="dk1"/>
                </a:solidFill>
                <a:highlight>
                  <a:srgbClr val="FFFF00"/>
                </a:highlight>
                <a:latin typeface="Arial"/>
                <a:ea typeface="ＭＳ Ｐゴシック"/>
                <a:cs typeface="Arial"/>
              </a:rPr>
              <a:t> </a:t>
            </a:r>
            <a:r>
              <a:rPr lang="fr-FR" sz="1400" dirty="0">
                <a:solidFill>
                  <a:schemeClr val="dk1"/>
                </a:solidFill>
                <a:highlight>
                  <a:srgbClr val="FFFF00"/>
                </a:highlight>
                <a:latin typeface="Arial"/>
                <a:ea typeface="ＭＳ Ｐゴシック"/>
                <a:cs typeface="Arial"/>
              </a:rPr>
              <a:t>millions d'enfants souffrent d'un retard de croissance (21,3 %)</a:t>
            </a:r>
          </a:p>
          <a:p>
            <a:pPr marL="342900" indent="-342900" defTabSz="685800">
              <a:spcBef>
                <a:spcPts val="900"/>
              </a:spcBef>
              <a:spcAft>
                <a:spcPts val="900"/>
              </a:spcAft>
              <a:buClr>
                <a:srgbClr val="548235"/>
              </a:buClr>
              <a:buFont typeface="Wingdings" panose="05000000000000000000" pitchFamily="2" charset="2"/>
              <a:buChar char="v"/>
            </a:pPr>
            <a:r>
              <a:rPr lang="de-DE" sz="1400" b="1" dirty="0">
                <a:solidFill>
                  <a:schemeClr val="dk1"/>
                </a:solidFill>
                <a:latin typeface="Arial"/>
                <a:ea typeface="ＭＳ Ｐゴシック"/>
                <a:cs typeface="Arial"/>
              </a:rPr>
              <a:t>47</a:t>
            </a:r>
            <a:r>
              <a:rPr lang="de-DE" sz="1400" dirty="0">
                <a:solidFill>
                  <a:schemeClr val="dk1"/>
                </a:solidFill>
                <a:latin typeface="Arial"/>
                <a:ea typeface="ＭＳ Ｐゴシック"/>
                <a:cs typeface="Arial"/>
              </a:rPr>
              <a:t> </a:t>
            </a:r>
            <a:r>
              <a:rPr lang="fr-FR" sz="1400" dirty="0">
                <a:solidFill>
                  <a:schemeClr val="dk1"/>
                </a:solidFill>
                <a:latin typeface="Arial"/>
                <a:ea typeface="ＭＳ Ｐゴシック"/>
                <a:cs typeface="Arial"/>
              </a:rPr>
              <a:t>millions d'enfants sont en émaciation (6,9 %)</a:t>
            </a:r>
          </a:p>
          <a:p>
            <a:pPr marL="342900" indent="-342900" defTabSz="685800">
              <a:spcBef>
                <a:spcPts val="900"/>
              </a:spcBef>
              <a:spcAft>
                <a:spcPts val="900"/>
              </a:spcAft>
              <a:buClr>
                <a:srgbClr val="548235"/>
              </a:buClr>
              <a:buFont typeface="Wingdings" panose="05000000000000000000" pitchFamily="2" charset="2"/>
              <a:buChar char="v"/>
            </a:pPr>
            <a:r>
              <a:rPr lang="de-DE" sz="1400" b="1" dirty="0">
                <a:solidFill>
                  <a:schemeClr val="dk1"/>
                </a:solidFill>
                <a:latin typeface="Arial"/>
                <a:ea typeface="ＭＳ Ｐゴシック"/>
                <a:cs typeface="Arial"/>
              </a:rPr>
              <a:t>5,3</a:t>
            </a:r>
            <a:r>
              <a:rPr lang="de-DE" sz="1400" dirty="0">
                <a:solidFill>
                  <a:schemeClr val="dk1"/>
                </a:solidFill>
                <a:latin typeface="Arial"/>
                <a:ea typeface="ＭＳ Ｐゴシック"/>
                <a:cs typeface="Arial"/>
              </a:rPr>
              <a:t> </a:t>
            </a:r>
            <a:r>
              <a:rPr lang="fr-FR" sz="1400" dirty="0">
                <a:solidFill>
                  <a:schemeClr val="dk1"/>
                </a:solidFill>
                <a:latin typeface="Arial"/>
                <a:ea typeface="ＭＳ Ｐゴシック"/>
                <a:cs typeface="Arial"/>
              </a:rPr>
              <a:t>millions d'enfants sont morts avant leur cinquième anniversaire, souvent à cause de la sous-alimentation </a:t>
            </a:r>
            <a:r>
              <a:rPr lang="de-DE" sz="1400" dirty="0">
                <a:solidFill>
                  <a:schemeClr val="dk1"/>
                </a:solidFill>
                <a:latin typeface="Arial"/>
                <a:ea typeface="ＭＳ Ｐゴシック"/>
                <a:cs typeface="Arial"/>
              </a:rPr>
              <a:t>(2018; 3.9 %)</a:t>
            </a:r>
          </a:p>
          <a:p>
            <a:pPr marL="342900" indent="-342900" defTabSz="685800">
              <a:spcBef>
                <a:spcPts val="900"/>
              </a:spcBef>
              <a:spcAft>
                <a:spcPts val="900"/>
              </a:spcAft>
              <a:buClr>
                <a:srgbClr val="548235"/>
              </a:buClr>
              <a:buFont typeface="Wingdings" panose="05000000000000000000" pitchFamily="2" charset="2"/>
              <a:buChar char="v"/>
            </a:pPr>
            <a:r>
              <a:rPr lang="fr-FR" sz="1400" dirty="0">
                <a:solidFill>
                  <a:schemeClr val="dk1"/>
                </a:solidFill>
                <a:highlight>
                  <a:srgbClr val="FFFF00"/>
                </a:highlight>
                <a:latin typeface="Arial"/>
                <a:ea typeface="ＭＳ Ｐゴシック"/>
                <a:cs typeface="Arial"/>
              </a:rPr>
              <a:t>Avec la trajectoire actuelle, au moins 37 pays ne parviendront même pas à atteindre un faible niveau de faim d'ici 2030.</a:t>
            </a:r>
            <a:endParaRPr lang="en-US" sz="1400" dirty="0">
              <a:solidFill>
                <a:schemeClr val="dk1"/>
              </a:solidFill>
              <a:highlight>
                <a:srgbClr val="FFFF00"/>
              </a:highlight>
              <a:latin typeface="Arial"/>
              <a:ea typeface="ＭＳ Ｐゴシック"/>
              <a:cs typeface="Arial"/>
            </a:endParaRPr>
          </a:p>
        </p:txBody>
      </p:sp>
      <p:sp>
        <p:nvSpPr>
          <p:cNvPr id="11" name="Oval 10">
            <a:extLst>
              <a:ext uri="{FF2B5EF4-FFF2-40B4-BE49-F238E27FC236}">
                <a16:creationId xmlns:a16="http://schemas.microsoft.com/office/drawing/2014/main" id="{F810631F-59C6-4CBB-AB94-F1D025289EC4}"/>
              </a:ext>
            </a:extLst>
          </p:cNvPr>
          <p:cNvSpPr/>
          <p:nvPr/>
        </p:nvSpPr>
        <p:spPr>
          <a:xfrm>
            <a:off x="821018" y="3727937"/>
            <a:ext cx="250032" cy="281354"/>
          </a:xfrm>
          <a:prstGeom prst="ellipse">
            <a:avLst/>
          </a:prstGeom>
          <a:noFill/>
          <a:ln w="19050">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95647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CAE92D-B74E-43D4-A29A-FF14B6B32BF9}"/>
              </a:ext>
            </a:extLst>
          </p:cNvPr>
          <p:cNvSpPr/>
          <p:nvPr/>
        </p:nvSpPr>
        <p:spPr>
          <a:xfrm>
            <a:off x="0" y="1"/>
            <a:ext cx="9144000" cy="1112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a:extLst>
              <a:ext uri="{FF2B5EF4-FFF2-40B4-BE49-F238E27FC236}">
                <a16:creationId xmlns:a16="http://schemas.microsoft.com/office/drawing/2014/main" id="{924FF07F-98E1-40F5-B60F-295BD92000C4}"/>
              </a:ext>
            </a:extLst>
          </p:cNvPr>
          <p:cNvSpPr txBox="1">
            <a:spLocks/>
          </p:cNvSpPr>
          <p:nvPr/>
        </p:nvSpPr>
        <p:spPr>
          <a:xfrm>
            <a:off x="457200" y="244865"/>
            <a:ext cx="8229600" cy="75287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000" dirty="0">
                <a:solidFill>
                  <a:schemeClr val="bg1"/>
                </a:solidFill>
                <a:latin typeface="Arial" charset="0"/>
                <a:ea typeface="Arial" charset="0"/>
                <a:cs typeface="Arial" charset="0"/>
              </a:rPr>
              <a:t>SCORES MONDIAUX ET RÉGIONAUX</a:t>
            </a:r>
          </a:p>
          <a:p>
            <a:pPr algn="r"/>
            <a:r>
              <a:rPr lang="fr-FR" sz="1500" dirty="0">
                <a:solidFill>
                  <a:schemeClr val="bg1"/>
                </a:solidFill>
                <a:latin typeface="Arial" charset="0"/>
                <a:ea typeface="Arial" charset="0"/>
                <a:cs typeface="Arial" charset="0"/>
              </a:rPr>
              <a:t>AVEC CONTRIBUTION DES INDICATEURS</a:t>
            </a:r>
            <a:endParaRPr lang="en-US" sz="1500" dirty="0">
              <a:solidFill>
                <a:schemeClr val="bg1"/>
              </a:solidFill>
              <a:latin typeface="Arial" charset="0"/>
              <a:ea typeface="Arial" charset="0"/>
              <a:cs typeface="Arial" charset="0"/>
            </a:endParaRPr>
          </a:p>
        </p:txBody>
      </p:sp>
      <p:sp>
        <p:nvSpPr>
          <p:cNvPr id="6" name="Slide Number Placeholder 2">
            <a:extLst>
              <a:ext uri="{FF2B5EF4-FFF2-40B4-BE49-F238E27FC236}">
                <a16:creationId xmlns:a16="http://schemas.microsoft.com/office/drawing/2014/main" id="{511586E9-6BF4-4449-88D9-B4C2AE8F147C}"/>
              </a:ext>
            </a:extLst>
          </p:cNvPr>
          <p:cNvSpPr>
            <a:spLocks noGrp="1"/>
          </p:cNvSpPr>
          <p:nvPr>
            <p:ph type="sldNum" sz="quarter" idx="12"/>
          </p:nvPr>
        </p:nvSpPr>
        <p:spPr>
          <a:xfrm>
            <a:off x="6457950" y="4767263"/>
            <a:ext cx="2057400" cy="273844"/>
          </a:xfrm>
        </p:spPr>
        <p:txBody>
          <a:bodyPr/>
          <a:lstStyle/>
          <a:p>
            <a:pPr algn="r"/>
            <a:fld id="{BDA1902F-375B-E746-8150-A5E8E384F30F}" type="slidenum">
              <a:rPr lang="en-US" sz="1200"/>
              <a:pPr algn="r"/>
              <a:t>7</a:t>
            </a:fld>
            <a:endParaRPr lang="en-US" sz="120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76" y="1514576"/>
            <a:ext cx="8871647" cy="3252687"/>
          </a:xfrm>
          <a:prstGeom prst="rect">
            <a:avLst/>
          </a:prstGeom>
        </p:spPr>
      </p:pic>
      <p:sp>
        <p:nvSpPr>
          <p:cNvPr id="8" name="Oval 7">
            <a:extLst>
              <a:ext uri="{FF2B5EF4-FFF2-40B4-BE49-F238E27FC236}">
                <a16:creationId xmlns:a16="http://schemas.microsoft.com/office/drawing/2014/main" id="{8AF00512-77FE-4EB9-8ACE-E4D3F5752FE8}"/>
              </a:ext>
            </a:extLst>
          </p:cNvPr>
          <p:cNvSpPr/>
          <p:nvPr/>
        </p:nvSpPr>
        <p:spPr>
          <a:xfrm>
            <a:off x="2606904" y="2524887"/>
            <a:ext cx="250032" cy="394668"/>
          </a:xfrm>
          <a:prstGeom prst="ellipse">
            <a:avLst/>
          </a:prstGeom>
          <a:noFill/>
          <a:ln w="19050">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10" name="Oval 11">
            <a:extLst>
              <a:ext uri="{FF2B5EF4-FFF2-40B4-BE49-F238E27FC236}">
                <a16:creationId xmlns:a16="http://schemas.microsoft.com/office/drawing/2014/main" id="{6A6ECCD9-6E3B-4841-B1DC-01FB27C0B1D1}"/>
              </a:ext>
            </a:extLst>
          </p:cNvPr>
          <p:cNvSpPr/>
          <p:nvPr/>
        </p:nvSpPr>
        <p:spPr>
          <a:xfrm rot="5400000">
            <a:off x="2363502" y="3372830"/>
            <a:ext cx="486804" cy="454354"/>
          </a:xfrm>
          <a:prstGeom prst="ellipse">
            <a:avLst/>
          </a:prstGeom>
          <a:noFill/>
          <a:ln w="19050">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11" name="Oval 9">
            <a:extLst>
              <a:ext uri="{FF2B5EF4-FFF2-40B4-BE49-F238E27FC236}">
                <a16:creationId xmlns:a16="http://schemas.microsoft.com/office/drawing/2014/main" id="{250CF4A2-483E-4C2C-9EAA-45A42B4A2AC0}"/>
              </a:ext>
            </a:extLst>
          </p:cNvPr>
          <p:cNvSpPr/>
          <p:nvPr/>
        </p:nvSpPr>
        <p:spPr>
          <a:xfrm>
            <a:off x="3663023" y="2577417"/>
            <a:ext cx="250032" cy="394668"/>
          </a:xfrm>
          <a:prstGeom prst="ellipse">
            <a:avLst/>
          </a:prstGeom>
          <a:noFill/>
          <a:ln w="19050">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12" name="Oval 12">
            <a:extLst>
              <a:ext uri="{FF2B5EF4-FFF2-40B4-BE49-F238E27FC236}">
                <a16:creationId xmlns:a16="http://schemas.microsoft.com/office/drawing/2014/main" id="{1FB71372-3D67-4DE6-A1DD-D722CA7E23E1}"/>
              </a:ext>
            </a:extLst>
          </p:cNvPr>
          <p:cNvSpPr/>
          <p:nvPr/>
        </p:nvSpPr>
        <p:spPr>
          <a:xfrm rot="5400000">
            <a:off x="3419621" y="2958635"/>
            <a:ext cx="486804" cy="454354"/>
          </a:xfrm>
          <a:prstGeom prst="ellipse">
            <a:avLst/>
          </a:prstGeom>
          <a:noFill/>
          <a:ln w="19050">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63791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447430" y="2152328"/>
            <a:ext cx="4166985" cy="943033"/>
          </a:xfrm>
        </p:spPr>
        <p:txBody>
          <a:bodyPr>
            <a:normAutofit/>
          </a:bodyPr>
          <a:lstStyle/>
          <a:p>
            <a:r>
              <a:rPr lang="fr-FR" sz="2400" dirty="0">
                <a:solidFill>
                  <a:schemeClr val="bg1"/>
                </a:solidFill>
                <a:latin typeface="Arial" charset="0"/>
                <a:ea typeface="Arial" charset="0"/>
                <a:cs typeface="Arial" charset="0"/>
              </a:rPr>
              <a:t>SCORES GHI 2019 ​</a:t>
            </a:r>
            <a:br>
              <a:rPr lang="fr-FR" sz="2400" dirty="0">
                <a:solidFill>
                  <a:schemeClr val="bg1"/>
                </a:solidFill>
                <a:latin typeface="Arial" charset="0"/>
                <a:ea typeface="Arial" charset="0"/>
                <a:cs typeface="Arial" charset="0"/>
              </a:rPr>
            </a:br>
            <a:r>
              <a:rPr lang="fr-FR" sz="2400" dirty="0">
                <a:solidFill>
                  <a:schemeClr val="bg1"/>
                </a:solidFill>
                <a:latin typeface="Arial" charset="0"/>
                <a:ea typeface="Arial" charset="0"/>
                <a:cs typeface="Arial" charset="0"/>
              </a:rPr>
              <a:t>PAR SÉVÉRITÉ​</a:t>
            </a:r>
            <a:endParaRPr lang="en-US" sz="2400" dirty="0">
              <a:solidFill>
                <a:schemeClr val="bg1"/>
              </a:solidFill>
              <a:latin typeface="Arial" charset="0"/>
              <a:ea typeface="Arial" charset="0"/>
              <a:cs typeface="Arial" charset="0"/>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BDA1902F-375B-E746-8150-A5E8E384F30F}" type="slidenum">
              <a:rPr lang="en-US" sz="1200">
                <a:solidFill>
                  <a:prstClr val="black">
                    <a:tint val="75000"/>
                  </a:prstClr>
                </a:solidFill>
                <a:latin typeface="Calibri" panose="020F0502020204030204"/>
                <a:ea typeface="+mn-ea"/>
              </a:rPr>
              <a:pPr defTabSz="685800" fontAlgn="auto">
                <a:spcBef>
                  <a:spcPts val="0"/>
                </a:spcBef>
                <a:spcAft>
                  <a:spcPts val="0"/>
                </a:spcAft>
              </a:pPr>
              <a:t>8</a:t>
            </a:fld>
            <a:endParaRPr lang="en-US" sz="1200">
              <a:solidFill>
                <a:prstClr val="black">
                  <a:tint val="75000"/>
                </a:prstClr>
              </a:solidFill>
              <a:latin typeface="Calibri" panose="020F0502020204030204"/>
              <a:ea typeface="+mn-ea"/>
            </a:endParaRPr>
          </a:p>
        </p:txBody>
      </p:sp>
      <p:pic>
        <p:nvPicPr>
          <p:cNvPr id="29" name="Grafik 28"/>
          <p:cNvPicPr>
            <a:picLocks noChangeAspect="1"/>
          </p:cNvPicPr>
          <p:nvPr/>
        </p:nvPicPr>
        <p:blipFill rotWithShape="1">
          <a:blip r:embed="rId3">
            <a:extLst>
              <a:ext uri="{28A0092B-C50C-407E-A947-70E740481C1C}">
                <a14:useLocalDpi xmlns:a14="http://schemas.microsoft.com/office/drawing/2010/main" val="0"/>
              </a:ext>
            </a:extLst>
          </a:blip>
          <a:srcRect l="1281" r="1539" b="7679"/>
          <a:stretch/>
        </p:blipFill>
        <p:spPr>
          <a:xfrm>
            <a:off x="1040905" y="0"/>
            <a:ext cx="7607796" cy="5143500"/>
          </a:xfrm>
          <a:prstGeom prst="rect">
            <a:avLst/>
          </a:prstGeom>
        </p:spPr>
      </p:pic>
      <p:sp>
        <p:nvSpPr>
          <p:cNvPr id="30" name="Textfeld 29"/>
          <p:cNvSpPr txBox="1"/>
          <p:nvPr/>
        </p:nvSpPr>
        <p:spPr>
          <a:xfrm>
            <a:off x="3442279" y="4271666"/>
            <a:ext cx="639919" cy="769441"/>
          </a:xfrm>
          <a:prstGeom prst="rect">
            <a:avLst/>
          </a:prstGeom>
          <a:noFill/>
        </p:spPr>
        <p:txBody>
          <a:bodyPr wrap="none" rtlCol="0">
            <a:spAutoFit/>
          </a:bodyPr>
          <a:lstStyle/>
          <a:p>
            <a:pPr algn="ctr"/>
            <a:r>
              <a:rPr lang="de-DE" b="1" dirty="0">
                <a:solidFill>
                  <a:srgbClr val="4FA830"/>
                </a:solidFill>
                <a:latin typeface="Arial" panose="020B0604020202020204" pitchFamily="34" charset="0"/>
                <a:cs typeface="Arial" panose="020B0604020202020204" pitchFamily="34" charset="0"/>
              </a:rPr>
              <a:t>48</a:t>
            </a:r>
          </a:p>
          <a:p>
            <a:pPr algn="ctr"/>
            <a:r>
              <a:rPr lang="de-DE" sz="1200" dirty="0" err="1">
                <a:solidFill>
                  <a:srgbClr val="4FA830"/>
                </a:solidFill>
                <a:latin typeface="Arial" panose="020B0604020202020204" pitchFamily="34" charset="0"/>
                <a:cs typeface="Arial" panose="020B0604020202020204" pitchFamily="34" charset="0"/>
              </a:rPr>
              <a:t>pays</a:t>
            </a:r>
            <a:endParaRPr lang="de-DE" sz="1200" dirty="0">
              <a:solidFill>
                <a:srgbClr val="4FA830"/>
              </a:solidFill>
              <a:latin typeface="Arial" panose="020B0604020202020204" pitchFamily="34" charset="0"/>
              <a:cs typeface="Arial" panose="020B0604020202020204" pitchFamily="34" charset="0"/>
            </a:endParaRPr>
          </a:p>
        </p:txBody>
      </p:sp>
      <p:sp>
        <p:nvSpPr>
          <p:cNvPr id="31" name="Textfeld 30"/>
          <p:cNvSpPr txBox="1"/>
          <p:nvPr/>
        </p:nvSpPr>
        <p:spPr>
          <a:xfrm>
            <a:off x="4179660" y="4271666"/>
            <a:ext cx="639920" cy="769441"/>
          </a:xfrm>
          <a:prstGeom prst="rect">
            <a:avLst/>
          </a:prstGeom>
          <a:noFill/>
        </p:spPr>
        <p:txBody>
          <a:bodyPr wrap="none" rtlCol="0">
            <a:spAutoFit/>
          </a:bodyPr>
          <a:lstStyle/>
          <a:p>
            <a:pPr algn="ctr"/>
            <a:r>
              <a:rPr lang="de-DE" b="1" dirty="0">
                <a:solidFill>
                  <a:srgbClr val="AAD18E"/>
                </a:solidFill>
                <a:latin typeface="Arial" panose="020B0604020202020204" pitchFamily="34" charset="0"/>
                <a:cs typeface="Arial" panose="020B0604020202020204" pitchFamily="34" charset="0"/>
              </a:rPr>
              <a:t>26</a:t>
            </a:r>
          </a:p>
          <a:p>
            <a:pPr algn="ctr"/>
            <a:r>
              <a:rPr lang="de-DE" sz="1200" dirty="0" err="1">
                <a:solidFill>
                  <a:srgbClr val="AAD18E"/>
                </a:solidFill>
                <a:latin typeface="Arial" panose="020B0604020202020204" pitchFamily="34" charset="0"/>
                <a:cs typeface="Arial" panose="020B0604020202020204" pitchFamily="34" charset="0"/>
              </a:rPr>
              <a:t>pays</a:t>
            </a:r>
            <a:endParaRPr lang="de-DE" sz="1200" dirty="0">
              <a:solidFill>
                <a:srgbClr val="AAD18E"/>
              </a:solidFill>
              <a:latin typeface="Arial" panose="020B0604020202020204" pitchFamily="34" charset="0"/>
              <a:cs typeface="Arial" panose="020B0604020202020204" pitchFamily="34" charset="0"/>
            </a:endParaRPr>
          </a:p>
        </p:txBody>
      </p:sp>
      <p:sp>
        <p:nvSpPr>
          <p:cNvPr id="32" name="Textfeld 31"/>
          <p:cNvSpPr txBox="1"/>
          <p:nvPr/>
        </p:nvSpPr>
        <p:spPr>
          <a:xfrm>
            <a:off x="4887830" y="4271666"/>
            <a:ext cx="639920" cy="769441"/>
          </a:xfrm>
          <a:prstGeom prst="rect">
            <a:avLst/>
          </a:prstGeom>
          <a:noFill/>
        </p:spPr>
        <p:txBody>
          <a:bodyPr wrap="none" rtlCol="0">
            <a:spAutoFit/>
          </a:bodyPr>
          <a:lstStyle/>
          <a:p>
            <a:pPr algn="ctr"/>
            <a:r>
              <a:rPr lang="de-DE" b="1" dirty="0">
                <a:ln>
                  <a:solidFill>
                    <a:schemeClr val="accent2">
                      <a:lumMod val="60000"/>
                      <a:lumOff val="40000"/>
                    </a:schemeClr>
                  </a:solidFill>
                </a:ln>
                <a:solidFill>
                  <a:srgbClr val="FCE7D1"/>
                </a:solidFill>
                <a:latin typeface="Arial" panose="020B0604020202020204" pitchFamily="34" charset="0"/>
                <a:cs typeface="Arial" panose="020B0604020202020204" pitchFamily="34" charset="0"/>
              </a:rPr>
              <a:t>40</a:t>
            </a:r>
          </a:p>
          <a:p>
            <a:pPr algn="ctr"/>
            <a:r>
              <a:rPr lang="de-DE" sz="1200" dirty="0" err="1">
                <a:ln>
                  <a:solidFill>
                    <a:schemeClr val="accent2">
                      <a:lumMod val="60000"/>
                      <a:lumOff val="40000"/>
                    </a:schemeClr>
                  </a:solidFill>
                </a:ln>
                <a:solidFill>
                  <a:srgbClr val="FCE7D1"/>
                </a:solidFill>
                <a:latin typeface="Arial" panose="020B0604020202020204" pitchFamily="34" charset="0"/>
                <a:cs typeface="Arial" panose="020B0604020202020204" pitchFamily="34" charset="0"/>
              </a:rPr>
              <a:t>pays</a:t>
            </a:r>
            <a:endParaRPr lang="de-DE" sz="1200" dirty="0">
              <a:ln>
                <a:solidFill>
                  <a:schemeClr val="accent2">
                    <a:lumMod val="60000"/>
                    <a:lumOff val="40000"/>
                  </a:schemeClr>
                </a:solidFill>
              </a:ln>
              <a:solidFill>
                <a:srgbClr val="FCE7D1"/>
              </a:solidFill>
              <a:latin typeface="Arial" panose="020B0604020202020204" pitchFamily="34" charset="0"/>
              <a:cs typeface="Arial" panose="020B0604020202020204" pitchFamily="34" charset="0"/>
            </a:endParaRPr>
          </a:p>
        </p:txBody>
      </p:sp>
      <p:sp>
        <p:nvSpPr>
          <p:cNvPr id="33" name="Textfeld 32"/>
          <p:cNvSpPr txBox="1"/>
          <p:nvPr/>
        </p:nvSpPr>
        <p:spPr>
          <a:xfrm>
            <a:off x="6351507" y="4271664"/>
            <a:ext cx="508473" cy="769441"/>
          </a:xfrm>
          <a:prstGeom prst="rect">
            <a:avLst/>
          </a:prstGeom>
          <a:noFill/>
        </p:spPr>
        <p:txBody>
          <a:bodyPr wrap="none" rtlCol="0">
            <a:spAutoFit/>
          </a:bodyPr>
          <a:lstStyle/>
          <a:p>
            <a:pPr algn="ctr"/>
            <a:r>
              <a:rPr lang="de-DE" b="1" dirty="0">
                <a:solidFill>
                  <a:srgbClr val="AA0A2F"/>
                </a:solidFill>
                <a:latin typeface="Arial" panose="020B0604020202020204" pitchFamily="34" charset="0"/>
                <a:cs typeface="Arial" panose="020B0604020202020204" pitchFamily="34" charset="0"/>
              </a:rPr>
              <a:t>0</a:t>
            </a:r>
          </a:p>
          <a:p>
            <a:pPr algn="ctr"/>
            <a:r>
              <a:rPr lang="de-DE" sz="1200" dirty="0" err="1">
                <a:solidFill>
                  <a:srgbClr val="AA0A2F"/>
                </a:solidFill>
                <a:latin typeface="Arial" panose="020B0604020202020204" pitchFamily="34" charset="0"/>
                <a:cs typeface="Arial" panose="020B0604020202020204" pitchFamily="34" charset="0"/>
              </a:rPr>
              <a:t>pays</a:t>
            </a:r>
            <a:endParaRPr lang="de-DE" sz="1200" dirty="0">
              <a:solidFill>
                <a:srgbClr val="AA0A2F"/>
              </a:solidFill>
              <a:latin typeface="Arial" panose="020B0604020202020204" pitchFamily="34" charset="0"/>
              <a:cs typeface="Arial" panose="020B0604020202020204" pitchFamily="34" charset="0"/>
            </a:endParaRPr>
          </a:p>
        </p:txBody>
      </p:sp>
      <p:sp>
        <p:nvSpPr>
          <p:cNvPr id="34" name="Textfeld 33"/>
          <p:cNvSpPr txBox="1"/>
          <p:nvPr/>
        </p:nvSpPr>
        <p:spPr>
          <a:xfrm>
            <a:off x="5632525" y="4271665"/>
            <a:ext cx="617285" cy="769441"/>
          </a:xfrm>
          <a:prstGeom prst="rect">
            <a:avLst/>
          </a:prstGeom>
          <a:noFill/>
        </p:spPr>
        <p:txBody>
          <a:bodyPr wrap="none" rtlCol="0">
            <a:spAutoFit/>
          </a:bodyPr>
          <a:lstStyle/>
          <a:p>
            <a:pPr algn="ctr"/>
            <a:r>
              <a:rPr lang="de-DE" b="1" dirty="0">
                <a:solidFill>
                  <a:srgbClr val="E88300"/>
                </a:solidFill>
                <a:latin typeface="Arial" panose="020B0604020202020204" pitchFamily="34" charset="0"/>
                <a:cs typeface="Arial" panose="020B0604020202020204" pitchFamily="34" charset="0"/>
              </a:rPr>
              <a:t>11</a:t>
            </a:r>
          </a:p>
          <a:p>
            <a:pPr algn="ctr"/>
            <a:r>
              <a:rPr lang="de-DE" sz="1200" dirty="0" err="1">
                <a:solidFill>
                  <a:srgbClr val="E88300"/>
                </a:solidFill>
                <a:latin typeface="Arial" panose="020B0604020202020204" pitchFamily="34" charset="0"/>
                <a:cs typeface="Arial" panose="020B0604020202020204" pitchFamily="34" charset="0"/>
              </a:rPr>
              <a:t>pays</a:t>
            </a:r>
            <a:endParaRPr lang="de-DE" sz="1200" dirty="0">
              <a:solidFill>
                <a:srgbClr val="E88300"/>
              </a:solidFill>
              <a:latin typeface="Arial" panose="020B0604020202020204" pitchFamily="34" charset="0"/>
              <a:cs typeface="Arial" panose="020B0604020202020204" pitchFamily="34" charset="0"/>
            </a:endParaRPr>
          </a:p>
        </p:txBody>
      </p:sp>
      <p:cxnSp>
        <p:nvCxnSpPr>
          <p:cNvPr id="36" name="Gerade Verbindung mit Pfeil 35"/>
          <p:cNvCxnSpPr/>
          <p:nvPr/>
        </p:nvCxnSpPr>
        <p:spPr>
          <a:xfrm>
            <a:off x="3762238" y="2144907"/>
            <a:ext cx="319959" cy="219857"/>
          </a:xfrm>
          <a:prstGeom prst="straightConnector1">
            <a:avLst/>
          </a:prstGeom>
          <a:ln>
            <a:solidFill>
              <a:srgbClr val="AA0A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187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072692-85B6-46D2-9369-BFDF8C86B488}"/>
              </a:ext>
            </a:extLst>
          </p:cNvPr>
          <p:cNvSpPr/>
          <p:nvPr/>
        </p:nvSpPr>
        <p:spPr>
          <a:xfrm>
            <a:off x="0" y="1"/>
            <a:ext cx="9144000" cy="1112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2"/>
          </p:nvPr>
        </p:nvSpPr>
        <p:spPr/>
        <p:txBody>
          <a:bodyPr>
            <a:normAutofit/>
          </a:bodyPr>
          <a:lstStyle/>
          <a:p>
            <a:pPr>
              <a:spcAft>
                <a:spcPts val="600"/>
              </a:spcAft>
            </a:pPr>
            <a:fld id="{BDA1902F-375B-E746-8150-A5E8E384F30F}" type="slidenum">
              <a:rPr lang="en-US" smtClean="0"/>
              <a:pPr>
                <a:spcAft>
                  <a:spcPts val="600"/>
                </a:spcAft>
              </a:pPr>
              <a:t>9</a:t>
            </a:fld>
            <a:endParaRPr lang="en-US"/>
          </a:p>
        </p:txBody>
      </p:sp>
      <p:sp>
        <p:nvSpPr>
          <p:cNvPr id="8" name="Title 1">
            <a:extLst>
              <a:ext uri="{FF2B5EF4-FFF2-40B4-BE49-F238E27FC236}">
                <a16:creationId xmlns:a16="http://schemas.microsoft.com/office/drawing/2014/main" id="{E7C36E63-A4B2-4820-B2F5-BF9E16426D58}"/>
              </a:ext>
            </a:extLst>
          </p:cNvPr>
          <p:cNvSpPr txBox="1">
            <a:spLocks/>
          </p:cNvSpPr>
          <p:nvPr/>
        </p:nvSpPr>
        <p:spPr>
          <a:xfrm>
            <a:off x="435077" y="145764"/>
            <a:ext cx="8160707" cy="56935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fr-FR" sz="2000" dirty="0">
                <a:solidFill>
                  <a:schemeClr val="bg1"/>
                </a:solidFill>
                <a:latin typeface="Arial" panose="020B0604020202020204" pitchFamily="34" charset="0"/>
                <a:cs typeface="Arial" panose="020B0604020202020204" pitchFamily="34" charset="0"/>
              </a:rPr>
              <a:t>DÉVELOPPEMENT DES INDICATEURS DE L’IDF–</a:t>
            </a:r>
            <a:r>
              <a:rPr lang="en-US" sz="2000" dirty="0">
                <a:solidFill>
                  <a:schemeClr val="bg1"/>
                </a:solidFill>
                <a:latin typeface="Arial" panose="020B0604020202020204" pitchFamily="34" charset="0"/>
                <a:cs typeface="Arial" panose="020B0604020202020204" pitchFamily="34" charset="0"/>
              </a:rPr>
              <a:t> </a:t>
            </a:r>
          </a:p>
          <a:p>
            <a:pPr fontAlgn="auto">
              <a:spcAft>
                <a:spcPts val="0"/>
              </a:spcAft>
            </a:pPr>
            <a:r>
              <a:rPr lang="en-US" sz="2000" dirty="0">
                <a:solidFill>
                  <a:schemeClr val="bg1"/>
                </a:solidFill>
                <a:latin typeface="Arial" panose="020B0604020202020204" pitchFamily="34" charset="0"/>
                <a:cs typeface="Arial" panose="020B0604020202020204" pitchFamily="34" charset="0"/>
              </a:rPr>
              <a:t>NIGER</a:t>
            </a:r>
          </a:p>
          <a:p>
            <a:pPr fontAlgn="auto">
              <a:spcAft>
                <a:spcPts val="0"/>
              </a:spcAft>
            </a:pPr>
            <a:endParaRPr lang="en-US" sz="2000" dirty="0">
              <a:solidFill>
                <a:schemeClr val="bg1"/>
              </a:solidFill>
              <a:latin typeface="Arial" panose="020B0604020202020204" pitchFamily="34" charset="0"/>
              <a:cs typeface="Arial" panose="020B0604020202020204" pitchFamily="34" charset="0"/>
            </a:endParaRPr>
          </a:p>
        </p:txBody>
      </p:sp>
      <p:graphicFrame>
        <p:nvGraphicFramePr>
          <p:cNvPr id="11" name="Table 11">
            <a:extLst>
              <a:ext uri="{FF2B5EF4-FFF2-40B4-BE49-F238E27FC236}">
                <a16:creationId xmlns:a16="http://schemas.microsoft.com/office/drawing/2014/main" id="{408DB35E-BBD5-4C43-8EB2-148FB96AA724}"/>
              </a:ext>
            </a:extLst>
          </p:cNvPr>
          <p:cNvGraphicFramePr>
            <a:graphicFrameLocks noGrp="1"/>
          </p:cNvGraphicFramePr>
          <p:nvPr>
            <p:extLst>
              <p:ext uri="{D42A27DB-BD31-4B8C-83A1-F6EECF244321}">
                <p14:modId xmlns:p14="http://schemas.microsoft.com/office/powerpoint/2010/main" val="356754060"/>
              </p:ext>
            </p:extLst>
          </p:nvPr>
        </p:nvGraphicFramePr>
        <p:xfrm>
          <a:off x="5152370" y="2427040"/>
          <a:ext cx="3765221" cy="1369739"/>
        </p:xfrm>
        <a:graphic>
          <a:graphicData uri="http://schemas.openxmlformats.org/drawingml/2006/table">
            <a:tbl>
              <a:tblPr firstRow="1" bandRow="1">
                <a:tableStyleId>{2D5ABB26-0587-4C30-8999-92F81FD0307C}</a:tableStyleId>
              </a:tblPr>
              <a:tblGrid>
                <a:gridCol w="3204782">
                  <a:extLst>
                    <a:ext uri="{9D8B030D-6E8A-4147-A177-3AD203B41FA5}">
                      <a16:colId xmlns:a16="http://schemas.microsoft.com/office/drawing/2014/main" val="1048234314"/>
                    </a:ext>
                  </a:extLst>
                </a:gridCol>
                <a:gridCol w="560439">
                  <a:extLst>
                    <a:ext uri="{9D8B030D-6E8A-4147-A177-3AD203B41FA5}">
                      <a16:colId xmlns:a16="http://schemas.microsoft.com/office/drawing/2014/main" val="2910959978"/>
                    </a:ext>
                  </a:extLst>
                </a:gridCol>
              </a:tblGrid>
              <a:tr h="337352">
                <a:tc>
                  <a:txBody>
                    <a:bodyPr/>
                    <a:lstStyle/>
                    <a:p>
                      <a:r>
                        <a:rPr lang="de-DE" sz="1400" dirty="0">
                          <a:latin typeface="Arial" panose="020B0604020202020204" pitchFamily="34" charset="0"/>
                          <a:cs typeface="Arial" panose="020B0604020202020204" pitchFamily="34" charset="0"/>
                        </a:rPr>
                        <a:t>Proportion de </a:t>
                      </a:r>
                      <a:r>
                        <a:rPr lang="de-DE" sz="1400" dirty="0" err="1">
                          <a:latin typeface="Arial" panose="020B0604020202020204" pitchFamily="34" charset="0"/>
                          <a:cs typeface="Arial" panose="020B0604020202020204" pitchFamily="34" charset="0"/>
                        </a:rPr>
                        <a:t>sous</a:t>
                      </a:r>
                      <a:r>
                        <a:rPr lang="de-DE" sz="1400" dirty="0">
                          <a:latin typeface="Arial" panose="020B0604020202020204" pitchFamily="34" charset="0"/>
                          <a:cs typeface="Arial" panose="020B0604020202020204" pitchFamily="34" charset="0"/>
                        </a:rPr>
                        <a:t>-alimentation:</a:t>
                      </a:r>
                      <a:endParaRPr lang="de-DE" dirty="0">
                        <a:latin typeface="Arial" panose="020B0604020202020204" pitchFamily="34" charset="0"/>
                        <a:cs typeface="Arial" panose="020B0604020202020204" pitchFamily="34" charset="0"/>
                      </a:endParaRPr>
                    </a:p>
                  </a:txBody>
                  <a:tcPr/>
                </a:tc>
                <a:tc>
                  <a:txBody>
                    <a:bodyPr/>
                    <a:lstStyle/>
                    <a:p>
                      <a:pPr algn="ctr"/>
                      <a:r>
                        <a:rPr lang="de-DE" dirty="0"/>
                        <a:t>-</a:t>
                      </a:r>
                    </a:p>
                  </a:txBody>
                  <a:tcPr anchor="ctr">
                    <a:solidFill>
                      <a:srgbClr val="E9E9E9"/>
                    </a:solidFill>
                  </a:tcPr>
                </a:tc>
                <a:extLst>
                  <a:ext uri="{0D108BD9-81ED-4DB2-BD59-A6C34878D82A}">
                    <a16:rowId xmlns:a16="http://schemas.microsoft.com/office/drawing/2014/main" val="1420306432"/>
                  </a:ext>
                </a:extLst>
              </a:tr>
              <a:tr h="34658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400" dirty="0">
                          <a:latin typeface="Arial" panose="020B0604020202020204" pitchFamily="34" charset="0"/>
                          <a:cs typeface="Arial" panose="020B0604020202020204" pitchFamily="34" charset="0"/>
                        </a:rPr>
                        <a:t>Prévalence du retard de croissance</a:t>
                      </a:r>
                      <a:r>
                        <a:rPr lang="de-DE" sz="1400" dirty="0">
                          <a:latin typeface="Arial" panose="020B0604020202020204" pitchFamily="34" charset="0"/>
                          <a:cs typeface="Arial" panose="020B0604020202020204" pitchFamily="34" charset="0"/>
                        </a:rPr>
                        <a:t>:</a:t>
                      </a:r>
                    </a:p>
                  </a:txBody>
                  <a:tcPr/>
                </a:tc>
                <a:tc>
                  <a:txBody>
                    <a:bodyPr/>
                    <a:lstStyle/>
                    <a:p>
                      <a:pPr algn="ctr"/>
                      <a:r>
                        <a:rPr lang="de-DE" dirty="0">
                          <a:solidFill>
                            <a:schemeClr val="bg1"/>
                          </a:solidFill>
                        </a:rPr>
                        <a:t>48.5</a:t>
                      </a:r>
                    </a:p>
                  </a:txBody>
                  <a:tcPr anchor="ctr">
                    <a:solidFill>
                      <a:srgbClr val="AA0A2F"/>
                    </a:solidFill>
                  </a:tcPr>
                </a:tc>
                <a:extLst>
                  <a:ext uri="{0D108BD9-81ED-4DB2-BD59-A6C34878D82A}">
                    <a16:rowId xmlns:a16="http://schemas.microsoft.com/office/drawing/2014/main" val="3595964079"/>
                  </a:ext>
                </a:extLst>
              </a:tr>
              <a:tr h="33921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400" dirty="0" err="1">
                          <a:latin typeface="Arial" panose="020B0604020202020204" pitchFamily="34" charset="0"/>
                          <a:cs typeface="Arial" panose="020B0604020202020204" pitchFamily="34" charset="0"/>
                        </a:rPr>
                        <a:t>Prévalence</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d‘émaciation</a:t>
                      </a:r>
                      <a:r>
                        <a:rPr lang="de-DE" sz="1400" dirty="0">
                          <a:latin typeface="Arial" panose="020B0604020202020204" pitchFamily="34" charset="0"/>
                          <a:cs typeface="Arial" panose="020B0604020202020204" pitchFamily="34" charset="0"/>
                        </a:rPr>
                        <a:t> infantile:</a:t>
                      </a:r>
                    </a:p>
                  </a:txBody>
                  <a:tcPr/>
                </a:tc>
                <a:tc>
                  <a:txBody>
                    <a:bodyPr/>
                    <a:lstStyle/>
                    <a:p>
                      <a:pPr algn="ctr"/>
                      <a:r>
                        <a:rPr lang="de-DE" dirty="0"/>
                        <a:t>14.1</a:t>
                      </a:r>
                    </a:p>
                  </a:txBody>
                  <a:tcPr anchor="ctr">
                    <a:solidFill>
                      <a:srgbClr val="E88300"/>
                    </a:solidFill>
                  </a:tcPr>
                </a:tc>
                <a:extLst>
                  <a:ext uri="{0D108BD9-81ED-4DB2-BD59-A6C34878D82A}">
                    <a16:rowId xmlns:a16="http://schemas.microsoft.com/office/drawing/2014/main" val="2854337147"/>
                  </a:ext>
                </a:extLst>
              </a:tr>
              <a:tr h="34658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400" dirty="0" err="1">
                          <a:latin typeface="Arial" panose="020B0604020202020204" pitchFamily="34" charset="0"/>
                          <a:cs typeface="Arial" panose="020B0604020202020204" pitchFamily="34" charset="0"/>
                        </a:rPr>
                        <a:t>Mortalité</a:t>
                      </a:r>
                      <a:r>
                        <a:rPr lang="de-DE" sz="1400" baseline="0" dirty="0">
                          <a:latin typeface="Arial" panose="020B0604020202020204" pitchFamily="34" charset="0"/>
                          <a:cs typeface="Arial" panose="020B0604020202020204" pitchFamily="34" charset="0"/>
                        </a:rPr>
                        <a:t> infantile</a:t>
                      </a:r>
                      <a:r>
                        <a:rPr lang="de-DE" sz="1400" dirty="0">
                          <a:latin typeface="Arial" panose="020B0604020202020204" pitchFamily="34" charset="0"/>
                          <a:cs typeface="Arial" panose="020B0604020202020204" pitchFamily="34" charset="0"/>
                        </a:rPr>
                        <a:t>:</a:t>
                      </a:r>
                    </a:p>
                  </a:txBody>
                  <a:tcPr anchor="ctr"/>
                </a:tc>
                <a:tc>
                  <a:txBody>
                    <a:bodyPr/>
                    <a:lstStyle/>
                    <a:p>
                      <a:pPr algn="ctr"/>
                      <a:r>
                        <a:rPr lang="de-DE" dirty="0">
                          <a:solidFill>
                            <a:schemeClr val="tx1"/>
                          </a:solidFill>
                        </a:rPr>
                        <a:t>8.4</a:t>
                      </a:r>
                    </a:p>
                  </a:txBody>
                  <a:tcPr anchor="ctr">
                    <a:solidFill>
                      <a:srgbClr val="E88300"/>
                    </a:solidFill>
                  </a:tcPr>
                </a:tc>
                <a:extLst>
                  <a:ext uri="{0D108BD9-81ED-4DB2-BD59-A6C34878D82A}">
                    <a16:rowId xmlns:a16="http://schemas.microsoft.com/office/drawing/2014/main" val="2833106818"/>
                  </a:ext>
                </a:extLst>
              </a:tr>
            </a:tbl>
          </a:graphicData>
        </a:graphic>
      </p:graphicFrame>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96" y="1401220"/>
            <a:ext cx="4892574" cy="3421380"/>
          </a:xfrm>
          <a:prstGeom prst="rect">
            <a:avLst/>
          </a:prstGeom>
        </p:spPr>
      </p:pic>
    </p:spTree>
    <p:extLst>
      <p:ext uri="{BB962C8B-B14F-4D97-AF65-F5344CB8AC3E}">
        <p14:creationId xmlns:p14="http://schemas.microsoft.com/office/powerpoint/2010/main" val="9200244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E108D03184BA47B09655920A5805E0" ma:contentTypeVersion="45" ma:contentTypeDescription="Create a new document." ma:contentTypeScope="" ma:versionID="06d127e9f504f16e6151907c592c7d13">
  <xsd:schema xmlns:xsd="http://www.w3.org/2001/XMLSchema" xmlns:xs="http://www.w3.org/2001/XMLSchema" xmlns:p="http://schemas.microsoft.com/office/2006/metadata/properties" xmlns:ns1="http://schemas.microsoft.com/sharepoint/v3" xmlns:ns2="afb9b090-063d-4de7-86fa-19265e3d0d15" xmlns:ns3="415CAEB2-954A-4899-AF97-DE85A5F9E037" xmlns:ns4="4248c97b-247a-44d0-b5d5-b9d2547e91be" xmlns:ns5="415caeb2-954a-4899-af97-de85a5f9e037" targetNamespace="http://schemas.microsoft.com/office/2006/metadata/properties" ma:root="true" ma:fieldsID="77c23f924d65adec22b0384b909958bc" ns1:_="" ns2:_="" ns3:_="" ns4:_="" ns5:_="">
    <xsd:import namespace="http://schemas.microsoft.com/sharepoint/v3"/>
    <xsd:import namespace="afb9b090-063d-4de7-86fa-19265e3d0d15"/>
    <xsd:import namespace="415CAEB2-954A-4899-AF97-DE85A5F9E037"/>
    <xsd:import namespace="4248c97b-247a-44d0-b5d5-b9d2547e91be"/>
    <xsd:import namespace="415caeb2-954a-4899-af97-de85a5f9e037"/>
    <xsd:element name="properties">
      <xsd:complexType>
        <xsd:sequence>
          <xsd:element name="documentManagement">
            <xsd:complexType>
              <xsd:all>
                <xsd:element ref="ns2:_dlc_DocId" minOccurs="0"/>
                <xsd:element ref="ns2:_dlc_DocIdUrl" minOccurs="0"/>
                <xsd:element ref="ns2:_dlc_DocIdPersistId" minOccurs="0"/>
                <xsd:element ref="ns3:f5203227854a44ce9da35ddb5bfa07da" minOccurs="0"/>
                <xsd:element ref="ns2:TaxCatchAll" minOccurs="0"/>
                <xsd:element ref="ns4:SharedWithUsers" minOccurs="0"/>
                <xsd:element ref="ns2:SharingHintHash" minOccurs="0"/>
                <xsd:element ref="ns2:SharedWithDetails" minOccurs="0"/>
                <xsd:element ref="ns2:TaxKeywordTaxHTField" minOccurs="0"/>
                <xsd:element ref="ns1:AverageRating" minOccurs="0"/>
                <xsd:element ref="ns1:RatingCount" minOccurs="0"/>
                <xsd:element ref="ns1:RatedBy" minOccurs="0"/>
                <xsd:element ref="ns1:Ratings" minOccurs="0"/>
                <xsd:element ref="ns1:LikesCount" minOccurs="0"/>
                <xsd:element ref="ns1:LikedBy" minOccurs="0"/>
                <xsd:element ref="ns5:MediaServiceMetadata" minOccurs="0"/>
                <xsd:element ref="ns5:MediaServiceFastMetadata" minOccurs="0"/>
                <xsd:element ref="ns5:MediaServiceDateTaken" minOccurs="0"/>
                <xsd:element ref="ns5:MediaServiceAutoTags" minOccurs="0"/>
                <xsd:element ref="ns5:MediaServiceOCR" minOccurs="0"/>
                <xsd:element ref="ns5:MediaServiceGenerationTime" minOccurs="0"/>
                <xsd:element ref="ns5:MediaServiceEventHashCode" minOccurs="0"/>
                <xsd:element ref="ns5:MediaServiceAutoKeyPoints" minOccurs="0"/>
                <xsd:element ref="ns5:MediaServiceKeyPoints" minOccurs="0"/>
                <xsd:element ref="ns5: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9" nillable="true" ma:displayName="Rating (0-5)" ma:decimals="2" ma:description="Average value of all the ratings that have been submitted" ma:internalName="AverageRating" ma:readOnly="true">
      <xsd:simpleType>
        <xsd:restriction base="dms:Number"/>
      </xsd:simpleType>
    </xsd:element>
    <xsd:element name="RatingCount" ma:index="20" nillable="true" ma:displayName="Number of Ratings" ma:decimals="0" ma:description="Number of ratings submitted" ma:internalName="RatingCount" ma:readOnly="true">
      <xsd:simpleType>
        <xsd:restriction base="dms:Number"/>
      </xsd:simpleType>
    </xsd:element>
    <xsd:element name="RatedBy" ma:index="21"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2" nillable="true" ma:displayName="User ratings" ma:description="User ratings for the item" ma:hidden="true" ma:internalName="Ratings">
      <xsd:simpleType>
        <xsd:restriction base="dms:Note"/>
      </xsd:simpleType>
    </xsd:element>
    <xsd:element name="LikesCount" ma:index="23" nillable="true" ma:displayName="Number of Likes" ma:internalName="LikesCount">
      <xsd:simpleType>
        <xsd:restriction base="dms:Unknown"/>
      </xsd:simpleType>
    </xsd:element>
    <xsd:element name="LikedBy" ma:index="24"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b9b090-063d-4de7-86fa-19265e3d0d1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true">
      <xsd:simpleType>
        <xsd:restriction base="dms:Boolean"/>
      </xsd:simpleType>
    </xsd:element>
    <xsd:element name="TaxCatchAll" ma:index="13" nillable="true" ma:displayName="Taxonomy Catch All Column" ma:hidden="true" ma:list="{f9972129-43a7-4392-8450-c3e4f83ef7e4}" ma:internalName="TaxCatchAll" ma:showField="CatchAllData" ma:web="afb9b090-063d-4de7-86fa-19265e3d0d15">
      <xsd:complexType>
        <xsd:complexContent>
          <xsd:extension base="dms:MultiChoiceLookup">
            <xsd:sequence>
              <xsd:element name="Value" type="dms:Lookup" maxOccurs="unbounded" minOccurs="0" nillable="true"/>
            </xsd:sequence>
          </xsd:extension>
        </xsd:complexContent>
      </xsd:complexType>
    </xsd:element>
    <xsd:element name="SharingHintHash" ma:index="15" nillable="true" ma:displayName="Sharing Hint Hash" ma:internalName="SharingHintHash" ma:readOnly="true">
      <xsd:simpleType>
        <xsd:restriction base="dms:Text"/>
      </xsd:simpleType>
    </xsd:element>
    <xsd:element name="SharedWithDetails" ma:index="16" nillable="true" ma:displayName="Shared With Details" ma:description="" ma:internalName="SharedWithDetails" ma:readOnly="true">
      <xsd:simpleType>
        <xsd:restriction base="dms:Note">
          <xsd:maxLength value="255"/>
        </xsd:restriction>
      </xsd:simpleType>
    </xsd:element>
    <xsd:element name="TaxKeywordTaxHTField" ma:index="18" nillable="true" ma:taxonomy="true" ma:internalName="TaxKeywordTaxHTField" ma:taxonomyFieldName="TaxKeyword" ma:displayName="Enterprise Keywords" ma:fieldId="{23f27201-bee3-471e-b2e7-b64fd8b7ca38}" ma:taxonomyMulti="true" ma:sspId="5d696f10-1229-4a6d-8d17-bf68f8a41e4e"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5CAEB2-954A-4899-AF97-DE85A5F9E037" elementFormDefault="qualified">
    <xsd:import namespace="http://schemas.microsoft.com/office/2006/documentManagement/types"/>
    <xsd:import namespace="http://schemas.microsoft.com/office/infopath/2007/PartnerControls"/>
    <xsd:element name="f5203227854a44ce9da35ddb5bfa07da" ma:index="12" nillable="true" ma:taxonomy="true" ma:internalName="f5203227854a44ce9da35ddb5bfa07da" ma:taxonomyFieldName="Keywords" ma:displayName="Keywords" ma:default="" ma:fieldId="{f5203227-854a-44ce-9da3-5ddb5bfa07da}" ma:taxonomyMulti="true" ma:sspId="5d696f10-1229-4a6d-8d17-bf68f8a41e4e" ma:termSetId="f4c215ed-60b5-46f2-9356-a1a3679e894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248c97b-247a-44d0-b5d5-b9d2547e91b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5caeb2-954a-4899-af97-de85a5f9e037" elementFormDefault="qualified">
    <xsd:import namespace="http://schemas.microsoft.com/office/2006/documentManagement/types"/>
    <xsd:import namespace="http://schemas.microsoft.com/office/infopath/2007/PartnerControls"/>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Location" ma:index="3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afb9b090-063d-4de7-86fa-19265e3d0d15">AASCRT3JXYJU-808-31633</_dlc_DocId>
    <_dlc_DocIdUrl xmlns="afb9b090-063d-4de7-86fa-19265e3d0d15">
      <Url>https://welthungerhilfe.sharepoint.com/Organisation/org_su04/_layouts/15/DocIdRedir.aspx?ID=AASCRT3JXYJU-808-31633</Url>
      <Description>AASCRT3JXYJU-808-31633</Description>
    </_dlc_DocIdUrl>
    <LikesCount xmlns="http://schemas.microsoft.com/sharepoint/v3" xsi:nil="true"/>
    <TaxKeywordTaxHTField xmlns="afb9b090-063d-4de7-86fa-19265e3d0d15">
      <Terms xmlns="http://schemas.microsoft.com/office/infopath/2007/PartnerControls"/>
    </TaxKeywordTaxHTField>
    <Ratings xmlns="http://schemas.microsoft.com/sharepoint/v3" xsi:nil="true"/>
    <TaxCatchAll xmlns="afb9b090-063d-4de7-86fa-19265e3d0d15"/>
    <LikedBy xmlns="http://schemas.microsoft.com/sharepoint/v3">
      <UserInfo>
        <DisplayName/>
        <AccountId xsi:nil="true"/>
        <AccountType/>
      </UserInfo>
    </LikedBy>
    <RatedBy xmlns="http://schemas.microsoft.com/sharepoint/v3">
      <UserInfo>
        <DisplayName/>
        <AccountId xsi:nil="true"/>
        <AccountType/>
      </UserInfo>
    </RatedBy>
    <f5203227854a44ce9da35ddb5bfa07da xmlns="415CAEB2-954A-4899-AF97-DE85A5F9E037">
      <Terms xmlns="http://schemas.microsoft.com/office/infopath/2007/PartnerControls"/>
    </f5203227854a44ce9da35ddb5bfa07da>
    <SharedWithUsers xmlns="4248c97b-247a-44d0-b5d5-b9d2547e91be">
      <UserInfo>
        <DisplayName>Dirk Ebach</DisplayName>
        <AccountId>192</AccountId>
        <AccountType/>
      </UserInfo>
      <UserInfo>
        <DisplayName>Miriam Wiemers</DisplayName>
        <AccountId>10070</AccountId>
        <AccountType/>
      </UserInfo>
      <UserInfo>
        <DisplayName>Bettina Ide</DisplayName>
        <AccountId>15800</AccountId>
        <AccountType/>
      </UserInfo>
    </SharedWithUsers>
  </documentManagement>
</p:properties>
</file>

<file path=customXml/itemProps1.xml><?xml version="1.0" encoding="utf-8"?>
<ds:datastoreItem xmlns:ds="http://schemas.openxmlformats.org/officeDocument/2006/customXml" ds:itemID="{D4BB6B6A-EDD1-4D40-8B61-9E4A1E05103A}">
  <ds:schemaRefs>
    <ds:schemaRef ds:uri="http://schemas.microsoft.com/sharepoint/v3/contenttype/forms"/>
  </ds:schemaRefs>
</ds:datastoreItem>
</file>

<file path=customXml/itemProps2.xml><?xml version="1.0" encoding="utf-8"?>
<ds:datastoreItem xmlns:ds="http://schemas.openxmlformats.org/officeDocument/2006/customXml" ds:itemID="{1E96A3B2-F4B9-46F2-9497-FDE6149C64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fb9b090-063d-4de7-86fa-19265e3d0d15"/>
    <ds:schemaRef ds:uri="415CAEB2-954A-4899-AF97-DE85A5F9E037"/>
    <ds:schemaRef ds:uri="4248c97b-247a-44d0-b5d5-b9d2547e91be"/>
    <ds:schemaRef ds:uri="415caeb2-954a-4899-af97-de85a5f9e0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572132-3ABE-4707-9ADF-96B91442A1CB}">
  <ds:schemaRefs>
    <ds:schemaRef ds:uri="http://schemas.microsoft.com/sharepoint/events"/>
  </ds:schemaRefs>
</ds:datastoreItem>
</file>

<file path=customXml/itemProps4.xml><?xml version="1.0" encoding="utf-8"?>
<ds:datastoreItem xmlns:ds="http://schemas.openxmlformats.org/officeDocument/2006/customXml" ds:itemID="{B42D0656-3AC4-4C34-B06E-73A9A71BBA24}">
  <ds:schemaRef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415caeb2-954a-4899-af97-de85a5f9e037"/>
    <ds:schemaRef ds:uri="http://purl.org/dc/elements/1.1/"/>
    <ds:schemaRef ds:uri="http://schemas.microsoft.com/office/2006/metadata/properties"/>
    <ds:schemaRef ds:uri="4248c97b-247a-44d0-b5d5-b9d2547e91be"/>
    <ds:schemaRef ds:uri="415CAEB2-954A-4899-AF97-DE85A5F9E037"/>
    <ds:schemaRef ds:uri="http://schemas.microsoft.com/sharepoint/v3"/>
    <ds:schemaRef ds:uri="afb9b090-063d-4de7-86fa-19265e3d0d1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2169</Words>
  <Application>Microsoft Office PowerPoint</Application>
  <PresentationFormat>Affichage à l'écran (16:9)</PresentationFormat>
  <Paragraphs>287</Paragraphs>
  <Slides>15</Slides>
  <Notes>14</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15</vt:i4>
      </vt:variant>
    </vt:vector>
  </HeadingPairs>
  <TitlesOfParts>
    <vt:vector size="23" baseType="lpstr">
      <vt:lpstr>Arial</vt:lpstr>
      <vt:lpstr>Arial Narrow</vt:lpstr>
      <vt:lpstr>Calibri</vt:lpstr>
      <vt:lpstr>Calibri Light</vt:lpstr>
      <vt:lpstr>Symbol</vt:lpstr>
      <vt:lpstr>Wingdings</vt:lpstr>
      <vt:lpstr>1_Office Theme</vt:lpstr>
      <vt:lpstr>Office Theme</vt:lpstr>
      <vt:lpstr>Présentation PowerPoint</vt:lpstr>
      <vt:lpstr>Présentation PowerPoint</vt:lpstr>
      <vt:lpstr>ÉCHELLE DE GRAVITÉ DE L’IDF  ET NOMBRE DE PAYS PAR NIVEAU DE FAIM</vt:lpstr>
      <vt:lpstr>Présentation PowerPoint</vt:lpstr>
      <vt:lpstr>Présentation PowerPoint</vt:lpstr>
      <vt:lpstr>Présentation PowerPoint</vt:lpstr>
      <vt:lpstr>Présentation PowerPoint</vt:lpstr>
      <vt:lpstr>SCORES GHI 2019 ​ PAR SÉVÉRITÉ​</vt:lpstr>
      <vt:lpstr>Présentation PowerPoint</vt:lpstr>
      <vt:lpstr>LA LOGIQUE FALLACIEUSE DES MOYENNES:​ ​ INÉGALITÉS AU SEIN DES PAYS​ PAR RAPPORT AU RETARD DE CROISSANCE INFANTILE​</vt:lpstr>
      <vt:lpstr>UNE SOLUTION POSSIBLE…</vt:lpstr>
      <vt:lpstr>Contributions externes de</vt:lpstr>
      <vt:lpstr>Le monde n'est pas sur la bonne voie pour atteindre l’objectif «Faim Zéro» d'ici 2030.</vt:lpstr>
      <vt:lpstr>Faire en sorte que les systems alimentaires fonctionnent mieux pour les personnes et la planète</vt:lpstr>
      <vt:lpstr>2017  GLOBAL  HUNGER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Dirk Ebach</dc:creator>
  <cp:keywords/>
  <cp:lastModifiedBy>Maboury Diouf</cp:lastModifiedBy>
  <cp:revision>385</cp:revision>
  <dcterms:created xsi:type="dcterms:W3CDTF">2020-10-06T04:50:28Z</dcterms:created>
  <dcterms:modified xsi:type="dcterms:W3CDTF">2021-07-09T08:14:09Z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0x010100E6E108D03184BA47B09655920A5805E0</vt:lpwstr>
  </property>
  <property fmtid="{D5CDD505-2E9C-101B-9397-08002B2CF9AE}" pid="4" name="_dlc_DocIdItemGuid">
    <vt:lpwstr>a69d7b1a-b7a5-42a9-b5c6-da9b46d8de87</vt:lpwstr>
  </property>
</Properties>
</file>