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81" r:id="rId2"/>
  </p:sldMasterIdLst>
  <p:notesMasterIdLst>
    <p:notesMasterId r:id="rId14"/>
  </p:notesMasterIdLst>
  <p:sldIdLst>
    <p:sldId id="1051" r:id="rId3"/>
    <p:sldId id="1055" r:id="rId4"/>
    <p:sldId id="1032" r:id="rId5"/>
    <p:sldId id="1056" r:id="rId6"/>
    <p:sldId id="1058" r:id="rId7"/>
    <p:sldId id="1057" r:id="rId8"/>
    <p:sldId id="1059" r:id="rId9"/>
    <p:sldId id="1060" r:id="rId10"/>
    <p:sldId id="1062" r:id="rId11"/>
    <p:sldId id="1065" r:id="rId12"/>
    <p:sldId id="1061" r:id="rId1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89136" autoAdjust="0"/>
  </p:normalViewPr>
  <p:slideViewPr>
    <p:cSldViewPr snapToGrid="0" snapToObjects="1">
      <p:cViewPr varScale="1">
        <p:scale>
          <a:sx n="58" d="100"/>
          <a:sy n="58" d="100"/>
        </p:scale>
        <p:origin x="1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1C76C-E7F6-144F-83F7-4BBA30215E2C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89CCC-5FC6-F141-82E1-CC45A867E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47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4699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314793" y="3716338"/>
            <a:ext cx="6235909" cy="5277760"/>
          </a:xfrm>
        </p:spPr>
        <p:txBody>
          <a:bodyPr/>
          <a:lstStyle/>
          <a:p>
            <a:r>
              <a:rPr lang="fr-FR" sz="13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1.</a:t>
            </a:r>
            <a:r>
              <a:rPr lang="fr-FR" sz="13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Introduction.</a:t>
            </a:r>
          </a:p>
          <a:p>
            <a:endParaRPr lang="fr-FR" sz="13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674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37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22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149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3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12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97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928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339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41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Plan de la session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secondes.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48DAC-8A2D-4825-850C-34E762FB0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70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20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87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27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0" y="2852936"/>
            <a:ext cx="432048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fr-FR"/>
              <a:t>Title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572000" y="4797152"/>
            <a:ext cx="4320480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cap="none" baseline="0"/>
            </a:lvl1pPr>
          </a:lstStyle>
          <a:p>
            <a:pPr lvl="0"/>
            <a:r>
              <a:rPr lang="fr-FR"/>
              <a:t>Presenter, authors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4572000" y="6022109"/>
            <a:ext cx="4320480" cy="503237"/>
          </a:xfrm>
        </p:spPr>
        <p:txBody>
          <a:bodyPr anchor="ctr" anchorCtr="0">
            <a:normAutofit/>
          </a:bodyPr>
          <a:lstStyle>
            <a:lvl1pPr>
              <a:defRPr sz="135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Date, Place</a:t>
            </a:r>
          </a:p>
        </p:txBody>
      </p:sp>
    </p:spTree>
    <p:extLst>
      <p:ext uri="{BB962C8B-B14F-4D97-AF65-F5344CB8AC3E}">
        <p14:creationId xmlns:p14="http://schemas.microsoft.com/office/powerpoint/2010/main" val="2404746758"/>
      </p:ext>
    </p:extLst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628802"/>
            <a:ext cx="7772400" cy="1362075"/>
          </a:xfrm>
        </p:spPr>
        <p:txBody>
          <a:bodyPr anchor="t">
            <a:normAutofit/>
          </a:bodyPr>
          <a:lstStyle>
            <a:lvl1pPr algn="ctr">
              <a:defRPr sz="4950" b="0" cap="none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r-FR" noProof="0"/>
              <a:t>Sous-titre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D811-31B4-477B-9768-ECF39E0A7064}" type="datetime5">
              <a:rPr lang="en-US" smtClean="0"/>
              <a:pPr/>
              <a:t>16-Dec-21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DD41-27ED-484B-A1F4-A02872459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289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628802"/>
            <a:ext cx="7772400" cy="1362075"/>
          </a:xfrm>
        </p:spPr>
        <p:txBody>
          <a:bodyPr anchor="t">
            <a:normAutofit/>
          </a:bodyPr>
          <a:lstStyle>
            <a:lvl1pPr algn="ctr">
              <a:defRPr sz="4950" b="0" cap="none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r-FR" noProof="0"/>
              <a:t>Sous-titre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D811-31B4-477B-9768-ECF39E0A7064}" type="datetime5">
              <a:rPr lang="en-US" smtClean="0"/>
              <a:pPr/>
              <a:t>16-Dec-21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DD41-27ED-484B-A1F4-A02872459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5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628802"/>
            <a:ext cx="7772400" cy="1362075"/>
          </a:xfrm>
        </p:spPr>
        <p:txBody>
          <a:bodyPr anchor="t">
            <a:normAutofit/>
          </a:bodyPr>
          <a:lstStyle>
            <a:lvl1pPr algn="ctr">
              <a:defRPr sz="4950" b="0" cap="none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r-FR" noProof="0"/>
              <a:t>Sous-titre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D811-31B4-477B-9768-ECF39E0A7064}" type="datetime5">
              <a:rPr lang="en-US" smtClean="0"/>
              <a:pPr/>
              <a:t>16-Dec-21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DD41-27ED-484B-A1F4-A02872459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20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628802"/>
            <a:ext cx="7772400" cy="1362075"/>
          </a:xfrm>
        </p:spPr>
        <p:txBody>
          <a:bodyPr anchor="t">
            <a:normAutofit/>
          </a:bodyPr>
          <a:lstStyle>
            <a:lvl1pPr algn="ctr">
              <a:defRPr sz="4950" b="0" cap="none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r-FR" noProof="0"/>
              <a:t>Sous-titre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D811-31B4-477B-9768-ECF39E0A7064}" type="datetime5">
              <a:rPr lang="en-US" smtClean="0"/>
              <a:pPr/>
              <a:t>16-Dec-21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DD41-27ED-484B-A1F4-A02872459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43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628802"/>
            <a:ext cx="7772400" cy="1362075"/>
          </a:xfrm>
        </p:spPr>
        <p:txBody>
          <a:bodyPr anchor="t">
            <a:normAutofit/>
          </a:bodyPr>
          <a:lstStyle>
            <a:lvl1pPr algn="ctr">
              <a:defRPr sz="4950" b="0" cap="none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r-FR" noProof="0"/>
              <a:t>Sous-titre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D811-31B4-477B-9768-ECF39E0A7064}" type="datetime5">
              <a:rPr lang="en-US" smtClean="0"/>
              <a:pPr/>
              <a:t>16-Dec-21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DD41-27ED-484B-A1F4-A02872459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411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731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3573016"/>
            <a:ext cx="8208912" cy="2016224"/>
          </a:xfrm>
        </p:spPr>
        <p:txBody>
          <a:bodyPr anchor="ctr" anchorCtr="0">
            <a:norm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/>
              <a:t>Sub-title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467544" y="1628800"/>
            <a:ext cx="8208912" cy="172819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Title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278897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552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Text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890090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16016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0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2070612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F7D0-8268-4EFA-B06F-F13501D569EF}" type="datetimeFigureOut">
              <a:rPr lang="fr-FR" smtClean="0">
                <a:solidFill>
                  <a:srgbClr val="FFFFFF"/>
                </a:solidFill>
              </a:rPr>
              <a:pPr/>
              <a:t>16/12/2021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0BCF-F1C1-4CC1-A145-B48C8A6BD313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8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52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8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37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0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7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C5B5-8F6F-D941-AFC1-1A3CE302BDE4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4E62-313F-4245-A786-B0FE8BB00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0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srgbClr val="FFFFFF"/>
                </a:solidFill>
              </a:rPr>
              <a:t>Date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6" y="6453336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srgbClr val="FFFFFF"/>
                </a:solidFill>
              </a:rPr>
              <a:t>Place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8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33089" y="3201424"/>
            <a:ext cx="4610911" cy="214472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ATELIER d’</a:t>
            </a:r>
            <a:r>
              <a:rPr lang="fr-FR" sz="36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i</a:t>
            </a:r>
            <a:r>
              <a:rPr lang="fr-FR" sz="3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nterpretation</a:t>
            </a:r>
            <a:r>
              <a:rPr lang="fr-FR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et d’orientation de la note sur </a:t>
            </a:r>
            <a:br>
              <a:rPr lang="fr-FR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le Nexus UDP dans le domaine de la Nutrition</a:t>
            </a:r>
            <a:r>
              <a:rPr lang="fr-FR" sz="2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081995" y="5373216"/>
            <a:ext cx="3240360" cy="124213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7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Décembre 2021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552957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49639" y="969885"/>
            <a:ext cx="902425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Coordination, programmation, approches, financements: Avancées et défis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COORDINATION, PROGRAMMATION FINANCEMENTS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88518"/>
              </p:ext>
            </p:extLst>
          </p:nvPr>
        </p:nvGraphicFramePr>
        <p:xfrm>
          <a:off x="265937" y="1676704"/>
          <a:ext cx="8647276" cy="513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422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4759854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170575">
                <a:tc>
                  <a:txBody>
                    <a:bodyPr/>
                    <a:lstStyle/>
                    <a:p>
                      <a:r>
                        <a:rPr lang="fr-FR" dirty="0" smtClean="0"/>
                        <a:t>Avancées,</a:t>
                      </a:r>
                      <a:r>
                        <a:rPr lang="fr-FR" baseline="0" dirty="0" smtClean="0"/>
                        <a:t> opportunités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Défis, limites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68361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Coordination</a:t>
                      </a:r>
                      <a:r>
                        <a:rPr lang="fr-FR" sz="1600" baseline="0" dirty="0" smtClean="0"/>
                        <a:t> intra nutrition via GTN et GT régionaux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Niveau de discussion suffisamment stratégique?</a:t>
                      </a:r>
                    </a:p>
                    <a:p>
                      <a:r>
                        <a:rPr lang="fr-FR" sz="1600" dirty="0" smtClean="0"/>
                        <a:t>Réactivité aux pics/chocs?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136045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Dialogue Nutrition au</a:t>
                      </a:r>
                      <a:r>
                        <a:rPr lang="fr-FR" sz="1600" baseline="0" dirty="0" smtClean="0"/>
                        <a:t> sein des PTF santé et intégration aux outils de financement sectoriels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Encore</a:t>
                      </a:r>
                      <a:r>
                        <a:rPr lang="fr-FR" sz="1600" baseline="0" dirty="0" smtClean="0"/>
                        <a:t> limité, embryonnaire</a:t>
                      </a:r>
                    </a:p>
                    <a:p>
                      <a:r>
                        <a:rPr lang="fr-FR" sz="1600" baseline="0" dirty="0" smtClean="0"/>
                        <a:t>Pas d’indicateurs Nutrition dans appuis budgétaires</a:t>
                      </a:r>
                    </a:p>
                    <a:p>
                      <a:r>
                        <a:rPr lang="fr-FR" sz="1600" baseline="0" dirty="0" smtClean="0"/>
                        <a:t>Retour de la logique Projet/UGP </a:t>
                      </a:r>
                    </a:p>
                    <a:p>
                      <a:r>
                        <a:rPr lang="fr-FR" sz="1600" baseline="0" dirty="0" smtClean="0"/>
                        <a:t>Circuits financements non appropriés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1360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Coordination interventions/secteurs sensibles via GTNS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Opportunité</a:t>
                      </a:r>
                      <a:r>
                        <a:rPr lang="fr-FR" sz="1600" baseline="0" dirty="0" smtClean="0"/>
                        <a:t>s liés à la thématique « Systèmes alimentaires »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Mobilisation des institutions à un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niveau stratégique</a:t>
                      </a:r>
                    </a:p>
                    <a:p>
                      <a:r>
                        <a:rPr lang="fr-FR" sz="1600" dirty="0" smtClean="0"/>
                        <a:t>Pas de RH dédiée au </a:t>
                      </a:r>
                      <a:r>
                        <a:rPr lang="fr-FR" sz="1600" dirty="0" err="1" smtClean="0"/>
                        <a:t>GTNs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Convergence</a:t>
                      </a:r>
                      <a:r>
                        <a:rPr lang="fr-FR" sz="1600" baseline="0" dirty="0" smtClean="0"/>
                        <a:t> opérationnelle géographique et vers groupes cibles prioritaires?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985638"/>
                  </a:ext>
                </a:extLst>
              </a:tr>
              <a:tr h="1360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Réseaux SUN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Coordination multisectorielle via PNSN et ses instances</a:t>
                      </a:r>
                      <a:r>
                        <a:rPr lang="fr-FR" sz="1600" baseline="0" dirty="0" smtClean="0"/>
                        <a:t> (CT)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Mobilisation autour du nouveau PA qui tire les enseignements</a:t>
                      </a:r>
                      <a:r>
                        <a:rPr lang="fr-FR" sz="1600" baseline="0" dirty="0" smtClean="0"/>
                        <a:t> du précédant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Non fonctionnalité du COS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Davantage d’accents sur les liens avec DPPD/PAP et le suivi d’indicateurs sensibles dans chaque secteurs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6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2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19744" y="1051483"/>
            <a:ext cx="902425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Coordination, programmation, approches, financements: Avancées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et défis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COORDINATION</a:t>
            </a:r>
            <a:r>
              <a:rPr lang="fr-FR" sz="2000" b="1" cap="small" dirty="0" smtClean="0">
                <a:solidFill>
                  <a:srgbClr val="FFFFFF"/>
                </a:solidFill>
                <a:latin typeface="Trebuchet MS"/>
              </a:rPr>
              <a:t>, PROGRAMMATION FINANCEMENTS</a:t>
            </a:r>
            <a:endParaRPr kumimoji="0" lang="fr-FR" sz="2000" b="1" i="0" u="none" strike="noStrike" kern="1200" cap="sm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48116"/>
              </p:ext>
            </p:extLst>
          </p:nvPr>
        </p:nvGraphicFramePr>
        <p:xfrm>
          <a:off x="265937" y="1808612"/>
          <a:ext cx="8647276" cy="484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578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4580698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734178">
                <a:tc>
                  <a:txBody>
                    <a:bodyPr/>
                    <a:lstStyle/>
                    <a:p>
                      <a:r>
                        <a:rPr lang="fr-FR" dirty="0" smtClean="0"/>
                        <a:t>Avancées,</a:t>
                      </a:r>
                      <a:r>
                        <a:rPr lang="fr-FR" baseline="0" dirty="0" smtClean="0"/>
                        <a:t> opportunités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Défis, limites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91741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Outils de programmation existants (PNSN, feuille de route </a:t>
                      </a:r>
                      <a:r>
                        <a:rPr lang="fr-FR" sz="1600" dirty="0" err="1" smtClean="0"/>
                        <a:t>etc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Niveau de prise en compte</a:t>
                      </a:r>
                      <a:r>
                        <a:rPr lang="fr-FR" sz="1600" baseline="0" dirty="0" smtClean="0"/>
                        <a:t> dans les PAP?</a:t>
                      </a:r>
                    </a:p>
                    <a:p>
                      <a:r>
                        <a:rPr lang="fr-FR" sz="1600" baseline="0" dirty="0" smtClean="0"/>
                        <a:t>Contraintes budgétaires (enveloppes plafonds) y compris pour la santé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227655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Systèmes</a:t>
                      </a:r>
                      <a:r>
                        <a:rPr lang="fr-FR" sz="1600" baseline="0" dirty="0" smtClean="0"/>
                        <a:t> de suivi et alerte pour influencer la prise de décision et la programmation </a:t>
                      </a:r>
                    </a:p>
                    <a:p>
                      <a:r>
                        <a:rPr lang="fr-FR" sz="1600" baseline="0" dirty="0" smtClean="0"/>
                        <a:t>Programmation ascendante (PAA)</a:t>
                      </a:r>
                    </a:p>
                    <a:p>
                      <a:r>
                        <a:rPr lang="fr-FR" sz="1600" baseline="0" dirty="0" smtClean="0"/>
                        <a:t>Mécanisme déconcentré de concertation/prise de décision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Validation</a:t>
                      </a:r>
                      <a:r>
                        <a:rPr lang="fr-FR" sz="1600" baseline="0" dirty="0" smtClean="0"/>
                        <a:t> données, MDO vs DHIS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Programmation adaptée aux zones fragiles</a:t>
                      </a:r>
                    </a:p>
                    <a:p>
                      <a:r>
                        <a:rPr lang="fr-FR" sz="1600" dirty="0" smtClean="0"/>
                        <a:t>Coordination STD/acteurs humanitaires pour assurer continuité/couverture</a:t>
                      </a:r>
                      <a:r>
                        <a:rPr lang="fr-FR" sz="1600" baseline="0" dirty="0" smtClean="0"/>
                        <a:t> des services (capacités de coordination, accès à l’information, PAA des districts sanitaires ne capturent pas systématiquement toutes les interventions)</a:t>
                      </a:r>
                      <a:endParaRPr lang="fr-F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91741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Dialogue Bailleurs humanitaires/bailleurs de développement (feuille de route</a:t>
                      </a:r>
                      <a:r>
                        <a:rPr lang="fr-FR" sz="1600" baseline="0" dirty="0" smtClean="0"/>
                        <a:t> PECIMA, cartographie)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Manque de visibilité continuité</a:t>
                      </a:r>
                      <a:r>
                        <a:rPr lang="fr-FR" sz="1600" baseline="0" dirty="0" smtClean="0"/>
                        <a:t> des financements suite à la diminution des financements humanitaires (intrants???)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98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1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252250" y="1405221"/>
            <a:ext cx="854295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1AE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Emergence et apports de la notion de Nexus UDP, y compris dans le domaine de la Nutrition, et son application au Niger (en particulier à travers le CTTNUD)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6C286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Évolution des approches, stratégies et pratiques pour adresser la problématique de la malnutrition au Niger : une illustration du passage de l’humanitaire au développement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AE8D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Les acquis et avancées enregistrées et les facteurs de progrès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1A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Les défis persistants et les nouvelles difficultés (spécificités du cas des zones fragiles)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C4B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Concilier renforcement d’une approche structurante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DADC4B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C4B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et multisectorielle et préparation/réaction aux pics et aux divers chocs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Les enjeux de la concertation multi-acteurs et de la gouvernance multisectorielle pour une approches Nexus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AE8D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Influence croisée Nutrition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AE8D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Symbol" panose="05050102010706020507" pitchFamily="18" charset="2"/>
              </a:rPr>
              <a:t> Nexus UDP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4AE8D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00947" y="129529"/>
            <a:ext cx="5112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3538">
              <a:tabLst>
                <a:tab pos="903288" algn="l"/>
                <a:tab pos="1077913" algn="l"/>
              </a:tabLst>
              <a:defRPr/>
            </a:pPr>
            <a:r>
              <a:rPr lang="fr-FR" sz="2400" b="1" cap="small" dirty="0">
                <a:solidFill>
                  <a:srgbClr val="FFFFFF"/>
                </a:solidFill>
                <a:latin typeface="Trebuchet MS"/>
              </a:rPr>
              <a:t>Structure et contenu de la note</a:t>
            </a:r>
          </a:p>
        </p:txBody>
      </p:sp>
      <p:sp>
        <p:nvSpPr>
          <p:cNvPr id="3" name="Ellipse 2"/>
          <p:cNvSpPr/>
          <p:nvPr/>
        </p:nvSpPr>
        <p:spPr>
          <a:xfrm>
            <a:off x="-25287" y="2035628"/>
            <a:ext cx="9035143" cy="34725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3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C702AE-1502-43AE-8DBA-2BCAD3408EF2}" type="slidenum">
              <a:rPr lang="fr-FR" smtClean="0">
                <a:solidFill>
                  <a:srgbClr val="FFFFFF"/>
                </a:solidFill>
              </a:rPr>
              <a:pPr/>
              <a:t>3</a:t>
            </a:fld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575757"/>
                  </a:solidFill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13" name="ZoneTexte 12"/>
          <p:cNvSpPr txBox="1"/>
          <p:nvPr/>
        </p:nvSpPr>
        <p:spPr>
          <a:xfrm>
            <a:off x="2195736" y="92879"/>
            <a:ext cx="4787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3538">
              <a:tabLst>
                <a:tab pos="903288" algn="l"/>
                <a:tab pos="1077913" algn="l"/>
              </a:tabLst>
            </a:pPr>
            <a:r>
              <a:rPr lang="fr-FR" sz="2800" b="1" cap="small" dirty="0" smtClean="0">
                <a:solidFill>
                  <a:srgbClr val="FFFFFF"/>
                </a:solidFill>
              </a:rPr>
              <a:t>Analyse des </a:t>
            </a:r>
            <a:r>
              <a:rPr lang="fr-FR" sz="2800" b="1" cap="small" dirty="0" err="1" smtClean="0">
                <a:solidFill>
                  <a:srgbClr val="FFFFFF"/>
                </a:solidFill>
              </a:rPr>
              <a:t>avancees</a:t>
            </a:r>
            <a:r>
              <a:rPr lang="fr-FR" sz="2800" b="1" cap="small" dirty="0" smtClean="0">
                <a:solidFill>
                  <a:srgbClr val="FFFFFF"/>
                </a:solidFill>
              </a:rPr>
              <a:t> et </a:t>
            </a:r>
            <a:r>
              <a:rPr lang="fr-FR" sz="2800" b="1" cap="small" dirty="0" err="1" smtClean="0">
                <a:solidFill>
                  <a:srgbClr val="FFFFFF"/>
                </a:solidFill>
              </a:rPr>
              <a:t>defis</a:t>
            </a:r>
            <a:endParaRPr lang="fr-FR" sz="2800" b="1" cap="small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256" y="1098024"/>
            <a:ext cx="840377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rebuchet MS"/>
              </a:rPr>
              <a:t>Constat général: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Trebuchet MS"/>
            </a:endParaRPr>
          </a:p>
          <a:p>
            <a:pPr>
              <a:defRPr/>
            </a:pPr>
            <a:r>
              <a:rPr lang="fr-FR" sz="2000" dirty="0" smtClean="0">
                <a:latin typeface="Trebuchet MS"/>
              </a:rPr>
              <a:t>Nombreux progrès permis grâce au dialogue permanent humanitaire/développement et à la « fertilisation croisée »/aux apprentissages mutuels (= approche Nexus en marche et avant </a:t>
            </a:r>
            <a:r>
              <a:rPr lang="fr-FR" sz="2000" dirty="0" err="1" smtClean="0">
                <a:latin typeface="Trebuchet MS"/>
              </a:rPr>
              <a:t>gardiste</a:t>
            </a:r>
            <a:r>
              <a:rPr lang="fr-FR" sz="2000" dirty="0" smtClean="0">
                <a:latin typeface="Trebuchet MS"/>
              </a:rPr>
              <a:t> dans le domaine de la Nutrition)</a:t>
            </a:r>
          </a:p>
          <a:p>
            <a:pPr>
              <a:defRPr/>
            </a:pPr>
            <a:endParaRPr lang="fr-FR" sz="2000" dirty="0" smtClean="0">
              <a:latin typeface="Trebuchet MS"/>
            </a:endParaRPr>
          </a:p>
          <a:p>
            <a:pPr>
              <a:defRPr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rebuchet MS"/>
              </a:rPr>
              <a:t>Echanges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Trebuchet MS"/>
              </a:rPr>
              <a:t>autour de la synthèse des avancées et défis: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dans </a:t>
            </a:r>
            <a:r>
              <a:rPr lang="fr-FR" sz="2200" dirty="0"/>
              <a:t>l’évolution d’une approche d’urgence vers une </a:t>
            </a:r>
            <a:r>
              <a:rPr lang="fr-FR" sz="2200" dirty="0" smtClean="0"/>
              <a:t>approche </a:t>
            </a:r>
            <a:r>
              <a:rPr lang="fr-FR" sz="2200" dirty="0"/>
              <a:t>de développement systémique et </a:t>
            </a:r>
            <a:r>
              <a:rPr lang="fr-FR" sz="2200" dirty="0" smtClean="0"/>
              <a:t>structurante (pour la prise en charge et pour la prévention)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</a:rPr>
              <a:t>dans </a:t>
            </a:r>
            <a:r>
              <a:rPr lang="fr-FR" sz="2200" dirty="0">
                <a:solidFill>
                  <a:schemeClr val="accent3">
                    <a:lumMod val="75000"/>
                  </a:schemeClr>
                </a:solidFill>
              </a:rPr>
              <a:t>les capacités de répondre à des pics et chocs dans </a:t>
            </a: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</a:rPr>
              <a:t>un </a:t>
            </a:r>
            <a:r>
              <a:rPr lang="fr-FR" sz="2200" dirty="0">
                <a:solidFill>
                  <a:schemeClr val="accent3">
                    <a:lumMod val="75000"/>
                  </a:schemeClr>
                </a:solidFill>
              </a:rPr>
              <a:t>contexte de nouveaux facteurs de vulnérabilité </a:t>
            </a: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</a:rPr>
              <a:t>fragilité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</a:rPr>
              <a:t>dans </a:t>
            </a:r>
            <a:r>
              <a:rPr lang="fr-FR" sz="2200" dirty="0">
                <a:solidFill>
                  <a:schemeClr val="accent4">
                    <a:lumMod val="50000"/>
                  </a:schemeClr>
                </a:solidFill>
              </a:rPr>
              <a:t>les domaines de la coordination multisectorielle et </a:t>
            </a: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</a:rPr>
              <a:t>CT/LT</a:t>
            </a:r>
            <a:r>
              <a:rPr lang="fr-FR" sz="2200" dirty="0">
                <a:solidFill>
                  <a:schemeClr val="accent4">
                    <a:lumMod val="50000"/>
                  </a:schemeClr>
                </a:solidFill>
              </a:rPr>
              <a:t>, la programmation, les approches de mise en </a:t>
            </a: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</a:rPr>
              <a:t>œuvre</a:t>
            </a:r>
            <a:r>
              <a:rPr lang="fr-FR" sz="2200" dirty="0">
                <a:solidFill>
                  <a:schemeClr val="accent4">
                    <a:lumMod val="50000"/>
                  </a:schemeClr>
                </a:solidFill>
              </a:rPr>
              <a:t>, les financements</a:t>
            </a:r>
          </a:p>
        </p:txBody>
      </p:sp>
    </p:spTree>
    <p:extLst>
      <p:ext uri="{BB962C8B-B14F-4D97-AF65-F5344CB8AC3E}">
        <p14:creationId xmlns:p14="http://schemas.microsoft.com/office/powerpoint/2010/main" val="25185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19744" y="719167"/>
            <a:ext cx="902425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l’humanitaire vers le développement: Avancées et limites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Dans le domaine de la Prise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en Charge de la Malnutrition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Vers une approche structurante et systémique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1872"/>
              </p:ext>
            </p:extLst>
          </p:nvPr>
        </p:nvGraphicFramePr>
        <p:xfrm>
          <a:off x="265937" y="1519341"/>
          <a:ext cx="8647274" cy="5112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834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4319440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65858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Avancées</a:t>
                      </a:r>
                      <a:r>
                        <a:rPr lang="fr-FR" sz="1600" baseline="0" dirty="0" smtClean="0"/>
                        <a:t> vers une approche plus systémique (intégration au </a:t>
                      </a:r>
                      <a:r>
                        <a:rPr lang="fr-FR" sz="1600" baseline="0" dirty="0" err="1" smtClean="0"/>
                        <a:t>syst</a:t>
                      </a:r>
                      <a:r>
                        <a:rPr lang="fr-FR" sz="1600" baseline="0" dirty="0" smtClean="0"/>
                        <a:t> santé)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Limites, défis persistants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Protocole</a:t>
                      </a:r>
                      <a:r>
                        <a:rPr lang="fr-FR" sz="1400" baseline="0" dirty="0" smtClean="0"/>
                        <a:t> national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Nutrition dans PMA </a:t>
                      </a:r>
                    </a:p>
                    <a:p>
                      <a:r>
                        <a:rPr lang="fr-FR" sz="1400" dirty="0" smtClean="0"/>
                        <a:t>Nutrition partie intégrante du PDS</a:t>
                      </a:r>
                    </a:p>
                    <a:p>
                      <a:r>
                        <a:rPr lang="fr-FR" sz="1400" dirty="0" smtClean="0"/>
                        <a:t>Nombreuses</a:t>
                      </a:r>
                      <a:r>
                        <a:rPr lang="fr-FR" sz="1400" baseline="0" dirty="0" smtClean="0"/>
                        <a:t> innovations et pilote pour une meilleure couverture des services nutritionnels </a:t>
                      </a:r>
                      <a:r>
                        <a:rPr lang="fr-FR" sz="1400" strike="sngStrike" baseline="0" dirty="0" smtClean="0"/>
                        <a:t>(PB mère</a:t>
                      </a:r>
                      <a:r>
                        <a:rPr lang="fr-FR" sz="1400" baseline="0" dirty="0" smtClean="0"/>
                        <a:t>, protocole simplifié, relais communautaire)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Financement Nutrition encore largement externe et</a:t>
                      </a:r>
                      <a:r>
                        <a:rPr lang="fr-FR" sz="1400" baseline="0" dirty="0" smtClean="0"/>
                        <a:t> avec mécanismes de financement « parallèle » </a:t>
                      </a:r>
                    </a:p>
                    <a:p>
                      <a:r>
                        <a:rPr lang="fr-FR" sz="1400" baseline="0" dirty="0" smtClean="0"/>
                        <a:t>Limites structurelles du </a:t>
                      </a:r>
                      <a:r>
                        <a:rPr lang="fr-FR" sz="1400" baseline="0" dirty="0" err="1" smtClean="0"/>
                        <a:t>syst</a:t>
                      </a:r>
                      <a:r>
                        <a:rPr lang="fr-FR" sz="1400" baseline="0" dirty="0" smtClean="0"/>
                        <a:t> santé (couverture, gratuité soins, déconcentration, financement, </a:t>
                      </a:r>
                      <a:r>
                        <a:rPr lang="fr-FR" sz="1400" baseline="0" dirty="0" err="1" smtClean="0"/>
                        <a:t>appro</a:t>
                      </a:r>
                      <a:r>
                        <a:rPr lang="fr-FR" sz="1400" baseline="0" dirty="0" smtClean="0"/>
                        <a:t> intrants…)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ATPE intégré au</a:t>
                      </a:r>
                      <a:r>
                        <a:rPr lang="fr-FR" sz="1400" baseline="0" dirty="0" smtClean="0"/>
                        <a:t> circuit des produits pharmaceutiques</a:t>
                      </a:r>
                    </a:p>
                    <a:p>
                      <a:r>
                        <a:rPr lang="fr-FR" sz="1400" baseline="0" dirty="0" smtClean="0"/>
                        <a:t>ATPE disponible et produit dans le pays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Intégration</a:t>
                      </a:r>
                      <a:r>
                        <a:rPr lang="fr-FR" sz="1400" baseline="0" dirty="0" smtClean="0"/>
                        <a:t> partielle </a:t>
                      </a:r>
                    </a:p>
                    <a:p>
                      <a:r>
                        <a:rPr lang="fr-FR" sz="1400" baseline="0" dirty="0" smtClean="0"/>
                        <a:t>Défis du transport jusqu’aux CSI</a:t>
                      </a:r>
                    </a:p>
                    <a:p>
                      <a:r>
                        <a:rPr lang="fr-FR" sz="1400" baseline="0" dirty="0" smtClean="0"/>
                        <a:t>Achats encore majoritairement par UNICEF et acteurs humanitaires</a:t>
                      </a:r>
                    </a:p>
                    <a:p>
                      <a:r>
                        <a:rPr lang="fr-FR" sz="1400" baseline="0" dirty="0" smtClean="0"/>
                        <a:t>Cout ATPE (fiscalité, incitation…)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Personnel formé et intégré aux équipes CSI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Nutrition</a:t>
                      </a:r>
                      <a:r>
                        <a:rPr lang="fr-FR" sz="1400" baseline="0" dirty="0" smtClean="0"/>
                        <a:t> encore insuffisamment intégré aux curricula des Ecole santé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68343"/>
                  </a:ext>
                </a:extLst>
              </a:tr>
              <a:tr h="126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Feuille de route PECIMA (et avancées fin 2021)</a:t>
                      </a:r>
                      <a:endParaRPr lang="fr-FR" sz="1400" dirty="0" smtClean="0"/>
                    </a:p>
                    <a:p>
                      <a:r>
                        <a:rPr lang="fr-FR" sz="1400" b="0" dirty="0" smtClean="0"/>
                        <a:t>Plans de transition</a:t>
                      </a:r>
                      <a:r>
                        <a:rPr lang="fr-FR" sz="1400" b="0" baseline="0" dirty="0" smtClean="0"/>
                        <a:t> (au niveau local) mis en place par ONG</a:t>
                      </a:r>
                    </a:p>
                    <a:p>
                      <a:r>
                        <a:rPr lang="fr-FR" sz="1400" b="0" baseline="0" dirty="0" smtClean="0"/>
                        <a:t>Prise en charge couts par Commune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Mise en œuvre</a:t>
                      </a:r>
                      <a:r>
                        <a:rPr lang="fr-FR" sz="1400" baseline="0" dirty="0" smtClean="0"/>
                        <a:t> encore timide, pas de comite de suivi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9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99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88533" y="1194682"/>
            <a:ext cx="8402082" cy="438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l’humanitaire vers le développement: Avancées et limites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-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Dans le domaine de la PECIMA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Trebuchet MS"/>
              </a:rPr>
              <a:t>Données/éléments alimentant l’analyse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Trebuchet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/>
              </a:rPr>
              <a:t>Evaluation PECIMA UNICEF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rgbClr val="0070C0"/>
                </a:solidFill>
                <a:latin typeface="Trebuchet MS"/>
              </a:rPr>
              <a:t>Note n°14 PNIN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rgbClr val="0070C0"/>
                </a:solidFill>
                <a:latin typeface="Trebuchet MS"/>
              </a:rPr>
              <a:t>Diverses notes qualitatives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rgbClr val="0070C0"/>
                </a:solidFill>
                <a:latin typeface="Trebuchet MS"/>
              </a:rPr>
              <a:t>Présentation </a:t>
            </a:r>
            <a:r>
              <a:rPr lang="fr-FR" dirty="0" err="1" smtClean="0">
                <a:solidFill>
                  <a:srgbClr val="0070C0"/>
                </a:solidFill>
                <a:latin typeface="Trebuchet MS"/>
              </a:rPr>
              <a:t>Side</a:t>
            </a:r>
            <a:r>
              <a:rPr lang="fr-FR" dirty="0" smtClean="0">
                <a:solidFill>
                  <a:srgbClr val="0070C0"/>
                </a:solidFill>
                <a:latin typeface="Trebuchet MS"/>
              </a:rPr>
              <a:t> Event N4G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Vers une approche structurante et systémique</a:t>
            </a:r>
          </a:p>
        </p:txBody>
      </p:sp>
      <p:pic>
        <p:nvPicPr>
          <p:cNvPr id="13" name="Imag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984171" y="2547257"/>
            <a:ext cx="5159829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88533" y="966945"/>
            <a:ext cx="8402082" cy="20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l’humanitaire vers le développement: Avancées et limites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–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Vers les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activités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promotionnelles/préventives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et vers l’approche multisectorielle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Vers une approche structurante et systémique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45235"/>
              </p:ext>
            </p:extLst>
          </p:nvPr>
        </p:nvGraphicFramePr>
        <p:xfrm>
          <a:off x="388533" y="2038236"/>
          <a:ext cx="8505096" cy="465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8259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1076837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658586">
                <a:tc>
                  <a:txBody>
                    <a:bodyPr/>
                    <a:lstStyle/>
                    <a:p>
                      <a:r>
                        <a:rPr lang="fr-FR" dirty="0" smtClean="0"/>
                        <a:t>Avancées</a:t>
                      </a:r>
                      <a:r>
                        <a:rPr lang="fr-FR" baseline="0" dirty="0" smtClean="0"/>
                        <a:t> vers la généralisation des mesures de prévention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Limites, défis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387487">
                <a:tc>
                  <a:txBody>
                    <a:bodyPr/>
                    <a:lstStyle/>
                    <a:p>
                      <a:r>
                        <a:rPr lang="fr-FR" dirty="0" smtClean="0"/>
                        <a:t>Dans le domaine de la santé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fr-FR" dirty="0" smtClean="0"/>
                        <a:t>Généralisation</a:t>
                      </a:r>
                      <a:r>
                        <a:rPr lang="fr-FR" baseline="0" dirty="0" smtClean="0"/>
                        <a:t> et intégration des actions préventives et promotionnelles (+ considérer </a:t>
                      </a:r>
                      <a:r>
                        <a:rPr lang="fr-FR" baseline="0" dirty="0" err="1" smtClean="0"/>
                        <a:t>malnut</a:t>
                      </a:r>
                      <a:r>
                        <a:rPr lang="fr-FR" baseline="0" dirty="0" smtClean="0"/>
                        <a:t> chronique, carences </a:t>
                      </a:r>
                      <a:r>
                        <a:rPr lang="fr-FR" baseline="0" dirty="0" err="1" smtClean="0"/>
                        <a:t>micronut</a:t>
                      </a:r>
                      <a:r>
                        <a:rPr lang="fr-FR" baseline="0" dirty="0" smtClean="0"/>
                        <a:t>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1000 j: Supplémentation Vit1 Fer Acide folique, CPN, ANJE (+ PFE)</a:t>
                      </a:r>
                    </a:p>
                    <a:p>
                      <a:r>
                        <a:rPr lang="fr-FR" baseline="0" dirty="0" smtClean="0"/>
                        <a:t>Approches communautaires</a:t>
                      </a:r>
                    </a:p>
                    <a:p>
                      <a:r>
                        <a:rPr lang="fr-FR" dirty="0" smtClean="0"/>
                        <a:t>Dépistage</a:t>
                      </a:r>
                      <a:r>
                        <a:rPr lang="fr-FR" baseline="0" dirty="0" smtClean="0"/>
                        <a:t> intégré aux campagnes de vaccination et CPS</a:t>
                      </a:r>
                    </a:p>
                    <a:p>
                      <a:r>
                        <a:rPr lang="fr-FR" baseline="0" dirty="0" smtClean="0"/>
                        <a:t>Santé de la reproduction</a:t>
                      </a:r>
                    </a:p>
                    <a:p>
                      <a:r>
                        <a:rPr lang="fr-FR" baseline="0" dirty="0" smtClean="0"/>
                        <a:t>Entrée « capital humain »/développement enfant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fr-FR" dirty="0" smtClean="0"/>
                        <a:t>Dans d’autres domaines (en particulier à travers la PNSN):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68343"/>
                  </a:ext>
                </a:extLst>
              </a:tr>
              <a:tr h="658586">
                <a:tc>
                  <a:txBody>
                    <a:bodyPr/>
                    <a:lstStyle/>
                    <a:p>
                      <a:r>
                        <a:rPr lang="fr-FR" dirty="0" smtClean="0"/>
                        <a:t>Accès à l’eau potable</a:t>
                      </a:r>
                    </a:p>
                    <a:p>
                      <a:r>
                        <a:rPr lang="fr-FR" dirty="0" smtClean="0"/>
                        <a:t>Diversification alim/systèmes</a:t>
                      </a:r>
                      <a:r>
                        <a:rPr lang="fr-FR" baseline="0" dirty="0" smtClean="0"/>
                        <a:t> alimentaires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Protection sociale/Filets sociaux</a:t>
                      </a:r>
                    </a:p>
                    <a:p>
                      <a:r>
                        <a:rPr lang="fr-FR" dirty="0" smtClean="0"/>
                        <a:t>Réponses aux crises/résilience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9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9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88533" y="1194682"/>
            <a:ext cx="8402082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l’humanitaire vers le développement: Avancées et limites -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Dans le domaine de la prévention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DADC4B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DC4B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Données/éléments alimentant l’analyse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Note n°14 PNIN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Publications dans divers secteurs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0070C0"/>
                </a:solidFill>
                <a:latin typeface="Trebuchet MS"/>
              </a:rPr>
              <a:t>Processus PNSN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5" y="92879"/>
            <a:ext cx="546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Vers une approche structurante et systémique</a:t>
            </a:r>
          </a:p>
        </p:txBody>
      </p:sp>
    </p:spTree>
    <p:extLst>
      <p:ext uri="{BB962C8B-B14F-4D97-AF65-F5344CB8AC3E}">
        <p14:creationId xmlns:p14="http://schemas.microsoft.com/office/powerpoint/2010/main" val="266780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265937" y="1202312"/>
            <a:ext cx="883576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noProof="0" dirty="0" smtClean="0">
                <a:solidFill>
                  <a:srgbClr val="002060"/>
                </a:solidFill>
                <a:latin typeface="Trebuchet MS"/>
              </a:rPr>
              <a:t>Capacités Alerte, veille, réponse </a:t>
            </a:r>
            <a:r>
              <a:rPr lang="fr-FR" sz="2400" b="1" dirty="0" smtClean="0">
                <a:solidFill>
                  <a:srgbClr val="002060"/>
                </a:solidFill>
                <a:latin typeface="Trebuchet MS"/>
              </a:rPr>
              <a:t>aux </a:t>
            </a:r>
            <a:r>
              <a:rPr lang="fr-FR" sz="2400" b="1" noProof="0" dirty="0" smtClean="0">
                <a:solidFill>
                  <a:srgbClr val="002060"/>
                </a:solidFill>
                <a:latin typeface="Trebuchet MS"/>
              </a:rPr>
              <a:t>pics de besoins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Dans le domaine de la PECIMA (et au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délà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95735" y="17389"/>
            <a:ext cx="546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ADAPTATION ET REPONSE</a:t>
            </a:r>
            <a:r>
              <a:rPr kumimoji="0" lang="fr-FR" sz="2000" b="1" i="0" u="none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AUX PICS ET AUX CHOCS</a:t>
            </a:r>
            <a:endParaRPr kumimoji="0" lang="fr-FR" sz="2000" b="1" i="0" u="none" strike="noStrike" kern="1200" cap="sm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9168"/>
              </p:ext>
            </p:extLst>
          </p:nvPr>
        </p:nvGraphicFramePr>
        <p:xfrm>
          <a:off x="360182" y="2008842"/>
          <a:ext cx="8647274" cy="464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875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4250399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715852">
                <a:tc>
                  <a:txBody>
                    <a:bodyPr/>
                    <a:lstStyle/>
                    <a:p>
                      <a:r>
                        <a:rPr lang="fr-FR" dirty="0" smtClean="0"/>
                        <a:t>Prise</a:t>
                      </a:r>
                      <a:r>
                        <a:rPr lang="fr-FR" baseline="0" dirty="0" smtClean="0"/>
                        <a:t> en compte des pics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Limites, défis persistants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71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Expérience CMAM/</a:t>
                      </a:r>
                      <a:r>
                        <a:rPr lang="fr-FR" sz="1600" dirty="0" err="1" smtClean="0"/>
                        <a:t>Health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Surge</a:t>
                      </a:r>
                      <a:endParaRPr lang="fr-FR" sz="1600" dirty="0" smtClean="0"/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Réplicabilité</a:t>
                      </a:r>
                      <a:r>
                        <a:rPr lang="fr-FR" sz="1600" dirty="0" smtClean="0"/>
                        <a:t>,</a:t>
                      </a:r>
                      <a:r>
                        <a:rPr lang="fr-FR" sz="1600" baseline="0" dirty="0" smtClean="0"/>
                        <a:t> mobilisation institutionnelle, entrée « </a:t>
                      </a:r>
                      <a:r>
                        <a:rPr lang="fr-FR" sz="1600" baseline="0" dirty="0" err="1" smtClean="0"/>
                        <a:t>syst</a:t>
                      </a:r>
                      <a:r>
                        <a:rPr lang="fr-FR" sz="1600" baseline="0" dirty="0" smtClean="0"/>
                        <a:t> santé » vs pic malnutrition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142460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Identification/réponses aux pics suscités par des facteurs exogènes</a:t>
                      </a:r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err="1" smtClean="0"/>
                        <a:t>Syst</a:t>
                      </a:r>
                      <a:r>
                        <a:rPr lang="fr-FR" sz="1600" dirty="0" smtClean="0"/>
                        <a:t> veille, alerte, remontée infos (imparfaites</a:t>
                      </a:r>
                      <a:r>
                        <a:rPr lang="fr-FR" sz="1600" baseline="0" dirty="0" smtClean="0"/>
                        <a:t> mais + réactives)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Statut des données alimentant l’alerte, liens avec prise de décisions</a:t>
                      </a:r>
                      <a:r>
                        <a:rPr lang="fr-FR" sz="1600" baseline="0" dirty="0" smtClean="0"/>
                        <a:t> rapides (données MDO vs DHIS)</a:t>
                      </a:r>
                    </a:p>
                    <a:p>
                      <a:r>
                        <a:rPr lang="fr-FR" sz="1600" baseline="0" dirty="0" smtClean="0"/>
                        <a:t>Fonctionnalité et portage des GT régionaux?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89451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Adaptation</a:t>
                      </a:r>
                      <a:r>
                        <a:rPr lang="fr-FR" sz="1600" baseline="0" dirty="0" smtClean="0"/>
                        <a:t> des outils </a:t>
                      </a:r>
                      <a:r>
                        <a:rPr lang="fr-FR" sz="1600" baseline="0" dirty="0" err="1" smtClean="0"/>
                        <a:t>Surge</a:t>
                      </a:r>
                      <a:r>
                        <a:rPr lang="fr-FR" sz="1600" baseline="0" dirty="0" smtClean="0"/>
                        <a:t> aux cas des zones d’accueil de PDI (extension de la capacité de délivrance des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Qq</a:t>
                      </a:r>
                      <a:r>
                        <a:rPr lang="fr-FR" sz="1600" dirty="0" smtClean="0"/>
                        <a:t> expériences </a:t>
                      </a:r>
                      <a:r>
                        <a:rPr lang="fr-FR" sz="1600" baseline="0" dirty="0" smtClean="0"/>
                        <a:t>éparses (acteurs RRM, Agora…)</a:t>
                      </a:r>
                    </a:p>
                    <a:p>
                      <a:r>
                        <a:rPr lang="fr-FR" sz="1600" baseline="0" dirty="0" smtClean="0"/>
                        <a:t>Faible capacités collectivités 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68343"/>
                  </a:ext>
                </a:extLst>
              </a:tr>
              <a:tr h="894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Prise en compte de la Nutrition dans l’analyse CH et le</a:t>
                      </a:r>
                      <a:r>
                        <a:rPr lang="fr-FR" sz="1600" baseline="0" dirty="0" smtClean="0"/>
                        <a:t> plan de soutien annuel (insécurité alimentaire et nutritionnel)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9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2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702AE-1502-43AE-8DBA-2BCAD3408EF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08235" y="1028662"/>
            <a:ext cx="883576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Défis des zones « fragiles » et difficiles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d’accès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Dans le domaine de la délivrance des services nutritionnels (et au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délà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C1C2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95735" y="17389"/>
            <a:ext cx="546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ADAPTATION ET REPONSE AUX PICS ET</a:t>
            </a:r>
          </a:p>
          <a:p>
            <a:pPr marL="0" marR="0" lvl="0" indent="0" algn="l" defTabSz="3635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3288" algn="l"/>
                <a:tab pos="1077913" algn="l"/>
              </a:tabLst>
              <a:defRPr/>
            </a:pPr>
            <a:r>
              <a:rPr kumimoji="0" lang="fr-FR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AUX CHOCS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59046"/>
              </p:ext>
            </p:extLst>
          </p:nvPr>
        </p:nvGraphicFramePr>
        <p:xfrm>
          <a:off x="308235" y="2118191"/>
          <a:ext cx="8647274" cy="463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463">
                  <a:extLst>
                    <a:ext uri="{9D8B030D-6E8A-4147-A177-3AD203B41FA5}">
                      <a16:colId xmlns:a16="http://schemas.microsoft.com/office/drawing/2014/main" val="2437152321"/>
                    </a:ext>
                  </a:extLst>
                </a:gridCol>
                <a:gridCol w="3807811">
                  <a:extLst>
                    <a:ext uri="{9D8B030D-6E8A-4147-A177-3AD203B41FA5}">
                      <a16:colId xmlns:a16="http://schemas.microsoft.com/office/drawing/2014/main" val="3497343156"/>
                    </a:ext>
                  </a:extLst>
                </a:gridCol>
              </a:tblGrid>
              <a:tr h="7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Adaptation aux contextes des zones fragiles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Limites,</a:t>
                      </a:r>
                      <a:r>
                        <a:rPr lang="fr-FR" baseline="0" dirty="0" smtClean="0"/>
                        <a:t> défis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4115"/>
                  </a:ext>
                </a:extLst>
              </a:tr>
              <a:tr h="1203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Maintien</a:t>
                      </a:r>
                      <a:r>
                        <a:rPr lang="fr-FR" sz="1600" baseline="0" dirty="0" smtClean="0"/>
                        <a:t> des services avec a</a:t>
                      </a:r>
                      <a:r>
                        <a:rPr lang="fr-FR" sz="1600" dirty="0" smtClean="0"/>
                        <a:t>daptation</a:t>
                      </a:r>
                      <a:r>
                        <a:rPr lang="fr-FR" sz="1600" baseline="0" dirty="0" smtClean="0"/>
                        <a:t> des conditions de fonctionnement des CSI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Mais existence</a:t>
                      </a:r>
                      <a:r>
                        <a:rPr lang="fr-FR" sz="1600" baseline="0" dirty="0" smtClean="0"/>
                        <a:t> de CSI fermés/non fonctionnels, défi du maintien du personnel sur place, perturbations des approvisionnements 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92961"/>
                  </a:ext>
                </a:extLst>
              </a:tr>
              <a:tr h="7429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Stratégie</a:t>
                      </a:r>
                      <a:r>
                        <a:rPr lang="fr-FR" sz="1600" baseline="0" dirty="0" smtClean="0"/>
                        <a:t> avancée/cliniques mobiles adaptées aux zones fragiles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Standardisation</a:t>
                      </a:r>
                      <a:r>
                        <a:rPr lang="fr-FR" sz="1600" baseline="0" dirty="0" smtClean="0"/>
                        <a:t> des services et modalités de fonctionnement?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92080"/>
                  </a:ext>
                </a:extLst>
              </a:tr>
              <a:tr h="7429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Expérience RRM en</a:t>
                      </a:r>
                      <a:r>
                        <a:rPr lang="fr-FR" sz="1600" baseline="0" dirty="0" smtClean="0"/>
                        <a:t> collaboration avec collectivité et STD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Capacités limitées pour la responsabilisation des acteurs locaux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68343"/>
                  </a:ext>
                </a:extLst>
              </a:tr>
              <a:tr h="1203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Expériences à valoriser sur modalités zones isolées, </a:t>
                      </a:r>
                      <a:r>
                        <a:rPr lang="fr-FR" sz="1600" baseline="0" dirty="0" err="1" smtClean="0"/>
                        <a:t>pasto</a:t>
                      </a:r>
                      <a:r>
                        <a:rPr lang="fr-FR" sz="1600" baseline="0" dirty="0" smtClean="0"/>
                        <a:t>… (ressources locales, fonction </a:t>
                      </a:r>
                      <a:r>
                        <a:rPr lang="fr-FR" sz="1600" baseline="0" dirty="0" err="1" smtClean="0"/>
                        <a:t>publ</a:t>
                      </a:r>
                      <a:r>
                        <a:rPr lang="fr-FR" sz="1600" baseline="0" dirty="0" smtClean="0"/>
                        <a:t> territ, one </a:t>
                      </a:r>
                      <a:r>
                        <a:rPr lang="fr-FR" sz="1600" baseline="0" dirty="0" err="1" smtClean="0"/>
                        <a:t>health</a:t>
                      </a:r>
                      <a:r>
                        <a:rPr lang="fr-FR" sz="1600" baseline="0" dirty="0" smtClean="0"/>
                        <a:t>, adaptation protocoles, synergies/paquets multisectoriels…)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Intégration dans les pratiques,</a:t>
                      </a:r>
                      <a:r>
                        <a:rPr lang="fr-FR" sz="1600" baseline="0" dirty="0" smtClean="0"/>
                        <a:t> assumer les adaptations/les évolutions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9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3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6389</TotalTime>
  <Words>1210</Words>
  <Application>Microsoft Office PowerPoint</Application>
  <PresentationFormat>Affichage à l'écran (4:3)</PresentationFormat>
  <Paragraphs>202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Symbol</vt:lpstr>
      <vt:lpstr>Times New Roman</vt:lpstr>
      <vt:lpstr>Trebuchet MS</vt:lpstr>
      <vt:lpstr>Office Theme</vt:lpstr>
      <vt:lpstr>Thème Office</vt:lpstr>
      <vt:lpstr>ATELIER d’interpretation et d’orientation de la note sur  le Nexus UDP dans le domaine de la Nutrition 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en nutrition</dc:title>
  <dc:creator>Saboya Montserrat</dc:creator>
  <cp:lastModifiedBy>mado</cp:lastModifiedBy>
  <cp:revision>179</cp:revision>
  <cp:lastPrinted>2020-07-25T10:12:37Z</cp:lastPrinted>
  <dcterms:created xsi:type="dcterms:W3CDTF">2020-04-04T09:56:18Z</dcterms:created>
  <dcterms:modified xsi:type="dcterms:W3CDTF">2021-12-16T16:47:39Z</dcterms:modified>
</cp:coreProperties>
</file>