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760" r:id="rId2"/>
    <p:sldId id="798" r:id="rId3"/>
    <p:sldId id="784" r:id="rId4"/>
    <p:sldId id="781" r:id="rId5"/>
    <p:sldId id="782" r:id="rId6"/>
    <p:sldId id="780" r:id="rId7"/>
    <p:sldId id="788" r:id="rId8"/>
    <p:sldId id="790" r:id="rId9"/>
    <p:sldId id="789" r:id="rId10"/>
    <p:sldId id="791" r:id="rId11"/>
    <p:sldId id="802" r:id="rId12"/>
    <p:sldId id="800" r:id="rId13"/>
    <p:sldId id="361" r:id="rId14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33FF"/>
    <a:srgbClr val="F3AEF8"/>
    <a:srgbClr val="FDA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187" autoAdjust="0"/>
  </p:normalViewPr>
  <p:slideViewPr>
    <p:cSldViewPr snapToGrid="0">
      <p:cViewPr varScale="1">
        <p:scale>
          <a:sx n="80" d="100"/>
          <a:sy n="80" d="100"/>
        </p:scale>
        <p:origin x="706" y="7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9B9CBF9C-334D-4EB9-96DF-36C54036AA0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F8AA2AEE-EB01-4582-826F-50288BA01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70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F1E5A56E-0C24-4836-A7C7-868B6C4BB1B1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6662" tIns="48331" rIns="96662" bIns="4833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6781A06B-9F5F-43DB-9C57-A15812F75A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A06B-9F5F-43DB-9C57-A15812F75A1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51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A06B-9F5F-43DB-9C57-A15812F75A1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56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A06B-9F5F-43DB-9C57-A15812F75A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0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diversité alimentaire existe quand un individu consomme au cours du période donnée (24 dernière heures, 3 jours,</a:t>
            </a:r>
            <a:r>
              <a:rPr lang="fr-FR" baseline="0" dirty="0"/>
              <a:t> 7 jours) différents groupes d’aliments en vue de maintenir un bon fonctionnement de l’organisme.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884B-6903-45D0-AC2A-A4F095595D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578E1-6850-448F-B7C5-8B9B839D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DFE830-2489-4362-AC78-03B768BFB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C6109-08F8-4B9D-BB01-846F910B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8BD559-4257-45C5-94F1-C2E8023F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A5611-F589-4C86-A1EF-40A828B2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50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13154-D299-485E-8AA2-1D190474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F8CBDB-803C-43EA-99F4-4E085C3A7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B0B9F-4D77-4B7F-AFA1-5C0A79DD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B5084-837E-443E-AAC6-657CF720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31DC5A-45B4-46CB-BF78-65275658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5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462545-7EEB-4FA2-844F-1238B2A23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0E5E6E-CB4B-4CD3-83D7-BEA89F92F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6D966-AA15-43A6-8928-DE11C3C1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1C43B6-E978-4922-A17D-7409AEF4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E8974-1C90-4087-9495-4856FC1A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5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6E2D8-66AF-4ECF-A189-688B40BF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08F93-6F0D-42A5-96D0-8398383A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4079B-7707-4B87-99DE-82290FF2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61537-81BF-4492-8EAD-058E431E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5B2044-4D13-4AB6-8A0E-1BC25185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5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691C3-CA10-4589-8673-E5D25373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DA9FF2-BBBD-42CC-A9F5-5A4A01FA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EA2E05-95EE-44D1-9E1E-DAA8B2B6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0C2E1D-1A97-4EF0-BD9F-C9062928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12E36-9E1B-4756-90CF-3D926621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13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D75B8-9072-4D06-B149-6A688379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AED721-8171-402F-9FBB-F66EE6FAC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2A1D91-DBF3-495B-9F71-EDC6F5EA0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1CCDD0-9884-46B8-BACB-583B02FF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A494C4-01E7-4494-ACD6-EE3FF2E9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D282AE-C73F-4665-A05A-A56F4F01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52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100CD-B29B-4F0F-8F13-64CCC27A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A2A49B-9040-4DA0-8818-DA95DD97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21F2A8-648D-4B27-8E65-4E0790AF2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36AEFC-A966-49E6-9111-CD37B96AC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7A6646-73AD-4A76-927F-6F2964F28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F9045D-06E7-4AA3-82B8-8DE688D0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5A84F7-68A6-4103-AB8D-217AA73A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FEACB5-2847-48AD-BBC6-1482D9AB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66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FEC32-6023-4C92-8784-4D96245F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AAC270-7D94-4A0B-8EA2-D5637424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D44788-FF17-4319-B0F8-4E2EB58F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CF8A68-C004-4586-AA05-06A48B26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5FD792-FDA9-475D-A79B-802AEF49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69C897-CF70-436A-B781-A512113B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0854BC-01E2-40D1-949C-B3449486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16FE2-C16A-4C0E-B2E9-2E4393AE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7EFFA-2ABC-4233-A858-2777F5B3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8F9F64-789D-436D-A24A-440B90053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EE45DF-656F-45A9-AE9D-EB82913F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D6E98B-7A91-4903-B863-6D146C05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2D4DE7-349C-4906-AC8F-D9E77687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9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96192-E0DA-45DD-8EFD-EA9FF90C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789F9E-A9F2-48B9-B4FD-3D1D75DB7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9A2DC4-FABF-4EE6-98E4-A32E9EA6E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7222D8-2924-4068-A125-869025A0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9F7E47-15C7-4F09-832E-079DA113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AB6BD3-314E-4BBC-A555-D93A7484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1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6C2672-3F9D-4F49-9703-2563F775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0B6BA-39F3-4C78-A36E-63592CC4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DC316-CF67-4291-B678-921D81ED5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80B1-1E3B-4FA6-9C99-55DC96D38ADE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7D9BA-48BC-4825-998E-D751A25AC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CEDB6-107E-45E4-A97D-C07CE30FD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2709-0098-440C-9E78-81458ED85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2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3.emf"/><Relationship Id="rId5" Type="http://schemas.openxmlformats.org/officeDocument/2006/relationships/image" Target="../media/image3.jpeg"/><Relationship Id="rId15" Type="http://schemas.openxmlformats.org/officeDocument/2006/relationships/image" Target="../media/image16.emf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Description : Description : Description : logo 1">
            <a:extLst>
              <a:ext uri="{FF2B5EF4-FFF2-40B4-BE49-F238E27FC236}">
                <a16:creationId xmlns:a16="http://schemas.microsoft.com/office/drawing/2014/main" id="{3E5812A1-6D2F-47D3-BBCD-755BA7609E9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60" y="5854576"/>
            <a:ext cx="1201653" cy="828176"/>
          </a:xfrm>
          <a:prstGeom prst="rect">
            <a:avLst/>
          </a:prstGeom>
          <a:noFill/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B9D4819-65AA-42F2-B0AA-1284A969201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193" y="5837164"/>
            <a:ext cx="1333364" cy="863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461FAEB-8FD8-427B-B36B-E2448A06821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815" y="6003013"/>
            <a:ext cx="946471" cy="640000"/>
          </a:xfrm>
          <a:prstGeom prst="rect">
            <a:avLst/>
          </a:prstGeom>
        </p:spPr>
      </p:pic>
      <p:pic>
        <p:nvPicPr>
          <p:cNvPr id="25" name="Image 24" descr="Organisme">
            <a:extLst>
              <a:ext uri="{FF2B5EF4-FFF2-40B4-BE49-F238E27FC236}">
                <a16:creationId xmlns:a16="http://schemas.microsoft.com/office/drawing/2014/main" id="{907D3850-7042-4AE7-8BE5-D7CD75F96066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597" y="5885240"/>
            <a:ext cx="937508" cy="77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635E91C-C882-43DB-9EC9-AFE6465D294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338" y="5937695"/>
            <a:ext cx="1353389" cy="669885"/>
          </a:xfrm>
          <a:prstGeom prst="rect">
            <a:avLst/>
          </a:prstGeom>
          <a:noFill/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1CA43107-C06F-417F-A750-CA800D2614A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241" y="5875974"/>
            <a:ext cx="1154880" cy="82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6" descr="File:World Food Programme Logo Simple.svg - Wikimedia Common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20" y="5875974"/>
            <a:ext cx="813876" cy="8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099" y="381399"/>
            <a:ext cx="8394901" cy="53543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312" y="114164"/>
            <a:ext cx="4700230" cy="869054"/>
          </a:xfrm>
          <a:prstGeom prst="rect">
            <a:avLst/>
          </a:prstGeom>
        </p:spPr>
      </p:pic>
      <p:pic>
        <p:nvPicPr>
          <p:cNvPr id="1026" name="Picture 2" descr="Hugues DESORMAUX – Page 6 – Confidentiel Afriqu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8623" y="5791885"/>
            <a:ext cx="1413831" cy="10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DAAE4C7-A56E-4D17-9711-A4E02B367667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85" y="122548"/>
            <a:ext cx="1355046" cy="784246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8" y="1087004"/>
            <a:ext cx="3811994" cy="46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380" y="990036"/>
            <a:ext cx="3509508" cy="2455795"/>
          </a:xfrm>
          <a:prstGeom prst="rect">
            <a:avLst/>
          </a:prstGeom>
        </p:spPr>
      </p:pic>
      <p:sp>
        <p:nvSpPr>
          <p:cNvPr id="6" name="Titre 4"/>
          <p:cNvSpPr txBox="1">
            <a:spLocks/>
          </p:cNvSpPr>
          <p:nvPr/>
        </p:nvSpPr>
        <p:spPr>
          <a:xfrm>
            <a:off x="153909" y="206814"/>
            <a:ext cx="11896254" cy="69063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+mn-lt"/>
              </a:rPr>
              <a:t>Concertations à travers les cadres de concertations des acteurs au niveau régional dans les huit (8) régions du Niger pour </a:t>
            </a:r>
            <a:r>
              <a:rPr lang="fr-FR" sz="2400" b="1" dirty="0">
                <a:solidFill>
                  <a:schemeClr val="bg1"/>
                </a:solidFill>
                <a:latin typeface="+mn-lt"/>
              </a:rPr>
              <a:t>recueillir les spécificités particulières de chaque région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08" y="951145"/>
            <a:ext cx="4438650" cy="24946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607" y="3570270"/>
            <a:ext cx="4914555" cy="29028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08" y="3554341"/>
            <a:ext cx="3891641" cy="29187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458" y="3570270"/>
            <a:ext cx="2908430" cy="29084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233" y="999088"/>
            <a:ext cx="4842876" cy="2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5758992" y="114300"/>
            <a:ext cx="6433008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400" b="1" dirty="0">
                <a:solidFill>
                  <a:schemeClr val="bg1"/>
                </a:solidFill>
                <a:latin typeface="+mn-lt"/>
              </a:rPr>
              <a:t>7 voies prioritaires pour la transformation des systèmes alimentaires au Niger</a:t>
            </a:r>
          </a:p>
        </p:txBody>
      </p:sp>
      <p:sp>
        <p:nvSpPr>
          <p:cNvPr id="4" name="Google Shape;72;p12">
            <a:extLst>
              <a:ext uri="{FF2B5EF4-FFF2-40B4-BE49-F238E27FC236}">
                <a16:creationId xmlns:a16="http://schemas.microsoft.com/office/drawing/2014/main" id="{41999E2D-E8F2-430C-ACD7-67D4E227FA7F}"/>
              </a:ext>
            </a:extLst>
          </p:cNvPr>
          <p:cNvSpPr txBox="1"/>
          <p:nvPr/>
        </p:nvSpPr>
        <p:spPr>
          <a:xfrm>
            <a:off x="548640" y="1569294"/>
            <a:ext cx="10771632" cy="4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67" tIns="27933" rIns="55867" bIns="27933" anchor="t" anchorCtr="0">
            <a:noAutofit/>
          </a:bodyPr>
          <a:lstStyle/>
          <a:p>
            <a:pPr marL="914400" lvl="1" indent="-457200" algn="just" eaLnBrk="0" hangingPunct="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fr-FR" sz="2000" b="1" kern="0" dirty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Améliorer la gouvernance et le financement des systèmes </a:t>
            </a:r>
            <a:r>
              <a:rPr lang="fr-FR" sz="2000" b="1" kern="0" dirty="0" smtClean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alimentaires; </a:t>
            </a:r>
            <a:endParaRPr lang="fr-FR" sz="2000" b="1" kern="0" dirty="0">
              <a:solidFill>
                <a:srgbClr val="000000"/>
              </a:solidFill>
              <a:latin typeface="Calibri" panose="020F0502020204030204"/>
              <a:ea typeface="Roboto" panose="02000000000000000000" pitchFamily="2" charset="0"/>
              <a:cs typeface="Montserrat"/>
            </a:endParaRPr>
          </a:p>
          <a:p>
            <a:pPr marL="914400" lvl="1" indent="-457200" algn="just" eaLnBrk="0" hangingPunct="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fr-FR" sz="2000" b="1" kern="0" dirty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Impulser des réformes administratives et législatives assorties d’actes facilitant leur </a:t>
            </a:r>
            <a:r>
              <a:rPr lang="fr-FR" sz="2000" b="1" kern="0" dirty="0" smtClean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opérationnalisation;</a:t>
            </a:r>
            <a:endParaRPr lang="fr-FR" sz="2000" b="1" kern="0" dirty="0">
              <a:solidFill>
                <a:srgbClr val="000000"/>
              </a:solidFill>
              <a:latin typeface="Calibri" panose="020F0502020204030204"/>
              <a:ea typeface="Roboto" panose="02000000000000000000" pitchFamily="2" charset="0"/>
              <a:cs typeface="Montserrat"/>
            </a:endParaRPr>
          </a:p>
          <a:p>
            <a:pPr marL="914400" lvl="1" indent="-457200" algn="just" eaLnBrk="0" hangingPunct="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fr-FR" sz="2000" b="1" kern="0" dirty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Promouvoir les chaines de valeurs prioritaires des produits alimentaires à fort potentiel nutritionnel et </a:t>
            </a:r>
            <a:r>
              <a:rPr lang="fr-FR" sz="2000" b="1" kern="0" dirty="0" smtClean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commercial; </a:t>
            </a:r>
            <a:endParaRPr lang="fr-FR" sz="2000" b="1" kern="0" dirty="0">
              <a:solidFill>
                <a:srgbClr val="000000"/>
              </a:solidFill>
              <a:latin typeface="Calibri" panose="020F0502020204030204"/>
              <a:ea typeface="Roboto" panose="02000000000000000000" pitchFamily="2" charset="0"/>
              <a:cs typeface="Montserrat"/>
            </a:endParaRPr>
          </a:p>
          <a:p>
            <a:pPr marL="914400" lvl="1" indent="-457200" algn="just" eaLnBrk="0" hangingPunct="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fr-FR" sz="2000" b="1" kern="0" dirty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Renforcer la recherche et l’innovation pour des systèmes alimentaires </a:t>
            </a:r>
            <a:r>
              <a:rPr lang="fr-FR" sz="2000" b="1" kern="0" dirty="0" smtClean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durables;  </a:t>
            </a:r>
            <a:endParaRPr lang="fr-FR" sz="2000" b="1" kern="0" dirty="0">
              <a:solidFill>
                <a:srgbClr val="000000"/>
              </a:solidFill>
              <a:latin typeface="Calibri" panose="020F0502020204030204"/>
              <a:ea typeface="Roboto" panose="02000000000000000000" pitchFamily="2" charset="0"/>
              <a:cs typeface="Montserrat"/>
            </a:endParaRPr>
          </a:p>
          <a:p>
            <a:pPr marL="914400" lvl="1" indent="-457200" algn="just" eaLnBrk="0" hangingPunct="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fr-FR" sz="2000" b="1" kern="0" dirty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 Promouvoir et renforcer la vulgarisation et l’appui-conseil </a:t>
            </a:r>
            <a:r>
              <a:rPr lang="fr-FR" sz="2000" b="1" kern="0" dirty="0" smtClean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agricoles; </a:t>
            </a:r>
            <a:endParaRPr lang="fr-FR" sz="2000" b="1" kern="0" dirty="0">
              <a:solidFill>
                <a:srgbClr val="000000"/>
              </a:solidFill>
              <a:latin typeface="Calibri" panose="020F0502020204030204"/>
              <a:ea typeface="Roboto" panose="02000000000000000000" pitchFamily="2" charset="0"/>
              <a:cs typeface="Montserrat"/>
            </a:endParaRPr>
          </a:p>
          <a:p>
            <a:pPr marL="914400" lvl="1" indent="-457200" algn="just" eaLnBrk="0" hangingPunct="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fr-FR" sz="2000" b="1" kern="0" dirty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Soutenir le renforcement de la résilience et du </a:t>
            </a:r>
            <a:r>
              <a:rPr lang="fr-FR" sz="2000" b="1" kern="0" dirty="0" smtClean="0">
                <a:solidFill>
                  <a:srgbClr val="000000"/>
                </a:solidFill>
                <a:latin typeface="Calibri" panose="020F0502020204030204"/>
                <a:ea typeface="Roboto" panose="02000000000000000000" pitchFamily="2" charset="0"/>
                <a:cs typeface="Montserrat"/>
              </a:rPr>
              <a:t>relèvement;  </a:t>
            </a:r>
            <a:endParaRPr lang="fr-FR" sz="2000" b="1" kern="0" dirty="0">
              <a:solidFill>
                <a:srgbClr val="000000"/>
              </a:solidFill>
              <a:latin typeface="Calibri" panose="020F0502020204030204"/>
              <a:ea typeface="Roboto" panose="02000000000000000000" pitchFamily="2" charset="0"/>
              <a:cs typeface="Montserrat"/>
            </a:endParaRPr>
          </a:p>
          <a:p>
            <a:pPr marL="914400" marR="0" lvl="1" indent="-457200" algn="just" defTabSz="914400" rtl="0" eaLnBrk="0" fontAlgn="auto" latinLnBrk="0" hangingPunct="0">
              <a:spcBef>
                <a:spcPts val="9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Montserrat"/>
              </a:rPr>
              <a:t>Rendre disponible des données statistiques de qualité et renforcer les systèmes d’information et de suivi-évaluation sectoriels </a:t>
            </a: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548640" y="364743"/>
            <a:ext cx="1124712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Sept (7) voies prioritaires identifiées pour la transformation des systèmes alimentaires au Niger d’ici 2030</a:t>
            </a:r>
          </a:p>
        </p:txBody>
      </p:sp>
    </p:spTree>
    <p:extLst>
      <p:ext uri="{BB962C8B-B14F-4D97-AF65-F5344CB8AC3E}">
        <p14:creationId xmlns:p14="http://schemas.microsoft.com/office/powerpoint/2010/main" val="31612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5730999" y="67645"/>
            <a:ext cx="6433008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400" b="1" dirty="0">
                <a:solidFill>
                  <a:schemeClr val="bg1"/>
                </a:solidFill>
                <a:latin typeface="+mn-lt"/>
              </a:rPr>
              <a:t>Alignement des 7 voies de transformation des Systèmes alimentaires avec les programmes de l’Initiative 3N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3424" y="6488668"/>
            <a:ext cx="4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Nigériens Nourrissent les Nigériens</a:t>
            </a: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638175" y="344402"/>
            <a:ext cx="10951309" cy="7903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800" b="1" dirty="0">
                <a:solidFill>
                  <a:schemeClr val="bg1"/>
                </a:solidFill>
                <a:latin typeface="+mn-lt"/>
              </a:rPr>
              <a:t>Opérationnalisation des 7 voies de transformation des systèmes alimentaires pour une alimentation saine à l’horizon 2030 au Niger 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38175" y="1420649"/>
            <a:ext cx="10951309" cy="49961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b="1" dirty="0"/>
              <a:t>Initiative 3N </a:t>
            </a:r>
            <a:r>
              <a:rPr lang="fr-FR" sz="2400" dirty="0"/>
              <a:t>à l’horizon </a:t>
            </a:r>
            <a:r>
              <a:rPr lang="fr-FR" sz="2400" dirty="0" smtClean="0"/>
              <a:t>2035, </a:t>
            </a:r>
            <a:r>
              <a:rPr lang="fr-FR" sz="2400" dirty="0"/>
              <a:t>Une vision/stratégie prospective de transformation des systèmes alimentaires pour des régimes alimentaire sur le long terme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000" dirty="0"/>
              <a:t>Plan d’action 2021-2025 de l’Initiative 3N « les Nigériens Nourrissent les Nigériens »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b="1" dirty="0"/>
              <a:t>Politique Nationale de Sécurité Nutritionnelle </a:t>
            </a:r>
            <a:r>
              <a:rPr lang="fr-FR" sz="2400" dirty="0"/>
              <a:t>(PNSN) à l’horizon 2025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Plan d’action 2021-2025  de la PNSN</a:t>
            </a:r>
          </a:p>
          <a:p>
            <a:pPr marL="457200" lvl="1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/>
              <a:t>Politiques, </a:t>
            </a:r>
            <a:r>
              <a:rPr lang="fr-FR" sz="2400" b="1" dirty="0" smtClean="0"/>
              <a:t>Stratégies, Programmes</a:t>
            </a:r>
            <a:r>
              <a:rPr lang="fr-FR" sz="2400" b="1" dirty="0"/>
              <a:t>, plans </a:t>
            </a:r>
            <a:r>
              <a:rPr lang="fr-FR" sz="2400" b="1" dirty="0" smtClean="0"/>
              <a:t>sectorielles</a:t>
            </a:r>
            <a:endParaRPr lang="fr-FR" sz="24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 Documents de Programmation Pluriannuels de Dépenses (DPPD)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 Plans/Projets Annuels de Performance (PAP)</a:t>
            </a:r>
          </a:p>
          <a:p>
            <a:pPr marL="457200" lvl="1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/>
              <a:t>Autres actions concrètes illustratives </a:t>
            </a:r>
            <a:r>
              <a:rPr lang="fr-FR" sz="2400" dirty="0"/>
              <a:t>du Gouvernement et des partenaires incluant les mécanismes de financement innovants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Agropoles régionaux ou Pôles pour l’industrialisation agro-alimentaire des régions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Fonds d’Investissement pour la Sécurité Alimentaire et Nutritionnelle (FISAN)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000" dirty="0"/>
              <a:t>Opérationnalisation de l’approche Nexus Urgence-Développement-Paix </a:t>
            </a:r>
          </a:p>
        </p:txBody>
      </p:sp>
    </p:spTree>
    <p:extLst>
      <p:ext uri="{BB962C8B-B14F-4D97-AF65-F5344CB8AC3E}">
        <p14:creationId xmlns:p14="http://schemas.microsoft.com/office/powerpoint/2010/main" val="9841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1"/>
          <p:cNvSpPr txBox="1">
            <a:spLocks/>
          </p:cNvSpPr>
          <p:nvPr/>
        </p:nvSpPr>
        <p:spPr>
          <a:xfrm>
            <a:off x="5260061" y="82654"/>
            <a:ext cx="2018923" cy="666337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bg1"/>
                </a:solidFill>
                <a:latin typeface="+mn-lt"/>
              </a:rPr>
              <a:t>Merci de votre attention</a:t>
            </a:r>
          </a:p>
        </p:txBody>
      </p:sp>
      <p:pic>
        <p:nvPicPr>
          <p:cNvPr id="75" name="Picture 2" descr="C:\Users\GNtandou\Desktop\Pictures\228CANON\IMG_0536.JPG">
            <a:extLst>
              <a:ext uri="{FF2B5EF4-FFF2-40B4-BE49-F238E27FC236}">
                <a16:creationId xmlns:a16="http://schemas.microsoft.com/office/drawing/2014/main" id="{EBC6C985-0435-4084-8D6D-EFA3F860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7704" y="82654"/>
            <a:ext cx="4749185" cy="32771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7" y="3460170"/>
            <a:ext cx="5124262" cy="328586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704" y="3460170"/>
            <a:ext cx="4749185" cy="327681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6" y="82654"/>
            <a:ext cx="5124263" cy="32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Description : Description : Description : logo 1">
            <a:extLst>
              <a:ext uri="{FF2B5EF4-FFF2-40B4-BE49-F238E27FC236}">
                <a16:creationId xmlns:a16="http://schemas.microsoft.com/office/drawing/2014/main" id="{3E5812A1-6D2F-47D3-BBCD-755BA7609E9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60" y="5854576"/>
            <a:ext cx="1201653" cy="828176"/>
          </a:xfrm>
          <a:prstGeom prst="rect">
            <a:avLst/>
          </a:prstGeom>
          <a:noFill/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B9D4819-65AA-42F2-B0AA-1284A969201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193" y="5837164"/>
            <a:ext cx="1333364" cy="8636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461FAEB-8FD8-427B-B36B-E2448A06821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815" y="6003013"/>
            <a:ext cx="946471" cy="640000"/>
          </a:xfrm>
          <a:prstGeom prst="rect">
            <a:avLst/>
          </a:prstGeom>
        </p:spPr>
      </p:pic>
      <p:pic>
        <p:nvPicPr>
          <p:cNvPr id="25" name="Image 24" descr="Organisme">
            <a:extLst>
              <a:ext uri="{FF2B5EF4-FFF2-40B4-BE49-F238E27FC236}">
                <a16:creationId xmlns:a16="http://schemas.microsoft.com/office/drawing/2014/main" id="{907D3850-7042-4AE7-8BE5-D7CD75F96066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597" y="5885240"/>
            <a:ext cx="937508" cy="77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635E91C-C882-43DB-9EC9-AFE6465D294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338" y="5937695"/>
            <a:ext cx="1353389" cy="669885"/>
          </a:xfrm>
          <a:prstGeom prst="rect">
            <a:avLst/>
          </a:prstGeom>
          <a:noFill/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1CA43107-C06F-417F-A750-CA800D2614A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241" y="5875974"/>
            <a:ext cx="1154880" cy="82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6" descr="File:World Food Programme Logo Simple.svg - Wikimedia Common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20" y="5875974"/>
            <a:ext cx="813876" cy="8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gues DESORMAUX – Page 6 – Confidentiel Afriqu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8623" y="5791885"/>
            <a:ext cx="1413831" cy="10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963" y="108462"/>
            <a:ext cx="6913830" cy="6757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82" y="141324"/>
            <a:ext cx="3561381" cy="65848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DAAE4C7-A56E-4D17-9711-A4E02B367667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60" y="108462"/>
            <a:ext cx="1201653" cy="691347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412" y="2610873"/>
            <a:ext cx="1095703" cy="9774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15" y="2615067"/>
            <a:ext cx="6444603" cy="97741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4171412" y="1264509"/>
            <a:ext cx="7595858" cy="648601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B0F0"/>
                </a:solidFill>
                <a:latin typeface="+mn-lt"/>
              </a:rPr>
              <a:t>Conférence JMA 2022</a:t>
            </a:r>
            <a:endParaRPr lang="fr-FR" sz="4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8" name="Titre 5"/>
          <p:cNvSpPr txBox="1">
            <a:spLocks/>
          </p:cNvSpPr>
          <p:nvPr/>
        </p:nvSpPr>
        <p:spPr>
          <a:xfrm>
            <a:off x="4451668" y="2150466"/>
            <a:ext cx="7595858" cy="416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00B0F0"/>
                </a:solidFill>
                <a:latin typeface="+mn-lt"/>
              </a:rPr>
              <a:t>Thème:</a:t>
            </a:r>
            <a:endParaRPr lang="fr-FR" sz="2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9" name="Titre 5"/>
          <p:cNvSpPr txBox="1">
            <a:spLocks/>
          </p:cNvSpPr>
          <p:nvPr/>
        </p:nvSpPr>
        <p:spPr>
          <a:xfrm>
            <a:off x="4171412" y="5001767"/>
            <a:ext cx="7595858" cy="7744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i="1" dirty="0" smtClean="0">
                <a:solidFill>
                  <a:srgbClr val="00B0F0"/>
                </a:solidFill>
                <a:latin typeface="+mn-lt"/>
              </a:rPr>
              <a:t>Palais des congrès de Niamey</a:t>
            </a:r>
          </a:p>
          <a:p>
            <a:r>
              <a:rPr lang="fr-FR" sz="2200" i="1" dirty="0" smtClean="0">
                <a:solidFill>
                  <a:srgbClr val="00B0F0"/>
                </a:solidFill>
                <a:latin typeface="+mn-lt"/>
              </a:rPr>
              <a:t>16 Octobre 2022</a:t>
            </a:r>
            <a:endParaRPr lang="fr-FR" sz="2200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2" y="1430448"/>
            <a:ext cx="3994207" cy="4162157"/>
          </a:xfrm>
          <a:prstGeom prst="rect">
            <a:avLst/>
          </a:prstGeom>
        </p:spPr>
      </p:pic>
      <p:sp>
        <p:nvSpPr>
          <p:cNvPr id="20" name="Titre 5"/>
          <p:cNvSpPr txBox="1">
            <a:spLocks/>
          </p:cNvSpPr>
          <p:nvPr/>
        </p:nvSpPr>
        <p:spPr>
          <a:xfrm>
            <a:off x="4180899" y="3822069"/>
            <a:ext cx="7595858" cy="10862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i="1" dirty="0" smtClean="0">
                <a:solidFill>
                  <a:schemeClr val="accent2"/>
                </a:solidFill>
                <a:latin typeface="+mn-lt"/>
              </a:rPr>
              <a:t>Dr Gervais Ntandou-Bouzitou</a:t>
            </a:r>
          </a:p>
          <a:p>
            <a:r>
              <a:rPr lang="fr-FR" sz="2000" i="1" dirty="0" smtClean="0">
                <a:solidFill>
                  <a:schemeClr val="accent2"/>
                </a:solidFill>
                <a:latin typeface="+mn-lt"/>
              </a:rPr>
              <a:t>Chargé de Politiques, Nutrition et Systèmes alimentaires, FAO-Niger</a:t>
            </a:r>
          </a:p>
          <a:p>
            <a:r>
              <a:rPr lang="fr-FR" sz="2100" i="1" dirty="0">
                <a:solidFill>
                  <a:schemeClr val="accent2"/>
                </a:solidFill>
                <a:latin typeface="+mn-lt"/>
              </a:rPr>
              <a:t>Assistant Technique Nutrition au HC3N</a:t>
            </a:r>
          </a:p>
        </p:txBody>
      </p:sp>
    </p:spTree>
    <p:extLst>
      <p:ext uri="{BB962C8B-B14F-4D97-AF65-F5344CB8AC3E}">
        <p14:creationId xmlns:p14="http://schemas.microsoft.com/office/powerpoint/2010/main" val="32730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33F05AEB-5848-4FF2-9F3D-5922CE625E0D}"/>
              </a:ext>
            </a:extLst>
          </p:cNvPr>
          <p:cNvSpPr txBox="1">
            <a:spLocks/>
          </p:cNvSpPr>
          <p:nvPr/>
        </p:nvSpPr>
        <p:spPr>
          <a:xfrm>
            <a:off x="4830522" y="1245741"/>
            <a:ext cx="275463" cy="45232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/>
              <a:t>+</a:t>
            </a:r>
            <a:endParaRPr lang="fr-FR" sz="1800" kern="0" dirty="0">
              <a:latin typeface="Calibri" panose="020F0502020204030204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B26F5F-CA97-49F1-8D6C-A9B624F1F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96" y="1186257"/>
            <a:ext cx="5941997" cy="53096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4D4F955-C0AC-46CF-B085-FED047E072FE}"/>
              </a:ext>
            </a:extLst>
          </p:cNvPr>
          <p:cNvSpPr txBox="1"/>
          <p:nvPr/>
        </p:nvSpPr>
        <p:spPr>
          <a:xfrm>
            <a:off x="5219821" y="6500951"/>
            <a:ext cx="867662" cy="253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050" i="1" dirty="0">
                <a:solidFill>
                  <a:srgbClr val="FF0000"/>
                </a:solidFill>
                <a:latin typeface="Calibri"/>
              </a:rPr>
              <a:t>Source: FAO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93628" y="5552846"/>
            <a:ext cx="478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2" y="632030"/>
            <a:ext cx="2975273" cy="1770954"/>
          </a:xfrm>
          <a:prstGeom prst="rect">
            <a:avLst/>
          </a:prstGeom>
        </p:spPr>
      </p:pic>
      <p:pic>
        <p:nvPicPr>
          <p:cNvPr id="22" name="Espace réservé du contenu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26819" y="3821835"/>
            <a:ext cx="2349994" cy="1566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Espace réservé du contenu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988028" y="3943417"/>
            <a:ext cx="1107831" cy="1436378"/>
          </a:xfrm>
          <a:prstGeom prst="rect">
            <a:avLst/>
          </a:prstGeom>
          <a:ln w="9525">
            <a:noFill/>
          </a:ln>
        </p:spPr>
      </p:pic>
      <p:pic>
        <p:nvPicPr>
          <p:cNvPr id="24" name="Image 1" descr="Une image contenant herbe, extérieur&#10;&#10;Description générée automatiquemen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789" y="5341140"/>
            <a:ext cx="2289529" cy="133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8812" y="5428706"/>
            <a:ext cx="1972702" cy="12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E073CEF-A8E5-45B7-927F-D3620467BED7}"/>
              </a:ext>
            </a:extLst>
          </p:cNvPr>
          <p:cNvSpPr txBox="1"/>
          <p:nvPr/>
        </p:nvSpPr>
        <p:spPr>
          <a:xfrm>
            <a:off x="8407506" y="3552505"/>
            <a:ext cx="3688353" cy="30777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2. Traitement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, stockage,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transformation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07935" y="292869"/>
            <a:ext cx="494841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Fonctions principales 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du système alimentaire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" y="2290741"/>
            <a:ext cx="2916825" cy="21281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31" name="Image 30" descr="F:\ETHNO_BIO_VP_21_08_2014\ETHNOBIO_PHASE_1\DSCN4165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9490" y="632225"/>
            <a:ext cx="1799962" cy="1392066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2" name="Picture 282" descr="D:\fichier photo nad\GROUPES_ALIMENTAIRES_PHOTOS_30-11-12\poisson-fruit de mer-mollusque\poisson\apkavi mou-tilapia frais(2)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2232" y="646174"/>
            <a:ext cx="1785862" cy="1331664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8" name="Image 37" descr="F:\ETHNO_BIO_VP_21_08_2014\ETHNOBIO_PHASE_2\102NIKON\DSCN0642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7505" y="1976097"/>
            <a:ext cx="1840665" cy="1488688"/>
          </a:xfrm>
          <a:prstGeom prst="roundRect">
            <a:avLst/>
          </a:prstGeom>
          <a:solidFill>
            <a:schemeClr val="lt1"/>
          </a:solidFill>
          <a:ln w="6350"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4" name="Image 43" descr="F:\ETHNO_BIO_VP_21_08_2014\ETHNOBIO_PHASE_2\107NIKON\DSCN1821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0950" y="2035470"/>
            <a:ext cx="1743114" cy="1429315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23C15E60-0589-4DB4-BBB9-4DE1E20F8535}"/>
              </a:ext>
            </a:extLst>
          </p:cNvPr>
          <p:cNvSpPr txBox="1"/>
          <p:nvPr/>
        </p:nvSpPr>
        <p:spPr>
          <a:xfrm>
            <a:off x="72752" y="292869"/>
            <a:ext cx="2997959" cy="307777"/>
          </a:xfrm>
          <a:prstGeom prst="rec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4. Choix, préparation, consommation 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7FFC36C-284F-4E42-A1E9-4AA0AD5DE7D8}"/>
              </a:ext>
            </a:extLst>
          </p:cNvPr>
          <p:cNvSpPr txBox="1"/>
          <p:nvPr/>
        </p:nvSpPr>
        <p:spPr>
          <a:xfrm>
            <a:off x="8245407" y="291940"/>
            <a:ext cx="384808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1. Production alimentaire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22DD396-4C5B-4B05-A756-285800BF9BCE}"/>
              </a:ext>
            </a:extLst>
          </p:cNvPr>
          <p:cNvSpPr txBox="1"/>
          <p:nvPr/>
        </p:nvSpPr>
        <p:spPr>
          <a:xfrm>
            <a:off x="53058" y="4286181"/>
            <a:ext cx="284343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3. Commerce, 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transport,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marketing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" name="Picture 4" descr="C:\Users\CAdandedjan\Desktop\Pictures of Markets\Adja-ouèrè\Ikpinlè\IMG_0527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9" y="4599876"/>
            <a:ext cx="2884070" cy="216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949335" y="5552846"/>
            <a:ext cx="612511" cy="1210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4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81" y="998485"/>
            <a:ext cx="3811198" cy="26843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932" y="1002477"/>
            <a:ext cx="3811199" cy="2666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0" y="3892691"/>
            <a:ext cx="3855104" cy="26985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694" y="3794786"/>
            <a:ext cx="3808867" cy="26918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45033" y="1073246"/>
            <a:ext cx="4348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  <a:latin typeface="TradeGothicNextLTPro-Bd"/>
              </a:rPr>
              <a:t>Les conflits (SOFI, édition </a:t>
            </a:r>
            <a:r>
              <a:rPr lang="fr-FR" sz="1600" b="1" dirty="0" smtClean="0">
                <a:solidFill>
                  <a:srgbClr val="00B0F0"/>
                </a:solidFill>
                <a:latin typeface="TradeGothicNextLTPro-Bd"/>
              </a:rPr>
              <a:t>2017</a:t>
            </a:r>
            <a:r>
              <a:rPr lang="fr-FR" sz="1600" b="1" dirty="0">
                <a:solidFill>
                  <a:srgbClr val="00B0F0"/>
                </a:solidFill>
                <a:latin typeface="TradeGothicNextLTPro-Bd"/>
              </a:rPr>
              <a:t>) </a:t>
            </a:r>
            <a:r>
              <a:rPr lang="fr-FR" sz="1600" dirty="0">
                <a:latin typeface="TradeGothicNextLTPro-Rg"/>
              </a:rPr>
              <a:t>constituent une menace majeure pour la </a:t>
            </a:r>
            <a:r>
              <a:rPr lang="fr-FR" sz="1600" dirty="0" smtClean="0">
                <a:latin typeface="TradeGothicNextLTPro-Rg"/>
              </a:rPr>
              <a:t>sécurité alimentaire </a:t>
            </a:r>
            <a:r>
              <a:rPr lang="fr-FR" sz="1600" dirty="0">
                <a:latin typeface="TradeGothicNextLTPro-Rg"/>
              </a:rPr>
              <a:t>et la </a:t>
            </a:r>
            <a:r>
              <a:rPr lang="fr-FR" sz="1600" dirty="0" smtClean="0">
                <a:latin typeface="TradeGothicNextLTPro-Rg"/>
              </a:rPr>
              <a:t>nutrition et la principale cause des crises alimentaires mondiales.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3980166" y="2379022"/>
            <a:ext cx="4301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  <a:latin typeface="TradeGothicNextLTPro-Bd"/>
              </a:rPr>
              <a:t>La variabilité du climat et les extrêmes climatiques </a:t>
            </a:r>
            <a:r>
              <a:rPr lang="fr-FR" sz="1600" b="1" dirty="0" smtClean="0">
                <a:solidFill>
                  <a:srgbClr val="00B0F0"/>
                </a:solidFill>
                <a:latin typeface="TradeGothicNextLTPro-Bd"/>
              </a:rPr>
              <a:t>(SOFI, édition 2018</a:t>
            </a:r>
            <a:r>
              <a:rPr lang="fr-FR" sz="1600" b="1" dirty="0">
                <a:solidFill>
                  <a:srgbClr val="00B0F0"/>
                </a:solidFill>
                <a:latin typeface="TradeGothicNextLTPro-Bd"/>
              </a:rPr>
              <a:t>) </a:t>
            </a:r>
            <a:r>
              <a:rPr lang="fr-FR" sz="1600" dirty="0">
                <a:latin typeface="TradeGothicNextLTPro-Rg"/>
              </a:rPr>
              <a:t>sont l’un</a:t>
            </a:r>
          </a:p>
          <a:p>
            <a:r>
              <a:rPr lang="fr-FR" sz="1600" dirty="0">
                <a:latin typeface="TradeGothicNextLTPro-Rg"/>
              </a:rPr>
              <a:t>des principaux facteurs de la progression </a:t>
            </a:r>
            <a:r>
              <a:rPr lang="fr-FR" sz="1600" dirty="0" smtClean="0">
                <a:latin typeface="TradeGothicNextLTPro-Rg"/>
              </a:rPr>
              <a:t>récente </a:t>
            </a:r>
            <a:r>
              <a:rPr lang="fr-FR" sz="1600" dirty="0">
                <a:latin typeface="TradeGothicNextLTPro-Rg"/>
              </a:rPr>
              <a:t>de la faim dans le monde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3998617" y="3636906"/>
            <a:ext cx="43296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  <a:latin typeface="TradeGothicNextLTPro-Bd"/>
              </a:rPr>
              <a:t>Les ralentissements et les fléchissements économiques (</a:t>
            </a:r>
            <a:r>
              <a:rPr lang="fr-FR" sz="1600" b="1" dirty="0" smtClean="0">
                <a:solidFill>
                  <a:srgbClr val="00B0F0"/>
                </a:solidFill>
                <a:latin typeface="TradeGothicNextLTPro-Bd"/>
              </a:rPr>
              <a:t>SOFI, édition 2019</a:t>
            </a:r>
            <a:r>
              <a:rPr lang="fr-FR" sz="1600" b="1" dirty="0">
                <a:solidFill>
                  <a:srgbClr val="00B0F0"/>
                </a:solidFill>
                <a:latin typeface="TradeGothicNextLTPro-Bd"/>
              </a:rPr>
              <a:t>) </a:t>
            </a:r>
            <a:r>
              <a:rPr lang="fr-FR" sz="1600" dirty="0" smtClean="0">
                <a:latin typeface="TradeGothicNextLTPro-Rg"/>
              </a:rPr>
              <a:t>sont l’un </a:t>
            </a:r>
            <a:r>
              <a:rPr lang="fr-FR" sz="1600" dirty="0">
                <a:latin typeface="TradeGothicNextLTPro-Rg"/>
              </a:rPr>
              <a:t>des principaux facteurs de progression de la faim et de </a:t>
            </a:r>
            <a:r>
              <a:rPr lang="fr-FR" sz="1600" dirty="0" smtClean="0">
                <a:latin typeface="TradeGothicNextLTPro-Rg"/>
              </a:rPr>
              <a:t>l’insécurité alimentaire</a:t>
            </a:r>
            <a:r>
              <a:rPr lang="fr-FR" sz="1600" dirty="0">
                <a:latin typeface="TradeGothicNextLTPro-Rg"/>
              </a:rPr>
              <a:t>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3998617" y="4941022"/>
            <a:ext cx="4264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  <a:latin typeface="TradeGothicNextLTPro-Bd"/>
              </a:rPr>
              <a:t>L’inaccessibilité économique des régimes alimentaires sains (</a:t>
            </a:r>
            <a:r>
              <a:rPr lang="fr-FR" sz="1600" b="1" dirty="0" smtClean="0">
                <a:solidFill>
                  <a:srgbClr val="00B0F0"/>
                </a:solidFill>
                <a:latin typeface="TradeGothicNextLTPro-Bd"/>
              </a:rPr>
              <a:t>SOFI, édition 2020) </a:t>
            </a:r>
            <a:r>
              <a:rPr lang="fr-FR" sz="1600" dirty="0" smtClean="0">
                <a:latin typeface="TradeGothicNextLTPro-Rg"/>
              </a:rPr>
              <a:t>est associée à </a:t>
            </a:r>
            <a:r>
              <a:rPr lang="fr-FR" sz="1600" dirty="0">
                <a:latin typeface="TradeGothicNextLTPro-Rg"/>
              </a:rPr>
              <a:t>l’augmentation de </a:t>
            </a:r>
            <a:r>
              <a:rPr lang="fr-FR" sz="1600" dirty="0" smtClean="0">
                <a:latin typeface="TradeGothicNextLTPro-Rg"/>
              </a:rPr>
              <a:t>l’insécurité </a:t>
            </a:r>
            <a:r>
              <a:rPr lang="fr-FR" sz="1600" dirty="0">
                <a:latin typeface="TradeGothicNextLTPro-Rg"/>
              </a:rPr>
              <a:t>alimentaire et a toutes </a:t>
            </a:r>
            <a:r>
              <a:rPr lang="fr-FR" sz="1600" dirty="0" smtClean="0">
                <a:latin typeface="TradeGothicNextLTPro-Rg"/>
              </a:rPr>
              <a:t>les formes </a:t>
            </a:r>
            <a:r>
              <a:rPr lang="fr-FR" sz="1600" dirty="0">
                <a:latin typeface="TradeGothicNextLTPro-Rg"/>
              </a:rPr>
              <a:t>de malnutrition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4062414" y="6283488"/>
            <a:ext cx="4088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fr-FR" sz="1400" dirty="0" smtClean="0">
                <a:solidFill>
                  <a:srgbClr val="FF0000"/>
                </a:solidFill>
              </a:rPr>
              <a:t>(FAO/FIDA/PAM/OMS/UNICEF - Rapport SOFI, 2021)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394" y="234538"/>
            <a:ext cx="11815737" cy="65864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300" b="1" dirty="0" smtClean="0">
                <a:solidFill>
                  <a:schemeClr val="bg1"/>
                </a:solidFill>
                <a:sym typeface="Arial"/>
              </a:rPr>
              <a:t>Les c</a:t>
            </a:r>
            <a:r>
              <a:rPr lang="fr-FR" sz="2300" b="1" dirty="0" smtClean="0">
                <a:solidFill>
                  <a:schemeClr val="bg1"/>
                </a:solidFill>
              </a:rPr>
              <a:t>hocs divers qui </a:t>
            </a:r>
            <a:r>
              <a:rPr lang="fr-FR" sz="2300" b="1" dirty="0">
                <a:solidFill>
                  <a:schemeClr val="bg1"/>
                </a:solidFill>
              </a:rPr>
              <a:t>affectent les systèmes alimentaires </a:t>
            </a:r>
            <a:r>
              <a:rPr lang="fr-FR" sz="2300" b="1" dirty="0" smtClean="0">
                <a:solidFill>
                  <a:schemeClr val="bg1"/>
                </a:solidFill>
              </a:rPr>
              <a:t>compromettent </a:t>
            </a:r>
            <a:r>
              <a:rPr lang="fr-FR" sz="2300" b="1" dirty="0">
                <a:solidFill>
                  <a:schemeClr val="bg1"/>
                </a:solidFill>
              </a:rPr>
              <a:t>la sécurité </a:t>
            </a:r>
            <a:r>
              <a:rPr lang="fr-FR" sz="2300" b="1" dirty="0" smtClean="0">
                <a:solidFill>
                  <a:schemeClr val="bg1"/>
                </a:solidFill>
              </a:rPr>
              <a:t>alimentaire, la nutrition et augmentent les inégalités surtout pour les petits exploitants agricoles</a:t>
            </a:r>
            <a:endParaRPr lang="fr-FR" sz="2300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3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251" y="923109"/>
            <a:ext cx="11435842" cy="1015411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+mn-lt"/>
              </a:rPr>
              <a:t>Les petits exploitants agricoles </a:t>
            </a:r>
            <a:r>
              <a:rPr lang="fr-FR" sz="2000" dirty="0" smtClean="0">
                <a:solidFill>
                  <a:srgbClr val="00B0F0"/>
                </a:solidFill>
                <a:latin typeface="+mn-lt"/>
              </a:rPr>
              <a:t>représentent 80% des producteurs mondiaux, mais </a:t>
            </a:r>
            <a:r>
              <a:rPr lang="fr-FR" sz="2000" b="1" dirty="0" smtClean="0">
                <a:solidFill>
                  <a:srgbClr val="00B0F0"/>
                </a:solidFill>
                <a:latin typeface="+mn-lt"/>
              </a:rPr>
              <a:t>sont les plus vulnérables aux chocs sur les systèmes alimentaires </a:t>
            </a:r>
            <a:r>
              <a:rPr lang="fr-FR" sz="2000" dirty="0" smtClean="0">
                <a:solidFill>
                  <a:srgbClr val="00B0F0"/>
                </a:solidFill>
                <a:latin typeface="+mn-lt"/>
              </a:rPr>
              <a:t>et à leurs impacts multiples: pauvreté, insécurité alimentaire, malnutrition. </a:t>
            </a:r>
            <a:r>
              <a:rPr lang="fr-FR" sz="2000" b="1" dirty="0" smtClean="0">
                <a:solidFill>
                  <a:srgbClr val="00B0F0"/>
                </a:solidFill>
                <a:latin typeface="+mn-lt"/>
              </a:rPr>
              <a:t>Ils doivent être soutenus </a:t>
            </a:r>
            <a:r>
              <a:rPr lang="fr-FR" sz="2000" dirty="0" smtClean="0">
                <a:solidFill>
                  <a:srgbClr val="00B0F0"/>
                </a:solidFill>
                <a:latin typeface="+mn-lt"/>
              </a:rPr>
              <a:t>car ils sont les </a:t>
            </a:r>
            <a:r>
              <a:rPr lang="fr-FR" sz="2000" b="1" dirty="0" smtClean="0">
                <a:solidFill>
                  <a:srgbClr val="00B0F0"/>
                </a:solidFill>
                <a:latin typeface="+mn-lt"/>
              </a:rPr>
              <a:t>héros de la production des aliments</a:t>
            </a:r>
            <a:r>
              <a:rPr lang="fr-FR" sz="2000" dirty="0" smtClean="0">
                <a:solidFill>
                  <a:srgbClr val="00B0F0"/>
                </a:solidFill>
                <a:latin typeface="+mn-lt"/>
              </a:rPr>
              <a:t>.</a:t>
            </a:r>
            <a:endParaRPr lang="fr-FR" sz="20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Picture 3" descr="Une image contenant terrain, extérieur, personne, saleté&#10;&#10;Description générée automatiqu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080" y="2004419"/>
            <a:ext cx="3031604" cy="21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367" y="4151376"/>
            <a:ext cx="2947418" cy="1904746"/>
          </a:xfrm>
          <a:prstGeom prst="rect">
            <a:avLst/>
          </a:prstGeom>
        </p:spPr>
      </p:pic>
      <p:pic>
        <p:nvPicPr>
          <p:cNvPr id="7" name="Image 1" descr="Une image contenant extérieur, plante, légume, fleur&#10;&#10;Description générée automatiqueme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0091" y="2022707"/>
            <a:ext cx="2947694" cy="20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33249" y="270142"/>
            <a:ext cx="11435843" cy="6529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bg1"/>
                </a:solidFill>
                <a:latin typeface="+mn-lt"/>
              </a:rPr>
              <a:t>Ne laisser personne de côté</a:t>
            </a:r>
            <a:endParaRPr lang="fr-F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974079" y="6195849"/>
            <a:ext cx="6039437" cy="507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rgbClr val="00B0F0"/>
                </a:solidFill>
                <a:latin typeface="+mn-lt"/>
              </a:rPr>
              <a:t>L’inclusion de tous garantira des systèmes alimentaires équitables et durables</a:t>
            </a:r>
            <a:endParaRPr lang="fr-FR" sz="20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78" y="4151376"/>
            <a:ext cx="3031605" cy="1904748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320513" y="2242022"/>
            <a:ext cx="5467640" cy="446967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fr-FR" sz="2000" b="1" dirty="0">
                <a:solidFill>
                  <a:srgbClr val="00B0F0"/>
                </a:solidFill>
              </a:rPr>
              <a:t>Ne laisser personne de côté </a:t>
            </a:r>
            <a:r>
              <a:rPr lang="fr-FR" sz="2000" b="1" dirty="0" smtClean="0">
                <a:solidFill>
                  <a:srgbClr val="00B0F0"/>
                </a:solidFill>
              </a:rPr>
              <a:t>signifie travailler </a:t>
            </a:r>
            <a:r>
              <a:rPr lang="fr-FR" sz="2000" b="1" dirty="0">
                <a:solidFill>
                  <a:srgbClr val="00B0F0"/>
                </a:solidFill>
              </a:rPr>
              <a:t>sur plusieurs fronts à la </a:t>
            </a:r>
            <a:r>
              <a:rPr lang="fr-FR" sz="2000" b="1" dirty="0" smtClean="0">
                <a:solidFill>
                  <a:srgbClr val="00B0F0"/>
                </a:solidFill>
              </a:rPr>
              <a:t>fois</a:t>
            </a:r>
            <a:r>
              <a:rPr lang="fr-FR" sz="2000" dirty="0" smtClean="0">
                <a:solidFill>
                  <a:srgbClr val="00B0F0"/>
                </a:solidFill>
              </a:rPr>
              <a:t>: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P</a:t>
            </a:r>
            <a:r>
              <a:rPr lang="fr-FR" sz="2000" dirty="0" smtClean="0"/>
              <a:t>romouvoir </a:t>
            </a:r>
            <a:r>
              <a:rPr lang="fr-FR" sz="2000" dirty="0"/>
              <a:t>des </a:t>
            </a:r>
            <a:r>
              <a:rPr lang="fr-FR" sz="2000" b="1" dirty="0"/>
              <a:t>emplois</a:t>
            </a:r>
            <a:r>
              <a:rPr lang="fr-FR" sz="2000" dirty="0"/>
              <a:t> </a:t>
            </a:r>
            <a:r>
              <a:rPr lang="fr-FR" sz="2000" dirty="0" smtClean="0"/>
              <a:t>et des </a:t>
            </a:r>
            <a:r>
              <a:rPr lang="fr-FR" sz="2000" b="1" dirty="0"/>
              <a:t>services ruraux </a:t>
            </a:r>
            <a:r>
              <a:rPr lang="fr-FR" sz="2000" b="1" dirty="0" smtClean="0"/>
              <a:t>décents;</a:t>
            </a:r>
            <a:r>
              <a:rPr lang="fr-FR" sz="2000" dirty="0" smtClean="0"/>
              <a:t>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b="1" dirty="0"/>
              <a:t>G</a:t>
            </a:r>
            <a:r>
              <a:rPr lang="fr-FR" sz="2000" b="1" dirty="0" smtClean="0"/>
              <a:t>arantir la protection sociale;</a:t>
            </a:r>
            <a:r>
              <a:rPr lang="fr-FR" sz="2000" dirty="0" smtClean="0"/>
              <a:t>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M</a:t>
            </a:r>
            <a:r>
              <a:rPr lang="fr-FR" sz="2000" dirty="0" smtClean="0"/>
              <a:t>ettre </a:t>
            </a:r>
            <a:r>
              <a:rPr lang="fr-FR" sz="2000" dirty="0"/>
              <a:t>fin au travail </a:t>
            </a:r>
            <a:r>
              <a:rPr lang="fr-FR" sz="2000" dirty="0" smtClean="0"/>
              <a:t>des enfants;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/>
              <a:t>Soutenir </a:t>
            </a:r>
            <a:r>
              <a:rPr lang="fr-FR" sz="2000" b="1" dirty="0"/>
              <a:t>la production </a:t>
            </a:r>
            <a:r>
              <a:rPr lang="fr-FR" sz="2000" b="1" dirty="0" smtClean="0"/>
              <a:t>vivrière locale </a:t>
            </a:r>
            <a:r>
              <a:rPr lang="fr-FR" sz="2000" dirty="0"/>
              <a:t>pour les populations </a:t>
            </a:r>
            <a:r>
              <a:rPr lang="fr-FR" sz="2000" dirty="0" smtClean="0"/>
              <a:t>vulnérables des régions </a:t>
            </a:r>
            <a:r>
              <a:rPr lang="fr-FR" sz="2000" dirty="0"/>
              <a:t>victimes de crises </a:t>
            </a:r>
            <a:r>
              <a:rPr lang="fr-FR" sz="2000" dirty="0" smtClean="0"/>
              <a:t>alimentaires;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F</a:t>
            </a:r>
            <a:r>
              <a:rPr lang="fr-FR" sz="2000" dirty="0" smtClean="0"/>
              <a:t>avoriser </a:t>
            </a:r>
            <a:r>
              <a:rPr lang="fr-FR" sz="2000" dirty="0"/>
              <a:t>l</a:t>
            </a:r>
            <a:r>
              <a:rPr lang="fr-FR" sz="2000" b="1" dirty="0"/>
              <a:t>'égalité</a:t>
            </a:r>
            <a:r>
              <a:rPr lang="fr-FR" sz="2000" dirty="0"/>
              <a:t> des sexes et </a:t>
            </a:r>
            <a:r>
              <a:rPr lang="fr-FR" sz="2000" b="1" dirty="0" smtClean="0"/>
              <a:t>l’équité;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/>
              <a:t>Soutenir les </a:t>
            </a:r>
            <a:r>
              <a:rPr lang="fr-FR" sz="2000" b="1" dirty="0"/>
              <a:t>communautés </a:t>
            </a:r>
            <a:r>
              <a:rPr lang="fr-FR" sz="2000" dirty="0"/>
              <a:t>autochtones </a:t>
            </a:r>
            <a:r>
              <a:rPr lang="fr-FR" sz="2000" dirty="0" smtClean="0"/>
              <a:t>qui sont </a:t>
            </a:r>
            <a:r>
              <a:rPr lang="fr-FR" sz="2000" dirty="0"/>
              <a:t>les gardiennes d'une grande partie </a:t>
            </a:r>
            <a:r>
              <a:rPr lang="fr-FR" sz="2000" dirty="0" smtClean="0"/>
              <a:t>de la </a:t>
            </a:r>
            <a:r>
              <a:rPr lang="fr-FR" sz="2000" dirty="0"/>
              <a:t>biodiversité de la planète. 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0822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4"/>
          <p:cNvSpPr txBox="1">
            <a:spLocks/>
          </p:cNvSpPr>
          <p:nvPr/>
        </p:nvSpPr>
        <p:spPr>
          <a:xfrm>
            <a:off x="3379319" y="3387484"/>
            <a:ext cx="2833081" cy="20074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 b="1" dirty="0" smtClean="0"/>
              <a:t>Eliminer la faim</a:t>
            </a:r>
            <a:r>
              <a:rPr lang="fr-FR" sz="1700" dirty="0" smtClean="0"/>
              <a:t>, </a:t>
            </a:r>
            <a:r>
              <a:rPr lang="fr-FR" sz="1700" b="1" dirty="0" smtClean="0"/>
              <a:t>concrétiser la sécurité alimentaire</a:t>
            </a:r>
            <a:r>
              <a:rPr lang="fr-FR" sz="1700" dirty="0" smtClean="0"/>
              <a:t> et </a:t>
            </a:r>
            <a:r>
              <a:rPr lang="fr-FR" sz="1700" b="1" dirty="0" smtClean="0"/>
              <a:t>améliorer la nutrition </a:t>
            </a:r>
            <a:r>
              <a:rPr lang="fr-FR" sz="1700" dirty="0" smtClean="0"/>
              <a:t>sous toutes ses formes, notamment en promouvant des </a:t>
            </a:r>
            <a:r>
              <a:rPr lang="fr-FR" sz="1700" b="1" dirty="0" smtClean="0"/>
              <a:t>aliments nutritifs </a:t>
            </a:r>
            <a:r>
              <a:rPr lang="fr-FR" sz="1700" dirty="0" smtClean="0"/>
              <a:t>et en accroissant l’accès a des </a:t>
            </a:r>
            <a:r>
              <a:rPr lang="fr-FR" sz="1700" b="1" dirty="0" smtClean="0"/>
              <a:t>régimes alimentaires sains</a:t>
            </a:r>
            <a:r>
              <a:rPr lang="fr-FR" sz="1700" dirty="0" smtClean="0"/>
              <a:t>.</a:t>
            </a:r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6402438" y="3387485"/>
            <a:ext cx="2759669" cy="29310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 b="1" dirty="0" smtClean="0"/>
              <a:t>Protéger et restaurer les écosystèmes </a:t>
            </a:r>
            <a:r>
              <a:rPr lang="fr-FR" sz="1700" dirty="0" smtClean="0"/>
              <a:t>terrestres et marins, promouvoir leur utilisation durable et </a:t>
            </a:r>
            <a:r>
              <a:rPr lang="fr-FR" sz="1700" b="1" dirty="0" smtClean="0"/>
              <a:t>lutter contre le changement climatique </a:t>
            </a:r>
            <a:r>
              <a:rPr lang="fr-FR" sz="1700" dirty="0" smtClean="0"/>
              <a:t>(réduction, réutilisation, recyclage et gestion des déchets) grâce a des </a:t>
            </a:r>
            <a:r>
              <a:rPr lang="fr-FR" sz="1700" b="1" dirty="0" smtClean="0"/>
              <a:t>systèmes agroalimentaires plus efficaces, plus inclusifs, plus résilients et plus durables</a:t>
            </a:r>
            <a:r>
              <a:rPr lang="fr-FR" sz="1700" dirty="0" smtClean="0"/>
              <a:t>. </a:t>
            </a: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9352144" y="3387485"/>
            <a:ext cx="2452759" cy="15502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 dirty="0" smtClean="0"/>
              <a:t>Promouvoir une </a:t>
            </a:r>
            <a:r>
              <a:rPr lang="fr-FR" sz="1700" b="1" dirty="0" smtClean="0"/>
              <a:t>croissance économique inclusive </a:t>
            </a:r>
            <a:r>
              <a:rPr lang="fr-FR" sz="1700" dirty="0" smtClean="0"/>
              <a:t>en </a:t>
            </a:r>
            <a:r>
              <a:rPr lang="fr-FR" sz="1700" b="1" dirty="0" smtClean="0"/>
              <a:t>réduisant les inégalités</a:t>
            </a:r>
            <a:r>
              <a:rPr lang="fr-FR" sz="1700" dirty="0" smtClean="0"/>
              <a:t> (entre zones urbaines et zones rurales, hommes et femmes).</a:t>
            </a:r>
            <a:endParaRPr lang="fr-FR" sz="17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49" y="583977"/>
            <a:ext cx="2885909" cy="26828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319" y="583977"/>
            <a:ext cx="2833081" cy="27429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438" y="600734"/>
            <a:ext cx="2759669" cy="275570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143" y="688158"/>
            <a:ext cx="2452759" cy="2598640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63948" y="99757"/>
            <a:ext cx="11686626" cy="50770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 smtClean="0">
                <a:solidFill>
                  <a:schemeClr val="bg1"/>
                </a:solidFill>
                <a:latin typeface="+mn-lt"/>
              </a:rPr>
              <a:t>Une approche holistique à travers les systèmes alimentaires favorise les 4 améliorations (4 A)</a:t>
            </a:r>
            <a:endParaRPr lang="fr-FR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4D4F955-C0AC-46CF-B085-FED047E072FE}"/>
              </a:ext>
            </a:extLst>
          </p:cNvPr>
          <p:cNvSpPr txBox="1"/>
          <p:nvPr/>
        </p:nvSpPr>
        <p:spPr>
          <a:xfrm>
            <a:off x="4058532" y="6481908"/>
            <a:ext cx="177533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fr-FR" sz="1050" i="1" dirty="0">
                <a:solidFill>
                  <a:srgbClr val="FF0000"/>
                </a:solidFill>
                <a:latin typeface="Calibri"/>
              </a:rPr>
              <a:t>Source: </a:t>
            </a:r>
            <a:r>
              <a:rPr lang="fr-FR" sz="1050" i="1" dirty="0" smtClean="0">
                <a:solidFill>
                  <a:srgbClr val="FF0000"/>
                </a:solidFill>
                <a:latin typeface="Calibri"/>
              </a:rPr>
              <a:t>FAO, JMA 2022</a:t>
            </a:r>
            <a:endParaRPr lang="fr-FR" sz="105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Espace réservé du contenu 4"/>
          <p:cNvSpPr txBox="1">
            <a:spLocks/>
          </p:cNvSpPr>
          <p:nvPr/>
        </p:nvSpPr>
        <p:spPr>
          <a:xfrm>
            <a:off x="263948" y="3393580"/>
            <a:ext cx="2925333" cy="3088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600" dirty="0"/>
              <a:t>Etablir des </a:t>
            </a:r>
            <a:r>
              <a:rPr lang="fr-FR" sz="1600" b="1" dirty="0"/>
              <a:t>modes de consommation et de production durables </a:t>
            </a:r>
            <a:r>
              <a:rPr lang="fr-FR" sz="1600" dirty="0"/>
              <a:t>grâce a des </a:t>
            </a:r>
            <a:r>
              <a:rPr lang="fr-FR" sz="1600" b="1" dirty="0"/>
              <a:t>filières d’approvisionnement efficaces et inclusives </a:t>
            </a:r>
            <a:r>
              <a:rPr lang="fr-FR" sz="1600" dirty="0"/>
              <a:t>dans les secteurs de l’alimentation et de l’agriculture aux niveaux local, régional et mondial, en veillant a la </a:t>
            </a:r>
            <a:r>
              <a:rPr lang="fr-FR" sz="1600" b="1" dirty="0"/>
              <a:t>résilience et a la durabilité des systèmes agroalimentaires</a:t>
            </a:r>
            <a:r>
              <a:rPr lang="fr-FR" sz="1600" dirty="0"/>
              <a:t> dans le contexte du changement climatique et environnemental.</a:t>
            </a:r>
          </a:p>
        </p:txBody>
      </p:sp>
    </p:spTree>
    <p:extLst>
      <p:ext uri="{BB962C8B-B14F-4D97-AF65-F5344CB8AC3E}">
        <p14:creationId xmlns:p14="http://schemas.microsoft.com/office/powerpoint/2010/main" val="34150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171" y="180841"/>
            <a:ext cx="11518216" cy="7516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  <a:latin typeface="+mn-lt"/>
              </a:rPr>
              <a:t>Note de Synthèse et feuille de route des engagements du Niger pour des systèmes alimentaires durables et équitables favorables à la saine alimentation</a:t>
            </a:r>
            <a:endParaRPr lang="fr-FR" sz="2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70" y="1095967"/>
            <a:ext cx="4890977" cy="5649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404" y="1095966"/>
            <a:ext cx="4980982" cy="56889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Flèche droite 5"/>
          <p:cNvSpPr/>
          <p:nvPr/>
        </p:nvSpPr>
        <p:spPr>
          <a:xfrm>
            <a:off x="5335571" y="3148555"/>
            <a:ext cx="1225485" cy="10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4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382" y="190118"/>
            <a:ext cx="11311343" cy="150288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+mn-lt"/>
              </a:rPr>
              <a:t>Les engagements du Niger pour la transformation des systèmes alimentaires durables, résilients et équitables sont formulés à la suite d’un processus participatif et inclusif des concertations des acteurs de tous les secteurs aux niveaux central et régional y compris les décideurs publics, les PTFs, la société civile et le secteur privé</a:t>
            </a:r>
            <a:endParaRPr lang="fr-FR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595" y="1866507"/>
            <a:ext cx="4989130" cy="23526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82" y="1866508"/>
            <a:ext cx="6059410" cy="3051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595" y="4317886"/>
            <a:ext cx="4989130" cy="24095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82" y="5023550"/>
            <a:ext cx="6059410" cy="17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3" y="2507015"/>
            <a:ext cx="5039797" cy="24499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07015"/>
            <a:ext cx="9058941" cy="24499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" y="4839228"/>
            <a:ext cx="4152900" cy="20187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352" y="4870714"/>
            <a:ext cx="4088131" cy="19872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870" y="4870714"/>
            <a:ext cx="4088129" cy="198728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160" y="691807"/>
            <a:ext cx="3320583" cy="18470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95" y="701892"/>
            <a:ext cx="3286124" cy="182927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4" y="691807"/>
            <a:ext cx="3200140" cy="183936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50" y="702563"/>
            <a:ext cx="2745414" cy="182540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064" y="121313"/>
            <a:ext cx="12106679" cy="52083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fr-FR" sz="2600" b="1" dirty="0" smtClean="0">
                <a:solidFill>
                  <a:schemeClr val="bg1"/>
                </a:solidFill>
                <a:latin typeface="+mn-lt"/>
              </a:rPr>
              <a:t>Concertations sous forme de webinaire, ateliers, conférences et rue marchande</a:t>
            </a:r>
            <a:endParaRPr lang="fr-FR" sz="2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61661"/>
            <a:ext cx="12191999" cy="86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799" y="2475130"/>
            <a:ext cx="12191999" cy="86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9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17806</TotalTime>
  <Words>870</Words>
  <Application>Microsoft Office PowerPoint</Application>
  <PresentationFormat>Grand écran</PresentationFormat>
  <Paragraphs>74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Roboto</vt:lpstr>
      <vt:lpstr>TradeGothicNextLTPro-Bd</vt:lpstr>
      <vt:lpstr>TradeGothicNextLTPro-Rg</vt:lpstr>
      <vt:lpstr>Wingdings</vt:lpstr>
      <vt:lpstr>1_Thème Office</vt:lpstr>
      <vt:lpstr>Présentation PowerPoint</vt:lpstr>
      <vt:lpstr>Conférence JMA 2022</vt:lpstr>
      <vt:lpstr>Présentation PowerPoint</vt:lpstr>
      <vt:lpstr>Présentation PowerPoint</vt:lpstr>
      <vt:lpstr>Les petits exploitants agricoles représentent 80% des producteurs mondiaux, mais sont les plus vulnérables aux chocs sur les systèmes alimentaires et à leurs impacts multiples: pauvreté, insécurité alimentaire, malnutrition. Ils doivent être soutenus car ils sont les héros de la production des aliments.</vt:lpstr>
      <vt:lpstr>Présentation PowerPoint</vt:lpstr>
      <vt:lpstr>Note de Synthèse et feuille de route des engagements du Niger pour des systèmes alimentaires durables et équitables favorables à la saine alimentation</vt:lpstr>
      <vt:lpstr>Les engagements du Niger pour la transformation des systèmes alimentaires durables, résilients et équitables sont formulés à la suite d’un processus participatif et inclusif des concertations des acteurs de tous les secteurs aux niveaux central et régional y compris les décideurs publics, les PTFs, la société civile et le secteur privé</vt:lpstr>
      <vt:lpstr>Concertations sous forme de webinaire, ateliers, conférences et rue marchande</vt:lpstr>
      <vt:lpstr>Présentation PowerPoint</vt:lpstr>
      <vt:lpstr>Présentation PowerPoint</vt:lpstr>
      <vt:lpstr>Présentation PowerPoint</vt:lpstr>
      <vt:lpstr>Présentation PowerPoint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NtandouBouzitou, Gervais (FAONE)</dc:creator>
  <cp:lastModifiedBy>User</cp:lastModifiedBy>
  <cp:revision>401</cp:revision>
  <cp:lastPrinted>2022-10-15T14:52:54Z</cp:lastPrinted>
  <dcterms:created xsi:type="dcterms:W3CDTF">2022-01-13T13:08:26Z</dcterms:created>
  <dcterms:modified xsi:type="dcterms:W3CDTF">2022-10-26T05:06:16Z</dcterms:modified>
</cp:coreProperties>
</file>