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1" r:id="rId2"/>
    <p:sldId id="293" r:id="rId3"/>
    <p:sldId id="294" r:id="rId4"/>
    <p:sldId id="297" r:id="rId5"/>
    <p:sldId id="298" r:id="rId6"/>
    <p:sldId id="299" r:id="rId7"/>
    <p:sldId id="300" r:id="rId8"/>
    <p:sldId id="302" r:id="rId9"/>
    <p:sldId id="303" r:id="rId10"/>
    <p:sldId id="278" r:id="rId11"/>
    <p:sldId id="292" r:id="rId12"/>
    <p:sldId id="304" r:id="rId13"/>
    <p:sldId id="301" r:id="rId14"/>
    <p:sldId id="277" r:id="rId15"/>
    <p:sldId id="305" r:id="rId16"/>
    <p:sldId id="306" r:id="rId17"/>
    <p:sldId id="310" r:id="rId18"/>
    <p:sldId id="311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AA35"/>
    <a:srgbClr val="315E6F"/>
    <a:srgbClr val="4E4E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E3FDE45-AF77-4B5C-9715-49D594BDF05E}" styleName="Style léger 1 - Accentuation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Style léger 2 - Accentuation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12C8C85-51F0-491E-9774-3900AFEF0FD7}" styleName="Style léger 2 - Accentuation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Style moyen 1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474" autoAdjust="0"/>
    <p:restoredTop sz="94660"/>
  </p:normalViewPr>
  <p:slideViewPr>
    <p:cSldViewPr snapToGrid="0">
      <p:cViewPr varScale="1">
        <p:scale>
          <a:sx n="81" d="100"/>
          <a:sy n="81" d="100"/>
        </p:scale>
        <p:origin x="58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FA53A2-DDEC-419B-8C50-30EF5C106D82}" type="datetimeFigureOut">
              <a:rPr lang="fr-FR" smtClean="0"/>
              <a:t>14/11/2022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471C7E-4992-4601-8EEA-5ADDB58736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956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1A06B-9F5F-43DB-9C57-A15812F75A12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6770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22D1F-B01D-457C-A1CD-CB6F223F1969}" type="datetimeFigureOut">
              <a:rPr lang="fr-FR" smtClean="0"/>
              <a:t>14/11/2022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ECC74-1B43-46B0-8B39-D80FC15AE3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3296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22D1F-B01D-457C-A1CD-CB6F223F1969}" type="datetimeFigureOut">
              <a:rPr lang="fr-FR" smtClean="0"/>
              <a:t>14/11/2022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ECC74-1B43-46B0-8B39-D80FC15AE3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3341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22D1F-B01D-457C-A1CD-CB6F223F1969}" type="datetimeFigureOut">
              <a:rPr lang="fr-FR" smtClean="0"/>
              <a:t>14/11/2022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ECC74-1B43-46B0-8B39-D80FC15AE3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4444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22D1F-B01D-457C-A1CD-CB6F223F1969}" type="datetimeFigureOut">
              <a:rPr lang="fr-FR" smtClean="0"/>
              <a:t>14/11/2022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ECC74-1B43-46B0-8B39-D80FC15AE3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3719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22D1F-B01D-457C-A1CD-CB6F223F1969}" type="datetimeFigureOut">
              <a:rPr lang="fr-FR" smtClean="0"/>
              <a:t>14/11/2022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ECC74-1B43-46B0-8B39-D80FC15AE3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3293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22D1F-B01D-457C-A1CD-CB6F223F1969}" type="datetimeFigureOut">
              <a:rPr lang="fr-FR" smtClean="0"/>
              <a:t>14/11/2022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ECC74-1B43-46B0-8B39-D80FC15AE3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9581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22D1F-B01D-457C-A1CD-CB6F223F1969}" type="datetimeFigureOut">
              <a:rPr lang="fr-FR" smtClean="0"/>
              <a:t>14/11/2022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ECC74-1B43-46B0-8B39-D80FC15AE3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8580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22D1F-B01D-457C-A1CD-CB6F223F1969}" type="datetimeFigureOut">
              <a:rPr lang="fr-FR" smtClean="0"/>
              <a:t>14/11/2022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ECC74-1B43-46B0-8B39-D80FC15AE3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8772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22D1F-B01D-457C-A1CD-CB6F223F1969}" type="datetimeFigureOut">
              <a:rPr lang="fr-FR" smtClean="0"/>
              <a:t>14/11/2022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ECC74-1B43-46B0-8B39-D80FC15AE3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13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22D1F-B01D-457C-A1CD-CB6F223F1969}" type="datetimeFigureOut">
              <a:rPr lang="fr-FR" smtClean="0"/>
              <a:t>14/11/2022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ECC74-1B43-46B0-8B39-D80FC15AE3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0676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22D1F-B01D-457C-A1CD-CB6F223F1969}" type="datetimeFigureOut">
              <a:rPr lang="fr-FR" smtClean="0"/>
              <a:t>14/11/2022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ECC74-1B43-46B0-8B39-D80FC15AE3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9813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22D1F-B01D-457C-A1CD-CB6F223F1969}" type="datetimeFigureOut">
              <a:rPr lang="fr-FR" smtClean="0"/>
              <a:t>14/11/2022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ECC74-1B43-46B0-8B39-D80FC15AE3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4327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jpeg"/><Relationship Id="rId2" Type="http://schemas.openxmlformats.org/officeDocument/2006/relationships/image" Target="../media/image1.jpg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5" Type="http://schemas.openxmlformats.org/officeDocument/2006/relationships/image" Target="../media/image14.emf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12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2.jpeg"/><Relationship Id="rId10" Type="http://schemas.openxmlformats.org/officeDocument/2006/relationships/image" Target="../media/image30.jpeg"/><Relationship Id="rId4" Type="http://schemas.openxmlformats.org/officeDocument/2006/relationships/image" Target="../media/image25.jpeg"/><Relationship Id="rId9" Type="http://schemas.openxmlformats.org/officeDocument/2006/relationships/image" Target="../media/image29.jpeg"/><Relationship Id="rId14" Type="http://schemas.openxmlformats.org/officeDocument/2006/relationships/image" Target="../media/image3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9525" y="2082975"/>
            <a:ext cx="8639175" cy="392415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lvl="1"/>
            <a:r>
              <a:rPr lang="fr-FR" sz="2700" b="1" dirty="0">
                <a:solidFill>
                  <a:schemeClr val="bg1"/>
                </a:solidFill>
              </a:rPr>
              <a:t>CONCERTATIONS DES PARTIES PRENANTES MULTIPLES </a:t>
            </a:r>
          </a:p>
          <a:p>
            <a:pPr lvl="1"/>
            <a:r>
              <a:rPr lang="fr-FR" sz="2700" b="1" dirty="0">
                <a:solidFill>
                  <a:schemeClr val="bg1"/>
                </a:solidFill>
              </a:rPr>
              <a:t>ET VOIES DE TRANSFORMATION POUR DES SYSTÈMES ALIMENTAIRES DURABLES AU NIGER A l’HORIZON 2030</a:t>
            </a:r>
          </a:p>
          <a:p>
            <a:pPr lvl="1"/>
            <a:endParaRPr lang="fr-FR" sz="2000" b="1" dirty="0" smtClean="0">
              <a:solidFill>
                <a:srgbClr val="4E4E4C"/>
              </a:solidFill>
            </a:endParaRPr>
          </a:p>
          <a:p>
            <a:r>
              <a:rPr lang="fr-FR" sz="2000" b="1" dirty="0" smtClean="0">
                <a:solidFill>
                  <a:srgbClr val="4E4E4C"/>
                </a:solidFill>
              </a:rPr>
              <a:t>Atelier </a:t>
            </a:r>
            <a:r>
              <a:rPr lang="fr-FR" sz="2000" b="1" dirty="0">
                <a:solidFill>
                  <a:srgbClr val="4E4E4C"/>
                </a:solidFill>
              </a:rPr>
              <a:t>de atelier technique de sélection et affinement des indicateurs de suivi des progrès des transformation des systèmes alimentaires au Niger</a:t>
            </a:r>
          </a:p>
          <a:p>
            <a:endParaRPr lang="fr-FR" sz="2000" b="1" dirty="0" smtClean="0"/>
          </a:p>
          <a:p>
            <a:pPr lvl="1" defTabSz="685800"/>
            <a:r>
              <a:rPr lang="fr-FR" sz="2000" b="1" dirty="0" smtClean="0"/>
              <a:t>Dr Aboubacar Mahamadou, </a:t>
            </a:r>
            <a:r>
              <a:rPr lang="fr-FR" sz="2000" dirty="0" smtClean="0"/>
              <a:t>Coordonnateur Cellule Nutrition, HC3N</a:t>
            </a:r>
          </a:p>
          <a:p>
            <a:pPr lvl="1" defTabSz="685800"/>
            <a:r>
              <a:rPr lang="fr-FR" sz="2000" b="1" dirty="0" smtClean="0"/>
              <a:t>Dr</a:t>
            </a:r>
            <a:r>
              <a:rPr lang="fr-FR" sz="2000" b="1" dirty="0"/>
              <a:t>. Gervais </a:t>
            </a:r>
            <a:r>
              <a:rPr lang="fr-FR" sz="2000" b="1" dirty="0" smtClean="0"/>
              <a:t>Ntandou-Bouzitou, </a:t>
            </a:r>
            <a:r>
              <a:rPr lang="fr-FR" sz="2000" dirty="0" smtClean="0"/>
              <a:t>Assistant Technique</a:t>
            </a:r>
            <a:r>
              <a:rPr lang="fr-FR" sz="2000" smtClean="0"/>
              <a:t>, FIRST (FAO-UE-HC3N)</a:t>
            </a:r>
            <a:endParaRPr lang="fr-FR" sz="2000" dirty="0"/>
          </a:p>
          <a:p>
            <a:pPr defTabSz="685800"/>
            <a:endParaRPr lang="fr-FR" sz="1600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defTabSz="685800"/>
            <a:endParaRPr lang="fr-FR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defTabSz="685800"/>
            <a:endParaRPr lang="fr-FR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5" name="Image 4" descr="Description : Description : Description : logo 1">
            <a:extLst>
              <a:ext uri="{FF2B5EF4-FFF2-40B4-BE49-F238E27FC236}">
                <a16:creationId xmlns:a16="http://schemas.microsoft.com/office/drawing/2014/main" id="{3E5812A1-6D2F-47D3-BBCD-755BA7609E9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61" y="6094019"/>
            <a:ext cx="826626" cy="554617"/>
          </a:xfrm>
          <a:prstGeom prst="rect">
            <a:avLst/>
          </a:prstGeom>
          <a:noFill/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FB9D4819-65AA-42F2-B0AA-1284A969201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545" y="6150745"/>
            <a:ext cx="967158" cy="52763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461FAEB-8FD8-427B-B36B-E2448A06821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513" y="6167573"/>
            <a:ext cx="676835" cy="426318"/>
          </a:xfrm>
          <a:prstGeom prst="rect">
            <a:avLst/>
          </a:prstGeom>
        </p:spPr>
      </p:pic>
      <p:pic>
        <p:nvPicPr>
          <p:cNvPr id="11" name="Image 10" descr="Organisme">
            <a:extLst>
              <a:ext uri="{FF2B5EF4-FFF2-40B4-BE49-F238E27FC236}">
                <a16:creationId xmlns:a16="http://schemas.microsoft.com/office/drawing/2014/main" id="{907D3850-7042-4AE7-8BE5-D7CD75F96066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350" y="6188329"/>
            <a:ext cx="626084" cy="438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635E91C-C882-43DB-9EC9-AFE6465D294A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069" y="6201639"/>
            <a:ext cx="996024" cy="452153"/>
          </a:xfrm>
          <a:prstGeom prst="rect">
            <a:avLst/>
          </a:prstGeom>
          <a:noFill/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1CA43107-C06F-417F-A750-CA800D2614A9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647" y="6153522"/>
            <a:ext cx="882233" cy="545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2" descr="Global Network Against Food Crises - YouTub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745" y="6072906"/>
            <a:ext cx="679606" cy="679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Espace réservé du contenu 4">
            <a:extLst>
              <a:ext uri="{FF2B5EF4-FFF2-40B4-BE49-F238E27FC236}">
                <a16:creationId xmlns:a16="http://schemas.microsoft.com/office/drawing/2014/main" id="{CE17A499-7596-4C59-A3EF-78506FB3AB92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801" y="6072906"/>
            <a:ext cx="585341" cy="560937"/>
          </a:xfrm>
          <a:prstGeom prst="rect">
            <a:avLst/>
          </a:prstGeom>
        </p:spPr>
      </p:pic>
      <p:pic>
        <p:nvPicPr>
          <p:cNvPr id="16" name="Picture 6" descr="File:World Food Programme Logo Simple.svg - Wikimedia Common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986" y="6081497"/>
            <a:ext cx="577418" cy="58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AEA400D-7ED5-432E-AF3D-17D1582F4C5E}"/>
              </a:ext>
            </a:extLst>
          </p:cNvPr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95881" y="6208986"/>
            <a:ext cx="836650" cy="4898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2" descr="Recrutement aux Nations Unies d&amp;#39;un Spécialiste des affaires politiques -  Opportunités du Mond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4180" y="6062087"/>
            <a:ext cx="1068746" cy="601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0" y="4684280"/>
            <a:ext cx="1931961" cy="126363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0" y="2082975"/>
            <a:ext cx="1849507" cy="1288875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5551714" y="5541089"/>
            <a:ext cx="30445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>
                <a:solidFill>
                  <a:srgbClr val="4E4E4C"/>
                </a:solidFill>
              </a:rPr>
              <a:t>Bangoula</a:t>
            </a:r>
            <a:r>
              <a:rPr lang="fr-FR" sz="1600" b="1" dirty="0">
                <a:solidFill>
                  <a:srgbClr val="4E4E4C"/>
                </a:solidFill>
              </a:rPr>
              <a:t>, 10-11 Novembre 2022</a:t>
            </a:r>
          </a:p>
        </p:txBody>
      </p:sp>
      <p:pic>
        <p:nvPicPr>
          <p:cNvPr id="22" name="Picture 282" descr="D:\fichier photo nad\GROUPES_ALIMENTAIRES_PHOTOS_30-11-12\poisson-fruit de mer-mollusque\poisson\apkavi mou-tilapia frais(2).JPG">
            <a:extLst>
              <a:ext uri="{FF2B5EF4-FFF2-40B4-BE49-F238E27FC236}">
                <a16:creationId xmlns:a16="http://schemas.microsoft.com/office/drawing/2014/main" id="{B5696411-C807-4C58-BBE7-A56B0A9EB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0661" y="4476759"/>
            <a:ext cx="1611339" cy="1471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4A65FF1-ACF8-4F4B-B284-C6F321DA545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0" y="2082975"/>
            <a:ext cx="3543300" cy="264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72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4"/>
          <p:cNvSpPr txBox="1">
            <a:spLocks/>
          </p:cNvSpPr>
          <p:nvPr/>
        </p:nvSpPr>
        <p:spPr>
          <a:xfrm>
            <a:off x="5758992" y="29236"/>
            <a:ext cx="6433008" cy="986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fr-FR" sz="2400" b="1" dirty="0" smtClean="0">
                <a:solidFill>
                  <a:schemeClr val="bg1"/>
                </a:solidFill>
                <a:latin typeface="+mn-lt"/>
              </a:rPr>
              <a:t>Participation au pré-sommet (26-28 juillet 2021) et au sommet (26 septembre 2021) sur les systèmes alimentaires</a:t>
            </a:r>
            <a:endParaRPr lang="fr-FR" sz="2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33424" y="6488668"/>
            <a:ext cx="4105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Les Nigériens Nourrissent les Nigériens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" y="979714"/>
            <a:ext cx="5038144" cy="313484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398" y="979715"/>
            <a:ext cx="6447516" cy="4655975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5" name="ZoneTexte 4"/>
          <p:cNvSpPr txBox="1"/>
          <p:nvPr/>
        </p:nvSpPr>
        <p:spPr>
          <a:xfrm>
            <a:off x="5742543" y="5361328"/>
            <a:ext cx="6449457" cy="110799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fr-FR" sz="2200" dirty="0" smtClean="0">
                <a:solidFill>
                  <a:schemeClr val="bg1"/>
                </a:solidFill>
              </a:rPr>
              <a:t>Discours du Haut-Commissaire à l’Initiative 3N, Coordonnateur National des Concertations sur les systèmes alimentaires</a:t>
            </a:r>
            <a:endParaRPr lang="fr-FR" sz="2200" dirty="0">
              <a:solidFill>
                <a:schemeClr val="bg1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0" y="4021494"/>
            <a:ext cx="5035535" cy="244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50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733424" y="6488668"/>
            <a:ext cx="4105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Les Nigériens Nourrissent les Nigériens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Titre 4"/>
          <p:cNvSpPr txBox="1">
            <a:spLocks/>
          </p:cNvSpPr>
          <p:nvPr/>
        </p:nvSpPr>
        <p:spPr>
          <a:xfrm>
            <a:off x="5758992" y="66675"/>
            <a:ext cx="6433008" cy="84023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 smtClean="0">
                <a:solidFill>
                  <a:schemeClr val="bg1"/>
                </a:solidFill>
                <a:latin typeface="+mn-lt"/>
              </a:rPr>
              <a:t>Participation </a:t>
            </a:r>
            <a:r>
              <a:rPr lang="fr-FR" sz="1800" b="1" dirty="0">
                <a:solidFill>
                  <a:schemeClr val="bg1"/>
                </a:solidFill>
                <a:latin typeface="+mn-lt"/>
              </a:rPr>
              <a:t>au Sommet sur les systèmes alimentaires le 23 juillet 2021 à New York</a:t>
            </a:r>
          </a:p>
          <a:p>
            <a:pPr algn="ctr"/>
            <a:r>
              <a:rPr lang="fr-FR" sz="1800" b="1" dirty="0" smtClean="0">
                <a:solidFill>
                  <a:schemeClr val="bg1"/>
                </a:solidFill>
                <a:latin typeface="+mn-lt"/>
              </a:rPr>
              <a:t>Engagements </a:t>
            </a:r>
            <a:r>
              <a:rPr lang="fr-FR" sz="1800" b="1" dirty="0">
                <a:solidFill>
                  <a:schemeClr val="bg1"/>
                </a:solidFill>
                <a:latin typeface="+mn-lt"/>
              </a:rPr>
              <a:t>du Niger pour des </a:t>
            </a:r>
            <a:r>
              <a:rPr lang="fr-FR" sz="1800" b="1" dirty="0" smtClean="0">
                <a:solidFill>
                  <a:schemeClr val="bg1"/>
                </a:solidFill>
                <a:latin typeface="+mn-lt"/>
              </a:rPr>
              <a:t>S.A. durables et résilients </a:t>
            </a:r>
            <a:endParaRPr lang="fr-FR" sz="18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005" y="1073020"/>
            <a:ext cx="9632518" cy="541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12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380" y="990036"/>
            <a:ext cx="3509508" cy="2455795"/>
          </a:xfrm>
          <a:prstGeom prst="rect">
            <a:avLst/>
          </a:prstGeom>
        </p:spPr>
      </p:pic>
      <p:sp>
        <p:nvSpPr>
          <p:cNvPr id="6" name="Titre 4"/>
          <p:cNvSpPr txBox="1">
            <a:spLocks/>
          </p:cNvSpPr>
          <p:nvPr/>
        </p:nvSpPr>
        <p:spPr>
          <a:xfrm>
            <a:off x="153909" y="206814"/>
            <a:ext cx="11896254" cy="690638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fr-FR" sz="2400" b="1" dirty="0" smtClean="0">
                <a:solidFill>
                  <a:schemeClr val="bg1"/>
                </a:solidFill>
                <a:latin typeface="+mn-lt"/>
              </a:rPr>
              <a:t>Concertations à travers les cadres de concertations des acteurs au niveau régional dans les huit (8) régions du Niger pour </a:t>
            </a:r>
            <a:r>
              <a:rPr lang="fr-FR" sz="2400" b="1" dirty="0">
                <a:solidFill>
                  <a:schemeClr val="bg1"/>
                </a:solidFill>
                <a:latin typeface="+mn-lt"/>
              </a:rPr>
              <a:t>recueillir les spécificités particulières de chaque région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08" y="951145"/>
            <a:ext cx="4438650" cy="249468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607" y="3570270"/>
            <a:ext cx="4914555" cy="290280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08" y="3554341"/>
            <a:ext cx="3891641" cy="291873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458" y="3570270"/>
            <a:ext cx="2908430" cy="290843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233" y="999088"/>
            <a:ext cx="4842876" cy="245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42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5171" y="180841"/>
            <a:ext cx="11518216" cy="751662"/>
          </a:xfrm>
          <a:solidFill>
            <a:srgbClr val="00B0F0"/>
          </a:solidFill>
        </p:spPr>
        <p:txBody>
          <a:bodyPr>
            <a:noAutofit/>
          </a:bodyPr>
          <a:lstStyle/>
          <a:p>
            <a:r>
              <a:rPr lang="fr-FR" sz="2500" b="1" dirty="0" smtClean="0">
                <a:solidFill>
                  <a:schemeClr val="bg1"/>
                </a:solidFill>
                <a:latin typeface="+mn-lt"/>
              </a:rPr>
              <a:t>Note de Synthèse et feuille de route des engagements du Niger pour des systèmes alimentaires durables et équitables favorables à la saine alimentation</a:t>
            </a:r>
            <a:endParaRPr lang="fr-FR" sz="25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70" y="1095967"/>
            <a:ext cx="4890977" cy="564960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404" y="1095966"/>
            <a:ext cx="4980982" cy="5688995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6" name="Flèche droite 5"/>
          <p:cNvSpPr/>
          <p:nvPr/>
        </p:nvSpPr>
        <p:spPr>
          <a:xfrm>
            <a:off x="5335571" y="3148555"/>
            <a:ext cx="1225485" cy="10180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339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4"/>
          <p:cNvSpPr txBox="1">
            <a:spLocks/>
          </p:cNvSpPr>
          <p:nvPr/>
        </p:nvSpPr>
        <p:spPr>
          <a:xfrm>
            <a:off x="5758992" y="114300"/>
            <a:ext cx="6433008" cy="690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fr-FR" sz="2400" b="1" dirty="0" smtClean="0">
                <a:solidFill>
                  <a:schemeClr val="bg1"/>
                </a:solidFill>
                <a:latin typeface="+mn-lt"/>
              </a:rPr>
              <a:t>Synthèse du processus de concertations des acteurs multiples sur les systèmes alimentaires</a:t>
            </a:r>
            <a:endParaRPr lang="fr-FR" sz="2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33424" y="6488668"/>
            <a:ext cx="4105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Les Nigériens Nourrissent les Nigériens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038" y="1046540"/>
            <a:ext cx="4890977" cy="5442127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18" name="Rectangle 17"/>
          <p:cNvSpPr/>
          <p:nvPr/>
        </p:nvSpPr>
        <p:spPr>
          <a:xfrm>
            <a:off x="658980" y="1305390"/>
            <a:ext cx="5593187" cy="4924425"/>
          </a:xfrm>
          <a:prstGeom prst="rect">
            <a:avLst/>
          </a:prstGeom>
          <a:ln w="28575">
            <a:solidFill>
              <a:srgbClr val="3AAA35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Note de synthèse des concertations </a:t>
            </a:r>
            <a:endParaRPr lang="fr-FR" sz="2400" b="1" dirty="0" smtClean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Processus participatif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Environ 1600 participants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Evaluation des systèmes alimentaires (atouts, défis, impacts, leviers, durabilité)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Voies </a:t>
            </a:r>
            <a:r>
              <a:rPr lang="fr-FR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fr-FR" sz="24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transformation des systèmes alimentaires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fr-FR" sz="24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ngagements </a:t>
            </a:r>
            <a:r>
              <a:rPr lang="fr-FR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 </a:t>
            </a:r>
            <a:r>
              <a:rPr lang="fr-FR" sz="24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parties prenantes </a:t>
            </a: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(Gouvernement, PTFs, Secteur privé, Organisations paysannes et des producteurs)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07433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4"/>
          <p:cNvSpPr txBox="1">
            <a:spLocks/>
          </p:cNvSpPr>
          <p:nvPr/>
        </p:nvSpPr>
        <p:spPr>
          <a:xfrm>
            <a:off x="5758992" y="114300"/>
            <a:ext cx="6433008" cy="690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fr-FR" sz="2400" b="1" dirty="0">
                <a:solidFill>
                  <a:schemeClr val="bg1"/>
                </a:solidFill>
                <a:latin typeface="+mn-lt"/>
              </a:rPr>
              <a:t>7 voies prioritaires pour la transformation des systèmes alimentaires au Niger</a:t>
            </a:r>
          </a:p>
        </p:txBody>
      </p:sp>
      <p:sp>
        <p:nvSpPr>
          <p:cNvPr id="4" name="Google Shape;72;p12">
            <a:extLst>
              <a:ext uri="{FF2B5EF4-FFF2-40B4-BE49-F238E27FC236}">
                <a16:creationId xmlns:a16="http://schemas.microsoft.com/office/drawing/2014/main" id="{41999E2D-E8F2-430C-ACD7-67D4E227FA7F}"/>
              </a:ext>
            </a:extLst>
          </p:cNvPr>
          <p:cNvSpPr txBox="1"/>
          <p:nvPr/>
        </p:nvSpPr>
        <p:spPr>
          <a:xfrm>
            <a:off x="548640" y="1569294"/>
            <a:ext cx="10771632" cy="472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67" tIns="27933" rIns="55867" bIns="27933" anchor="t" anchorCtr="0">
            <a:noAutofit/>
          </a:bodyPr>
          <a:lstStyle/>
          <a:p>
            <a:pPr marL="914400" lvl="1" indent="-457200" algn="just" eaLnBrk="0" hangingPunct="0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  <a:defRPr/>
            </a:pPr>
            <a:r>
              <a:rPr lang="fr-FR" sz="2000" b="1" kern="0" dirty="0">
                <a:solidFill>
                  <a:srgbClr val="000000"/>
                </a:solidFill>
                <a:latin typeface="Calibri" panose="020F0502020204030204"/>
                <a:ea typeface="Roboto" panose="02000000000000000000" pitchFamily="2" charset="0"/>
                <a:cs typeface="Montserrat"/>
              </a:rPr>
              <a:t>Améliorer la gouvernance et le financement des systèmes </a:t>
            </a:r>
            <a:r>
              <a:rPr lang="fr-FR" sz="2000" b="1" kern="0" dirty="0" smtClean="0">
                <a:solidFill>
                  <a:srgbClr val="000000"/>
                </a:solidFill>
                <a:latin typeface="Calibri" panose="020F0502020204030204"/>
                <a:ea typeface="Roboto" panose="02000000000000000000" pitchFamily="2" charset="0"/>
                <a:cs typeface="Montserrat"/>
              </a:rPr>
              <a:t>alimentaires; </a:t>
            </a:r>
            <a:endParaRPr lang="fr-FR" sz="2000" b="1" kern="0" dirty="0">
              <a:solidFill>
                <a:srgbClr val="000000"/>
              </a:solidFill>
              <a:latin typeface="Calibri" panose="020F0502020204030204"/>
              <a:ea typeface="Roboto" panose="02000000000000000000" pitchFamily="2" charset="0"/>
              <a:cs typeface="Montserrat"/>
            </a:endParaRPr>
          </a:p>
          <a:p>
            <a:pPr marL="914400" lvl="1" indent="-457200" algn="just" eaLnBrk="0" hangingPunct="0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  <a:defRPr/>
            </a:pPr>
            <a:r>
              <a:rPr lang="fr-FR" sz="2000" b="1" kern="0" dirty="0">
                <a:solidFill>
                  <a:srgbClr val="000000"/>
                </a:solidFill>
                <a:latin typeface="Calibri" panose="020F0502020204030204"/>
                <a:ea typeface="Roboto" panose="02000000000000000000" pitchFamily="2" charset="0"/>
                <a:cs typeface="Montserrat"/>
              </a:rPr>
              <a:t>Impulser des réformes administratives et législatives assorties d’actes facilitant leur </a:t>
            </a:r>
            <a:r>
              <a:rPr lang="fr-FR" sz="2000" b="1" kern="0" dirty="0" smtClean="0">
                <a:solidFill>
                  <a:srgbClr val="000000"/>
                </a:solidFill>
                <a:latin typeface="Calibri" panose="020F0502020204030204"/>
                <a:ea typeface="Roboto" panose="02000000000000000000" pitchFamily="2" charset="0"/>
                <a:cs typeface="Montserrat"/>
              </a:rPr>
              <a:t>opérationnalisation;</a:t>
            </a:r>
            <a:endParaRPr lang="fr-FR" sz="2000" b="1" kern="0" dirty="0">
              <a:solidFill>
                <a:srgbClr val="000000"/>
              </a:solidFill>
              <a:latin typeface="Calibri" panose="020F0502020204030204"/>
              <a:ea typeface="Roboto" panose="02000000000000000000" pitchFamily="2" charset="0"/>
              <a:cs typeface="Montserrat"/>
            </a:endParaRPr>
          </a:p>
          <a:p>
            <a:pPr marL="914400" lvl="1" indent="-457200" algn="just" eaLnBrk="0" hangingPunct="0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  <a:defRPr/>
            </a:pPr>
            <a:r>
              <a:rPr lang="fr-FR" sz="2000" b="1" kern="0" dirty="0">
                <a:solidFill>
                  <a:srgbClr val="000000"/>
                </a:solidFill>
                <a:latin typeface="Calibri" panose="020F0502020204030204"/>
                <a:ea typeface="Roboto" panose="02000000000000000000" pitchFamily="2" charset="0"/>
                <a:cs typeface="Montserrat"/>
              </a:rPr>
              <a:t>Promouvoir les chaines de valeurs prioritaires des produits alimentaires à fort potentiel nutritionnel et </a:t>
            </a:r>
            <a:r>
              <a:rPr lang="fr-FR" sz="2000" b="1" kern="0" dirty="0" smtClean="0">
                <a:solidFill>
                  <a:srgbClr val="000000"/>
                </a:solidFill>
                <a:latin typeface="Calibri" panose="020F0502020204030204"/>
                <a:ea typeface="Roboto" panose="02000000000000000000" pitchFamily="2" charset="0"/>
                <a:cs typeface="Montserrat"/>
              </a:rPr>
              <a:t>commercial; </a:t>
            </a:r>
            <a:endParaRPr lang="fr-FR" sz="2000" b="1" kern="0" dirty="0">
              <a:solidFill>
                <a:srgbClr val="000000"/>
              </a:solidFill>
              <a:latin typeface="Calibri" panose="020F0502020204030204"/>
              <a:ea typeface="Roboto" panose="02000000000000000000" pitchFamily="2" charset="0"/>
              <a:cs typeface="Montserrat"/>
            </a:endParaRPr>
          </a:p>
          <a:p>
            <a:pPr marL="914400" lvl="1" indent="-457200" algn="just" eaLnBrk="0" hangingPunct="0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  <a:defRPr/>
            </a:pPr>
            <a:r>
              <a:rPr lang="fr-FR" sz="2000" b="1" kern="0" dirty="0">
                <a:solidFill>
                  <a:srgbClr val="000000"/>
                </a:solidFill>
                <a:latin typeface="Calibri" panose="020F0502020204030204"/>
                <a:ea typeface="Roboto" panose="02000000000000000000" pitchFamily="2" charset="0"/>
                <a:cs typeface="Montserrat"/>
              </a:rPr>
              <a:t>Renforcer la recherche et l’innovation pour des systèmes alimentaires </a:t>
            </a:r>
            <a:r>
              <a:rPr lang="fr-FR" sz="2000" b="1" kern="0" dirty="0" smtClean="0">
                <a:solidFill>
                  <a:srgbClr val="000000"/>
                </a:solidFill>
                <a:latin typeface="Calibri" panose="020F0502020204030204"/>
                <a:ea typeface="Roboto" panose="02000000000000000000" pitchFamily="2" charset="0"/>
                <a:cs typeface="Montserrat"/>
              </a:rPr>
              <a:t>durables;  </a:t>
            </a:r>
            <a:endParaRPr lang="fr-FR" sz="2000" b="1" kern="0" dirty="0">
              <a:solidFill>
                <a:srgbClr val="000000"/>
              </a:solidFill>
              <a:latin typeface="Calibri" panose="020F0502020204030204"/>
              <a:ea typeface="Roboto" panose="02000000000000000000" pitchFamily="2" charset="0"/>
              <a:cs typeface="Montserrat"/>
            </a:endParaRPr>
          </a:p>
          <a:p>
            <a:pPr marL="914400" lvl="1" indent="-457200" algn="just" eaLnBrk="0" hangingPunct="0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  <a:defRPr/>
            </a:pPr>
            <a:r>
              <a:rPr lang="fr-FR" sz="2000" b="1" kern="0" dirty="0">
                <a:solidFill>
                  <a:srgbClr val="000000"/>
                </a:solidFill>
                <a:latin typeface="Calibri" panose="020F0502020204030204"/>
                <a:ea typeface="Roboto" panose="02000000000000000000" pitchFamily="2" charset="0"/>
                <a:cs typeface="Montserrat"/>
              </a:rPr>
              <a:t> Promouvoir et renforcer la vulgarisation et l’appui-conseil </a:t>
            </a:r>
            <a:r>
              <a:rPr lang="fr-FR" sz="2000" b="1" kern="0" dirty="0" smtClean="0">
                <a:solidFill>
                  <a:srgbClr val="000000"/>
                </a:solidFill>
                <a:latin typeface="Calibri" panose="020F0502020204030204"/>
                <a:ea typeface="Roboto" panose="02000000000000000000" pitchFamily="2" charset="0"/>
                <a:cs typeface="Montserrat"/>
              </a:rPr>
              <a:t>agricoles; </a:t>
            </a:r>
            <a:endParaRPr lang="fr-FR" sz="2000" b="1" kern="0" dirty="0">
              <a:solidFill>
                <a:srgbClr val="000000"/>
              </a:solidFill>
              <a:latin typeface="Calibri" panose="020F0502020204030204"/>
              <a:ea typeface="Roboto" panose="02000000000000000000" pitchFamily="2" charset="0"/>
              <a:cs typeface="Montserrat"/>
            </a:endParaRPr>
          </a:p>
          <a:p>
            <a:pPr marL="914400" lvl="1" indent="-457200" algn="just" eaLnBrk="0" hangingPunct="0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  <a:defRPr/>
            </a:pPr>
            <a:r>
              <a:rPr lang="fr-FR" sz="2000" b="1" kern="0" dirty="0">
                <a:solidFill>
                  <a:srgbClr val="000000"/>
                </a:solidFill>
                <a:latin typeface="Calibri" panose="020F0502020204030204"/>
                <a:ea typeface="Roboto" panose="02000000000000000000" pitchFamily="2" charset="0"/>
                <a:cs typeface="Montserrat"/>
              </a:rPr>
              <a:t>Soutenir le renforcement de la résilience et du </a:t>
            </a:r>
            <a:r>
              <a:rPr lang="fr-FR" sz="2000" b="1" kern="0" dirty="0" smtClean="0">
                <a:solidFill>
                  <a:srgbClr val="000000"/>
                </a:solidFill>
                <a:latin typeface="Calibri" panose="020F0502020204030204"/>
                <a:ea typeface="Roboto" panose="02000000000000000000" pitchFamily="2" charset="0"/>
                <a:cs typeface="Montserrat"/>
              </a:rPr>
              <a:t>relèvement;  </a:t>
            </a:r>
            <a:endParaRPr lang="fr-FR" sz="2000" b="1" kern="0" dirty="0">
              <a:solidFill>
                <a:srgbClr val="000000"/>
              </a:solidFill>
              <a:latin typeface="Calibri" panose="020F0502020204030204"/>
              <a:ea typeface="Roboto" panose="02000000000000000000" pitchFamily="2" charset="0"/>
              <a:cs typeface="Montserrat"/>
            </a:endParaRPr>
          </a:p>
          <a:p>
            <a:pPr marL="914400" marR="0" lvl="1" indent="-457200" algn="just" defTabSz="914400" rtl="0" eaLnBrk="0" fontAlgn="auto" latinLnBrk="0" hangingPunct="0">
              <a:spcBef>
                <a:spcPts val="900"/>
              </a:spcBef>
              <a:spcAft>
                <a:spcPts val="9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Montserrat"/>
              </a:rPr>
              <a:t>Rendre disponible des données statistiques de qualité et renforcer les systèmes d’information et de suivi-évaluation sectoriels </a:t>
            </a:r>
          </a:p>
        </p:txBody>
      </p:sp>
      <p:sp>
        <p:nvSpPr>
          <p:cNvPr id="5" name="Titre 4"/>
          <p:cNvSpPr txBox="1">
            <a:spLocks/>
          </p:cNvSpPr>
          <p:nvPr/>
        </p:nvSpPr>
        <p:spPr>
          <a:xfrm>
            <a:off x="548640" y="364743"/>
            <a:ext cx="11247120" cy="95410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FR" sz="2800" b="1" dirty="0">
                <a:solidFill>
                  <a:schemeClr val="bg1"/>
                </a:solidFill>
                <a:latin typeface="+mn-lt"/>
              </a:rPr>
              <a:t>Sept (7) voies prioritaires identifiées pour la transformation des systèmes alimentaires au Niger d’ici 2030</a:t>
            </a:r>
          </a:p>
        </p:txBody>
      </p:sp>
    </p:spTree>
    <p:extLst>
      <p:ext uri="{BB962C8B-B14F-4D97-AF65-F5344CB8AC3E}">
        <p14:creationId xmlns:p14="http://schemas.microsoft.com/office/powerpoint/2010/main" val="88048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4"/>
          <p:cNvSpPr txBox="1">
            <a:spLocks/>
          </p:cNvSpPr>
          <p:nvPr/>
        </p:nvSpPr>
        <p:spPr>
          <a:xfrm>
            <a:off x="5730999" y="67645"/>
            <a:ext cx="6433008" cy="986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fr-FR" sz="2400" b="1" dirty="0">
                <a:solidFill>
                  <a:schemeClr val="bg1"/>
                </a:solidFill>
                <a:latin typeface="+mn-lt"/>
              </a:rPr>
              <a:t>Alignement des 7 voies de transformation des Systèmes alimentaires avec les programmes de l’Initiative 3N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33424" y="6488668"/>
            <a:ext cx="4105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Les Nigériens Nourrissent les Nigériens</a:t>
            </a:r>
          </a:p>
        </p:txBody>
      </p:sp>
      <p:sp>
        <p:nvSpPr>
          <p:cNvPr id="5" name="Titre 4"/>
          <p:cNvSpPr txBox="1">
            <a:spLocks/>
          </p:cNvSpPr>
          <p:nvPr/>
        </p:nvSpPr>
        <p:spPr>
          <a:xfrm>
            <a:off x="638175" y="344402"/>
            <a:ext cx="10951309" cy="79034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fr-FR" sz="2800" b="1" dirty="0">
                <a:solidFill>
                  <a:schemeClr val="bg1"/>
                </a:solidFill>
                <a:latin typeface="+mn-lt"/>
              </a:rPr>
              <a:t>Opérationnalisation des 7 voies de transformation des systèmes alimentaires pour une alimentation saine à l’horizon 2030 au Niger </a:t>
            </a:r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638175" y="1420649"/>
            <a:ext cx="10951309" cy="499616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fr-FR" sz="2400" dirty="0"/>
              <a:t> </a:t>
            </a:r>
            <a:r>
              <a:rPr lang="fr-FR" sz="2400" b="1" dirty="0"/>
              <a:t>Initiative 3N </a:t>
            </a:r>
            <a:r>
              <a:rPr lang="fr-FR" sz="2400" dirty="0"/>
              <a:t>à l’horizon </a:t>
            </a:r>
            <a:r>
              <a:rPr lang="fr-FR" sz="2400" dirty="0" smtClean="0"/>
              <a:t>2035, </a:t>
            </a:r>
            <a:r>
              <a:rPr lang="fr-FR" sz="2400" dirty="0"/>
              <a:t>Une vision/stratégie prospective de transformation des systèmes alimentaires pour des régimes alimentaire sur le long terme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fr-FR" sz="2000" dirty="0"/>
              <a:t>Plan d’action 2021-2025 de l’Initiative 3N « les Nigériens Nourrissent les Nigériens »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fr-FR" sz="2000" dirty="0"/>
          </a:p>
          <a:p>
            <a:pPr>
              <a:buFont typeface="Wingdings" panose="05000000000000000000" pitchFamily="2" charset="2"/>
              <a:buChar char="q"/>
            </a:pPr>
            <a:r>
              <a:rPr lang="fr-FR" sz="2400" dirty="0"/>
              <a:t> </a:t>
            </a:r>
            <a:r>
              <a:rPr lang="fr-FR" sz="2400" b="1" dirty="0"/>
              <a:t>Politique Nationale de Sécurité Nutritionnelle </a:t>
            </a:r>
            <a:r>
              <a:rPr lang="fr-FR" sz="2400" dirty="0"/>
              <a:t>(PNSN) à l’horizon 2025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fr-FR" sz="2000" dirty="0"/>
              <a:t>Plan d’action 2021-2025  de la PNSN</a:t>
            </a:r>
          </a:p>
          <a:p>
            <a:pPr marL="457200" lvl="1" indent="0">
              <a:buNone/>
            </a:pPr>
            <a:endParaRPr lang="fr-FR" sz="2000" dirty="0"/>
          </a:p>
          <a:p>
            <a:pPr>
              <a:buFont typeface="Wingdings" panose="05000000000000000000" pitchFamily="2" charset="2"/>
              <a:buChar char="q"/>
            </a:pPr>
            <a:r>
              <a:rPr lang="fr-FR" sz="2400" b="1" dirty="0"/>
              <a:t>Politiques, </a:t>
            </a:r>
            <a:r>
              <a:rPr lang="fr-FR" sz="2400" b="1" dirty="0" smtClean="0"/>
              <a:t>Stratégies, Programmes</a:t>
            </a:r>
            <a:r>
              <a:rPr lang="fr-FR" sz="2400" b="1" dirty="0"/>
              <a:t>, plans </a:t>
            </a:r>
            <a:r>
              <a:rPr lang="fr-FR" sz="2400" b="1" dirty="0" smtClean="0"/>
              <a:t>sectorielles</a:t>
            </a:r>
            <a:endParaRPr lang="fr-FR" sz="2400" b="1" dirty="0"/>
          </a:p>
          <a:p>
            <a:pPr lvl="1">
              <a:buFont typeface="Wingdings" panose="05000000000000000000" pitchFamily="2" charset="2"/>
              <a:buChar char="q"/>
            </a:pPr>
            <a:r>
              <a:rPr lang="fr-FR" sz="2000" dirty="0"/>
              <a:t> Documents de Programmation Pluriannuels de Dépenses (DPPD)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fr-FR" sz="2000" dirty="0"/>
              <a:t> Plans/Projets Annuels de Performance (PAP)</a:t>
            </a:r>
          </a:p>
          <a:p>
            <a:pPr marL="457200" lvl="1" indent="0">
              <a:buNone/>
            </a:pPr>
            <a:endParaRPr lang="fr-FR" sz="2000" dirty="0"/>
          </a:p>
          <a:p>
            <a:pPr>
              <a:buFont typeface="Wingdings" panose="05000000000000000000" pitchFamily="2" charset="2"/>
              <a:buChar char="q"/>
            </a:pPr>
            <a:r>
              <a:rPr lang="fr-FR" sz="2400" b="1" dirty="0"/>
              <a:t>Autres actions concrètes illustratives </a:t>
            </a:r>
            <a:r>
              <a:rPr lang="fr-FR" sz="2400" dirty="0"/>
              <a:t>du Gouvernement et des partenaires incluant les mécanismes de financement innovants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fr-FR" sz="2000" dirty="0"/>
              <a:t>Agropoles régionaux ou Pôles pour l’industrialisation agro-alimentaire des régions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fr-FR" sz="2000" dirty="0"/>
              <a:t>Fonds d’Investissement pour la Sécurité Alimentaire et Nutritionnelle (FISAN)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fr-FR" sz="2000" dirty="0"/>
              <a:t>Opérationnalisation de l’approche Nexus Urgence-Développement-Paix </a:t>
            </a:r>
          </a:p>
        </p:txBody>
      </p:sp>
    </p:spTree>
    <p:extLst>
      <p:ext uri="{BB962C8B-B14F-4D97-AF65-F5344CB8AC3E}">
        <p14:creationId xmlns:p14="http://schemas.microsoft.com/office/powerpoint/2010/main" val="225704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733424" y="6488668"/>
            <a:ext cx="4105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Les Nigériens Nourrissent les Nigériens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Titre 4"/>
          <p:cNvSpPr txBox="1">
            <a:spLocks/>
          </p:cNvSpPr>
          <p:nvPr/>
        </p:nvSpPr>
        <p:spPr>
          <a:xfrm>
            <a:off x="5730999" y="67645"/>
            <a:ext cx="6433008" cy="98610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fr-FR" sz="2400" b="1" dirty="0" smtClean="0">
                <a:solidFill>
                  <a:schemeClr val="bg1"/>
                </a:solidFill>
                <a:latin typeface="+mn-lt"/>
              </a:rPr>
              <a:t>Alignement des 7 voies de transformation des Systèmes alimentaires avec les programmes de l’Initiative 3N</a:t>
            </a:r>
            <a:endParaRPr lang="fr-FR" sz="2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33424" y="6488668"/>
            <a:ext cx="4105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Les Nigériens Nourrissent les Nigériens</a:t>
            </a:r>
            <a:endParaRPr lang="fr-FR" dirty="0">
              <a:solidFill>
                <a:schemeClr val="bg1"/>
              </a:solidFill>
            </a:endParaRPr>
          </a:p>
        </p:txBody>
      </p:sp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B695E4DC-465A-12A7-37DD-D449CC2E276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95942" y="1101971"/>
          <a:ext cx="11765903" cy="5204224"/>
        </p:xfrm>
        <a:graphic>
          <a:graphicData uri="http://schemas.openxmlformats.org/drawingml/2006/table">
            <a:tbl>
              <a:tblPr firstRow="1" firstCol="1" bandRow="1">
                <a:tableStyleId>{10A1B5D5-9B99-4C35-A422-299274C87663}</a:tableStyleId>
              </a:tblPr>
              <a:tblGrid>
                <a:gridCol w="3816221">
                  <a:extLst>
                    <a:ext uri="{9D8B030D-6E8A-4147-A177-3AD203B41FA5}">
                      <a16:colId xmlns:a16="http://schemas.microsoft.com/office/drawing/2014/main" val="57365467"/>
                    </a:ext>
                  </a:extLst>
                </a:gridCol>
                <a:gridCol w="6934399">
                  <a:extLst>
                    <a:ext uri="{9D8B030D-6E8A-4147-A177-3AD203B41FA5}">
                      <a16:colId xmlns:a16="http://schemas.microsoft.com/office/drawing/2014/main" val="2978249095"/>
                    </a:ext>
                  </a:extLst>
                </a:gridCol>
                <a:gridCol w="1015283">
                  <a:extLst>
                    <a:ext uri="{9D8B030D-6E8A-4147-A177-3AD203B41FA5}">
                      <a16:colId xmlns:a16="http://schemas.microsoft.com/office/drawing/2014/main" val="2523613028"/>
                    </a:ext>
                  </a:extLst>
                </a:gridCol>
              </a:tblGrid>
              <a:tr h="904104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fr-FR" sz="1600" dirty="0">
                          <a:effectLst/>
                        </a:rPr>
                        <a:t>Les voies vers un système alimentaire durable sensible à la nutrition 2021-2030</a:t>
                      </a:r>
                      <a:endParaRPr lang="fr-FR" sz="1600" b="1" dirty="0">
                        <a:solidFill>
                          <a:srgbClr val="3AAA35"/>
                        </a:solidFill>
                        <a:effectLst/>
                        <a:latin typeface="Bodoni MT" panose="020706030806060202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fr-FR" sz="1600" dirty="0">
                          <a:effectLst/>
                        </a:rPr>
                        <a:t>Les programmes opérationnels du PA 2021-2025 de l’Initiative 3N qui balisent les voies vers un système alimentaire durable sensible à la nutrition</a:t>
                      </a:r>
                      <a:endParaRPr lang="fr-FR" sz="1600" b="1" dirty="0">
                        <a:solidFill>
                          <a:srgbClr val="3AAA35"/>
                        </a:solidFill>
                        <a:effectLst/>
                        <a:latin typeface="Bodoni MT" panose="020706030806060202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fr-FR" sz="1600" dirty="0">
                          <a:effectLst/>
                        </a:rPr>
                        <a:t>Maitres </a:t>
                      </a:r>
                      <a:r>
                        <a:rPr lang="fr-FR" sz="1600" dirty="0" smtClean="0">
                          <a:effectLst/>
                        </a:rPr>
                        <a:t>d’ouvrage</a:t>
                      </a:r>
                      <a:endParaRPr lang="fr-FR" sz="1600" b="1" dirty="0">
                        <a:solidFill>
                          <a:srgbClr val="3AAA35"/>
                        </a:solidFill>
                        <a:effectLst/>
                        <a:latin typeface="Bodoni MT" panose="020706030806060202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462107"/>
                  </a:ext>
                </a:extLst>
              </a:tr>
              <a:tr h="660794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5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fr-FR" sz="1600" dirty="0" smtClean="0">
                          <a:effectLst/>
                        </a:rPr>
                        <a:t>1. Amélioration </a:t>
                      </a:r>
                      <a:r>
                        <a:rPr lang="fr-FR" sz="1600" dirty="0">
                          <a:effectLst/>
                        </a:rPr>
                        <a:t>de la gouvernance et du financement du système alimentaire</a:t>
                      </a:r>
                      <a:endParaRPr lang="fr-FR" sz="1600" b="1" dirty="0">
                        <a:solidFill>
                          <a:schemeClr val="tx1"/>
                        </a:solidFill>
                        <a:effectLst/>
                        <a:latin typeface="Bodoni MT" panose="020706030806060202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fr-FR" sz="1600" dirty="0">
                          <a:effectLst/>
                        </a:rPr>
                        <a:t>PO9/PS5. Coordination et pilotage stratégique du secteur de la sécurité alimentaire et nutritionnelle et du développement agricole durables « Initiative 3N » les Nigériens Nourrissent les Nigériens</a:t>
                      </a:r>
                      <a:endParaRPr lang="fr-FR" sz="1600" b="1" dirty="0">
                        <a:solidFill>
                          <a:schemeClr val="tx1"/>
                        </a:solidFill>
                        <a:effectLst/>
                        <a:latin typeface="Bodoni MT" panose="020706030806060202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fr-FR" sz="1600" dirty="0">
                          <a:effectLst/>
                        </a:rPr>
                        <a:t>HC3N</a:t>
                      </a:r>
                      <a:endParaRPr lang="fr-FR" sz="1600" b="1" dirty="0">
                        <a:solidFill>
                          <a:schemeClr val="tx1"/>
                        </a:solidFill>
                        <a:effectLst/>
                        <a:latin typeface="Bodoni MT" panose="020706030806060202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0409722"/>
                  </a:ext>
                </a:extLst>
              </a:tr>
              <a:tr h="660794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5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fr-FR" sz="1600" dirty="0">
                          <a:effectLst/>
                        </a:rPr>
                        <a:t>2. Impulsion de réformes administratives et législatives assorties d’actes facilitant leur </a:t>
                      </a:r>
                      <a:r>
                        <a:rPr lang="fr-FR" sz="1600" dirty="0" smtClean="0">
                          <a:effectLst/>
                        </a:rPr>
                        <a:t>opérationnalisation</a:t>
                      </a:r>
                      <a:endParaRPr lang="fr-FR" sz="1600" b="1" dirty="0">
                        <a:solidFill>
                          <a:schemeClr val="tx1"/>
                        </a:solidFill>
                        <a:effectLst/>
                        <a:latin typeface="Bodoni MT" panose="020706030806060202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fr-FR" sz="1600" dirty="0">
                          <a:effectLst/>
                        </a:rPr>
                        <a:t>PO9/PS5. Coordination et pilotage stratégique du secteur de la sécurité alimentaire et nutritionnelle et du développement agricole durables « Initiative 3N » les Nigériens Nourrissent les Nigériens</a:t>
                      </a:r>
                      <a:endParaRPr lang="fr-FR" sz="1600" b="1" dirty="0">
                        <a:solidFill>
                          <a:schemeClr val="tx1"/>
                        </a:solidFill>
                        <a:effectLst/>
                        <a:latin typeface="Bodoni MT" panose="020706030806060202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fr-FR" sz="1600" dirty="0">
                          <a:effectLst/>
                        </a:rPr>
                        <a:t>HC3N</a:t>
                      </a:r>
                      <a:endParaRPr lang="fr-FR" sz="1600" b="1" dirty="0">
                        <a:solidFill>
                          <a:schemeClr val="tx1"/>
                        </a:solidFill>
                        <a:effectLst/>
                        <a:latin typeface="Bodoni MT" panose="020706030806060202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4733355"/>
                  </a:ext>
                </a:extLst>
              </a:tr>
              <a:tr h="307036">
                <a:tc rowSpan="6">
                  <a:txBody>
                    <a:bodyPr/>
                    <a:lstStyle/>
                    <a:p>
                      <a:pPr marL="0" lvl="0" indent="0">
                        <a:lnSpc>
                          <a:spcPct val="105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endParaRPr lang="fr-FR" sz="1600" dirty="0" smtClean="0">
                        <a:effectLst/>
                      </a:endParaRPr>
                    </a:p>
                    <a:p>
                      <a:pPr marL="0" lvl="0" indent="0">
                        <a:lnSpc>
                          <a:spcPct val="105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fr-FR" sz="1600" dirty="0" smtClean="0">
                          <a:effectLst/>
                        </a:rPr>
                        <a:t>3</a:t>
                      </a:r>
                      <a:r>
                        <a:rPr lang="fr-FR" sz="1600" dirty="0">
                          <a:effectLst/>
                        </a:rPr>
                        <a:t>. Promotion de chaines de valeur prioritaires de produits alimentaires à fort potentiel nutritionnel et commercial</a:t>
                      </a:r>
                      <a:endParaRPr lang="fr-FR" sz="1600" b="1" dirty="0">
                        <a:solidFill>
                          <a:schemeClr val="tx1"/>
                        </a:solidFill>
                        <a:effectLst/>
                        <a:latin typeface="Bodoni MT" panose="020706030806060202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fr-FR" sz="1600" dirty="0">
                          <a:effectLst/>
                        </a:rPr>
                        <a:t>PO1/PS1. Accroissement et diversification des productions végétales</a:t>
                      </a:r>
                      <a:endParaRPr lang="fr-FR" sz="1600" b="1" dirty="0">
                        <a:solidFill>
                          <a:schemeClr val="tx1"/>
                        </a:solidFill>
                        <a:effectLst/>
                        <a:latin typeface="Bodoni MT" panose="020706030806060202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fr-FR" sz="1600" dirty="0">
                          <a:effectLst/>
                        </a:rPr>
                        <a:t>MAG</a:t>
                      </a:r>
                      <a:endParaRPr lang="fr-FR" sz="1600" b="1" dirty="0">
                        <a:solidFill>
                          <a:schemeClr val="tx1"/>
                        </a:solidFill>
                        <a:effectLst/>
                        <a:latin typeface="Bodoni MT" panose="020706030806060202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1851778"/>
                  </a:ext>
                </a:extLst>
              </a:tr>
              <a:tr h="15114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fr-FR" sz="1600" dirty="0">
                          <a:effectLst/>
                        </a:rPr>
                        <a:t>PO2/PS1. Accroissement et diversification des productions animales</a:t>
                      </a:r>
                      <a:endParaRPr lang="fr-FR" sz="1600" b="1" dirty="0">
                        <a:solidFill>
                          <a:schemeClr val="tx1"/>
                        </a:solidFill>
                        <a:effectLst/>
                        <a:latin typeface="Bodoni MT" panose="020706030806060202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fr-FR" sz="1600" dirty="0">
                          <a:effectLst/>
                        </a:rPr>
                        <a:t>MEL</a:t>
                      </a:r>
                    </a:p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fr-FR" sz="1600" dirty="0">
                          <a:effectLst/>
                        </a:rPr>
                        <a:t>MHA</a:t>
                      </a:r>
                      <a:endParaRPr lang="fr-FR" sz="1600" b="1" dirty="0">
                        <a:solidFill>
                          <a:schemeClr val="tx1"/>
                        </a:solidFill>
                        <a:effectLst/>
                        <a:latin typeface="Bodoni MT" panose="020706030806060202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25211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fr-FR" sz="1600" dirty="0">
                          <a:effectLst/>
                        </a:rPr>
                        <a:t>PO3/PS1. Gestion durable de l’environnement et accroissement des productions forestières et halieutiques</a:t>
                      </a:r>
                      <a:endParaRPr lang="fr-FR" sz="1600" b="1" dirty="0">
                        <a:solidFill>
                          <a:schemeClr val="tx1"/>
                        </a:solidFill>
                        <a:effectLst/>
                        <a:latin typeface="Bodoni MT" panose="020706030806060202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fr-FR" sz="1600" dirty="0">
                          <a:effectLst/>
                        </a:rPr>
                        <a:t>ME/LCD</a:t>
                      </a:r>
                      <a:endParaRPr lang="fr-FR" sz="1600" b="1" dirty="0">
                        <a:solidFill>
                          <a:schemeClr val="tx1"/>
                        </a:solidFill>
                        <a:effectLst/>
                        <a:latin typeface="Bodoni MT" panose="020706030806060202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6722386"/>
                  </a:ext>
                </a:extLst>
              </a:tr>
              <a:tr h="46426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fr-FR" sz="1600" dirty="0">
                          <a:effectLst/>
                        </a:rPr>
                        <a:t>PO4/PS2. Développement de la transformation et de la commercialisation dans les chaines de valeurs Agro-</a:t>
                      </a:r>
                      <a:r>
                        <a:rPr lang="fr-FR" sz="1600" dirty="0" err="1">
                          <a:effectLst/>
                        </a:rPr>
                        <a:t>Sylvo</a:t>
                      </a:r>
                      <a:r>
                        <a:rPr lang="fr-FR" sz="1600" dirty="0">
                          <a:effectLst/>
                        </a:rPr>
                        <a:t>-Pastorales et Halieutiques (ASPH)</a:t>
                      </a:r>
                      <a:endParaRPr lang="fr-FR" sz="1600" b="1" dirty="0">
                        <a:solidFill>
                          <a:schemeClr val="tx1"/>
                        </a:solidFill>
                        <a:effectLst/>
                        <a:latin typeface="Bodoni MT" panose="020706030806060202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fr-FR" sz="1600" dirty="0">
                          <a:effectLst/>
                        </a:rPr>
                        <a:t>MC/I/EJ</a:t>
                      </a:r>
                      <a:endParaRPr lang="fr-FR" sz="1600" b="1" dirty="0">
                        <a:solidFill>
                          <a:schemeClr val="tx1"/>
                        </a:solidFill>
                        <a:effectLst/>
                        <a:latin typeface="Bodoni MT" panose="020706030806060202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2711071"/>
                  </a:ext>
                </a:extLst>
              </a:tr>
              <a:tr h="43700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fr-FR" sz="1600" dirty="0">
                          <a:effectLst/>
                        </a:rPr>
                        <a:t>PO5/PS2. Coordination des filières et chaines des valeurs Agro-</a:t>
                      </a:r>
                      <a:r>
                        <a:rPr lang="fr-FR" sz="1600" dirty="0" err="1">
                          <a:effectLst/>
                        </a:rPr>
                        <a:t>sylvo</a:t>
                      </a:r>
                      <a:r>
                        <a:rPr lang="fr-FR" sz="1600" dirty="0">
                          <a:effectLst/>
                        </a:rPr>
                        <a:t>-pastorales et Halieutiques (ASPH)</a:t>
                      </a:r>
                      <a:endParaRPr lang="fr-FR" sz="1600" b="1" dirty="0">
                        <a:solidFill>
                          <a:schemeClr val="tx1"/>
                        </a:solidFill>
                        <a:effectLst/>
                        <a:latin typeface="Bodoni MT" panose="020706030806060202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fr-FR" sz="1600" dirty="0">
                          <a:effectLst/>
                        </a:rPr>
                        <a:t>MC/I/EJ</a:t>
                      </a:r>
                      <a:endParaRPr lang="fr-FR" sz="1600" b="1" dirty="0">
                        <a:solidFill>
                          <a:schemeClr val="tx1"/>
                        </a:solidFill>
                        <a:effectLst/>
                        <a:latin typeface="Bodoni MT" panose="020706030806060202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9836337"/>
                  </a:ext>
                </a:extLst>
              </a:tr>
              <a:tr h="30703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effectLst/>
                        </a:rPr>
                        <a:t>(Production, diversification, transformation et développement des marchés)</a:t>
                      </a:r>
                      <a:endParaRPr lang="fr-FR" sz="1600" b="1">
                        <a:solidFill>
                          <a:schemeClr val="tx1"/>
                        </a:solidFill>
                        <a:effectLst/>
                        <a:latin typeface="Bodoni MT" panose="020706030806060202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fr-FR" sz="1600" dirty="0">
                          <a:effectLst/>
                        </a:rPr>
                        <a:t> </a:t>
                      </a:r>
                      <a:endParaRPr lang="fr-FR" sz="1600" b="1" dirty="0">
                        <a:solidFill>
                          <a:schemeClr val="tx1"/>
                        </a:solidFill>
                        <a:effectLst/>
                        <a:latin typeface="Bodoni MT" panose="020706030806060202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21305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041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733424" y="6488668"/>
            <a:ext cx="4105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Les Nigériens Nourrissent les Nigériens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33424" y="6488668"/>
            <a:ext cx="4105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Les Nigériens Nourrissent les Nigériens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Titre 4"/>
          <p:cNvSpPr txBox="1">
            <a:spLocks/>
          </p:cNvSpPr>
          <p:nvPr/>
        </p:nvSpPr>
        <p:spPr>
          <a:xfrm>
            <a:off x="5758992" y="39869"/>
            <a:ext cx="6433008" cy="98610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fr-FR" sz="2400" b="1" dirty="0" smtClean="0">
                <a:solidFill>
                  <a:schemeClr val="bg1"/>
                </a:solidFill>
                <a:latin typeface="+mn-lt"/>
              </a:rPr>
              <a:t>Alignement des 7 voies de transformation des Systèmes alimentaires avec les programmes de l’Initiative 3N (suite)</a:t>
            </a:r>
            <a:endParaRPr lang="fr-FR" sz="2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33424" y="6488668"/>
            <a:ext cx="4105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Les Nigériens Nourrissent les Nigériens</a:t>
            </a:r>
            <a:endParaRPr lang="fr-FR" dirty="0">
              <a:solidFill>
                <a:schemeClr val="bg1"/>
              </a:solidFill>
            </a:endParaRPr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14F947E7-6F7E-8C88-3DE1-234D9546258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45238" y="1122989"/>
          <a:ext cx="11597950" cy="5284394"/>
        </p:xfrm>
        <a:graphic>
          <a:graphicData uri="http://schemas.openxmlformats.org/drawingml/2006/table">
            <a:tbl>
              <a:tblPr firstRow="1" firstCol="1" bandRow="1">
                <a:tableStyleId>{10A1B5D5-9B99-4C35-A422-299274C87663}</a:tableStyleId>
              </a:tblPr>
              <a:tblGrid>
                <a:gridCol w="3116423">
                  <a:extLst>
                    <a:ext uri="{9D8B030D-6E8A-4147-A177-3AD203B41FA5}">
                      <a16:colId xmlns:a16="http://schemas.microsoft.com/office/drawing/2014/main" val="3306464095"/>
                    </a:ext>
                  </a:extLst>
                </a:gridCol>
                <a:gridCol w="6932469">
                  <a:extLst>
                    <a:ext uri="{9D8B030D-6E8A-4147-A177-3AD203B41FA5}">
                      <a16:colId xmlns:a16="http://schemas.microsoft.com/office/drawing/2014/main" val="214381401"/>
                    </a:ext>
                  </a:extLst>
                </a:gridCol>
                <a:gridCol w="1549058">
                  <a:extLst>
                    <a:ext uri="{9D8B030D-6E8A-4147-A177-3AD203B41FA5}">
                      <a16:colId xmlns:a16="http://schemas.microsoft.com/office/drawing/2014/main" val="2750468463"/>
                    </a:ext>
                  </a:extLst>
                </a:gridCol>
              </a:tblGrid>
              <a:tr h="251928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200" dirty="0">
                          <a:effectLst/>
                        </a:rPr>
                        <a:t>Les voies vers un système alimentaire durable sensible à la nutrition 2021-2030</a:t>
                      </a:r>
                      <a:endParaRPr lang="fr-FR" sz="16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200" dirty="0">
                          <a:effectLst/>
                        </a:rPr>
                        <a:t>Les programmes opérationnels du PA 2021-2025 de l’Initiative 3N qui balisent les voies vers un système alimentaire durable sensible à la nutrition</a:t>
                      </a:r>
                      <a:endParaRPr lang="fr-FR" sz="16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200" dirty="0">
                          <a:effectLst/>
                        </a:rPr>
                        <a:t>Maitres </a:t>
                      </a:r>
                      <a:r>
                        <a:rPr lang="fr-FR" sz="1600" kern="1200" dirty="0" smtClean="0">
                          <a:effectLst/>
                        </a:rPr>
                        <a:t>d’ouvrage</a:t>
                      </a:r>
                      <a:endParaRPr lang="fr-FR" sz="16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5577085"/>
                  </a:ext>
                </a:extLst>
              </a:tr>
              <a:tr h="732175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90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fr-FR" sz="1600" dirty="0">
                          <a:effectLst/>
                        </a:rPr>
                        <a:t>4. Renforcement de la recherche et de l’innovation pour des systèmes alimentaires durables</a:t>
                      </a:r>
                      <a:endParaRPr lang="fr-FR" sz="1600" b="1" dirty="0">
                        <a:solidFill>
                          <a:schemeClr val="tx1"/>
                        </a:solidFill>
                        <a:effectLst/>
                        <a:latin typeface="Bodoni MT" panose="020706030806060202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r>
                        <a:rPr lang="fr-FR" sz="1600" dirty="0">
                          <a:effectLst/>
                        </a:rPr>
                        <a:t>PO9/PS5. Coordination et pilotage stratégique du secteur de la sécurité alimentaire et nutritionnelle et du développement agricole durables « Initiative 3N » les Nigériens Nourrissent les Nigériens</a:t>
                      </a:r>
                      <a:endParaRPr lang="fr-FR" sz="1600" b="1" dirty="0">
                        <a:solidFill>
                          <a:schemeClr val="tx1"/>
                        </a:solidFill>
                        <a:effectLst/>
                        <a:latin typeface="Bodoni MT" panose="020706030806060202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r>
                        <a:rPr lang="fr-FR" sz="1600" dirty="0">
                          <a:effectLst/>
                        </a:rPr>
                        <a:t>HC3N</a:t>
                      </a:r>
                      <a:endParaRPr lang="fr-FR" sz="1600" b="1" dirty="0">
                        <a:solidFill>
                          <a:schemeClr val="tx1"/>
                        </a:solidFill>
                        <a:effectLst/>
                        <a:latin typeface="Bodoni MT" panose="020706030806060202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5036340"/>
                  </a:ext>
                </a:extLst>
              </a:tr>
              <a:tr h="923847">
                <a:tc rowSpan="2">
                  <a:txBody>
                    <a:bodyPr/>
                    <a:lstStyle/>
                    <a:p>
                      <a:pPr marL="0" lvl="0" indent="0">
                        <a:lnSpc>
                          <a:spcPct val="90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fr-FR" sz="1600" dirty="0">
                          <a:effectLst/>
                        </a:rPr>
                        <a:t>5. Promotion et renforcement de la vulgarisation agricole/appui-conseil agricole</a:t>
                      </a:r>
                      <a:endParaRPr lang="fr-FR" sz="1600" b="1" dirty="0">
                        <a:solidFill>
                          <a:schemeClr val="tx1"/>
                        </a:solidFill>
                        <a:effectLst/>
                        <a:latin typeface="Bodoni MT" panose="020706030806060202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r>
                        <a:rPr lang="fr-FR" sz="1600" dirty="0">
                          <a:effectLst/>
                        </a:rPr>
                        <a:t>PO9/PS5. Coordination et pilotage stratégique du secteur de la sécurité alimentaire et nutritionnelle et du développement agricole durables « Initiative 3N » les Nigériens Nourrissent les Nigériens</a:t>
                      </a:r>
                      <a:endParaRPr lang="fr-FR" sz="1600" b="1" dirty="0">
                        <a:solidFill>
                          <a:schemeClr val="tx1"/>
                        </a:solidFill>
                        <a:effectLst/>
                        <a:latin typeface="Bodoni MT" panose="020706030806060202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effectLst/>
                        </a:rPr>
                        <a:t>HC3N</a:t>
                      </a:r>
                      <a:endParaRPr lang="fr-FR" sz="1600" b="1">
                        <a:solidFill>
                          <a:schemeClr val="tx1"/>
                        </a:solidFill>
                        <a:effectLst/>
                        <a:latin typeface="Bodoni MT" panose="020706030806060202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8102240"/>
                  </a:ext>
                </a:extLst>
              </a:tr>
              <a:tr h="458892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r>
                        <a:rPr lang="fr-FR" sz="1600" dirty="0">
                          <a:effectLst/>
                        </a:rPr>
                        <a:t>PO8/PS4. Réduction de la vulnérabilité conjoncturelle et structurelle à la malnutrition </a:t>
                      </a:r>
                      <a:endParaRPr lang="fr-FR" sz="1600" b="1" dirty="0">
                        <a:solidFill>
                          <a:schemeClr val="tx1"/>
                        </a:solidFill>
                        <a:effectLst/>
                        <a:latin typeface="Bodoni MT" panose="020706030806060202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effectLst/>
                        </a:rPr>
                        <a:t>MSP/P/AS et acteurs Nutrition sensible</a:t>
                      </a:r>
                      <a:endParaRPr lang="fr-FR" sz="1600" b="1">
                        <a:solidFill>
                          <a:schemeClr val="tx1"/>
                        </a:solidFill>
                        <a:effectLst/>
                        <a:latin typeface="Bodoni MT" panose="020706030806060202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094143"/>
                  </a:ext>
                </a:extLst>
              </a:tr>
              <a:tr h="725979">
                <a:tc rowSpan="2">
                  <a:txBody>
                    <a:bodyPr/>
                    <a:lstStyle/>
                    <a:p>
                      <a:pPr marL="0" lvl="0" indent="0">
                        <a:lnSpc>
                          <a:spcPct val="90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fr-FR" sz="1600" dirty="0">
                          <a:effectLst/>
                        </a:rPr>
                        <a:t>6. Promotion de données statistiques de qualité et renforcement des systèmes d’information et de </a:t>
                      </a:r>
                      <a:r>
                        <a:rPr lang="fr-FR" sz="1600" dirty="0" smtClean="0">
                          <a:effectLst/>
                        </a:rPr>
                        <a:t>suivi-évaluation </a:t>
                      </a:r>
                      <a:r>
                        <a:rPr lang="fr-FR" sz="1600" dirty="0">
                          <a:effectLst/>
                        </a:rPr>
                        <a:t>sectoriels</a:t>
                      </a:r>
                      <a:endParaRPr lang="fr-FR" sz="1600" b="1" dirty="0">
                        <a:solidFill>
                          <a:schemeClr val="tx1"/>
                        </a:solidFill>
                        <a:effectLst/>
                        <a:latin typeface="Bodoni MT" panose="020706030806060202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r>
                        <a:rPr lang="fr-FR" sz="1600" dirty="0">
                          <a:effectLst/>
                        </a:rPr>
                        <a:t>PO9/PS5. Coordination et pilotage stratégique du secteur de la sécurité alimentaire et nutritionnelle et du développement agricole durables « Initiative 3N » les Nigériens Nourrissent les Nigériens</a:t>
                      </a:r>
                      <a:endParaRPr lang="fr-FR" sz="1600" b="1" dirty="0">
                        <a:solidFill>
                          <a:schemeClr val="tx1"/>
                        </a:solidFill>
                        <a:effectLst/>
                        <a:latin typeface="Bodoni MT" panose="020706030806060202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r>
                        <a:rPr lang="fr-FR" sz="1600" dirty="0">
                          <a:effectLst/>
                        </a:rPr>
                        <a:t>HC3N</a:t>
                      </a:r>
                      <a:endParaRPr lang="fr-FR" sz="1600" b="1" dirty="0">
                        <a:solidFill>
                          <a:schemeClr val="tx1"/>
                        </a:solidFill>
                        <a:effectLst/>
                        <a:latin typeface="Bodoni MT" panose="020706030806060202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4263485"/>
                  </a:ext>
                </a:extLst>
              </a:tr>
              <a:tr h="458892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r>
                        <a:rPr lang="fr-FR" sz="1600" dirty="0">
                          <a:effectLst/>
                        </a:rPr>
                        <a:t>PO8/PS4. Réduction de la vulnérabilité conjoncturelle et structurelle à la malnutrition</a:t>
                      </a:r>
                      <a:endParaRPr lang="fr-FR" sz="1600" b="1" dirty="0">
                        <a:solidFill>
                          <a:schemeClr val="tx1"/>
                        </a:solidFill>
                        <a:effectLst/>
                        <a:latin typeface="Bodoni MT" panose="020706030806060202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r>
                        <a:rPr lang="fr-FR" sz="1600" dirty="0">
                          <a:effectLst/>
                        </a:rPr>
                        <a:t>DNPGCA</a:t>
                      </a:r>
                      <a:endParaRPr lang="fr-FR" sz="1600" b="1" dirty="0">
                        <a:solidFill>
                          <a:schemeClr val="tx1"/>
                        </a:solidFill>
                        <a:effectLst/>
                        <a:latin typeface="Bodoni MT" panose="020706030806060202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7187513"/>
                  </a:ext>
                </a:extLst>
              </a:tr>
              <a:tr h="558145">
                <a:tc rowSpan="2">
                  <a:txBody>
                    <a:bodyPr/>
                    <a:lstStyle/>
                    <a:p>
                      <a:pPr marL="0" lvl="0" indent="0">
                        <a:lnSpc>
                          <a:spcPct val="90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fr-FR" sz="1600" dirty="0">
                          <a:effectLst/>
                        </a:rPr>
                        <a:t>7. Renforcement de la résilience et du relèvement</a:t>
                      </a:r>
                      <a:endParaRPr lang="fr-FR" sz="1600" b="1" dirty="0">
                        <a:solidFill>
                          <a:schemeClr val="tx1"/>
                        </a:solidFill>
                        <a:effectLst/>
                        <a:latin typeface="Bodoni MT" panose="020706030806060202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r>
                        <a:rPr lang="fr-FR" sz="1600" dirty="0">
                          <a:effectLst/>
                        </a:rPr>
                        <a:t>PO6/PS3. Accroissement de l’efficacité des mécanismes de préparation et de réponse aux urgences (anticipation et coordination)</a:t>
                      </a:r>
                      <a:endParaRPr lang="fr-FR" sz="1600" b="1" dirty="0">
                        <a:solidFill>
                          <a:schemeClr val="tx1"/>
                        </a:solidFill>
                        <a:effectLst/>
                        <a:latin typeface="Bodoni MT" panose="020706030806060202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r>
                        <a:rPr lang="fr-FR" sz="1600" dirty="0">
                          <a:effectLst/>
                        </a:rPr>
                        <a:t>DNPGCA</a:t>
                      </a:r>
                      <a:endParaRPr lang="fr-FR" sz="1600" b="1" dirty="0">
                        <a:solidFill>
                          <a:schemeClr val="tx1"/>
                        </a:solidFill>
                        <a:effectLst/>
                        <a:latin typeface="Bodoni MT" panose="020706030806060202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1018914"/>
                  </a:ext>
                </a:extLst>
              </a:tr>
              <a:tr h="458892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r>
                        <a:rPr lang="fr-FR" sz="1600" dirty="0">
                          <a:effectLst/>
                        </a:rPr>
                        <a:t>PO7.PS3. Adaptation des réponses apportées dans les situations de crises alimentaires</a:t>
                      </a:r>
                      <a:endParaRPr lang="fr-FR" sz="1600" b="1" dirty="0">
                        <a:solidFill>
                          <a:schemeClr val="tx1"/>
                        </a:solidFill>
                        <a:effectLst/>
                        <a:latin typeface="Bodoni MT" panose="020706030806060202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r>
                        <a:rPr lang="fr-FR" sz="1600" dirty="0">
                          <a:effectLst/>
                        </a:rPr>
                        <a:t>MAH/GC</a:t>
                      </a:r>
                      <a:endParaRPr lang="fr-FR" sz="1600" b="1" dirty="0">
                        <a:solidFill>
                          <a:schemeClr val="tx1"/>
                        </a:solidFill>
                        <a:effectLst/>
                        <a:latin typeface="Bodoni MT" panose="020706030806060202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A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51215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865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733424" y="6488668"/>
            <a:ext cx="4105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Les Nigériens Nourrissent les Nigériens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Titre 4"/>
          <p:cNvSpPr txBox="1">
            <a:spLocks/>
          </p:cNvSpPr>
          <p:nvPr/>
        </p:nvSpPr>
        <p:spPr>
          <a:xfrm>
            <a:off x="5844717" y="57150"/>
            <a:ext cx="608058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dirty="0" smtClean="0">
                <a:solidFill>
                  <a:schemeClr val="bg1"/>
                </a:solidFill>
                <a:latin typeface="+mn-lt"/>
              </a:rPr>
              <a:t>Contexte mondial de la fragilité des systèmes alimentaires et des ses conséquences</a:t>
            </a:r>
            <a:endParaRPr lang="fr-FR" sz="2400" b="1" dirty="0">
              <a:latin typeface="+mn-lt"/>
            </a:endParaRPr>
          </a:p>
        </p:txBody>
      </p:sp>
      <p:sp>
        <p:nvSpPr>
          <p:cNvPr id="12" name="Google Shape;72;p12">
            <a:extLst>
              <a:ext uri="{FF2B5EF4-FFF2-40B4-BE49-F238E27FC236}">
                <a16:creationId xmlns:a16="http://schemas.microsoft.com/office/drawing/2014/main" id="{41999E2D-E8F2-430C-ACD7-67D4E227FA7F}"/>
              </a:ext>
            </a:extLst>
          </p:cNvPr>
          <p:cNvSpPr txBox="1"/>
          <p:nvPr/>
        </p:nvSpPr>
        <p:spPr>
          <a:xfrm>
            <a:off x="370564" y="1226437"/>
            <a:ext cx="11554736" cy="5062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67" tIns="27933" rIns="55867" bIns="27933" anchor="t" anchorCtr="0">
            <a:noAutofit/>
          </a:bodyPr>
          <a:lstStyle/>
          <a:p>
            <a:pPr marL="342900" indent="-3429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dirty="0" smtClean="0"/>
              <a:t>Les crises </a:t>
            </a:r>
            <a:r>
              <a:rPr lang="fr-FR" sz="2400" dirty="0"/>
              <a:t>alimentaires et nutritionnelles récurrentes et complexes ont révélé des </a:t>
            </a:r>
            <a:r>
              <a:rPr lang="fr-FR" sz="2400" b="1" dirty="0"/>
              <a:t>dysfonctionnements majeurs des systèmes </a:t>
            </a:r>
            <a:r>
              <a:rPr lang="fr-FR" sz="2400" b="1" dirty="0" smtClean="0"/>
              <a:t>alimentaires</a:t>
            </a:r>
            <a:endParaRPr lang="fr-FR" sz="2400" b="1" dirty="0"/>
          </a:p>
          <a:p>
            <a:pPr marL="342900" lvl="0" indent="-3429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dirty="0"/>
              <a:t>Les </a:t>
            </a:r>
            <a:r>
              <a:rPr lang="fr-FR" sz="2400" b="1" dirty="0"/>
              <a:t>systèmes alimentaires ne produise pas une nourriture suffisante en quantité et en qualité </a:t>
            </a:r>
            <a:r>
              <a:rPr lang="fr-FR" sz="2400" dirty="0"/>
              <a:t>pour subvenir adéquatement aux besoins des populations</a:t>
            </a:r>
          </a:p>
          <a:p>
            <a:pPr marL="342900" indent="-3429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dirty="0"/>
              <a:t>L’atteinte des objectifs des ODD est alors compromise, au niveau global comme au niveau des </a:t>
            </a:r>
            <a:r>
              <a:rPr lang="fr-FR" sz="2400" dirty="0" smtClean="0"/>
              <a:t>Pays. </a:t>
            </a:r>
            <a:r>
              <a:rPr lang="fr-FR" sz="2400" b="1" dirty="0" smtClean="0"/>
              <a:t>Une transformation profonde des systèmes alimentaire est nécessaire pour améliorer la situation</a:t>
            </a:r>
            <a:endParaRPr lang="fr-FR" sz="2400" b="1" dirty="0"/>
          </a:p>
          <a:p>
            <a:pPr marL="342900" indent="-3429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dirty="0"/>
              <a:t>Le Secrétaire Général des Nations Unies a alors lancé un appel en novembre 2020 pour la tenue d’un Sommet mondial sur les systèmes alimentaires </a:t>
            </a:r>
            <a:r>
              <a:rPr lang="fr-FR" sz="2400" dirty="0" smtClean="0"/>
              <a:t>en 2021 en vue de </a:t>
            </a:r>
            <a:r>
              <a:rPr lang="fr-FR" sz="2400" b="1" dirty="0" smtClean="0"/>
              <a:t>proposer des solutions pour accélérer </a:t>
            </a:r>
            <a:r>
              <a:rPr lang="fr-FR" sz="2400" b="1" dirty="0"/>
              <a:t>l’atteinte des 17 Objectifs de Développement Durable</a:t>
            </a:r>
            <a:r>
              <a:rPr lang="fr-FR" sz="2400" dirty="0"/>
              <a:t> (ODD) d’ici 2030 </a:t>
            </a:r>
          </a:p>
        </p:txBody>
      </p:sp>
    </p:spTree>
    <p:extLst>
      <p:ext uri="{BB962C8B-B14F-4D97-AF65-F5344CB8AC3E}">
        <p14:creationId xmlns:p14="http://schemas.microsoft.com/office/powerpoint/2010/main" val="320104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7" y="1017039"/>
            <a:ext cx="2374641" cy="178098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733424" y="6488668"/>
            <a:ext cx="4105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Les Nigériens Nourrissent les Nigériens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Titre 4"/>
          <p:cNvSpPr txBox="1">
            <a:spLocks/>
          </p:cNvSpPr>
          <p:nvPr/>
        </p:nvSpPr>
        <p:spPr>
          <a:xfrm>
            <a:off x="5844717" y="19826"/>
            <a:ext cx="60805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>
              <a:buClr>
                <a:srgbClr val="000000"/>
              </a:buClr>
              <a:defRPr/>
            </a:pPr>
            <a:r>
              <a:rPr lang="fr-FR" sz="3000" b="1" dirty="0" smtClean="0">
                <a:solidFill>
                  <a:schemeClr val="bg1"/>
                </a:solidFill>
                <a:latin typeface="+mn-lt"/>
                <a:sym typeface="Arial"/>
              </a:rPr>
              <a:t>Rappel </a:t>
            </a:r>
            <a:r>
              <a:rPr lang="fr-FR" sz="3000" b="1" dirty="0">
                <a:solidFill>
                  <a:schemeClr val="bg1"/>
                </a:solidFill>
                <a:latin typeface="+mn-lt"/>
                <a:sym typeface="Arial"/>
              </a:rPr>
              <a:t>sur la notion de système alimentaire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060" y="1017038"/>
            <a:ext cx="7735901" cy="544086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8" y="2854125"/>
            <a:ext cx="2374640" cy="1899713"/>
          </a:xfrm>
          <a:prstGeom prst="rect">
            <a:avLst/>
          </a:prstGeom>
        </p:spPr>
      </p:pic>
      <p:pic>
        <p:nvPicPr>
          <p:cNvPr id="7" name="Espace réservé du contenu 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416629" y="1017036"/>
            <a:ext cx="2006101" cy="2724539"/>
          </a:xfrm>
          <a:prstGeom prst="rect">
            <a:avLst/>
          </a:prstGeom>
          <a:ln w="9525">
            <a:noFill/>
          </a:ln>
        </p:spPr>
      </p:pic>
      <p:pic>
        <p:nvPicPr>
          <p:cNvPr id="12" name="Espace réservé du contenu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809944"/>
            <a:ext cx="2379307" cy="15862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198" y="3864487"/>
            <a:ext cx="1992862" cy="125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21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5">
            <a:extLst>
              <a:ext uri="{FF2B5EF4-FFF2-40B4-BE49-F238E27FC236}">
                <a16:creationId xmlns:a16="http://schemas.microsoft.com/office/drawing/2014/main" id="{33F05AEB-5848-4FF2-9F3D-5922CE625E0D}"/>
              </a:ext>
            </a:extLst>
          </p:cNvPr>
          <p:cNvSpPr txBox="1">
            <a:spLocks/>
          </p:cNvSpPr>
          <p:nvPr/>
        </p:nvSpPr>
        <p:spPr>
          <a:xfrm>
            <a:off x="4830522" y="1245741"/>
            <a:ext cx="275463" cy="452328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1800" b="1" dirty="0"/>
              <a:t>+</a:t>
            </a:r>
            <a:endParaRPr lang="fr-FR" sz="1800" kern="0" dirty="0">
              <a:latin typeface="Calibri" panose="020F0502020204030204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2B26F5F-CA97-49F1-8D6C-A9B624F1FD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96" y="1186257"/>
            <a:ext cx="5941997" cy="530961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B4D4F955-C0AC-46CF-B085-FED047E072FE}"/>
              </a:ext>
            </a:extLst>
          </p:cNvPr>
          <p:cNvSpPr txBox="1"/>
          <p:nvPr/>
        </p:nvSpPr>
        <p:spPr>
          <a:xfrm>
            <a:off x="5219821" y="6500951"/>
            <a:ext cx="867662" cy="2538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514350"/>
            <a:r>
              <a:rPr lang="fr-FR" sz="1050" i="1" dirty="0">
                <a:solidFill>
                  <a:srgbClr val="FF0000"/>
                </a:solidFill>
                <a:latin typeface="Calibri"/>
              </a:rPr>
              <a:t>Source: FAO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2093628" y="5552846"/>
            <a:ext cx="4780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2" y="632030"/>
            <a:ext cx="2975273" cy="1770954"/>
          </a:xfrm>
          <a:prstGeom prst="rect">
            <a:avLst/>
          </a:prstGeom>
        </p:spPr>
      </p:pic>
      <p:pic>
        <p:nvPicPr>
          <p:cNvPr id="22" name="Espace réservé du contenu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26819" y="3821835"/>
            <a:ext cx="2349994" cy="156666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Espace réservé du contenu 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0988028" y="3943417"/>
            <a:ext cx="1107831" cy="1436378"/>
          </a:xfrm>
          <a:prstGeom prst="rect">
            <a:avLst/>
          </a:prstGeom>
          <a:ln w="9525">
            <a:noFill/>
          </a:ln>
        </p:spPr>
      </p:pic>
      <p:pic>
        <p:nvPicPr>
          <p:cNvPr id="24" name="Image 1" descr="Une image contenant herbe, extérieur&#10;&#10;Description générée automatiquemen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789" y="5341140"/>
            <a:ext cx="2289529" cy="1335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age 1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812" y="5428706"/>
            <a:ext cx="1972702" cy="124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8E073CEF-A8E5-45B7-927F-D3620467BED7}"/>
              </a:ext>
            </a:extLst>
          </p:cNvPr>
          <p:cNvSpPr txBox="1"/>
          <p:nvPr/>
        </p:nvSpPr>
        <p:spPr>
          <a:xfrm>
            <a:off x="8407506" y="3552505"/>
            <a:ext cx="3688353" cy="307777"/>
          </a:xfrm>
          <a:prstGeom prst="rect">
            <a:avLst/>
          </a:prstGeom>
          <a:solidFill>
            <a:srgbClr val="FF66FF"/>
          </a:solidFill>
        </p:spPr>
        <p:txBody>
          <a:bodyPr wrap="square" rtlCol="0">
            <a:spAutoFit/>
          </a:bodyPr>
          <a:lstStyle/>
          <a:p>
            <a:pPr algn="ctr" defTabSz="514350"/>
            <a:r>
              <a:rPr lang="fr-FR" sz="1400" b="1" dirty="0" smtClean="0">
                <a:solidFill>
                  <a:prstClr val="black"/>
                </a:solidFill>
                <a:latin typeface="Calibri"/>
              </a:rPr>
              <a:t>2. Traitement</a:t>
            </a:r>
            <a:r>
              <a:rPr lang="fr-FR" sz="1400" b="1" dirty="0">
                <a:solidFill>
                  <a:prstClr val="black"/>
                </a:solidFill>
                <a:latin typeface="Calibri"/>
              </a:rPr>
              <a:t>, stockage, </a:t>
            </a:r>
            <a:r>
              <a:rPr lang="fr-FR" sz="1400" b="1" dirty="0" smtClean="0">
                <a:solidFill>
                  <a:prstClr val="black"/>
                </a:solidFill>
                <a:latin typeface="Calibri"/>
              </a:rPr>
              <a:t>transformation</a:t>
            </a:r>
            <a:endParaRPr lang="fr-FR" sz="1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207935" y="292869"/>
            <a:ext cx="4948411" cy="83099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Fonctions principales </a:t>
            </a:r>
          </a:p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du système alimentaire</a:t>
            </a:r>
            <a:endParaRPr lang="fr-FR" sz="2400" b="1" dirty="0">
              <a:solidFill>
                <a:schemeClr val="bg1"/>
              </a:solidFill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" y="2290741"/>
            <a:ext cx="2916825" cy="21281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12500"/>
          </a:effectLst>
        </p:spPr>
      </p:pic>
      <p:pic>
        <p:nvPicPr>
          <p:cNvPr id="31" name="Image 30" descr="F:\ETHNO_BIO_VP_21_08_2014\ETHNOBIO_PHASE_1\DSCN4165.JP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69490" y="632225"/>
            <a:ext cx="1799962" cy="1392066"/>
          </a:xfrm>
          <a:prstGeom prst="round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2" name="Picture 282" descr="D:\fichier photo nad\GROUPES_ALIMENTAIRES_PHOTOS_30-11-12\poisson-fruit de mer-mollusque\poisson\apkavi mou-tilapia frais(2).JPG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42232" y="646174"/>
            <a:ext cx="1785862" cy="1331664"/>
          </a:xfrm>
          <a:prstGeom prst="round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8" name="Image 37" descr="F:\ETHNO_BIO_VP_21_08_2014\ETHNOBIO_PHASE_2\102NIKON\DSCN0642.JPG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07505" y="1976097"/>
            <a:ext cx="1840665" cy="1488688"/>
          </a:xfrm>
          <a:prstGeom prst="roundRect">
            <a:avLst/>
          </a:prstGeom>
          <a:solidFill>
            <a:schemeClr val="lt1"/>
          </a:solidFill>
          <a:ln w="6350">
            <a:noFill/>
          </a:ln>
          <a:effectLst/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44" name="Image 43" descr="F:\ETHNO_BIO_VP_21_08_2014\ETHNOBIO_PHASE_2\107NIKON\DSCN1821.JPG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320950" y="2035470"/>
            <a:ext cx="1743114" cy="1429315"/>
          </a:xfrm>
          <a:prstGeom prst="round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46" name="ZoneTexte 45">
            <a:extLst>
              <a:ext uri="{FF2B5EF4-FFF2-40B4-BE49-F238E27FC236}">
                <a16:creationId xmlns:a16="http://schemas.microsoft.com/office/drawing/2014/main" id="{23C15E60-0589-4DB4-BBB9-4DE1E20F8535}"/>
              </a:ext>
            </a:extLst>
          </p:cNvPr>
          <p:cNvSpPr txBox="1"/>
          <p:nvPr/>
        </p:nvSpPr>
        <p:spPr>
          <a:xfrm>
            <a:off x="72752" y="292869"/>
            <a:ext cx="2997959" cy="307777"/>
          </a:xfrm>
          <a:prstGeom prst="rect">
            <a:avLst/>
          </a:prstGeom>
          <a:gradFill flip="none" rotWithShape="1">
            <a:gsLst>
              <a:gs pos="0">
                <a:srgbClr val="9933FF">
                  <a:tint val="66000"/>
                  <a:satMod val="160000"/>
                </a:srgbClr>
              </a:gs>
              <a:gs pos="50000">
                <a:srgbClr val="9933FF">
                  <a:tint val="44500"/>
                  <a:satMod val="160000"/>
                </a:srgbClr>
              </a:gs>
              <a:gs pos="100000">
                <a:srgbClr val="9933FF">
                  <a:tint val="23500"/>
                  <a:satMod val="160000"/>
                </a:srgbClr>
              </a:gs>
            </a:gsLst>
            <a:lin ang="8100000" scaled="1"/>
            <a:tileRect/>
          </a:gradFill>
        </p:spPr>
        <p:txBody>
          <a:bodyPr wrap="square" rtlCol="0">
            <a:spAutoFit/>
          </a:bodyPr>
          <a:lstStyle/>
          <a:p>
            <a:pPr algn="ctr" defTabSz="514350"/>
            <a:r>
              <a:rPr lang="fr-FR" sz="1400" b="1" dirty="0" smtClean="0">
                <a:solidFill>
                  <a:prstClr val="black"/>
                </a:solidFill>
                <a:latin typeface="Calibri"/>
              </a:rPr>
              <a:t>4. Choix, préparation, consommation </a:t>
            </a:r>
            <a:endParaRPr lang="fr-FR" sz="1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F7FFC36C-284F-4E42-A1E9-4AA0AD5DE7D8}"/>
              </a:ext>
            </a:extLst>
          </p:cNvPr>
          <p:cNvSpPr txBox="1"/>
          <p:nvPr/>
        </p:nvSpPr>
        <p:spPr>
          <a:xfrm>
            <a:off x="8245407" y="291940"/>
            <a:ext cx="3848089" cy="30777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 defTabSz="514350"/>
            <a:r>
              <a:rPr lang="fr-FR" sz="1400" b="1" dirty="0" smtClean="0">
                <a:solidFill>
                  <a:prstClr val="black"/>
                </a:solidFill>
                <a:latin typeface="Calibri"/>
              </a:rPr>
              <a:t>1. Production alimentaire</a:t>
            </a:r>
            <a:endParaRPr lang="fr-FR" sz="1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622DD396-4C5B-4B05-A756-285800BF9BCE}"/>
              </a:ext>
            </a:extLst>
          </p:cNvPr>
          <p:cNvSpPr txBox="1"/>
          <p:nvPr/>
        </p:nvSpPr>
        <p:spPr>
          <a:xfrm>
            <a:off x="53058" y="4286181"/>
            <a:ext cx="2843438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 defTabSz="514350"/>
            <a:r>
              <a:rPr lang="fr-FR" sz="1400" b="1" dirty="0" smtClean="0">
                <a:solidFill>
                  <a:prstClr val="black"/>
                </a:solidFill>
                <a:latin typeface="Calibri"/>
              </a:rPr>
              <a:t>3. Commerce, </a:t>
            </a:r>
            <a:r>
              <a:rPr lang="fr-FR" sz="1400" b="1" dirty="0">
                <a:solidFill>
                  <a:prstClr val="black"/>
                </a:solidFill>
                <a:latin typeface="Calibri"/>
              </a:rPr>
              <a:t>transport, </a:t>
            </a:r>
            <a:r>
              <a:rPr lang="fr-FR" sz="1400" b="1" dirty="0" smtClean="0">
                <a:solidFill>
                  <a:prstClr val="black"/>
                </a:solidFill>
                <a:latin typeface="Calibri"/>
              </a:rPr>
              <a:t>marketing</a:t>
            </a:r>
            <a:endParaRPr lang="fr-FR" sz="14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3" name="Picture 4" descr="C:\Users\CAdandedjan\Desktop\Pictures of Markets\Adja-ouèrè\Ikpinlè\IMG_0527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9" y="4599876"/>
            <a:ext cx="2884070" cy="2163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2949335" y="5552846"/>
            <a:ext cx="612511" cy="12100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3394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6" grpId="0" animBg="1"/>
      <p:bldP spid="2" grpId="0" animBg="1"/>
      <p:bldP spid="46" grpId="0" animBg="1"/>
      <p:bldP spid="47" grpId="0" animBg="1"/>
      <p:bldP spid="4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81" y="998485"/>
            <a:ext cx="3811198" cy="268433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932" y="1002477"/>
            <a:ext cx="3811199" cy="266600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0" y="3892691"/>
            <a:ext cx="3855104" cy="269857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694" y="3794786"/>
            <a:ext cx="3808867" cy="269184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45033" y="1073246"/>
            <a:ext cx="43484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rgbClr val="00B0F0"/>
                </a:solidFill>
                <a:latin typeface="TradeGothicNextLTPro-Bd"/>
              </a:rPr>
              <a:t>Les conflits (SOFI, édition </a:t>
            </a:r>
            <a:r>
              <a:rPr lang="fr-FR" sz="1600" b="1" dirty="0" smtClean="0">
                <a:solidFill>
                  <a:srgbClr val="00B0F0"/>
                </a:solidFill>
                <a:latin typeface="TradeGothicNextLTPro-Bd"/>
              </a:rPr>
              <a:t>2017</a:t>
            </a:r>
            <a:r>
              <a:rPr lang="fr-FR" sz="1600" b="1" dirty="0">
                <a:solidFill>
                  <a:srgbClr val="00B0F0"/>
                </a:solidFill>
                <a:latin typeface="TradeGothicNextLTPro-Bd"/>
              </a:rPr>
              <a:t>) </a:t>
            </a:r>
            <a:r>
              <a:rPr lang="fr-FR" sz="1600" dirty="0">
                <a:latin typeface="TradeGothicNextLTPro-Rg"/>
              </a:rPr>
              <a:t>constituent une menace majeure pour la </a:t>
            </a:r>
            <a:r>
              <a:rPr lang="fr-FR" sz="1600" dirty="0" smtClean="0">
                <a:latin typeface="TradeGothicNextLTPro-Rg"/>
              </a:rPr>
              <a:t>sécurité alimentaire </a:t>
            </a:r>
            <a:r>
              <a:rPr lang="fr-FR" sz="1600" dirty="0">
                <a:latin typeface="TradeGothicNextLTPro-Rg"/>
              </a:rPr>
              <a:t>et la </a:t>
            </a:r>
            <a:r>
              <a:rPr lang="fr-FR" sz="1600" dirty="0" smtClean="0">
                <a:latin typeface="TradeGothicNextLTPro-Rg"/>
              </a:rPr>
              <a:t>nutrition et la principale cause des crises alimentaires mondiales.</a:t>
            </a:r>
            <a:endParaRPr lang="fr-FR" sz="1600" dirty="0"/>
          </a:p>
        </p:txBody>
      </p:sp>
      <p:sp>
        <p:nvSpPr>
          <p:cNvPr id="11" name="Rectangle 10"/>
          <p:cNvSpPr/>
          <p:nvPr/>
        </p:nvSpPr>
        <p:spPr>
          <a:xfrm>
            <a:off x="3980166" y="2379022"/>
            <a:ext cx="430141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rgbClr val="00B0F0"/>
                </a:solidFill>
                <a:latin typeface="TradeGothicNextLTPro-Bd"/>
              </a:rPr>
              <a:t>La variabilité du climat et les extrêmes climatiques </a:t>
            </a:r>
            <a:r>
              <a:rPr lang="fr-FR" sz="1600" b="1" dirty="0" smtClean="0">
                <a:solidFill>
                  <a:srgbClr val="00B0F0"/>
                </a:solidFill>
                <a:latin typeface="TradeGothicNextLTPro-Bd"/>
              </a:rPr>
              <a:t>(SOFI, édition 2018</a:t>
            </a:r>
            <a:r>
              <a:rPr lang="fr-FR" sz="1600" b="1" dirty="0">
                <a:solidFill>
                  <a:srgbClr val="00B0F0"/>
                </a:solidFill>
                <a:latin typeface="TradeGothicNextLTPro-Bd"/>
              </a:rPr>
              <a:t>) </a:t>
            </a:r>
            <a:r>
              <a:rPr lang="fr-FR" sz="1600" dirty="0">
                <a:latin typeface="TradeGothicNextLTPro-Rg"/>
              </a:rPr>
              <a:t>sont l’un</a:t>
            </a:r>
          </a:p>
          <a:p>
            <a:r>
              <a:rPr lang="fr-FR" sz="1600" dirty="0">
                <a:latin typeface="TradeGothicNextLTPro-Rg"/>
              </a:rPr>
              <a:t>des principaux facteurs de la progression </a:t>
            </a:r>
            <a:r>
              <a:rPr lang="fr-FR" sz="1600" dirty="0" smtClean="0">
                <a:latin typeface="TradeGothicNextLTPro-Rg"/>
              </a:rPr>
              <a:t>récente </a:t>
            </a:r>
            <a:r>
              <a:rPr lang="fr-FR" sz="1600" dirty="0">
                <a:latin typeface="TradeGothicNextLTPro-Rg"/>
              </a:rPr>
              <a:t>de la faim dans le monde</a:t>
            </a:r>
            <a:endParaRPr lang="fr-FR" sz="1600" dirty="0"/>
          </a:p>
        </p:txBody>
      </p:sp>
      <p:sp>
        <p:nvSpPr>
          <p:cNvPr id="12" name="Rectangle 11"/>
          <p:cNvSpPr/>
          <p:nvPr/>
        </p:nvSpPr>
        <p:spPr>
          <a:xfrm>
            <a:off x="3998617" y="3636906"/>
            <a:ext cx="43296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rgbClr val="00B0F0"/>
                </a:solidFill>
                <a:latin typeface="TradeGothicNextLTPro-Bd"/>
              </a:rPr>
              <a:t>Les ralentissements et les fléchissements économiques (</a:t>
            </a:r>
            <a:r>
              <a:rPr lang="fr-FR" sz="1600" b="1" dirty="0" smtClean="0">
                <a:solidFill>
                  <a:srgbClr val="00B0F0"/>
                </a:solidFill>
                <a:latin typeface="TradeGothicNextLTPro-Bd"/>
              </a:rPr>
              <a:t>SOFI, édition 2019</a:t>
            </a:r>
            <a:r>
              <a:rPr lang="fr-FR" sz="1600" b="1" dirty="0">
                <a:solidFill>
                  <a:srgbClr val="00B0F0"/>
                </a:solidFill>
                <a:latin typeface="TradeGothicNextLTPro-Bd"/>
              </a:rPr>
              <a:t>) </a:t>
            </a:r>
            <a:r>
              <a:rPr lang="fr-FR" sz="1600" dirty="0" smtClean="0">
                <a:latin typeface="TradeGothicNextLTPro-Rg"/>
              </a:rPr>
              <a:t>sont l’un </a:t>
            </a:r>
            <a:r>
              <a:rPr lang="fr-FR" sz="1600" dirty="0">
                <a:latin typeface="TradeGothicNextLTPro-Rg"/>
              </a:rPr>
              <a:t>des principaux facteurs de progression de la faim et de </a:t>
            </a:r>
            <a:r>
              <a:rPr lang="fr-FR" sz="1600" dirty="0" smtClean="0">
                <a:latin typeface="TradeGothicNextLTPro-Rg"/>
              </a:rPr>
              <a:t>l’insécurité alimentaire</a:t>
            </a:r>
            <a:r>
              <a:rPr lang="fr-FR" sz="1600" dirty="0">
                <a:latin typeface="TradeGothicNextLTPro-Rg"/>
              </a:rPr>
              <a:t>.</a:t>
            </a:r>
            <a:endParaRPr lang="fr-FR" sz="1600" dirty="0"/>
          </a:p>
        </p:txBody>
      </p:sp>
      <p:sp>
        <p:nvSpPr>
          <p:cNvPr id="13" name="Rectangle 12"/>
          <p:cNvSpPr/>
          <p:nvPr/>
        </p:nvSpPr>
        <p:spPr>
          <a:xfrm>
            <a:off x="3998617" y="4941022"/>
            <a:ext cx="42645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rgbClr val="00B0F0"/>
                </a:solidFill>
                <a:latin typeface="TradeGothicNextLTPro-Bd"/>
              </a:rPr>
              <a:t>L’inaccessibilité économique des régimes alimentaires sains (</a:t>
            </a:r>
            <a:r>
              <a:rPr lang="fr-FR" sz="1600" b="1" dirty="0" smtClean="0">
                <a:solidFill>
                  <a:srgbClr val="00B0F0"/>
                </a:solidFill>
                <a:latin typeface="TradeGothicNextLTPro-Bd"/>
              </a:rPr>
              <a:t>SOFI, édition 2020) </a:t>
            </a:r>
            <a:r>
              <a:rPr lang="fr-FR" sz="1600" dirty="0" smtClean="0">
                <a:latin typeface="TradeGothicNextLTPro-Rg"/>
              </a:rPr>
              <a:t>est associée à </a:t>
            </a:r>
            <a:r>
              <a:rPr lang="fr-FR" sz="1600" dirty="0">
                <a:latin typeface="TradeGothicNextLTPro-Rg"/>
              </a:rPr>
              <a:t>l’augmentation de </a:t>
            </a:r>
            <a:r>
              <a:rPr lang="fr-FR" sz="1600" dirty="0" smtClean="0">
                <a:latin typeface="TradeGothicNextLTPro-Rg"/>
              </a:rPr>
              <a:t>l’insécurité </a:t>
            </a:r>
            <a:r>
              <a:rPr lang="fr-FR" sz="1600" dirty="0">
                <a:latin typeface="TradeGothicNextLTPro-Rg"/>
              </a:rPr>
              <a:t>alimentaire et a toutes </a:t>
            </a:r>
            <a:r>
              <a:rPr lang="fr-FR" sz="1600" dirty="0" smtClean="0">
                <a:latin typeface="TradeGothicNextLTPro-Rg"/>
              </a:rPr>
              <a:t>les formes </a:t>
            </a:r>
            <a:r>
              <a:rPr lang="fr-FR" sz="1600" dirty="0">
                <a:latin typeface="TradeGothicNextLTPro-Rg"/>
              </a:rPr>
              <a:t>de malnutrition</a:t>
            </a:r>
            <a:endParaRPr lang="fr-FR" sz="1600" dirty="0"/>
          </a:p>
        </p:txBody>
      </p:sp>
      <p:sp>
        <p:nvSpPr>
          <p:cNvPr id="14" name="Rectangle 13"/>
          <p:cNvSpPr/>
          <p:nvPr/>
        </p:nvSpPr>
        <p:spPr>
          <a:xfrm>
            <a:off x="4062414" y="6283488"/>
            <a:ext cx="40889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defRPr/>
            </a:pPr>
            <a:r>
              <a:rPr lang="fr-FR" sz="1400" dirty="0" smtClean="0">
                <a:solidFill>
                  <a:srgbClr val="FF0000"/>
                </a:solidFill>
              </a:rPr>
              <a:t>(FAO/FIDA/PAM/OMS/UNICEF - Rapport SOFI, 2021)</a:t>
            </a:r>
            <a:endParaRPr lang="fr-FR" sz="14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5394" y="234538"/>
            <a:ext cx="11815737" cy="658642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fr-FR" sz="2300" b="1" dirty="0" smtClean="0">
                <a:solidFill>
                  <a:schemeClr val="bg1"/>
                </a:solidFill>
                <a:sym typeface="Arial"/>
              </a:rPr>
              <a:t>Les c</a:t>
            </a:r>
            <a:r>
              <a:rPr lang="fr-FR" sz="2300" b="1" dirty="0" smtClean="0">
                <a:solidFill>
                  <a:schemeClr val="bg1"/>
                </a:solidFill>
              </a:rPr>
              <a:t>hocs divers qui </a:t>
            </a:r>
            <a:r>
              <a:rPr lang="fr-FR" sz="2300" b="1" dirty="0">
                <a:solidFill>
                  <a:schemeClr val="bg1"/>
                </a:solidFill>
              </a:rPr>
              <a:t>affectent les systèmes alimentaires </a:t>
            </a:r>
            <a:r>
              <a:rPr lang="fr-FR" sz="2300" b="1" dirty="0" smtClean="0">
                <a:solidFill>
                  <a:schemeClr val="bg1"/>
                </a:solidFill>
              </a:rPr>
              <a:t>compromettent </a:t>
            </a:r>
            <a:r>
              <a:rPr lang="fr-FR" sz="2300" b="1" dirty="0">
                <a:solidFill>
                  <a:schemeClr val="bg1"/>
                </a:solidFill>
              </a:rPr>
              <a:t>la sécurité </a:t>
            </a:r>
            <a:r>
              <a:rPr lang="fr-FR" sz="2300" b="1" dirty="0" smtClean="0">
                <a:solidFill>
                  <a:schemeClr val="bg1"/>
                </a:solidFill>
              </a:rPr>
              <a:t>alimentaire, la nutrition et augmentent les inégalités surtout pour les petits exploitants agricoles</a:t>
            </a:r>
            <a:endParaRPr lang="fr-FR" sz="2300" b="1" dirty="0">
              <a:solidFill>
                <a:schemeClr val="bg1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10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3251" y="923109"/>
            <a:ext cx="11435842" cy="1015411"/>
          </a:xfrm>
        </p:spPr>
        <p:txBody>
          <a:bodyPr>
            <a:noAutofit/>
          </a:bodyPr>
          <a:lstStyle/>
          <a:p>
            <a:r>
              <a:rPr lang="fr-FR" sz="2000" b="1" dirty="0" smtClean="0">
                <a:solidFill>
                  <a:srgbClr val="00B0F0"/>
                </a:solidFill>
                <a:latin typeface="+mn-lt"/>
              </a:rPr>
              <a:t>Les petits exploitants agricoles </a:t>
            </a:r>
            <a:r>
              <a:rPr lang="fr-FR" sz="2000" dirty="0" smtClean="0">
                <a:solidFill>
                  <a:srgbClr val="00B0F0"/>
                </a:solidFill>
                <a:latin typeface="+mn-lt"/>
              </a:rPr>
              <a:t>représentent 80% des producteurs mondiaux, mais </a:t>
            </a:r>
            <a:r>
              <a:rPr lang="fr-FR" sz="2000" b="1" dirty="0" smtClean="0">
                <a:solidFill>
                  <a:srgbClr val="00B0F0"/>
                </a:solidFill>
                <a:latin typeface="+mn-lt"/>
              </a:rPr>
              <a:t>sont les plus vulnérables aux chocs sur les systèmes alimentaires </a:t>
            </a:r>
            <a:r>
              <a:rPr lang="fr-FR" sz="2000" dirty="0" smtClean="0">
                <a:solidFill>
                  <a:srgbClr val="00B0F0"/>
                </a:solidFill>
                <a:latin typeface="+mn-lt"/>
              </a:rPr>
              <a:t>et à leurs impacts multiples: pauvreté, insécurité alimentaire, malnutrition. </a:t>
            </a:r>
            <a:r>
              <a:rPr lang="fr-FR" sz="2000" b="1" dirty="0" smtClean="0">
                <a:solidFill>
                  <a:srgbClr val="00B0F0"/>
                </a:solidFill>
                <a:latin typeface="+mn-lt"/>
              </a:rPr>
              <a:t>Ils doivent être soutenus </a:t>
            </a:r>
            <a:r>
              <a:rPr lang="fr-FR" sz="2000" dirty="0" smtClean="0">
                <a:solidFill>
                  <a:srgbClr val="00B0F0"/>
                </a:solidFill>
                <a:latin typeface="+mn-lt"/>
              </a:rPr>
              <a:t>car ils sont les </a:t>
            </a:r>
            <a:r>
              <a:rPr lang="fr-FR" sz="2000" b="1" dirty="0" smtClean="0">
                <a:solidFill>
                  <a:srgbClr val="00B0F0"/>
                </a:solidFill>
                <a:latin typeface="+mn-lt"/>
              </a:rPr>
              <a:t>héros de la production des aliments</a:t>
            </a:r>
            <a:r>
              <a:rPr lang="fr-FR" sz="2000" dirty="0" smtClean="0">
                <a:solidFill>
                  <a:srgbClr val="00B0F0"/>
                </a:solidFill>
                <a:latin typeface="+mn-lt"/>
              </a:rPr>
              <a:t>.</a:t>
            </a:r>
            <a:endParaRPr lang="fr-FR" sz="2000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5" name="Picture 3" descr="Une image contenant terrain, extérieur, personne, saleté&#10;&#10;Description générée automatique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080" y="2004419"/>
            <a:ext cx="3031604" cy="2110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367" y="4151376"/>
            <a:ext cx="2947418" cy="1904746"/>
          </a:xfrm>
          <a:prstGeom prst="rect">
            <a:avLst/>
          </a:prstGeom>
        </p:spPr>
      </p:pic>
      <p:pic>
        <p:nvPicPr>
          <p:cNvPr id="7" name="Image 1" descr="Une image contenant extérieur, plante, légume, fleur&#10;&#10;Description générée automatiquem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0091" y="2022707"/>
            <a:ext cx="2947694" cy="2068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re 1"/>
          <p:cNvSpPr txBox="1">
            <a:spLocks/>
          </p:cNvSpPr>
          <p:nvPr/>
        </p:nvSpPr>
        <p:spPr>
          <a:xfrm>
            <a:off x="433249" y="270142"/>
            <a:ext cx="11435843" cy="652967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 smtClean="0">
                <a:solidFill>
                  <a:schemeClr val="bg1"/>
                </a:solidFill>
                <a:latin typeface="+mn-lt"/>
              </a:rPr>
              <a:t>Ne laisser personne de côté</a:t>
            </a:r>
            <a:endParaRPr lang="fr-FR" sz="3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Titre 1"/>
          <p:cNvSpPr txBox="1">
            <a:spLocks/>
          </p:cNvSpPr>
          <p:nvPr/>
        </p:nvSpPr>
        <p:spPr>
          <a:xfrm>
            <a:off x="5974079" y="6195849"/>
            <a:ext cx="6039437" cy="5077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000" b="1" dirty="0" smtClean="0">
                <a:solidFill>
                  <a:srgbClr val="00B0F0"/>
                </a:solidFill>
                <a:latin typeface="+mn-lt"/>
              </a:rPr>
              <a:t>L’inclusion de tous garantira des systèmes alimentaires équitables et durables</a:t>
            </a:r>
            <a:endParaRPr lang="fr-FR" sz="2000" b="1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078" y="4151376"/>
            <a:ext cx="3031605" cy="1904748"/>
          </a:xfrm>
          <a:prstGeom prst="rect">
            <a:avLst/>
          </a:prstGeom>
        </p:spPr>
      </p:pic>
      <p:sp>
        <p:nvSpPr>
          <p:cNvPr id="14" name="Espace réservé du contenu 2"/>
          <p:cNvSpPr>
            <a:spLocks noGrp="1"/>
          </p:cNvSpPr>
          <p:nvPr>
            <p:ph idx="1"/>
          </p:nvPr>
        </p:nvSpPr>
        <p:spPr>
          <a:xfrm>
            <a:off x="320513" y="2242022"/>
            <a:ext cx="5467640" cy="4469674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>
              <a:spcBef>
                <a:spcPts val="1000"/>
              </a:spcBef>
              <a:buNone/>
            </a:pPr>
            <a:r>
              <a:rPr lang="fr-FR" sz="2000" b="1" dirty="0">
                <a:solidFill>
                  <a:srgbClr val="00B0F0"/>
                </a:solidFill>
              </a:rPr>
              <a:t>Ne laisser personne de côté </a:t>
            </a:r>
            <a:r>
              <a:rPr lang="fr-FR" sz="2000" b="1" dirty="0" smtClean="0">
                <a:solidFill>
                  <a:srgbClr val="00B0F0"/>
                </a:solidFill>
              </a:rPr>
              <a:t>signifie travailler </a:t>
            </a:r>
            <a:r>
              <a:rPr lang="fr-FR" sz="2000" b="1" dirty="0">
                <a:solidFill>
                  <a:srgbClr val="00B0F0"/>
                </a:solidFill>
              </a:rPr>
              <a:t>sur plusieurs fronts à la </a:t>
            </a:r>
            <a:r>
              <a:rPr lang="fr-FR" sz="2000" b="1" dirty="0" smtClean="0">
                <a:solidFill>
                  <a:srgbClr val="00B0F0"/>
                </a:solidFill>
              </a:rPr>
              <a:t>fois</a:t>
            </a:r>
            <a:r>
              <a:rPr lang="fr-FR" sz="2000" dirty="0" smtClean="0">
                <a:solidFill>
                  <a:srgbClr val="00B0F0"/>
                </a:solidFill>
              </a:rPr>
              <a:t>: </a:t>
            </a:r>
          </a:p>
          <a:p>
            <a:pPr>
              <a:spcBef>
                <a:spcPts val="1000"/>
              </a:spcBef>
              <a:buFont typeface="Wingdings" panose="05000000000000000000" pitchFamily="2" charset="2"/>
              <a:buChar char="q"/>
            </a:pPr>
            <a:r>
              <a:rPr lang="fr-FR" sz="2000" dirty="0"/>
              <a:t>P</a:t>
            </a:r>
            <a:r>
              <a:rPr lang="fr-FR" sz="2000" dirty="0" smtClean="0"/>
              <a:t>romouvoir </a:t>
            </a:r>
            <a:r>
              <a:rPr lang="fr-FR" sz="2000" dirty="0"/>
              <a:t>des </a:t>
            </a:r>
            <a:r>
              <a:rPr lang="fr-FR" sz="2000" b="1" dirty="0"/>
              <a:t>emplois</a:t>
            </a:r>
            <a:r>
              <a:rPr lang="fr-FR" sz="2000" dirty="0"/>
              <a:t> </a:t>
            </a:r>
            <a:r>
              <a:rPr lang="fr-FR" sz="2000" dirty="0" smtClean="0"/>
              <a:t>et des </a:t>
            </a:r>
            <a:r>
              <a:rPr lang="fr-FR" sz="2000" b="1" dirty="0"/>
              <a:t>services ruraux </a:t>
            </a:r>
            <a:r>
              <a:rPr lang="fr-FR" sz="2000" b="1" dirty="0" smtClean="0"/>
              <a:t>décents;</a:t>
            </a:r>
            <a:r>
              <a:rPr lang="fr-FR" sz="2000" dirty="0" smtClean="0"/>
              <a:t> </a:t>
            </a:r>
          </a:p>
          <a:p>
            <a:pPr>
              <a:spcBef>
                <a:spcPts val="1000"/>
              </a:spcBef>
              <a:buFont typeface="Wingdings" panose="05000000000000000000" pitchFamily="2" charset="2"/>
              <a:buChar char="q"/>
            </a:pPr>
            <a:r>
              <a:rPr lang="fr-FR" sz="2000" b="1" dirty="0"/>
              <a:t>G</a:t>
            </a:r>
            <a:r>
              <a:rPr lang="fr-FR" sz="2000" b="1" dirty="0" smtClean="0"/>
              <a:t>arantir la protection sociale;</a:t>
            </a:r>
            <a:r>
              <a:rPr lang="fr-FR" sz="2000" dirty="0" smtClean="0"/>
              <a:t> </a:t>
            </a:r>
          </a:p>
          <a:p>
            <a:pPr>
              <a:spcBef>
                <a:spcPts val="1000"/>
              </a:spcBef>
              <a:buFont typeface="Wingdings" panose="05000000000000000000" pitchFamily="2" charset="2"/>
              <a:buChar char="q"/>
            </a:pPr>
            <a:r>
              <a:rPr lang="fr-FR" sz="2000" dirty="0"/>
              <a:t>M</a:t>
            </a:r>
            <a:r>
              <a:rPr lang="fr-FR" sz="2000" dirty="0" smtClean="0"/>
              <a:t>ettre </a:t>
            </a:r>
            <a:r>
              <a:rPr lang="fr-FR" sz="2000" dirty="0"/>
              <a:t>fin au travail </a:t>
            </a:r>
            <a:r>
              <a:rPr lang="fr-FR" sz="2000" dirty="0" smtClean="0"/>
              <a:t>des enfants; </a:t>
            </a:r>
          </a:p>
          <a:p>
            <a:pPr>
              <a:spcBef>
                <a:spcPts val="1000"/>
              </a:spcBef>
              <a:buFont typeface="Wingdings" panose="05000000000000000000" pitchFamily="2" charset="2"/>
              <a:buChar char="q"/>
            </a:pPr>
            <a:r>
              <a:rPr lang="fr-FR" sz="2000" b="1" dirty="0" smtClean="0"/>
              <a:t>Soutenir </a:t>
            </a:r>
            <a:r>
              <a:rPr lang="fr-FR" sz="2000" b="1" dirty="0"/>
              <a:t>la production </a:t>
            </a:r>
            <a:r>
              <a:rPr lang="fr-FR" sz="2000" b="1" dirty="0" smtClean="0"/>
              <a:t>vivrière locale </a:t>
            </a:r>
            <a:r>
              <a:rPr lang="fr-FR" sz="2000" dirty="0"/>
              <a:t>pour les populations </a:t>
            </a:r>
            <a:r>
              <a:rPr lang="fr-FR" sz="2000" dirty="0" smtClean="0"/>
              <a:t>vulnérables des régions </a:t>
            </a:r>
            <a:r>
              <a:rPr lang="fr-FR" sz="2000" dirty="0"/>
              <a:t>victimes de crises </a:t>
            </a:r>
            <a:r>
              <a:rPr lang="fr-FR" sz="2000" dirty="0" smtClean="0"/>
              <a:t>alimentaires;</a:t>
            </a:r>
          </a:p>
          <a:p>
            <a:pPr>
              <a:spcBef>
                <a:spcPts val="1000"/>
              </a:spcBef>
              <a:buFont typeface="Wingdings" panose="05000000000000000000" pitchFamily="2" charset="2"/>
              <a:buChar char="q"/>
            </a:pPr>
            <a:r>
              <a:rPr lang="fr-FR" sz="2000" dirty="0"/>
              <a:t>F</a:t>
            </a:r>
            <a:r>
              <a:rPr lang="fr-FR" sz="2000" dirty="0" smtClean="0"/>
              <a:t>avoriser </a:t>
            </a:r>
            <a:r>
              <a:rPr lang="fr-FR" sz="2000" dirty="0"/>
              <a:t>l</a:t>
            </a:r>
            <a:r>
              <a:rPr lang="fr-FR" sz="2000" b="1" dirty="0"/>
              <a:t>'égalité</a:t>
            </a:r>
            <a:r>
              <a:rPr lang="fr-FR" sz="2000" dirty="0"/>
              <a:t> des sexes et </a:t>
            </a:r>
            <a:r>
              <a:rPr lang="fr-FR" sz="2000" b="1" dirty="0" smtClean="0"/>
              <a:t>l’équité; </a:t>
            </a:r>
          </a:p>
          <a:p>
            <a:pPr>
              <a:spcBef>
                <a:spcPts val="1000"/>
              </a:spcBef>
              <a:buFont typeface="Wingdings" panose="05000000000000000000" pitchFamily="2" charset="2"/>
              <a:buChar char="q"/>
            </a:pPr>
            <a:r>
              <a:rPr lang="fr-FR" sz="2000" b="1" dirty="0" smtClean="0"/>
              <a:t>Soutenir les </a:t>
            </a:r>
            <a:r>
              <a:rPr lang="fr-FR" sz="2000" b="1" dirty="0"/>
              <a:t>communautés </a:t>
            </a:r>
            <a:r>
              <a:rPr lang="fr-FR" sz="2000" dirty="0"/>
              <a:t>autochtones </a:t>
            </a:r>
            <a:r>
              <a:rPr lang="fr-FR" sz="2000" dirty="0" smtClean="0"/>
              <a:t>qui sont </a:t>
            </a:r>
            <a:r>
              <a:rPr lang="fr-FR" sz="2000" dirty="0"/>
              <a:t>les gardiennes d'une grande partie </a:t>
            </a:r>
            <a:r>
              <a:rPr lang="fr-FR" sz="2000" dirty="0" smtClean="0"/>
              <a:t>de la </a:t>
            </a:r>
            <a:r>
              <a:rPr lang="fr-FR" sz="2000" dirty="0"/>
              <a:t>biodiversité de la planète. </a:t>
            </a:r>
            <a:endParaRPr lang="fr-FR" sz="2000" dirty="0" smtClean="0"/>
          </a:p>
        </p:txBody>
      </p:sp>
    </p:spTree>
    <p:extLst>
      <p:ext uri="{BB962C8B-B14F-4D97-AF65-F5344CB8AC3E}">
        <p14:creationId xmlns:p14="http://schemas.microsoft.com/office/powerpoint/2010/main" val="74750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contenu 4"/>
          <p:cNvSpPr txBox="1">
            <a:spLocks/>
          </p:cNvSpPr>
          <p:nvPr/>
        </p:nvSpPr>
        <p:spPr>
          <a:xfrm>
            <a:off x="3379319" y="3387484"/>
            <a:ext cx="2833081" cy="200747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700" b="1" dirty="0" smtClean="0"/>
              <a:t>Eliminer la faim</a:t>
            </a:r>
            <a:r>
              <a:rPr lang="fr-FR" sz="1700" dirty="0" smtClean="0"/>
              <a:t>, </a:t>
            </a:r>
            <a:r>
              <a:rPr lang="fr-FR" sz="1700" b="1" dirty="0" smtClean="0"/>
              <a:t>concrétiser la sécurité alimentaire</a:t>
            </a:r>
            <a:r>
              <a:rPr lang="fr-FR" sz="1700" dirty="0" smtClean="0"/>
              <a:t> et </a:t>
            </a:r>
            <a:r>
              <a:rPr lang="fr-FR" sz="1700" b="1" dirty="0" smtClean="0"/>
              <a:t>améliorer la nutrition </a:t>
            </a:r>
            <a:r>
              <a:rPr lang="fr-FR" sz="1700" dirty="0" smtClean="0"/>
              <a:t>sous toutes ses formes, notamment en promouvant des </a:t>
            </a:r>
            <a:r>
              <a:rPr lang="fr-FR" sz="1700" b="1" dirty="0" smtClean="0"/>
              <a:t>aliments nutritifs </a:t>
            </a:r>
            <a:r>
              <a:rPr lang="fr-FR" sz="1700" dirty="0" smtClean="0"/>
              <a:t>et en accroissant l’accès a des </a:t>
            </a:r>
            <a:r>
              <a:rPr lang="fr-FR" sz="1700" b="1" dirty="0" smtClean="0"/>
              <a:t>régimes alimentaires sains</a:t>
            </a:r>
            <a:r>
              <a:rPr lang="fr-FR" sz="1700" dirty="0" smtClean="0"/>
              <a:t>.</a:t>
            </a:r>
          </a:p>
        </p:txBody>
      </p:sp>
      <p:sp>
        <p:nvSpPr>
          <p:cNvPr id="11" name="Espace réservé du contenu 4"/>
          <p:cNvSpPr txBox="1">
            <a:spLocks/>
          </p:cNvSpPr>
          <p:nvPr/>
        </p:nvSpPr>
        <p:spPr>
          <a:xfrm>
            <a:off x="6402438" y="3387485"/>
            <a:ext cx="2759669" cy="293101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700" b="1" dirty="0" smtClean="0"/>
              <a:t>Protéger et restaurer les écosystèmes </a:t>
            </a:r>
            <a:r>
              <a:rPr lang="fr-FR" sz="1700" dirty="0" smtClean="0"/>
              <a:t>terrestres et marins, promouvoir leur utilisation durable et </a:t>
            </a:r>
            <a:r>
              <a:rPr lang="fr-FR" sz="1700" b="1" dirty="0" smtClean="0"/>
              <a:t>lutter contre le changement climatique </a:t>
            </a:r>
            <a:r>
              <a:rPr lang="fr-FR" sz="1700" dirty="0" smtClean="0"/>
              <a:t>(réduction, réutilisation, recyclage et gestion des déchets) grâce a des </a:t>
            </a:r>
            <a:r>
              <a:rPr lang="fr-FR" sz="1700" b="1" dirty="0" smtClean="0"/>
              <a:t>systèmes agroalimentaires plus efficaces, plus inclusifs, plus résilients et plus durables</a:t>
            </a:r>
            <a:r>
              <a:rPr lang="fr-FR" sz="1700" dirty="0" smtClean="0"/>
              <a:t>. </a:t>
            </a:r>
          </a:p>
        </p:txBody>
      </p:sp>
      <p:sp>
        <p:nvSpPr>
          <p:cNvPr id="12" name="Espace réservé du contenu 4"/>
          <p:cNvSpPr txBox="1">
            <a:spLocks/>
          </p:cNvSpPr>
          <p:nvPr/>
        </p:nvSpPr>
        <p:spPr>
          <a:xfrm>
            <a:off x="9352144" y="3387485"/>
            <a:ext cx="2452759" cy="155027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700" dirty="0" smtClean="0"/>
              <a:t>Promouvoir une </a:t>
            </a:r>
            <a:r>
              <a:rPr lang="fr-FR" sz="1700" b="1" dirty="0" smtClean="0"/>
              <a:t>croissance économique inclusive </a:t>
            </a:r>
            <a:r>
              <a:rPr lang="fr-FR" sz="1700" dirty="0" smtClean="0"/>
              <a:t>en </a:t>
            </a:r>
            <a:r>
              <a:rPr lang="fr-FR" sz="1700" b="1" dirty="0" smtClean="0"/>
              <a:t>réduisant les inégalités</a:t>
            </a:r>
            <a:r>
              <a:rPr lang="fr-FR" sz="1700" dirty="0" smtClean="0"/>
              <a:t> (entre zones urbaines et zones rurales, hommes et femmes).</a:t>
            </a:r>
            <a:endParaRPr lang="fr-FR" sz="1700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49" y="583977"/>
            <a:ext cx="2885909" cy="2682879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319" y="583977"/>
            <a:ext cx="2833081" cy="2742909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438" y="600734"/>
            <a:ext cx="2759669" cy="2755707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143" y="688158"/>
            <a:ext cx="2452759" cy="2598640"/>
          </a:xfrm>
          <a:prstGeom prst="rect">
            <a:avLst/>
          </a:prstGeom>
        </p:spPr>
      </p:pic>
      <p:sp>
        <p:nvSpPr>
          <p:cNvPr id="15" name="Titre 1"/>
          <p:cNvSpPr txBox="1">
            <a:spLocks/>
          </p:cNvSpPr>
          <p:nvPr/>
        </p:nvSpPr>
        <p:spPr>
          <a:xfrm>
            <a:off x="263948" y="99757"/>
            <a:ext cx="11686626" cy="507705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200" b="1" dirty="0" smtClean="0">
                <a:solidFill>
                  <a:schemeClr val="bg1"/>
                </a:solidFill>
                <a:latin typeface="+mn-lt"/>
              </a:rPr>
              <a:t>Une approche holistique à travers les systèmes alimentaires favorise les 4 améliorations (4 A)</a:t>
            </a:r>
            <a:endParaRPr lang="fr-FR" sz="2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4D4F955-C0AC-46CF-B085-FED047E072FE}"/>
              </a:ext>
            </a:extLst>
          </p:cNvPr>
          <p:cNvSpPr txBox="1"/>
          <p:nvPr/>
        </p:nvSpPr>
        <p:spPr>
          <a:xfrm>
            <a:off x="4058532" y="6481908"/>
            <a:ext cx="1775339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514350"/>
            <a:r>
              <a:rPr lang="fr-FR" sz="1050" i="1" dirty="0">
                <a:solidFill>
                  <a:srgbClr val="FF0000"/>
                </a:solidFill>
                <a:latin typeface="Calibri"/>
              </a:rPr>
              <a:t>Source: </a:t>
            </a:r>
            <a:r>
              <a:rPr lang="fr-FR" sz="1050" i="1" dirty="0" smtClean="0">
                <a:solidFill>
                  <a:srgbClr val="FF0000"/>
                </a:solidFill>
                <a:latin typeface="Calibri"/>
              </a:rPr>
              <a:t>FAO, JMA 2022</a:t>
            </a:r>
            <a:endParaRPr lang="fr-FR" sz="1050" i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9" name="Espace réservé du contenu 4"/>
          <p:cNvSpPr txBox="1">
            <a:spLocks/>
          </p:cNvSpPr>
          <p:nvPr/>
        </p:nvSpPr>
        <p:spPr>
          <a:xfrm>
            <a:off x="263948" y="3393580"/>
            <a:ext cx="2925333" cy="308832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fr-FR" sz="1600" dirty="0"/>
              <a:t>Etablir des </a:t>
            </a:r>
            <a:r>
              <a:rPr lang="fr-FR" sz="1600" b="1" dirty="0"/>
              <a:t>modes de consommation et de production durables </a:t>
            </a:r>
            <a:r>
              <a:rPr lang="fr-FR" sz="1600" dirty="0"/>
              <a:t>grâce a des </a:t>
            </a:r>
            <a:r>
              <a:rPr lang="fr-FR" sz="1600" b="1" dirty="0"/>
              <a:t>filières d’approvisionnement efficaces et inclusives </a:t>
            </a:r>
            <a:r>
              <a:rPr lang="fr-FR" sz="1600" dirty="0"/>
              <a:t>dans les secteurs de l’alimentation et de l’agriculture aux niveaux local, régional et mondial, en veillant a la </a:t>
            </a:r>
            <a:r>
              <a:rPr lang="fr-FR" sz="1600" b="1" dirty="0"/>
              <a:t>résilience et a la durabilité des systèmes agroalimentaires</a:t>
            </a:r>
            <a:r>
              <a:rPr lang="fr-FR" sz="1600" dirty="0"/>
              <a:t> dans le contexte du changement climatique et environnemental.</a:t>
            </a:r>
          </a:p>
        </p:txBody>
      </p:sp>
    </p:spTree>
    <p:extLst>
      <p:ext uri="{BB962C8B-B14F-4D97-AF65-F5344CB8AC3E}">
        <p14:creationId xmlns:p14="http://schemas.microsoft.com/office/powerpoint/2010/main" val="47275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7382" y="190118"/>
            <a:ext cx="11311343" cy="1502880"/>
          </a:xfrm>
          <a:solidFill>
            <a:srgbClr val="00B0F0"/>
          </a:solidFill>
        </p:spPr>
        <p:txBody>
          <a:bodyPr>
            <a:no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  <a:latin typeface="+mn-lt"/>
              </a:rPr>
              <a:t>Les engagements du Niger pour la transformation des systèmes alimentaires durables, résilients et équitables sont formulés à la suite d’un processus participatif et inclusif des concertations des acteurs de tous les secteurs aux niveaux central et régional y compris les décideurs publics, les PTFs, la société civile et le secteur privé</a:t>
            </a:r>
            <a:endParaRPr lang="fr-FR" sz="24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595" y="1866507"/>
            <a:ext cx="4989130" cy="2352647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82" y="1866508"/>
            <a:ext cx="6059410" cy="3051084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595" y="4317886"/>
            <a:ext cx="4989130" cy="2409529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82" y="5023550"/>
            <a:ext cx="6059410" cy="170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06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203" y="2507015"/>
            <a:ext cx="5039797" cy="2449902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07015"/>
            <a:ext cx="9058941" cy="2449902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2" y="4839228"/>
            <a:ext cx="4152900" cy="2018771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352" y="4870714"/>
            <a:ext cx="4088131" cy="1987286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870" y="4870714"/>
            <a:ext cx="4088129" cy="1987285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160" y="691807"/>
            <a:ext cx="3320583" cy="1847093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895" y="701892"/>
            <a:ext cx="3286124" cy="1829276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4" y="691807"/>
            <a:ext cx="3200140" cy="1839361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650" y="702563"/>
            <a:ext cx="2745414" cy="1825408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8064" y="121313"/>
            <a:ext cx="12106679" cy="520831"/>
          </a:xfrm>
          <a:solidFill>
            <a:srgbClr val="00B0F0"/>
          </a:solidFill>
        </p:spPr>
        <p:txBody>
          <a:bodyPr>
            <a:normAutofit/>
          </a:bodyPr>
          <a:lstStyle/>
          <a:p>
            <a:pPr algn="ctr"/>
            <a:r>
              <a:rPr lang="fr-FR" sz="2600" b="1" dirty="0" smtClean="0">
                <a:solidFill>
                  <a:schemeClr val="bg1"/>
                </a:solidFill>
                <a:latin typeface="+mn-lt"/>
              </a:rPr>
              <a:t>Concertations sous forme de webinaire, ateliers, conférences et rue marchande</a:t>
            </a:r>
            <a:endParaRPr lang="fr-FR" sz="2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4861661"/>
            <a:ext cx="12191999" cy="862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2799" y="2475130"/>
            <a:ext cx="12191999" cy="862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306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9785CA63-D5EA-4E32-918F-9BCA592EC59D}" vid="{D4240ADC-7648-4BD1-981E-4FBD3C587221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Présentation PPT HC3N</Template>
  <TotalTime>2673</TotalTime>
  <Words>1641</Words>
  <Application>Microsoft Office PowerPoint</Application>
  <PresentationFormat>Grand écran</PresentationFormat>
  <Paragraphs>145</Paragraphs>
  <Slides>18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9" baseType="lpstr">
      <vt:lpstr>Arial</vt:lpstr>
      <vt:lpstr>Bodoni MT</vt:lpstr>
      <vt:lpstr>Calibri</vt:lpstr>
      <vt:lpstr>Calibri Light</vt:lpstr>
      <vt:lpstr>Montserrat</vt:lpstr>
      <vt:lpstr>Roboto</vt:lpstr>
      <vt:lpstr>Times New Roman</vt:lpstr>
      <vt:lpstr>TradeGothicNextLTPro-Bd</vt:lpstr>
      <vt:lpstr>TradeGothicNextLTPro-Rg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petits exploitants agricoles représentent 80% des producteurs mondiaux, mais sont les plus vulnérables aux chocs sur les systèmes alimentaires et à leurs impacts multiples: pauvreté, insécurité alimentaire, malnutrition. Ils doivent être soutenus car ils sont les héros de la production des aliments.</vt:lpstr>
      <vt:lpstr>Présentation PowerPoint</vt:lpstr>
      <vt:lpstr>Les engagements du Niger pour la transformation des systèmes alimentaires durables, résilients et équitables sont formulés à la suite d’un processus participatif et inclusif des concertations des acteurs de tous les secteurs aux niveaux central et régional y compris les décideurs publics, les PTFs, la société civile et le secteur privé</vt:lpstr>
      <vt:lpstr>Concertations sous forme de webinaire, ateliers, conférences et rue marchande</vt:lpstr>
      <vt:lpstr>Présentation PowerPoint</vt:lpstr>
      <vt:lpstr>Présentation PowerPoint</vt:lpstr>
      <vt:lpstr>Présentation PowerPoint</vt:lpstr>
      <vt:lpstr>Note de Synthèse et feuille de route des engagements du Niger pour des systèmes alimentaires durables et équitables favorables à la saine alimentation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FAO of the UN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NtandouBouzitou, Gervais (FAONE)</dc:creator>
  <cp:lastModifiedBy>User</cp:lastModifiedBy>
  <cp:revision>124</cp:revision>
  <dcterms:created xsi:type="dcterms:W3CDTF">2022-05-11T14:27:00Z</dcterms:created>
  <dcterms:modified xsi:type="dcterms:W3CDTF">2022-11-14T09:38:21Z</dcterms:modified>
</cp:coreProperties>
</file>