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1"/>
  </p:notesMasterIdLst>
  <p:sldIdLst>
    <p:sldId id="268" r:id="rId3"/>
    <p:sldId id="270" r:id="rId4"/>
    <p:sldId id="269" r:id="rId5"/>
    <p:sldId id="263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2518" autoAdjust="0"/>
  </p:normalViewPr>
  <p:slideViewPr>
    <p:cSldViewPr snapToGrid="0">
      <p:cViewPr varScale="1">
        <p:scale>
          <a:sx n="101" d="100"/>
          <a:sy n="101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B2BB2-57B0-436D-87B9-E5212B5C4143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8989-0F7C-4D94-9944-B0097140F47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779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73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664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33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70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356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51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B8989-0F7C-4D94-9944-B0097140F47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35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7068-C15E-4754-A52D-07E0FAD451A4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41FC-757F-4258-B159-527842BD6D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8246-23BE-4A16-B2E2-18B2A53C9157}" type="datetimeFigureOut">
              <a:rPr lang="fr-FR" smtClean="0"/>
              <a:t>13/11/2022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3CE9-1355-4A9E-A35C-7B1F4177A18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979851"/>
              </p:ext>
            </p:extLst>
          </p:nvPr>
        </p:nvGraphicFramePr>
        <p:xfrm>
          <a:off x="1" y="0"/>
          <a:ext cx="12191999" cy="7155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</a:tblGrid>
              <a:tr h="1089546">
                <a:tc>
                  <a:txBody>
                    <a:bodyPr/>
                    <a:lstStyle/>
                    <a:p>
                      <a:pPr algn="ctr"/>
                      <a:endParaRPr kumimoji="0" lang="fr-F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ATELIER D’AFFINEMENT DES INDICATEURS DE SUIVI DES SYSTEMES ALIMENTAIRES </a:t>
                      </a:r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5768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i="1" dirty="0" err="1"/>
                        <a:t>Méthodologie</a:t>
                      </a:r>
                      <a:r>
                        <a:rPr lang="en-GB" sz="4000" b="1" i="1" dirty="0"/>
                        <a:t> </a:t>
                      </a:r>
                      <a:r>
                        <a:rPr lang="en-GB" sz="4000" b="1" i="1" dirty="0" err="1"/>
                        <a:t>d’identification</a:t>
                      </a:r>
                      <a:r>
                        <a:rPr lang="en-GB" sz="4000" b="1" i="1" dirty="0"/>
                        <a:t> des </a:t>
                      </a:r>
                      <a:r>
                        <a:rPr lang="en-GB" sz="4000" b="1" i="1" dirty="0" err="1" smtClean="0"/>
                        <a:t>indicateurs</a:t>
                      </a:r>
                      <a:r>
                        <a:rPr lang="en-GB" sz="4000" b="1" i="1" dirty="0" smtClean="0"/>
                        <a:t> au </a:t>
                      </a:r>
                      <a:r>
                        <a:rPr lang="en-GB" sz="4000" b="1" i="1" dirty="0" err="1" smtClean="0"/>
                        <a:t>niveau</a:t>
                      </a:r>
                      <a:r>
                        <a:rPr lang="en-GB" sz="4000" b="1" i="1" dirty="0" smtClean="0"/>
                        <a:t> national du Niger </a:t>
                      </a:r>
                      <a:endParaRPr lang="en-GB" sz="4000" b="1" i="1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                                                                                         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                                                                                                                                                       </a:t>
                      </a:r>
                      <a:r>
                        <a:rPr lang="en-GB" sz="1800" b="1" i="1" dirty="0" err="1">
                          <a:latin typeface="+mn-lt"/>
                        </a:rPr>
                        <a:t>Bangoula</a:t>
                      </a:r>
                      <a:r>
                        <a:rPr kumimoji="0" lang="en-GB" sz="1800" b="1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10</a:t>
                      </a:r>
                      <a:r>
                        <a:rPr lang="en-GB" sz="1800" b="1" i="1" dirty="0">
                          <a:latin typeface="+mn-lt"/>
                        </a:rPr>
                        <a:t>-11 Nov. </a:t>
                      </a:r>
                      <a:r>
                        <a:rPr kumimoji="0" lang="en-GB" sz="1800" b="1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03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605012"/>
              </p:ext>
            </p:extLst>
          </p:nvPr>
        </p:nvGraphicFramePr>
        <p:xfrm>
          <a:off x="0" y="266587"/>
          <a:ext cx="12191999" cy="908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</a:tblGrid>
              <a:tr h="731758">
                <a:tc>
                  <a:txBody>
                    <a:bodyPr/>
                    <a:lstStyle/>
                    <a:p>
                      <a:pPr algn="ctr"/>
                      <a:endParaRPr kumimoji="0" lang="fr-F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DOCUMENTS DE RÉFÉRENCE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6694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1" dirty="0"/>
                        <a:t>Les 7 voies de transformation des Systèmes Alimentaires sont  alignées sur la Stratégie de Sécurité Alimentaire et Nutritionnelle et de Développement Agricole Durable (I3N);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i="1" dirty="0"/>
                        <a:t>La Politique Nationale de Sécurité Nutritionnelle (</a:t>
                      </a:r>
                      <a:r>
                        <a:rPr lang="fr-FR" sz="3600" b="1" i="1" dirty="0" err="1"/>
                        <a:t>PNSN</a:t>
                      </a:r>
                      <a:r>
                        <a:rPr lang="fr-FR" sz="3600" b="1" i="1" dirty="0"/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1" i="1" dirty="0"/>
                    </a:p>
                    <a:p>
                      <a:pPr algn="ctr"/>
                      <a:r>
                        <a:rPr lang="fr-FR" sz="3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Plan d’Action de l’Initiative 3N </a:t>
                      </a:r>
                      <a:r>
                        <a:rPr lang="fr-FR" sz="3600" b="1" i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constitue le </a:t>
                      </a:r>
                      <a:r>
                        <a:rPr lang="fr-FR" sz="3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cadre programmatique pour opérationnaliser la transformation des systèmes alimentaires.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                                                                                         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17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163932"/>
              </p:ext>
            </p:extLst>
          </p:nvPr>
        </p:nvGraphicFramePr>
        <p:xfrm>
          <a:off x="0" y="266586"/>
          <a:ext cx="12191999" cy="8027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</a:tblGrid>
              <a:tr h="925301">
                <a:tc>
                  <a:txBody>
                    <a:bodyPr/>
                    <a:lstStyle/>
                    <a:p>
                      <a:pPr algn="ctr"/>
                      <a:endParaRPr kumimoji="0" lang="fr-F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DOCUMENTS DE RÉFÉRENCE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6544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/>
                        <a:t>Les </a:t>
                      </a:r>
                      <a:r>
                        <a:rPr lang="en-GB" sz="2800" b="1" i="1" dirty="0" err="1"/>
                        <a:t>differents</a:t>
                      </a:r>
                      <a:r>
                        <a:rPr lang="en-GB" sz="2800" b="1" i="1" dirty="0"/>
                        <a:t> </a:t>
                      </a:r>
                      <a:r>
                        <a:rPr lang="en-GB" sz="2800" b="1" i="1" dirty="0" err="1"/>
                        <a:t>indicateurs</a:t>
                      </a:r>
                      <a:r>
                        <a:rPr lang="en-GB" sz="2800" b="1" i="1" dirty="0"/>
                        <a:t> </a:t>
                      </a:r>
                      <a:r>
                        <a:rPr lang="en-GB" sz="2800" b="1" i="1" dirty="0" err="1"/>
                        <a:t>sont</a:t>
                      </a:r>
                      <a:r>
                        <a:rPr lang="en-GB" sz="2800" b="1" i="1" dirty="0"/>
                        <a:t> </a:t>
                      </a:r>
                      <a:r>
                        <a:rPr lang="en-GB" sz="2800" b="1" i="1" dirty="0" err="1"/>
                        <a:t>tirés</a:t>
                      </a:r>
                      <a:r>
                        <a:rPr lang="en-GB" sz="2800" b="1" i="1" dirty="0"/>
                        <a:t> des cadres </a:t>
                      </a:r>
                      <a:r>
                        <a:rPr lang="en-GB" sz="2800" b="1" i="1" dirty="0" err="1"/>
                        <a:t>programmatiques</a:t>
                      </a:r>
                      <a:r>
                        <a:rPr lang="en-GB" sz="2800" b="1" i="1" dirty="0"/>
                        <a:t> </a:t>
                      </a:r>
                      <a:r>
                        <a:rPr lang="en-GB" sz="2800" b="1" i="1" dirty="0" err="1"/>
                        <a:t>suivants</a:t>
                      </a:r>
                      <a:r>
                        <a:rPr lang="en-GB" sz="2800" b="1" i="1" dirty="0"/>
                        <a:t>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i="1" dirty="0"/>
                    </a:p>
                    <a:p>
                      <a:pPr marL="514350" lvl="0" indent="-5143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3200" dirty="0"/>
                        <a:t>Plan d’Action 2021-2025 I3N</a:t>
                      </a:r>
                    </a:p>
                    <a:p>
                      <a:pPr marL="514350" lvl="0" indent="-5143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3200" dirty="0"/>
                        <a:t>Plan d’Action 2021-2025 </a:t>
                      </a:r>
                      <a:r>
                        <a:rPr lang="fr-FR" sz="3200" dirty="0" err="1"/>
                        <a:t>PNSN</a:t>
                      </a:r>
                      <a:r>
                        <a:rPr lang="fr-FR" sz="3200" dirty="0"/>
                        <a:t> </a:t>
                      </a:r>
                    </a:p>
                    <a:p>
                      <a:pPr marL="514350" lvl="0" indent="-51435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3200" dirty="0"/>
                        <a:t>Politique Foncière Rurale </a:t>
                      </a:r>
                      <a:endParaRPr lang="fr-FR" sz="2400" b="0" i="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1" i="1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                                                                                         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94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62521"/>
              </p:ext>
            </p:extLst>
          </p:nvPr>
        </p:nvGraphicFramePr>
        <p:xfrm>
          <a:off x="1" y="0"/>
          <a:ext cx="12192000" cy="682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72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6031169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3891660202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382961289"/>
                    </a:ext>
                  </a:extLst>
                </a:gridCol>
              </a:tblGrid>
              <a:tr h="1132114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voies vers des systèmes alimentaires durable sensible à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 2021-2030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programmes opérationnels du PA 2021-2025 de l’Initiative 3N qui balisent les voies vers un système alimentaire durable sensible à la nutrition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Engagements du PA 2021-2025 de la </a:t>
                      </a:r>
                      <a:r>
                        <a:rPr lang="fr-FR" dirty="0" err="1"/>
                        <a:t>PNSN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Maitres d’ouvrage et acteurs impliqués Porteurs des indicateurs d’effets spécifiques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2681445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Amélioration de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gouvernance et du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financement du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système alimentaire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PO10/PS5.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et pilotage stratégique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secteur de la sécurité alimentaire et nutritionnelle et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agricole durables « Initiative 3N » les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Nigériens Nourrissent les Nigériens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1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Gouvernance multisectorielle, coordination et plaidoyer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Haut-Commissariat à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l’Initiative 3N (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HC3N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  <a:tr h="2681445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Impulsion de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réformes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administratives et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législatives assorties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d’actes facilitant leur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opérationnalisation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PO10/PS5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Coordination et pilotage stratégique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secteur de la sécurité alimentaire et nutritionnelle et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agricole durables « Initiative 3N » les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Nigériens Nourrissent les Nigériens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1 : </a:t>
                      </a: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Gouvernance multisectorielle, coordination et plaidoyer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Haut-Commissariat à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l’Initiative 3N (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HC3N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0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82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567859"/>
              </p:ext>
            </p:extLst>
          </p:nvPr>
        </p:nvGraphicFramePr>
        <p:xfrm>
          <a:off x="0" y="0"/>
          <a:ext cx="12192000" cy="768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72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6031169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13585627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382961289"/>
                    </a:ext>
                  </a:extLst>
                </a:gridCol>
              </a:tblGrid>
              <a:tr h="1208326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voies vers des systèmes alimentaires durable sensible à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 2021-2030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programmes opérationnels du PA 2021-2025 de l’Initiative 3N qui balisent les voies vers un système alimentaire durable sensible à la nutrition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Engagements du PA 2021-2025 de la </a:t>
                      </a:r>
                      <a:r>
                        <a:rPr lang="fr-FR" dirty="0" err="1"/>
                        <a:t>PNSN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Maitres d’ouvrage et acteurs impliqués Porteurs des indicateurs d’effets spécifiques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1190947">
                <a:tc rowSpan="5">
                  <a:txBody>
                    <a:bodyPr/>
                    <a:lstStyle/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Promotion de chaines de valeur prioritaires de produits alimentaires </a:t>
                      </a:r>
                      <a:endParaRPr lang="fr-FR" dirty="0"/>
                    </a:p>
                    <a:p>
                      <a:pPr algn="l"/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fort potentiel nutritionnel et commercial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PO1 et 2/PS1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Accroissement et diversification des productions végétales </a:t>
                      </a:r>
                      <a:endParaRPr lang="fr-F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3 : 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Agriculture et Systèmes alimentaires sensibles à la nutrition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Ministère de l’Agriculture (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et autre contributeurs (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MEL, 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MHA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ME/LCD, MC/I/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  <a:tr h="88771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PO3/PS1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Accroissement et diversification des productions animales 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01830"/>
                  </a:ext>
                </a:extLst>
              </a:tr>
              <a:tr h="11887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PO4/PS1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Gestion durable de l’environnement et accroissement des productions forestières et halieutiques 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9998"/>
                  </a:ext>
                </a:extLst>
              </a:tr>
              <a:tr h="167545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PO5/PS2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Développement de la transformation et de la commercialisation dans les chaines de valeurs Agro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Sylvo-Pastorales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Halieutiques (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ASPH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48986"/>
                  </a:ext>
                </a:extLst>
              </a:tr>
              <a:tr h="10481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PO6/PS2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Coordination des filières et chaines des valeurs Agro-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sylvo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-pastorales et Halieutiques (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ASPH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98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34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674986"/>
              </p:ext>
            </p:extLst>
          </p:nvPr>
        </p:nvGraphicFramePr>
        <p:xfrm>
          <a:off x="1" y="2"/>
          <a:ext cx="12192000" cy="7665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72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6031169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640791452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382961289"/>
                    </a:ext>
                  </a:extLst>
                </a:gridCol>
              </a:tblGrid>
              <a:tr h="1302895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voies vers des systèmes alimentaires durable sensible à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 2021-2030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programmes opérationnels du PA 2021-2025 de l’Initiative 3N qui balisent les voies vers un système alimentaire durable sensible à la nutrition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Engagements du PA 2021-2025 de la </a:t>
                      </a:r>
                      <a:r>
                        <a:rPr lang="fr-FR" dirty="0" err="1"/>
                        <a:t>PNSN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Maitres d’ouvrage et acteurs impliqués Porteurs des indicateurs d’effets spécifiques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1904232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Renforcement de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recherche et de l’innovation pour des systèmes alimentaires durables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PO10/PS5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Coordination et pilotage stratégique du secteur de la sécurité alimentaire et nutritionnelle et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agricole durables « Initiative 3N » les Nigériens Nourrissent les Nigériens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1 :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Gouvernance multisectorielle, coordination et plaidoyer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Haut-Commissariat à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l’Initiative 3N (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HC3N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  <a:tr h="2158286">
                <a:tc rowSpan="2">
                  <a:txBody>
                    <a:bodyPr/>
                    <a:lstStyle/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Promotion et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renforcement de la vulgarisation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agricole/appui-conseil agricole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PO10/PS5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Coordination et pilotage stratégique du secteur de la sécurité alimentaire et nutritionnelle et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agricole durables «Initiative 3N » les Nigériens Nourrissent les Nigériens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3 :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Agriculture et Systèmes alimentaires sensibles à la nutrition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Haut-Commissariat à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l’Initiative 3N (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HC3N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</a:t>
                      </a: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752323"/>
                  </a:ext>
                </a:extLst>
              </a:tr>
              <a:tr h="163047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PO9/PS4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Réduction de la vulnérabilité à la malnutrition 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Ministère de l’Agriculture (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fr-FR" b="1" dirty="0"/>
                        <a:t>MEN</a:t>
                      </a:r>
                    </a:p>
                    <a:p>
                      <a:r>
                        <a:rPr lang="fr-FR" dirty="0"/>
                        <a:t>Et autre contributeurs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734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3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160451"/>
              </p:ext>
            </p:extLst>
          </p:nvPr>
        </p:nvGraphicFramePr>
        <p:xfrm>
          <a:off x="1" y="0"/>
          <a:ext cx="12192000" cy="1179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72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6031169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577109162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382961289"/>
                    </a:ext>
                  </a:extLst>
                </a:gridCol>
              </a:tblGrid>
              <a:tr h="1784881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voies vers des systèmes alimentaires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durable sensible à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 2021-2030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programmes opérationnels du PA 2021-2025 de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l’Initiative 3N qui balisent les voies vers un système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alimentaire durable sensible à la nutrition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Engagements du PA 2021-2025 de la </a:t>
                      </a:r>
                      <a:r>
                        <a:rPr lang="fr-FR" dirty="0" err="1"/>
                        <a:t>PNSN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Maitres d’ouvrage et acteurs impliqués Porteurs des indicateurs d’effets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spécifiques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2107973">
                <a:tc rowSpan="2">
                  <a:txBody>
                    <a:bodyPr/>
                    <a:lstStyle/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Renforcement de la résilience et du relèvement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PO7/PS3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Accroissement de l’efficacité des mécanismes de préparation et de réponse aux urgences (anticipation et coordination)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5 : 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Nutrition, protection sociale et réponses aux chocs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Ministère de l’Action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Humanitaire et de la Gestion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Catastrophes (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MAH/GC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  <a:tr h="15030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PO8/PS3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Adaptation des réponses apportées dans les situations de crises alimentaires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Dispositif National de Prévention et de Gestion des Crises alimentaires (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DNPGCA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01830"/>
                  </a:ext>
                </a:extLst>
              </a:tr>
              <a:tr h="21079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PO9/PS4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Réduction de la vulnérabilité à la malnutrition 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Engagements (Eng 1 à 8) :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Gouvernance multisectorielle coordination et plaidoyer 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Nutrition préventive, promotionnelle et curative dans le secteur de la Santé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Agriculture et Systèmes alimentaires sensibles à la nutrition 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Eau, Hygiène et Assainissement sensibles à la nutrition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Nutrition, protection sociale et réponses aux chocs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Nutrition, éducation et formation 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Nutrition et maladies non transmissibles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pour la Nutrition.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Ministère de la Santé Publique, de la Population et des Affaires Sociales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MSP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/P/AS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et Ministères sectoriels contributeurs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06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92AE057-37B9-021B-E2AB-942A5AF9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208368"/>
              </p:ext>
            </p:extLst>
          </p:nvPr>
        </p:nvGraphicFramePr>
        <p:xfrm>
          <a:off x="1" y="1"/>
          <a:ext cx="12192000" cy="695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729">
                  <a:extLst>
                    <a:ext uri="{9D8B030D-6E8A-4147-A177-3AD203B41FA5}">
                      <a16:colId xmlns:a16="http://schemas.microsoft.com/office/drawing/2014/main" val="2195170396"/>
                    </a:ext>
                  </a:extLst>
                </a:gridCol>
                <a:gridCol w="3450499">
                  <a:extLst>
                    <a:ext uri="{9D8B030D-6E8A-4147-A177-3AD203B41FA5}">
                      <a16:colId xmlns:a16="http://schemas.microsoft.com/office/drawing/2014/main" val="16031169"/>
                    </a:ext>
                  </a:extLst>
                </a:gridCol>
                <a:gridCol w="2759015">
                  <a:extLst>
                    <a:ext uri="{9D8B030D-6E8A-4147-A177-3AD203B41FA5}">
                      <a16:colId xmlns:a16="http://schemas.microsoft.com/office/drawing/2014/main" val="1693498609"/>
                    </a:ext>
                  </a:extLst>
                </a:gridCol>
                <a:gridCol w="3104757">
                  <a:extLst>
                    <a:ext uri="{9D8B030D-6E8A-4147-A177-3AD203B41FA5}">
                      <a16:colId xmlns:a16="http://schemas.microsoft.com/office/drawing/2014/main" val="1382961289"/>
                    </a:ext>
                  </a:extLst>
                </a:gridCol>
              </a:tblGrid>
              <a:tr h="1364942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voies vers des systèmes alimentaires durable sensible à la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 2021-2030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programmes opérationnels du PA 2021-2025 de l’Initiative 3N qui balisent les voies vers un système alimentaire durable sensible à la nutrition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Engagements du PA 2021-2025 de la </a:t>
                      </a:r>
                      <a:r>
                        <a:rPr lang="fr-FR" dirty="0" err="1"/>
                        <a:t>PNSN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Maitres d’ouvrage et acteurs impliqués Porteurs des indicateurs d’effets spécifiques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08212"/>
                  </a:ext>
                </a:extLst>
              </a:tr>
              <a:tr h="2746529">
                <a:tc rowSpan="2">
                  <a:txBody>
                    <a:bodyPr/>
                    <a:lstStyle/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Promotion de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données statistiques </a:t>
                      </a:r>
                      <a:endParaRPr lang="fr-FR" dirty="0"/>
                    </a:p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qualité et renforcement des systèmes d’information et de suivi-évaluation sectoriels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PO10/PS5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Coordination et pilotage stratégique du secteur de la sécurité alimentaire et nutritionnelle et du </a:t>
                      </a:r>
                      <a:endParaRPr lang="fr-FR" dirty="0"/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agricole durables « Initiative 3N » les Nigériens Nourrissent les Nigériens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 1: </a:t>
                      </a:r>
                      <a:r>
                        <a:rPr lang="fr-F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Gouvernance multisectorielle, coordination et plaidoyer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INS/</a:t>
                      </a:r>
                      <a:r>
                        <a:rPr lang="fr-FR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PNIN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HC3N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avec appui des autres secteurs contributeurs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4137"/>
                  </a:ext>
                </a:extLst>
              </a:tr>
              <a:tr h="274652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01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15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969</Words>
  <Application>Microsoft Office PowerPoint</Application>
  <PresentationFormat>Grand écran</PresentationFormat>
  <Paragraphs>228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NtandouBouzitou, Gervais (FAONE)</dc:creator>
  <cp:lastModifiedBy>NtandouBouzitou, Gervais (FAONE)</cp:lastModifiedBy>
  <cp:revision>28</cp:revision>
  <dcterms:created xsi:type="dcterms:W3CDTF">2022-04-21T09:23:00Z</dcterms:created>
  <dcterms:modified xsi:type="dcterms:W3CDTF">2022-11-13T02:13:16Z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DB5E8EDE07D3450EB81F3377B590C727</vt:lpwstr>
  </property>
  <property fmtid="{D5CDD505-2E9C-101B-9397-08002B2CF9AE}" pid="3" name="KSOProductBuildVer">
    <vt:lpwstr>1036-11.2.0.11191</vt:lpwstr>
  </property>
</Properties>
</file>