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4" r:id="rId2"/>
    <p:sldMasterId id="2147483686" r:id="rId3"/>
    <p:sldMasterId id="2147483697" r:id="rId4"/>
    <p:sldMasterId id="2147483709" r:id="rId5"/>
    <p:sldMasterId id="2147483714" r:id="rId6"/>
  </p:sldMasterIdLst>
  <p:notesMasterIdLst>
    <p:notesMasterId r:id="rId26"/>
  </p:notesMasterIdLst>
  <p:sldIdLst>
    <p:sldId id="285" r:id="rId7"/>
    <p:sldId id="291" r:id="rId8"/>
    <p:sldId id="413" r:id="rId9"/>
    <p:sldId id="772" r:id="rId10"/>
    <p:sldId id="775" r:id="rId11"/>
    <p:sldId id="785" r:id="rId12"/>
    <p:sldId id="776" r:id="rId13"/>
    <p:sldId id="777" r:id="rId14"/>
    <p:sldId id="774" r:id="rId15"/>
    <p:sldId id="778" r:id="rId16"/>
    <p:sldId id="786" r:id="rId17"/>
    <p:sldId id="773" r:id="rId18"/>
    <p:sldId id="779" r:id="rId19"/>
    <p:sldId id="780" r:id="rId20"/>
    <p:sldId id="781" r:id="rId21"/>
    <p:sldId id="782" r:id="rId22"/>
    <p:sldId id="783" r:id="rId23"/>
    <p:sldId id="784" r:id="rId24"/>
    <p:sldId id="7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Ag Bendech" initials="MAB" lastIdx="2" clrIdx="0">
    <p:extLst>
      <p:ext uri="{19B8F6BF-5375-455C-9EA6-DF929625EA0E}">
        <p15:presenceInfo xmlns:p15="http://schemas.microsoft.com/office/powerpoint/2012/main" userId="f4963605f58228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291" autoAdjust="0"/>
  </p:normalViewPr>
  <p:slideViewPr>
    <p:cSldViewPr snapToGrid="0" snapToObjects="1">
      <p:cViewPr varScale="1">
        <p:scale>
          <a:sx n="69" d="100"/>
          <a:sy n="69" d="100"/>
        </p:scale>
        <p:origin x="1416" y="6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7FF1E-54B8-9941-BE30-7F36A785D88D}" type="datetimeFigureOut">
              <a:rPr lang="en-US" smtClean="0"/>
              <a:t>2/23/2023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B3D7D-1505-C742-A048-C6BCEE7E0C5F}" type="slidenum">
              <a:rPr lang="en-US" smtClean="0"/>
              <a:t>‹N°›</a:t>
            </a:fld>
            <a:endParaRPr lang="en-US" dirty="0"/>
          </a:p>
        </p:txBody>
      </p:sp>
    </p:spTree>
    <p:extLst>
      <p:ext uri="{BB962C8B-B14F-4D97-AF65-F5344CB8AC3E}">
        <p14:creationId xmlns:p14="http://schemas.microsoft.com/office/powerpoint/2010/main" val="35721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B9BF62-CEDF-4C5E-8693-984D6C3EA341}" type="slidenum">
              <a:rPr lang="en-GB" smtClean="0"/>
              <a:t>1</a:t>
            </a:fld>
            <a:endParaRPr lang="en-GB" dirty="0"/>
          </a:p>
        </p:txBody>
      </p:sp>
    </p:spTree>
    <p:extLst>
      <p:ext uri="{BB962C8B-B14F-4D97-AF65-F5344CB8AC3E}">
        <p14:creationId xmlns:p14="http://schemas.microsoft.com/office/powerpoint/2010/main" val="327175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ea typeface="Calibri" panose="020F0502020204030204" pitchFamily="34" charset="0"/>
                <a:cs typeface="Times New Roman" panose="02020603050405020304" pitchFamily="18" charset="0"/>
              </a:rPr>
              <a:t>la note méthodologique sur le processus d’identification des questions potentielles et de formulation du PCA a été présentée au CT-PNSN lors de sa réunion du 16 Décembre 2022.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D8BB3D7D-1505-C742-A048-C6BCEE7E0C5F}" type="slidenum">
              <a:rPr lang="en-US" smtClean="0"/>
              <a:t>5</a:t>
            </a:fld>
            <a:endParaRPr lang="en-US" dirty="0"/>
          </a:p>
        </p:txBody>
      </p:sp>
    </p:spTree>
    <p:extLst>
      <p:ext uri="{BB962C8B-B14F-4D97-AF65-F5344CB8AC3E}">
        <p14:creationId xmlns:p14="http://schemas.microsoft.com/office/powerpoint/2010/main" val="407409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dirty="0"/>
          </a:p>
        </p:txBody>
      </p:sp>
    </p:spTree>
    <p:extLst>
      <p:ext uri="{BB962C8B-B14F-4D97-AF65-F5344CB8AC3E}">
        <p14:creationId xmlns:p14="http://schemas.microsoft.com/office/powerpoint/2010/main" val="2500742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3785787" y="3701152"/>
            <a:ext cx="5165239" cy="827881"/>
          </a:xfrm>
          <a:prstGeom prst="rect">
            <a:avLst/>
          </a:prstGeo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7E96DBB-7B5E-9147-9B12-F671C7CD616A}"/>
              </a:ext>
            </a:extLst>
          </p:cNvPr>
          <p:cNvSpPr>
            <a:spLocks noGrp="1"/>
          </p:cNvSpPr>
          <p:nvPr>
            <p:ph type="dt" sz="half" idx="10"/>
          </p:nvPr>
        </p:nvSpPr>
        <p:spPr>
          <a:xfrm>
            <a:off x="3785787" y="4529033"/>
            <a:ext cx="1874855" cy="365125"/>
          </a:xfrm>
          <a:prstGeom prst="rect">
            <a:avLst/>
          </a:prstGeom>
        </p:spPr>
        <p:txBody>
          <a:bodyPr/>
          <a:lstStyle>
            <a:lvl1pPr>
              <a:defRPr i="1">
                <a:solidFill>
                  <a:schemeClr val="accent3"/>
                </a:solidFill>
              </a:defRPr>
            </a:lvl1pPr>
          </a:lstStyle>
          <a:p>
            <a:fld id="{42144A68-54D6-304E-8125-97B353868DB4}" type="datetime3">
              <a:rPr lang="en-US" smtClean="0"/>
              <a:pPr/>
              <a:t>23 February 2023</a:t>
            </a:fld>
            <a:endParaRPr lang="en-US" dirty="0"/>
          </a:p>
        </p:txBody>
      </p:sp>
      <p:sp>
        <p:nvSpPr>
          <p:cNvPr id="7" name="Title 1">
            <a:extLst>
              <a:ext uri="{FF2B5EF4-FFF2-40B4-BE49-F238E27FC236}">
                <a16:creationId xmlns:a16="http://schemas.microsoft.com/office/drawing/2014/main" id="{DF180FD4-AF3B-614F-ACD9-862797B163D2}"/>
              </a:ext>
            </a:extLst>
          </p:cNvPr>
          <p:cNvSpPr>
            <a:spLocks noGrp="1"/>
          </p:cNvSpPr>
          <p:nvPr>
            <p:ph type="ctrTitle"/>
          </p:nvPr>
        </p:nvSpPr>
        <p:spPr>
          <a:xfrm>
            <a:off x="3785787" y="1201521"/>
            <a:ext cx="5165239" cy="2499632"/>
          </a:xfrm>
          <a:prstGeom prst="rect">
            <a:avLst/>
          </a:prstGeom>
        </p:spPr>
        <p:txBody>
          <a:bodyPr anchor="b">
            <a:normAutofit/>
          </a:bodyPr>
          <a:lstStyle>
            <a:lvl1pPr algn="l">
              <a:defRPr sz="4800"/>
            </a:lvl1pPr>
          </a:lstStyle>
          <a:p>
            <a:r>
              <a:rPr lang="en-US"/>
              <a:t>Click to edit Master title style</a:t>
            </a:r>
            <a:endParaRPr lang="en-US" dirty="0"/>
          </a:p>
        </p:txBody>
      </p:sp>
    </p:spTree>
    <p:extLst>
      <p:ext uri="{BB962C8B-B14F-4D97-AF65-F5344CB8AC3E}">
        <p14:creationId xmlns:p14="http://schemas.microsoft.com/office/powerpoint/2010/main" val="135390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97EED-5C7F-D843-825B-BFA8EB477A23}"/>
              </a:ext>
            </a:extLst>
          </p:cNvPr>
          <p:cNvSpPr>
            <a:spLocks noGrp="1"/>
          </p:cNvSpPr>
          <p:nvPr>
            <p:ph idx="1"/>
          </p:nvPr>
        </p:nvSpPr>
        <p:spPr>
          <a:xfrm>
            <a:off x="2687545" y="2449002"/>
            <a:ext cx="6263479" cy="3412051"/>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8" name="Date Placeholder 3">
            <a:extLst>
              <a:ext uri="{FF2B5EF4-FFF2-40B4-BE49-F238E27FC236}">
                <a16:creationId xmlns:a16="http://schemas.microsoft.com/office/drawing/2014/main" id="{BB9D3DA3-A77A-3641-8938-9EA252F02DB4}"/>
              </a:ext>
            </a:extLst>
          </p:cNvPr>
          <p:cNvSpPr>
            <a:spLocks noGrp="1"/>
          </p:cNvSpPr>
          <p:nvPr>
            <p:ph type="dt" sz="half" idx="10"/>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9" name="Slide Number Placeholder 6">
            <a:extLst>
              <a:ext uri="{FF2B5EF4-FFF2-40B4-BE49-F238E27FC236}">
                <a16:creationId xmlns:a16="http://schemas.microsoft.com/office/drawing/2014/main" id="{CEF2B0F3-63E6-7E44-B9B3-40CAD5108A81}"/>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7" name="Title 1">
            <a:extLst>
              <a:ext uri="{FF2B5EF4-FFF2-40B4-BE49-F238E27FC236}">
                <a16:creationId xmlns:a16="http://schemas.microsoft.com/office/drawing/2014/main" id="{882F0DFE-35A0-0445-95C3-67F58762C007}"/>
              </a:ext>
            </a:extLst>
          </p:cNvPr>
          <p:cNvSpPr>
            <a:spLocks noGrp="1"/>
          </p:cNvSpPr>
          <p:nvPr>
            <p:ph type="title"/>
          </p:nvPr>
        </p:nvSpPr>
        <p:spPr>
          <a:xfrm>
            <a:off x="2689200" y="365128"/>
            <a:ext cx="6263483" cy="1325563"/>
          </a:xfrm>
        </p:spPr>
        <p:txBody>
          <a:bodyPr/>
          <a:lstStyle/>
          <a:p>
            <a:r>
              <a:rPr lang="en-US"/>
              <a:t>Click to edit Master title style</a:t>
            </a:r>
          </a:p>
        </p:txBody>
      </p:sp>
      <p:sp>
        <p:nvSpPr>
          <p:cNvPr id="10" name="Subtitle 2">
            <a:extLst>
              <a:ext uri="{FF2B5EF4-FFF2-40B4-BE49-F238E27FC236}">
                <a16:creationId xmlns:a16="http://schemas.microsoft.com/office/drawing/2014/main" id="{797C545D-1163-F747-A053-6B826ED68649}"/>
              </a:ext>
            </a:extLst>
          </p:cNvPr>
          <p:cNvSpPr>
            <a:spLocks noGrp="1"/>
          </p:cNvSpPr>
          <p:nvPr>
            <p:ph type="subTitle" idx="11"/>
          </p:nvPr>
        </p:nvSpPr>
        <p:spPr>
          <a:xfrm>
            <a:off x="2689201" y="1690691"/>
            <a:ext cx="6261826"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283398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10BCBC6-294C-0143-A450-8E5CA340BBAE}"/>
              </a:ext>
            </a:extLst>
          </p:cNvPr>
          <p:cNvSpPr>
            <a:spLocks noGrp="1"/>
          </p:cNvSpPr>
          <p:nvPr>
            <p:ph type="dt" sz="half" idx="10"/>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11" name="Slide Number Placeholder 6">
            <a:extLst>
              <a:ext uri="{FF2B5EF4-FFF2-40B4-BE49-F238E27FC236}">
                <a16:creationId xmlns:a16="http://schemas.microsoft.com/office/drawing/2014/main" id="{7FA1B61B-BB5F-BB46-9A6C-E5A308BF4C9C}"/>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12" name="Title 1">
            <a:extLst>
              <a:ext uri="{FF2B5EF4-FFF2-40B4-BE49-F238E27FC236}">
                <a16:creationId xmlns:a16="http://schemas.microsoft.com/office/drawing/2014/main" id="{EB5EADA2-4A37-FE4A-9306-9C4CB88A7782}"/>
              </a:ext>
            </a:extLst>
          </p:cNvPr>
          <p:cNvSpPr>
            <a:spLocks noGrp="1"/>
          </p:cNvSpPr>
          <p:nvPr>
            <p:ph type="title"/>
          </p:nvPr>
        </p:nvSpPr>
        <p:spPr>
          <a:xfrm>
            <a:off x="2689200" y="365128"/>
            <a:ext cx="6263483" cy="1325563"/>
          </a:xfrm>
        </p:spPr>
        <p:txBody>
          <a:bodyPr/>
          <a:lstStyle/>
          <a:p>
            <a:r>
              <a:rPr lang="en-US" dirty="0"/>
              <a:t>Click to edit Master title style</a:t>
            </a:r>
          </a:p>
        </p:txBody>
      </p:sp>
      <p:sp>
        <p:nvSpPr>
          <p:cNvPr id="13" name="Subtitle 2">
            <a:extLst>
              <a:ext uri="{FF2B5EF4-FFF2-40B4-BE49-F238E27FC236}">
                <a16:creationId xmlns:a16="http://schemas.microsoft.com/office/drawing/2014/main" id="{4B2D4B1B-0FB9-114E-BA5B-8B5027107D92}"/>
              </a:ext>
            </a:extLst>
          </p:cNvPr>
          <p:cNvSpPr>
            <a:spLocks noGrp="1"/>
          </p:cNvSpPr>
          <p:nvPr>
            <p:ph type="subTitle" idx="11"/>
          </p:nvPr>
        </p:nvSpPr>
        <p:spPr>
          <a:xfrm>
            <a:off x="2689201" y="1690691"/>
            <a:ext cx="6261826"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Picture Placeholder 2">
            <a:extLst>
              <a:ext uri="{FF2B5EF4-FFF2-40B4-BE49-F238E27FC236}">
                <a16:creationId xmlns:a16="http://schemas.microsoft.com/office/drawing/2014/main" id="{10FF9FE5-9D4A-1A4C-B15E-0CE138A25974}"/>
              </a:ext>
            </a:extLst>
          </p:cNvPr>
          <p:cNvSpPr>
            <a:spLocks noGrp="1"/>
          </p:cNvSpPr>
          <p:nvPr>
            <p:ph type="pic" idx="12"/>
          </p:nvPr>
        </p:nvSpPr>
        <p:spPr>
          <a:xfrm>
            <a:off x="2687545" y="2449002"/>
            <a:ext cx="6263479" cy="3412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383258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132A-BF66-7741-B4E1-5EC8B4494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0F300-B86F-C047-9CF4-9E9871E162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EC35E15-4711-A54D-A449-AA8C07DE0F2C}"/>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8" name="Slide Number Placeholder 6">
            <a:extLst>
              <a:ext uri="{FF2B5EF4-FFF2-40B4-BE49-F238E27FC236}">
                <a16:creationId xmlns:a16="http://schemas.microsoft.com/office/drawing/2014/main" id="{3F768471-8CB1-A341-9717-5B2D14B919C3}"/>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450173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3D1-5250-4348-AC92-6B2D145570AB}"/>
              </a:ext>
            </a:extLst>
          </p:cNvPr>
          <p:cNvSpPr>
            <a:spLocks noGrp="1"/>
          </p:cNvSpPr>
          <p:nvPr>
            <p:ph type="ctrTitle"/>
          </p:nvPr>
        </p:nvSpPr>
        <p:spPr>
          <a:xfrm>
            <a:off x="381052" y="1122363"/>
            <a:ext cx="8569974"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381052" y="3602038"/>
            <a:ext cx="8569975" cy="1655762"/>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6">
            <a:extLst>
              <a:ext uri="{FF2B5EF4-FFF2-40B4-BE49-F238E27FC236}">
                <a16:creationId xmlns:a16="http://schemas.microsoft.com/office/drawing/2014/main" id="{B4154B13-DA74-8A41-B0AC-B68A42004D27}"/>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7" name="Date Placeholder 3">
            <a:extLst>
              <a:ext uri="{FF2B5EF4-FFF2-40B4-BE49-F238E27FC236}">
                <a16:creationId xmlns:a16="http://schemas.microsoft.com/office/drawing/2014/main" id="{A5446C3C-E87B-8046-8B5F-8F8CC96F93D5}"/>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2419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236F-EF7D-0E4C-B56A-E65E9B97349A}"/>
              </a:ext>
            </a:extLst>
          </p:cNvPr>
          <p:cNvSpPr>
            <a:spLocks noGrp="1"/>
          </p:cNvSpPr>
          <p:nvPr>
            <p:ph type="title"/>
          </p:nvPr>
        </p:nvSpPr>
        <p:spPr>
          <a:xfrm>
            <a:off x="381053" y="247828"/>
            <a:ext cx="8569972" cy="14428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0F0B86-6219-FA4E-9B36-661D6B13663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5BD00216-8A58-574A-B455-5FF7296BA39B}"/>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6" name="Date Placeholder 3">
            <a:extLst>
              <a:ext uri="{FF2B5EF4-FFF2-40B4-BE49-F238E27FC236}">
                <a16:creationId xmlns:a16="http://schemas.microsoft.com/office/drawing/2014/main" id="{E592F399-D0AD-6A4C-B3C7-480EEFDEE109}"/>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417576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B8E7-2A83-1540-917B-E72C6ECEC744}"/>
              </a:ext>
            </a:extLst>
          </p:cNvPr>
          <p:cNvSpPr>
            <a:spLocks noGrp="1"/>
          </p:cNvSpPr>
          <p:nvPr>
            <p:ph type="title"/>
          </p:nvPr>
        </p:nvSpPr>
        <p:spPr/>
        <p:txBody>
          <a:bodyPr/>
          <a:lstStyle/>
          <a:p>
            <a:r>
              <a:rPr lang="en-US" dirty="0"/>
              <a:t>Click to edit Master title style</a:t>
            </a:r>
          </a:p>
        </p:txBody>
      </p:sp>
      <p:sp>
        <p:nvSpPr>
          <p:cNvPr id="9" name="Slide Number Placeholder 6">
            <a:extLst>
              <a:ext uri="{FF2B5EF4-FFF2-40B4-BE49-F238E27FC236}">
                <a16:creationId xmlns:a16="http://schemas.microsoft.com/office/drawing/2014/main" id="{E3FAC565-2DA1-1F40-999E-7A3EC2D50E85}"/>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7" name="Content Placeholder 3">
            <a:extLst>
              <a:ext uri="{FF2B5EF4-FFF2-40B4-BE49-F238E27FC236}">
                <a16:creationId xmlns:a16="http://schemas.microsoft.com/office/drawing/2014/main" id="{6EC3E59A-BF2D-FD44-9B44-E09B877A5514}"/>
              </a:ext>
            </a:extLst>
          </p:cNvPr>
          <p:cNvSpPr>
            <a:spLocks noGrp="1"/>
          </p:cNvSpPr>
          <p:nvPr>
            <p:ph sz="half" idx="2"/>
          </p:nvPr>
        </p:nvSpPr>
        <p:spPr>
          <a:xfrm>
            <a:off x="381053" y="1908313"/>
            <a:ext cx="4087580"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7AB1228E-7F20-7D43-86FC-23F78CCBB190}"/>
              </a:ext>
            </a:extLst>
          </p:cNvPr>
          <p:cNvSpPr>
            <a:spLocks noGrp="1"/>
          </p:cNvSpPr>
          <p:nvPr>
            <p:ph sz="quarter" idx="10"/>
          </p:nvPr>
        </p:nvSpPr>
        <p:spPr>
          <a:xfrm>
            <a:off x="4675367" y="1908313"/>
            <a:ext cx="4275657"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F3F98426-ECA4-8E4B-8922-30792AA74DC3}"/>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30279737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BFB3-9901-C54A-934E-8C3F507FAAB9}"/>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51D5BFC-74FB-9048-B4FA-50870D8BB244}"/>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5" name="Date Placeholder 3">
            <a:extLst>
              <a:ext uri="{FF2B5EF4-FFF2-40B4-BE49-F238E27FC236}">
                <a16:creationId xmlns:a16="http://schemas.microsoft.com/office/drawing/2014/main" id="{C592B630-A3D6-9840-BB36-41B1323D06E2}"/>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212516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4" name="Date Placeholder 3">
            <a:extLst>
              <a:ext uri="{FF2B5EF4-FFF2-40B4-BE49-F238E27FC236}">
                <a16:creationId xmlns:a16="http://schemas.microsoft.com/office/drawing/2014/main" id="{8B921169-E4CC-984A-AD28-A1AAB37B11E2}"/>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115814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97EED-5C7F-D843-825B-BFA8EB477A23}"/>
              </a:ext>
            </a:extLst>
          </p:cNvPr>
          <p:cNvSpPr>
            <a:spLocks noGrp="1"/>
          </p:cNvSpPr>
          <p:nvPr>
            <p:ph idx="1"/>
          </p:nvPr>
        </p:nvSpPr>
        <p:spPr>
          <a:xfrm>
            <a:off x="381053" y="2449002"/>
            <a:ext cx="8569972" cy="3412051"/>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9" name="Slide Number Placeholder 6">
            <a:extLst>
              <a:ext uri="{FF2B5EF4-FFF2-40B4-BE49-F238E27FC236}">
                <a16:creationId xmlns:a16="http://schemas.microsoft.com/office/drawing/2014/main" id="{CEF2B0F3-63E6-7E44-B9B3-40CAD5108A81}"/>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7" name="Title 1">
            <a:extLst>
              <a:ext uri="{FF2B5EF4-FFF2-40B4-BE49-F238E27FC236}">
                <a16:creationId xmlns:a16="http://schemas.microsoft.com/office/drawing/2014/main" id="{882F0DFE-35A0-0445-95C3-67F58762C007}"/>
              </a:ext>
            </a:extLst>
          </p:cNvPr>
          <p:cNvSpPr>
            <a:spLocks noGrp="1"/>
          </p:cNvSpPr>
          <p:nvPr>
            <p:ph type="title"/>
          </p:nvPr>
        </p:nvSpPr>
        <p:spPr>
          <a:xfrm>
            <a:off x="382706" y="365128"/>
            <a:ext cx="8569977" cy="1325563"/>
          </a:xfrm>
        </p:spPr>
        <p:txBody>
          <a:bodyPr/>
          <a:lstStyle/>
          <a:p>
            <a:r>
              <a:rPr lang="en-US"/>
              <a:t>Click to edit Master title style</a:t>
            </a:r>
          </a:p>
        </p:txBody>
      </p:sp>
      <p:sp>
        <p:nvSpPr>
          <p:cNvPr id="10" name="Subtitle 2">
            <a:extLst>
              <a:ext uri="{FF2B5EF4-FFF2-40B4-BE49-F238E27FC236}">
                <a16:creationId xmlns:a16="http://schemas.microsoft.com/office/drawing/2014/main" id="{797C545D-1163-F747-A053-6B826ED68649}"/>
              </a:ext>
            </a:extLst>
          </p:cNvPr>
          <p:cNvSpPr>
            <a:spLocks noGrp="1"/>
          </p:cNvSpPr>
          <p:nvPr>
            <p:ph type="subTitle" idx="11"/>
          </p:nvPr>
        </p:nvSpPr>
        <p:spPr>
          <a:xfrm>
            <a:off x="383317" y="1690691"/>
            <a:ext cx="8567710"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Date Placeholder 3">
            <a:extLst>
              <a:ext uri="{FF2B5EF4-FFF2-40B4-BE49-F238E27FC236}">
                <a16:creationId xmlns:a16="http://schemas.microsoft.com/office/drawing/2014/main" id="{974B96DA-1176-3E4A-9C30-97DAAB29A6B8}"/>
              </a:ext>
            </a:extLst>
          </p:cNvPr>
          <p:cNvSpPr>
            <a:spLocks noGrp="1"/>
          </p:cNvSpPr>
          <p:nvPr>
            <p:ph type="dt" sz="half" idx="1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1964472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7FA1B61B-BB5F-BB46-9A6C-E5A308BF4C9C}"/>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12" name="Title 1">
            <a:extLst>
              <a:ext uri="{FF2B5EF4-FFF2-40B4-BE49-F238E27FC236}">
                <a16:creationId xmlns:a16="http://schemas.microsoft.com/office/drawing/2014/main" id="{EB5EADA2-4A37-FE4A-9306-9C4CB88A7782}"/>
              </a:ext>
            </a:extLst>
          </p:cNvPr>
          <p:cNvSpPr>
            <a:spLocks noGrp="1"/>
          </p:cNvSpPr>
          <p:nvPr>
            <p:ph type="title"/>
          </p:nvPr>
        </p:nvSpPr>
        <p:spPr>
          <a:xfrm>
            <a:off x="382706" y="365128"/>
            <a:ext cx="8569977" cy="1325563"/>
          </a:xfrm>
        </p:spPr>
        <p:txBody>
          <a:bodyPr/>
          <a:lstStyle/>
          <a:p>
            <a:r>
              <a:rPr lang="en-US" dirty="0"/>
              <a:t>Click to edit Master title style</a:t>
            </a:r>
          </a:p>
        </p:txBody>
      </p:sp>
      <p:sp>
        <p:nvSpPr>
          <p:cNvPr id="13" name="Subtitle 2">
            <a:extLst>
              <a:ext uri="{FF2B5EF4-FFF2-40B4-BE49-F238E27FC236}">
                <a16:creationId xmlns:a16="http://schemas.microsoft.com/office/drawing/2014/main" id="{4B2D4B1B-0FB9-114E-BA5B-8B5027107D92}"/>
              </a:ext>
            </a:extLst>
          </p:cNvPr>
          <p:cNvSpPr>
            <a:spLocks noGrp="1"/>
          </p:cNvSpPr>
          <p:nvPr>
            <p:ph type="subTitle" idx="11"/>
          </p:nvPr>
        </p:nvSpPr>
        <p:spPr>
          <a:xfrm>
            <a:off x="383317" y="1690691"/>
            <a:ext cx="8567710" cy="758311"/>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4" name="Picture Placeholder 2">
            <a:extLst>
              <a:ext uri="{FF2B5EF4-FFF2-40B4-BE49-F238E27FC236}">
                <a16:creationId xmlns:a16="http://schemas.microsoft.com/office/drawing/2014/main" id="{10FF9FE5-9D4A-1A4C-B15E-0CE138A25974}"/>
              </a:ext>
            </a:extLst>
          </p:cNvPr>
          <p:cNvSpPr>
            <a:spLocks noGrp="1"/>
          </p:cNvSpPr>
          <p:nvPr>
            <p:ph type="pic" idx="12"/>
          </p:nvPr>
        </p:nvSpPr>
        <p:spPr>
          <a:xfrm>
            <a:off x="381053" y="2449002"/>
            <a:ext cx="8569972" cy="34120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Date Placeholder 3">
            <a:extLst>
              <a:ext uri="{FF2B5EF4-FFF2-40B4-BE49-F238E27FC236}">
                <a16:creationId xmlns:a16="http://schemas.microsoft.com/office/drawing/2014/main" id="{033A04E9-32A3-5A4A-9079-6BA8A9837A46}"/>
              </a:ext>
            </a:extLst>
          </p:cNvPr>
          <p:cNvSpPr>
            <a:spLocks noGrp="1"/>
          </p:cNvSpPr>
          <p:nvPr>
            <p:ph type="dt" sz="half" idx="13"/>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461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E96DBB-7B5E-9147-9B12-F671C7CD616A}"/>
              </a:ext>
            </a:extLst>
          </p:cNvPr>
          <p:cNvSpPr>
            <a:spLocks noGrp="1"/>
          </p:cNvSpPr>
          <p:nvPr>
            <p:ph type="dt" sz="half" idx="10"/>
          </p:nvPr>
        </p:nvSpPr>
        <p:spPr>
          <a:xfrm>
            <a:off x="3785787" y="762919"/>
            <a:ext cx="1874855" cy="365125"/>
          </a:xfrm>
          <a:prstGeom prst="rect">
            <a:avLst/>
          </a:prstGeom>
        </p:spPr>
        <p:txBody>
          <a:bodyPr/>
          <a:lstStyle>
            <a:lvl1pPr>
              <a:defRPr i="1">
                <a:solidFill>
                  <a:schemeClr val="accent3"/>
                </a:solidFill>
              </a:defRPr>
            </a:lvl1pPr>
          </a:lstStyle>
          <a:p>
            <a:fld id="{42144A68-54D6-304E-8125-97B353868DB4}" type="datetime3">
              <a:rPr lang="en-US" smtClean="0"/>
              <a:pPr/>
              <a:t>23 February 2023</a:t>
            </a:fld>
            <a:endParaRPr lang="en-US" dirty="0"/>
          </a:p>
        </p:txBody>
      </p:sp>
      <p:sp>
        <p:nvSpPr>
          <p:cNvPr id="7" name="Title 1">
            <a:extLst>
              <a:ext uri="{FF2B5EF4-FFF2-40B4-BE49-F238E27FC236}">
                <a16:creationId xmlns:a16="http://schemas.microsoft.com/office/drawing/2014/main" id="{DF180FD4-AF3B-614F-ACD9-862797B163D2}"/>
              </a:ext>
            </a:extLst>
          </p:cNvPr>
          <p:cNvSpPr>
            <a:spLocks noGrp="1"/>
          </p:cNvSpPr>
          <p:nvPr>
            <p:ph type="ctrTitle"/>
          </p:nvPr>
        </p:nvSpPr>
        <p:spPr>
          <a:xfrm>
            <a:off x="3785787" y="1128044"/>
            <a:ext cx="5165239" cy="4155393"/>
          </a:xfrm>
          <a:prstGeom prst="rect">
            <a:avLst/>
          </a:prstGeom>
        </p:spPr>
        <p:txBody>
          <a:bodyPr anchor="ctr">
            <a:normAutofit/>
          </a:bodyPr>
          <a:lstStyle>
            <a:lvl1pPr algn="l">
              <a:defRPr sz="4800"/>
            </a:lvl1pPr>
          </a:lstStyle>
          <a:p>
            <a:r>
              <a:rPr lang="en-US"/>
              <a:t>Click to edit Master title style</a:t>
            </a:r>
            <a:endParaRPr lang="en-US" dirty="0"/>
          </a:p>
        </p:txBody>
      </p:sp>
    </p:spTree>
    <p:extLst>
      <p:ext uri="{BB962C8B-B14F-4D97-AF65-F5344CB8AC3E}">
        <p14:creationId xmlns:p14="http://schemas.microsoft.com/office/powerpoint/2010/main" val="3361580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132A-BF66-7741-B4E1-5EC8B4494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0F300-B86F-C047-9CF4-9E9871E162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3F768471-8CB1-A341-9717-5B2D14B919C3}"/>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
        <p:nvSpPr>
          <p:cNvPr id="6" name="Date Placeholder 3">
            <a:extLst>
              <a:ext uri="{FF2B5EF4-FFF2-40B4-BE49-F238E27FC236}">
                <a16:creationId xmlns:a16="http://schemas.microsoft.com/office/drawing/2014/main" id="{BA9061A5-4E65-F645-A21C-7C987908399C}"/>
              </a:ext>
            </a:extLst>
          </p:cNvPr>
          <p:cNvSpPr>
            <a:spLocks noGrp="1"/>
          </p:cNvSpPr>
          <p:nvPr>
            <p:ph type="dt" sz="half" idx="11"/>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Tree>
    <p:extLst>
      <p:ext uri="{BB962C8B-B14F-4D97-AF65-F5344CB8AC3E}">
        <p14:creationId xmlns:p14="http://schemas.microsoft.com/office/powerpoint/2010/main" val="226038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41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9" name="Espace réservé de la date 8"/>
          <p:cNvSpPr>
            <a:spLocks noGrp="1"/>
          </p:cNvSpPr>
          <p:nvPr>
            <p:ph type="dt" sz="half" idx="14"/>
          </p:nvPr>
        </p:nvSpPr>
        <p:spPr/>
        <p:txBody>
          <a:bodyPr/>
          <a:lstStyle/>
          <a:p>
            <a:r>
              <a:rPr lang="fr-FR" dirty="0">
                <a:solidFill>
                  <a:srgbClr val="FFFFFF"/>
                </a:solidFill>
              </a:rPr>
              <a:t>Date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1" name="Espace réservé du pied de page 10"/>
          <p:cNvSpPr>
            <a:spLocks noGrp="1"/>
          </p:cNvSpPr>
          <p:nvPr>
            <p:ph type="ftr" sz="quarter" idx="16"/>
          </p:nvPr>
        </p:nvSpPr>
        <p:spPr/>
        <p:txBody>
          <a:bodyPr/>
          <a:lstStyle/>
          <a:p>
            <a:r>
              <a:rPr lang="fr-FR" dirty="0">
                <a:solidFill>
                  <a:srgbClr val="FFFFFF"/>
                </a:solidFill>
              </a:rPr>
              <a:t>Place</a:t>
            </a:r>
          </a:p>
        </p:txBody>
      </p:sp>
    </p:spTree>
    <p:extLst>
      <p:ext uri="{BB962C8B-B14F-4D97-AF65-F5344CB8AC3E}">
        <p14:creationId xmlns:p14="http://schemas.microsoft.com/office/powerpoint/2010/main" val="3130015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3713083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1800"/>
            </a:lvl1pPr>
          </a:lstStyle>
          <a:p>
            <a:pPr lvl="0"/>
            <a:r>
              <a:rPr lang="fr-FR"/>
              <a:t>Text</a:t>
            </a:r>
          </a:p>
        </p:txBody>
      </p:sp>
      <p:sp>
        <p:nvSpPr>
          <p:cNvPr id="4" name="Espace réservé de la date 3"/>
          <p:cNvSpPr>
            <a:spLocks noGrp="1"/>
          </p:cNvSpPr>
          <p:nvPr>
            <p:ph type="dt" sz="half" idx="10"/>
          </p:nvPr>
        </p:nvSpPr>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p>
        </p:txBody>
      </p:sp>
    </p:spTree>
    <p:extLst>
      <p:ext uri="{BB962C8B-B14F-4D97-AF65-F5344CB8AC3E}">
        <p14:creationId xmlns:p14="http://schemas.microsoft.com/office/powerpoint/2010/main" val="1376403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331505"/>
      </p:ext>
    </p:extLst>
  </p:cSld>
  <p:clrMapOvr>
    <a:masterClrMapping/>
  </p:clrMapOvr>
  <p:transition>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p>
        </p:txBody>
      </p:sp>
      <p:sp>
        <p:nvSpPr>
          <p:cNvPr id="6" name="Espace réservé du contenu 5"/>
          <p:cNvSpPr>
            <a:spLocks noGrp="1"/>
          </p:cNvSpPr>
          <p:nvPr>
            <p:ph sz="quarter" idx="10" hasCustomPrompt="1"/>
          </p:nvPr>
        </p:nvSpPr>
        <p:spPr>
          <a:xfrm>
            <a:off x="4572000" y="6022108"/>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1761655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1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73937"/>
      </p:ext>
    </p:extLst>
  </p:cSld>
  <p:clrMapOvr>
    <a:masterClrMapping/>
  </p:clrMapOvr>
  <p:transition>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453336"/>
            <a:ext cx="1378496" cy="365125"/>
          </a:xfrm>
          <a:prstGeom prst="rect">
            <a:avLst/>
          </a:prstGeom>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a:xfrm>
            <a:off x="1835696" y="6453336"/>
            <a:ext cx="4392488" cy="365125"/>
          </a:xfrm>
          <a:prstGeom prst="rect">
            <a:avLst/>
          </a:prstGeom>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a:xfrm>
            <a:off x="8388424" y="6453336"/>
            <a:ext cx="621432" cy="365125"/>
          </a:xfrm>
          <a:prstGeom prst="rect">
            <a:avLst/>
          </a:prstGeom>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10198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345326C8-0CD7-7640-8C42-DDD2DE83244B}"/>
              </a:ext>
            </a:extLst>
          </p:cNvPr>
          <p:cNvSpPr>
            <a:spLocks noGrp="1"/>
          </p:cNvSpPr>
          <p:nvPr>
            <p:ph type="ctrTitle"/>
          </p:nvPr>
        </p:nvSpPr>
        <p:spPr>
          <a:xfrm>
            <a:off x="2702859" y="3469340"/>
            <a:ext cx="6180432" cy="806825"/>
          </a:xfrm>
          <a:prstGeom prst="rect">
            <a:avLst/>
          </a:prstGeom>
        </p:spPr>
        <p:txBody>
          <a:bodyPr anchor="t">
            <a:normAutofit/>
          </a:bodyPr>
          <a:lstStyle>
            <a:lvl1pPr algn="ctr">
              <a:defRPr/>
            </a:lvl1pPr>
          </a:lstStyle>
          <a:p>
            <a:r>
              <a:rPr lang="en-US" sz="4400"/>
              <a:t>Click to edit Master title style</a:t>
            </a:r>
            <a:endParaRPr lang="en-US" sz="4400" dirty="0"/>
          </a:p>
        </p:txBody>
      </p:sp>
      <p:sp>
        <p:nvSpPr>
          <p:cNvPr id="4" name="Subtitle 5">
            <a:extLst>
              <a:ext uri="{FF2B5EF4-FFF2-40B4-BE49-F238E27FC236}">
                <a16:creationId xmlns:a16="http://schemas.microsoft.com/office/drawing/2014/main" id="{4BCA4744-7ACB-8D48-8FAB-167C8781675C}"/>
              </a:ext>
            </a:extLst>
          </p:cNvPr>
          <p:cNvSpPr>
            <a:spLocks noGrp="1"/>
          </p:cNvSpPr>
          <p:nvPr>
            <p:ph type="subTitle" idx="4294967295"/>
          </p:nvPr>
        </p:nvSpPr>
        <p:spPr>
          <a:xfrm>
            <a:off x="2702860" y="4276165"/>
            <a:ext cx="6180430" cy="2211720"/>
          </a:xfrm>
          <a:prstGeom prst="rect">
            <a:avLst/>
          </a:prstGeom>
        </p:spPr>
        <p:txBody>
          <a:bodyPr/>
          <a:lstStyle/>
          <a:p>
            <a:pPr marL="0" indent="0" algn="ctr">
              <a:buNone/>
            </a:pPr>
            <a:r>
              <a:rPr lang="en-US"/>
              <a:t>Click to edit Master subtitle style</a:t>
            </a:r>
            <a:endParaRPr lang="en-US" dirty="0">
              <a:solidFill>
                <a:schemeClr val="accent1"/>
              </a:solidFill>
            </a:endParaRPr>
          </a:p>
        </p:txBody>
      </p:sp>
    </p:spTree>
    <p:extLst>
      <p:ext uri="{BB962C8B-B14F-4D97-AF65-F5344CB8AC3E}">
        <p14:creationId xmlns:p14="http://schemas.microsoft.com/office/powerpoint/2010/main" val="42633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1800"/>
            </a:lvl1pPr>
          </a:lstStyle>
          <a:p>
            <a:pPr lvl="0"/>
            <a:r>
              <a:rPr lang="fr-FR"/>
              <a:t>Text</a:t>
            </a:r>
          </a:p>
        </p:txBody>
      </p:sp>
      <p:sp>
        <p:nvSpPr>
          <p:cNvPr id="4" name="Espace réservé de la date 3"/>
          <p:cNvSpPr>
            <a:spLocks noGrp="1"/>
          </p:cNvSpPr>
          <p:nvPr>
            <p:ph type="dt" sz="half" idx="10"/>
          </p:nvPr>
        </p:nvSpPr>
        <p:spPr>
          <a:xfrm>
            <a:off x="457200" y="6453336"/>
            <a:ext cx="1378496" cy="365125"/>
          </a:xfrm>
          <a:prstGeom prst="rect">
            <a:avLst/>
          </a:prstGeom>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a:xfrm>
            <a:off x="1835696" y="6453336"/>
            <a:ext cx="4392488" cy="365125"/>
          </a:xfrm>
          <a:prstGeom prst="rect">
            <a:avLst/>
          </a:prstGeom>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a:xfrm>
            <a:off x="8388424" y="6453336"/>
            <a:ext cx="621432" cy="365125"/>
          </a:xfrm>
          <a:prstGeom prst="rect">
            <a:avLst/>
          </a:prstGeom>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p>
        </p:txBody>
      </p:sp>
    </p:spTree>
    <p:extLst>
      <p:ext uri="{BB962C8B-B14F-4D97-AF65-F5344CB8AC3E}">
        <p14:creationId xmlns:p14="http://schemas.microsoft.com/office/powerpoint/2010/main" val="79401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20" y="6444808"/>
            <a:ext cx="1366837" cy="360000"/>
          </a:xfrm>
        </p:spPr>
        <p:txBody>
          <a:bodyPr anchor="ctr" anchorCtr="0">
            <a:noAutofit/>
          </a:bodyPr>
          <a:lstStyle>
            <a:lvl1pPr>
              <a:buNone/>
              <a:defRPr sz="675">
                <a:solidFill>
                  <a:schemeClr val="bg1"/>
                </a:solidFill>
              </a:defRPr>
            </a:lvl1pPr>
            <a:lvl2pPr>
              <a:buNone/>
              <a:defRPr sz="788">
                <a:solidFill>
                  <a:schemeClr val="bg1"/>
                </a:solidFill>
              </a:defRPr>
            </a:lvl2pPr>
            <a:lvl3pPr>
              <a:buNone/>
              <a:defRPr sz="788">
                <a:solidFill>
                  <a:schemeClr val="bg1"/>
                </a:solidFill>
              </a:defRPr>
            </a:lvl3pPr>
            <a:lvl4pPr>
              <a:buNone/>
              <a:defRPr sz="788">
                <a:solidFill>
                  <a:schemeClr val="bg1"/>
                </a:solidFill>
              </a:defRPr>
            </a:lvl4pPr>
            <a:lvl5pPr>
              <a:buNone/>
              <a:defRPr sz="788">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33" y="6444808"/>
            <a:ext cx="4391173" cy="360000"/>
          </a:xfrm>
        </p:spPr>
        <p:txBody>
          <a:bodyPr anchor="ctr" anchorCtr="0">
            <a:noAutofit/>
          </a:bodyPr>
          <a:lstStyle>
            <a:lvl1pPr algn="ctr">
              <a:buNone/>
              <a:defRPr sz="675" baseline="0">
                <a:solidFill>
                  <a:schemeClr val="bg1"/>
                </a:solidFill>
              </a:defRPr>
            </a:lvl1pPr>
            <a:lvl2pPr>
              <a:buNone/>
              <a:defRPr sz="788">
                <a:solidFill>
                  <a:schemeClr val="bg1"/>
                </a:solidFill>
              </a:defRPr>
            </a:lvl2pPr>
            <a:lvl3pPr>
              <a:buNone/>
              <a:defRPr sz="788">
                <a:solidFill>
                  <a:schemeClr val="bg1"/>
                </a:solidFill>
              </a:defRPr>
            </a:lvl3pPr>
            <a:lvl4pPr>
              <a:buNone/>
              <a:defRPr sz="788">
                <a:solidFill>
                  <a:schemeClr val="bg1"/>
                </a:solidFill>
              </a:defRPr>
            </a:lvl4pPr>
            <a:lvl5pPr>
              <a:buNone/>
              <a:defRPr sz="788">
                <a:solidFill>
                  <a:schemeClr val="bg1"/>
                </a:solidFill>
              </a:defRPr>
            </a:lvl5pPr>
          </a:lstStyle>
          <a:p>
            <a:pPr lvl="0"/>
            <a:r>
              <a:rPr lang="fr-FR"/>
              <a:t>Event, place</a:t>
            </a:r>
          </a:p>
        </p:txBody>
      </p:sp>
    </p:spTree>
    <p:extLst>
      <p:ext uri="{BB962C8B-B14F-4D97-AF65-F5344CB8AC3E}">
        <p14:creationId xmlns:p14="http://schemas.microsoft.com/office/powerpoint/2010/main" val="243292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750784"/>
      </p:ext>
    </p:extLst>
  </p:cSld>
  <p:clrMapOvr>
    <a:masterClrMapping/>
  </p:clrMapOvr>
  <p:transition>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2664825218"/>
      </p:ext>
    </p:extLst>
  </p:cSld>
  <p:clrMapOvr>
    <a:masterClrMapping/>
  </p:clrMapOvr>
  <p:transition>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611579042"/>
      </p:ext>
    </p:extLst>
  </p:cSld>
  <p:clrMapOvr>
    <a:masterClrMapping/>
  </p:clrMapOvr>
  <p:transition>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2273339880"/>
      </p:ext>
    </p:extLst>
  </p:cSld>
  <p:clrMapOvr>
    <a:masterClrMapping/>
  </p:clrMapOvr>
  <p:transition>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42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1575"/>
            </a:lvl1pPr>
          </a:lstStyle>
          <a:p>
            <a:pPr lvl="0"/>
            <a:r>
              <a:rPr lang="fr-FR"/>
              <a:t>Sub-title</a:t>
            </a: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9" name="Espace réservé de la date 8"/>
          <p:cNvSpPr>
            <a:spLocks noGrp="1"/>
          </p:cNvSpPr>
          <p:nvPr>
            <p:ph type="dt" sz="half" idx="14"/>
          </p:nvPr>
        </p:nvSpPr>
        <p:spPr/>
        <p:txBody>
          <a:bodyPr/>
          <a:lstStyle/>
          <a:p>
            <a:r>
              <a:rPr lang="fr-FR" dirty="0">
                <a:solidFill>
                  <a:srgbClr val="FFFFFF"/>
                </a:solidFill>
              </a:rPr>
              <a:t>Date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1" name="Espace réservé du pied de page 10"/>
          <p:cNvSpPr>
            <a:spLocks noGrp="1"/>
          </p:cNvSpPr>
          <p:nvPr>
            <p:ph type="ftr" sz="quarter" idx="16"/>
          </p:nvPr>
        </p:nvSpPr>
        <p:spPr/>
        <p:txBody>
          <a:bodyPr/>
          <a:lstStyle/>
          <a:p>
            <a:r>
              <a:rPr lang="fr-FR" dirty="0">
                <a:solidFill>
                  <a:srgbClr val="FFFFFF"/>
                </a:solidFill>
              </a:rPr>
              <a:t>Place</a:t>
            </a:r>
          </a:p>
        </p:txBody>
      </p:sp>
    </p:spTree>
    <p:extLst>
      <p:ext uri="{BB962C8B-B14F-4D97-AF65-F5344CB8AC3E}">
        <p14:creationId xmlns:p14="http://schemas.microsoft.com/office/powerpoint/2010/main" val="3444044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4114575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350"/>
            </a:lvl1pPr>
          </a:lstStyle>
          <a:p>
            <a:pPr lvl="0"/>
            <a:r>
              <a:rPr lang="fr-FR"/>
              <a:t>Text</a:t>
            </a:r>
          </a:p>
        </p:txBody>
      </p:sp>
      <p:sp>
        <p:nvSpPr>
          <p:cNvPr id="4" name="Espace réservé de la date 3"/>
          <p:cNvSpPr>
            <a:spLocks noGrp="1"/>
          </p:cNvSpPr>
          <p:nvPr>
            <p:ph type="dt" sz="half" idx="10"/>
          </p:nvPr>
        </p:nvSpPr>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350"/>
            </a:lvl1pPr>
          </a:lstStyle>
          <a:p>
            <a:pPr lvl="0"/>
            <a:r>
              <a:rPr lang="fr-FR"/>
              <a:t>Text</a:t>
            </a:r>
          </a:p>
        </p:txBody>
      </p:sp>
    </p:spTree>
    <p:extLst>
      <p:ext uri="{BB962C8B-B14F-4D97-AF65-F5344CB8AC3E}">
        <p14:creationId xmlns:p14="http://schemas.microsoft.com/office/powerpoint/2010/main" val="175531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9107CD6-9261-EC4B-9D5F-570A147072AF}"/>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2305997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0975"/>
      </p:ext>
    </p:extLst>
  </p:cSld>
  <p:clrMapOvr>
    <a:masterClrMapping/>
  </p:clrMapOvr>
  <p:transition>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p>
        </p:txBody>
      </p:sp>
      <p:sp>
        <p:nvSpPr>
          <p:cNvPr id="6" name="Espace réservé du contenu 5"/>
          <p:cNvSpPr>
            <a:spLocks noGrp="1"/>
          </p:cNvSpPr>
          <p:nvPr>
            <p:ph sz="quarter" idx="10" hasCustomPrompt="1"/>
          </p:nvPr>
        </p:nvSpPr>
        <p:spPr>
          <a:xfrm>
            <a:off x="4572000" y="6022110"/>
            <a:ext cx="4320480" cy="503237"/>
          </a:xfrm>
        </p:spPr>
        <p:txBody>
          <a:bodyPr anchor="ctr" anchorCtr="0">
            <a:normAutofit/>
          </a:bodyPr>
          <a:lstStyle>
            <a:lvl1pPr>
              <a:defRPr sz="1013" b="1">
                <a:solidFill>
                  <a:schemeClr val="tx1"/>
                </a:solidFill>
              </a:defRPr>
            </a:lvl1pPr>
          </a:lstStyle>
          <a:p>
            <a:pPr lvl="0"/>
            <a:r>
              <a:rPr lang="fr-FR"/>
              <a:t>Date, Place</a:t>
            </a:r>
          </a:p>
        </p:txBody>
      </p:sp>
    </p:spTree>
    <p:extLst>
      <p:ext uri="{BB962C8B-B14F-4D97-AF65-F5344CB8AC3E}">
        <p14:creationId xmlns:p14="http://schemas.microsoft.com/office/powerpoint/2010/main" val="3325896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re et contenu">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880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384995"/>
      </p:ext>
    </p:extLst>
  </p:cSld>
  <p:clrMapOvr>
    <a:masterClrMapping/>
  </p:clrMapOvr>
  <p:transition>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1" y="6453338"/>
            <a:ext cx="1378496" cy="365125"/>
          </a:xfrm>
          <a:prstGeom prst="rect">
            <a:avLst/>
          </a:prstGeom>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a:xfrm>
            <a:off x="1835697" y="6453338"/>
            <a:ext cx="4392488" cy="365125"/>
          </a:xfrm>
          <a:prstGeom prst="rect">
            <a:avLst/>
          </a:prstGeom>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a:xfrm>
            <a:off x="8388424" y="6453338"/>
            <a:ext cx="621432" cy="365125"/>
          </a:xfrm>
          <a:prstGeom prst="rect">
            <a:avLst/>
          </a:prstGeom>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Tree>
    <p:extLst>
      <p:ext uri="{BB962C8B-B14F-4D97-AF65-F5344CB8AC3E}">
        <p14:creationId xmlns:p14="http://schemas.microsoft.com/office/powerpoint/2010/main" val="2795030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18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350"/>
            </a:lvl1pPr>
          </a:lstStyle>
          <a:p>
            <a:pPr lvl="0"/>
            <a:r>
              <a:rPr lang="fr-FR"/>
              <a:t>Text</a:t>
            </a:r>
          </a:p>
        </p:txBody>
      </p:sp>
      <p:sp>
        <p:nvSpPr>
          <p:cNvPr id="4" name="Espace réservé de la date 3"/>
          <p:cNvSpPr>
            <a:spLocks noGrp="1"/>
          </p:cNvSpPr>
          <p:nvPr>
            <p:ph type="dt" sz="half" idx="10"/>
          </p:nvPr>
        </p:nvSpPr>
        <p:spPr>
          <a:xfrm>
            <a:off x="457201" y="6453338"/>
            <a:ext cx="1378496" cy="365125"/>
          </a:xfrm>
          <a:prstGeom prst="rect">
            <a:avLst/>
          </a:prstGeom>
        </p:spPr>
        <p:txBody>
          <a:bodyPr/>
          <a:lstStyle>
            <a:lvl1pPr>
              <a:defRPr/>
            </a:lvl1pPr>
          </a:lstStyle>
          <a:p>
            <a:r>
              <a:rPr lang="fr-FR" dirty="0">
                <a:solidFill>
                  <a:srgbClr val="FFFFFF"/>
                </a:solidFill>
              </a:rPr>
              <a:t>Date</a:t>
            </a:r>
          </a:p>
        </p:txBody>
      </p:sp>
      <p:sp>
        <p:nvSpPr>
          <p:cNvPr id="5" name="Espace réservé du pied de page 4"/>
          <p:cNvSpPr>
            <a:spLocks noGrp="1"/>
          </p:cNvSpPr>
          <p:nvPr>
            <p:ph type="ftr" sz="quarter" idx="11"/>
          </p:nvPr>
        </p:nvSpPr>
        <p:spPr>
          <a:xfrm>
            <a:off x="1835697" y="6453338"/>
            <a:ext cx="4392488" cy="365125"/>
          </a:xfrm>
          <a:prstGeom prst="rect">
            <a:avLst/>
          </a:prstGeom>
        </p:spPr>
        <p:txBody>
          <a:bodyPr/>
          <a:lstStyle/>
          <a:p>
            <a:r>
              <a:rPr lang="fr-FR" dirty="0">
                <a:solidFill>
                  <a:srgbClr val="FFFFFF"/>
                </a:solidFill>
              </a:rPr>
              <a:t>Place</a:t>
            </a:r>
          </a:p>
        </p:txBody>
      </p:sp>
      <p:sp>
        <p:nvSpPr>
          <p:cNvPr id="6" name="Espace réservé du numéro de diapositive 5"/>
          <p:cNvSpPr>
            <a:spLocks noGrp="1"/>
          </p:cNvSpPr>
          <p:nvPr>
            <p:ph type="sldNum" sz="quarter" idx="12"/>
          </p:nvPr>
        </p:nvSpPr>
        <p:spPr>
          <a:xfrm>
            <a:off x="8388424" y="6453338"/>
            <a:ext cx="621432" cy="365125"/>
          </a:xfrm>
          <a:prstGeom prst="rect">
            <a:avLst/>
          </a:prstGeom>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788"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350"/>
            </a:lvl1pPr>
          </a:lstStyle>
          <a:p>
            <a:pPr lvl="0"/>
            <a:r>
              <a:rPr lang="fr-FR"/>
              <a:t>Text</a:t>
            </a:r>
          </a:p>
        </p:txBody>
      </p:sp>
    </p:spTree>
    <p:extLst>
      <p:ext uri="{BB962C8B-B14F-4D97-AF65-F5344CB8AC3E}">
        <p14:creationId xmlns:p14="http://schemas.microsoft.com/office/powerpoint/2010/main" val="22865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3D1-5250-4348-AC92-6B2D145570AB}"/>
              </a:ext>
            </a:extLst>
          </p:cNvPr>
          <p:cNvSpPr>
            <a:spLocks noGrp="1"/>
          </p:cNvSpPr>
          <p:nvPr>
            <p:ph type="ctrTitle"/>
          </p:nvPr>
        </p:nvSpPr>
        <p:spPr>
          <a:xfrm>
            <a:off x="2689200" y="1122363"/>
            <a:ext cx="6261825"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2F133352-86B9-4D44-898A-F708EC0DFF4E}"/>
              </a:ext>
            </a:extLst>
          </p:cNvPr>
          <p:cNvSpPr>
            <a:spLocks noGrp="1"/>
          </p:cNvSpPr>
          <p:nvPr>
            <p:ph type="subTitle" idx="1"/>
          </p:nvPr>
        </p:nvSpPr>
        <p:spPr>
          <a:xfrm>
            <a:off x="2689201" y="3602038"/>
            <a:ext cx="6261826" cy="1655762"/>
          </a:xfrm>
        </p:spPr>
        <p:txBody>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90B19827-F61E-1E48-B85B-2ABDC6B1E1A6}"/>
              </a:ext>
            </a:extLst>
          </p:cNvPr>
          <p:cNvSpPr>
            <a:spLocks noGrp="1"/>
          </p:cNvSpPr>
          <p:nvPr>
            <p:ph type="dt" sz="half" idx="2"/>
          </p:nvPr>
        </p:nvSpPr>
        <p:spPr>
          <a:xfrm>
            <a:off x="2689200" y="6356353"/>
            <a:ext cx="2044557"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6" name="Slide Number Placeholder 6">
            <a:extLst>
              <a:ext uri="{FF2B5EF4-FFF2-40B4-BE49-F238E27FC236}">
                <a16:creationId xmlns:a16="http://schemas.microsoft.com/office/drawing/2014/main" id="{B4154B13-DA74-8A41-B0AC-B68A42004D27}"/>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2990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236F-EF7D-0E4C-B56A-E65E9B97349A}"/>
              </a:ext>
            </a:extLst>
          </p:cNvPr>
          <p:cNvSpPr>
            <a:spLocks noGrp="1"/>
          </p:cNvSpPr>
          <p:nvPr>
            <p:ph type="title"/>
          </p:nvPr>
        </p:nvSpPr>
        <p:spPr>
          <a:xfrm>
            <a:off x="2689199" y="247828"/>
            <a:ext cx="6261825" cy="14428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0F0B86-6219-FA4E-9B36-661D6B13663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0E178DFE-C4CF-8649-823D-2F4BC560F8E0}"/>
              </a:ext>
            </a:extLst>
          </p:cNvPr>
          <p:cNvSpPr>
            <a:spLocks noGrp="1"/>
          </p:cNvSpPr>
          <p:nvPr>
            <p:ph type="dt" sz="half" idx="2"/>
          </p:nvPr>
        </p:nvSpPr>
        <p:spPr>
          <a:xfrm>
            <a:off x="2689199"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8" name="Slide Number Placeholder 6">
            <a:extLst>
              <a:ext uri="{FF2B5EF4-FFF2-40B4-BE49-F238E27FC236}">
                <a16:creationId xmlns:a16="http://schemas.microsoft.com/office/drawing/2014/main" id="{5BD00216-8A58-574A-B455-5FF7296BA39B}"/>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392202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B8E7-2A83-1540-917B-E72C6ECEC744}"/>
              </a:ext>
            </a:extLst>
          </p:cNvPr>
          <p:cNvSpPr>
            <a:spLocks noGrp="1"/>
          </p:cNvSpPr>
          <p:nvPr>
            <p:ph type="title"/>
          </p:nvPr>
        </p:nvSpPr>
        <p:spPr/>
        <p:txBody>
          <a:bodyPr/>
          <a:lstStyle/>
          <a:p>
            <a:r>
              <a:rPr lang="en-US" dirty="0"/>
              <a:t>Click to edit Master title style</a:t>
            </a:r>
          </a:p>
        </p:txBody>
      </p:sp>
      <p:sp>
        <p:nvSpPr>
          <p:cNvPr id="7" name="Content Placeholder 3">
            <a:extLst>
              <a:ext uri="{FF2B5EF4-FFF2-40B4-BE49-F238E27FC236}">
                <a16:creationId xmlns:a16="http://schemas.microsoft.com/office/drawing/2014/main" id="{6EC3E59A-BF2D-FD44-9B44-E09B877A5514}"/>
              </a:ext>
            </a:extLst>
          </p:cNvPr>
          <p:cNvSpPr>
            <a:spLocks noGrp="1"/>
          </p:cNvSpPr>
          <p:nvPr>
            <p:ph sz="half" idx="2"/>
          </p:nvPr>
        </p:nvSpPr>
        <p:spPr>
          <a:xfrm>
            <a:off x="2689199" y="1908313"/>
            <a:ext cx="3019837"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7AB1228E-7F20-7D43-86FC-23F78CCBB190}"/>
              </a:ext>
            </a:extLst>
          </p:cNvPr>
          <p:cNvSpPr>
            <a:spLocks noGrp="1"/>
          </p:cNvSpPr>
          <p:nvPr>
            <p:ph sz="quarter" idx="10"/>
          </p:nvPr>
        </p:nvSpPr>
        <p:spPr>
          <a:xfrm>
            <a:off x="5963479" y="1908313"/>
            <a:ext cx="2987546" cy="4281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39E576FE-387B-1A41-9981-6879E9003D84}"/>
              </a:ext>
            </a:extLst>
          </p:cNvPr>
          <p:cNvSpPr>
            <a:spLocks noGrp="1"/>
          </p:cNvSpPr>
          <p:nvPr>
            <p:ph type="dt" sz="half" idx="11"/>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12" name="Slide Number Placeholder 6">
            <a:extLst>
              <a:ext uri="{FF2B5EF4-FFF2-40B4-BE49-F238E27FC236}">
                <a16:creationId xmlns:a16="http://schemas.microsoft.com/office/drawing/2014/main" id="{606C4578-CC2F-864A-BC0D-1A4DF940FB52}"/>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112577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BFB3-9901-C54A-934E-8C3F507FAAB9}"/>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4DDDC86-B845-E341-A017-77415CC01F54}"/>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7" name="Slide Number Placeholder 6">
            <a:extLst>
              <a:ext uri="{FF2B5EF4-FFF2-40B4-BE49-F238E27FC236}">
                <a16:creationId xmlns:a16="http://schemas.microsoft.com/office/drawing/2014/main" id="{951D5BFC-74FB-9048-B4FA-50870D8BB244}"/>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212468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9107CD6-9261-EC4B-9D5F-570A147072AF}"/>
              </a:ext>
            </a:extLst>
          </p:cNvPr>
          <p:cNvSpPr>
            <a:spLocks noGrp="1"/>
          </p:cNvSpPr>
          <p:nvPr>
            <p:ph type="dt" sz="half" idx="2"/>
          </p:nvPr>
        </p:nvSpPr>
        <p:spPr>
          <a:xfrm>
            <a:off x="2689200" y="6356353"/>
            <a:ext cx="2057400" cy="365125"/>
          </a:xfrm>
          <a:prstGeom prst="rect">
            <a:avLst/>
          </a:prstGeom>
        </p:spPr>
        <p:txBody>
          <a:bodyPr/>
          <a:lstStyle>
            <a:lvl1pPr>
              <a:defRPr i="1">
                <a:solidFill>
                  <a:schemeClr val="accent3"/>
                </a:solidFill>
              </a:defRPr>
            </a:lvl1pPr>
          </a:lstStyle>
          <a:p>
            <a:fld id="{2D60905F-31D9-794A-A8E9-D8F066E0B96E}" type="datetime3">
              <a:rPr lang="en-US" smtClean="0"/>
              <a:pPr/>
              <a:t>23 February 2023</a:t>
            </a:fld>
            <a:endParaRPr lang="en-US" dirty="0"/>
          </a:p>
        </p:txBody>
      </p:sp>
      <p:sp>
        <p:nvSpPr>
          <p:cNvPr id="6" name="Slide Number Placeholder 6">
            <a:extLst>
              <a:ext uri="{FF2B5EF4-FFF2-40B4-BE49-F238E27FC236}">
                <a16:creationId xmlns:a16="http://schemas.microsoft.com/office/drawing/2014/main" id="{56F10329-2223-2749-902D-CADDEC515C16}"/>
              </a:ext>
            </a:extLst>
          </p:cNvPr>
          <p:cNvSpPr>
            <a:spLocks noGrp="1"/>
          </p:cNvSpPr>
          <p:nvPr>
            <p:ph type="sldNum" sz="quarter" idx="4"/>
          </p:nvPr>
        </p:nvSpPr>
        <p:spPr>
          <a:xfrm>
            <a:off x="6893625" y="6356353"/>
            <a:ext cx="2057400" cy="365125"/>
          </a:xfrm>
          <a:prstGeom prst="rect">
            <a:avLst/>
          </a:prstGeom>
        </p:spPr>
        <p:txBody>
          <a:bodyPr/>
          <a:lstStyle>
            <a:lvl1pPr algn="r">
              <a:defRPr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1939823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7.jpe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5.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2707573" y="365128"/>
            <a:ext cx="624345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2707573" y="1825628"/>
            <a:ext cx="6243452" cy="38982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083378"/>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666" r:id="rId3"/>
    <p:sldLayoutId id="2147483696" r:id="rId4"/>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2689200" y="365128"/>
            <a:ext cx="62634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2689200" y="1825628"/>
            <a:ext cx="6261825" cy="42395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75703E2-FF4C-6044-A6E7-D53CF2361DE3}"/>
              </a:ext>
            </a:extLst>
          </p:cNvPr>
          <p:cNvSpPr>
            <a:spLocks noGrp="1"/>
          </p:cNvSpPr>
          <p:nvPr>
            <p:ph type="dt" sz="half" idx="2"/>
          </p:nvPr>
        </p:nvSpPr>
        <p:spPr>
          <a:xfrm>
            <a:off x="2689200" y="6356353"/>
            <a:ext cx="2057400"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
        <p:nvSpPr>
          <p:cNvPr id="8" name="Slide Number Placeholder 6">
            <a:extLst>
              <a:ext uri="{FF2B5EF4-FFF2-40B4-BE49-F238E27FC236}">
                <a16:creationId xmlns:a16="http://schemas.microsoft.com/office/drawing/2014/main" id="{1F91719A-3787-D744-A512-03A4E2AB6996}"/>
              </a:ext>
            </a:extLst>
          </p:cNvPr>
          <p:cNvSpPr>
            <a:spLocks noGrp="1"/>
          </p:cNvSpPr>
          <p:nvPr>
            <p:ph type="sldNum" sz="quarter" idx="4"/>
          </p:nvPr>
        </p:nvSpPr>
        <p:spPr>
          <a:xfrm>
            <a:off x="6893625" y="6356353"/>
            <a:ext cx="2057400" cy="365125"/>
          </a:xfrm>
          <a:prstGeom prst="rect">
            <a:avLst/>
          </a:prstGeom>
        </p:spPr>
        <p:txBody>
          <a:bodyPr anchor="b"/>
          <a:lstStyle>
            <a:lvl1pPr algn="r">
              <a:defRPr sz="1400"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3307078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80" r:id="rId4"/>
    <p:sldLayoutId id="2147483681" r:id="rId5"/>
    <p:sldLayoutId id="2147483682" r:id="rId6"/>
    <p:sldLayoutId id="2147483683" r:id="rId7"/>
    <p:sldLayoutId id="2147483684" r:id="rId8"/>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199BC-7FF5-5948-925C-E6792B689D08}"/>
              </a:ext>
            </a:extLst>
          </p:cNvPr>
          <p:cNvSpPr>
            <a:spLocks noGrp="1"/>
          </p:cNvSpPr>
          <p:nvPr>
            <p:ph type="title"/>
          </p:nvPr>
        </p:nvSpPr>
        <p:spPr>
          <a:xfrm>
            <a:off x="381052" y="365128"/>
            <a:ext cx="857163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F0A84A-E442-A040-B509-71D153A92EA7}"/>
              </a:ext>
            </a:extLst>
          </p:cNvPr>
          <p:cNvSpPr>
            <a:spLocks noGrp="1"/>
          </p:cNvSpPr>
          <p:nvPr>
            <p:ph type="body" idx="1"/>
          </p:nvPr>
        </p:nvSpPr>
        <p:spPr>
          <a:xfrm>
            <a:off x="381664" y="1825628"/>
            <a:ext cx="8569362" cy="42395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C95D445D-CE39-6B40-BB2D-D13AD66650EA}"/>
              </a:ext>
            </a:extLst>
          </p:cNvPr>
          <p:cNvSpPr>
            <a:spLocks noGrp="1"/>
          </p:cNvSpPr>
          <p:nvPr>
            <p:ph type="dt" sz="half" idx="2"/>
          </p:nvPr>
        </p:nvSpPr>
        <p:spPr>
          <a:xfrm>
            <a:off x="381052" y="6356353"/>
            <a:ext cx="2468963" cy="365125"/>
          </a:xfrm>
          <a:prstGeom prst="rect">
            <a:avLst/>
          </a:prstGeom>
        </p:spPr>
        <p:txBody>
          <a:bodyPr anchor="b"/>
          <a:lstStyle>
            <a:lvl1pPr>
              <a:defRPr sz="1400" i="1">
                <a:solidFill>
                  <a:schemeClr val="accent3"/>
                </a:solidFill>
              </a:defRPr>
            </a:lvl1pPr>
          </a:lstStyle>
          <a:p>
            <a:fld id="{2D60905F-31D9-794A-A8E9-D8F066E0B96E}" type="datetime3">
              <a:rPr lang="en-US" smtClean="0"/>
              <a:pPr/>
              <a:t>23 February 2023</a:t>
            </a:fld>
            <a:endParaRPr lang="en-US" dirty="0"/>
          </a:p>
        </p:txBody>
      </p:sp>
      <p:sp>
        <p:nvSpPr>
          <p:cNvPr id="6" name="Slide Number Placeholder 6">
            <a:extLst>
              <a:ext uri="{FF2B5EF4-FFF2-40B4-BE49-F238E27FC236}">
                <a16:creationId xmlns:a16="http://schemas.microsoft.com/office/drawing/2014/main" id="{7FD841E0-712E-024A-B17E-243BAC0F7754}"/>
              </a:ext>
            </a:extLst>
          </p:cNvPr>
          <p:cNvSpPr>
            <a:spLocks noGrp="1"/>
          </p:cNvSpPr>
          <p:nvPr>
            <p:ph type="sldNum" sz="quarter" idx="4"/>
          </p:nvPr>
        </p:nvSpPr>
        <p:spPr>
          <a:xfrm>
            <a:off x="6893625" y="6356353"/>
            <a:ext cx="2057400" cy="365125"/>
          </a:xfrm>
          <a:prstGeom prst="rect">
            <a:avLst/>
          </a:prstGeom>
        </p:spPr>
        <p:txBody>
          <a:bodyPr anchor="b"/>
          <a:lstStyle>
            <a:lvl1pPr algn="r">
              <a:defRPr sz="1400" i="1">
                <a:solidFill>
                  <a:schemeClr val="accent3"/>
                </a:solidFill>
              </a:defRPr>
            </a:lvl1pPr>
          </a:lstStyle>
          <a:p>
            <a:fld id="{E0E0A139-A4E5-C446-A555-4F0C550F4A4C}" type="slidenum">
              <a:rPr lang="en-US" smtClean="0"/>
              <a:pPr/>
              <a:t>‹N°›</a:t>
            </a:fld>
            <a:endParaRPr lang="en-US" dirty="0"/>
          </a:p>
        </p:txBody>
      </p:sp>
    </p:spTree>
    <p:extLst>
      <p:ext uri="{BB962C8B-B14F-4D97-AF65-F5344CB8AC3E}">
        <p14:creationId xmlns:p14="http://schemas.microsoft.com/office/powerpoint/2010/main" val="14585474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sldNum="0" hdr="0" ftr="0"/>
  <p:txStyles>
    <p:titleStyle>
      <a:lvl1pPr algn="l" defTabSz="914377"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900">
                <a:solidFill>
                  <a:schemeClr val="bg1"/>
                </a:solidFill>
              </a:defRPr>
            </a:lvl1pPr>
          </a:lstStyle>
          <a:p>
            <a:pPr defTabSz="685800"/>
            <a:r>
              <a:rPr lang="fr-FR" dirty="0">
                <a:solidFill>
                  <a:srgbClr val="FFFFFF"/>
                </a:solidFill>
              </a:rPr>
              <a:t>Date</a:t>
            </a: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900">
                <a:solidFill>
                  <a:schemeClr val="bg1"/>
                </a:solidFill>
              </a:defRPr>
            </a:lvl1pPr>
          </a:lstStyle>
          <a:p>
            <a:pPr defTabSz="685800"/>
            <a:r>
              <a:rPr lang="fr-FR" dirty="0">
                <a:solidFill>
                  <a:srgbClr val="FFFFFF"/>
                </a:solidFill>
              </a:rPr>
              <a:t>Place</a:t>
            </a: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900">
                <a:solidFill>
                  <a:schemeClr val="bg1"/>
                </a:solidFill>
              </a:defRPr>
            </a:lvl1p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Tree>
    <p:extLst>
      <p:ext uri="{BB962C8B-B14F-4D97-AF65-F5344CB8AC3E}">
        <p14:creationId xmlns:p14="http://schemas.microsoft.com/office/powerpoint/2010/main" val="138837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900">
                <a:solidFill>
                  <a:schemeClr val="bg1"/>
                </a:solidFill>
              </a:defRPr>
            </a:lvl1pPr>
          </a:lstStyle>
          <a:p>
            <a:r>
              <a:rPr lang="fr-FR" dirty="0"/>
              <a:t>Date</a:t>
            </a: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900">
                <a:solidFill>
                  <a:schemeClr val="bg1"/>
                </a:solidFill>
              </a:defRPr>
            </a:lvl1pPr>
          </a:lstStyle>
          <a:p>
            <a:r>
              <a:rPr lang="fr-FR" dirty="0"/>
              <a:t>Place</a:t>
            </a: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9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34911475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ransition>
    <p:strips dir="ru"/>
  </p:transition>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675">
                <a:solidFill>
                  <a:schemeClr val="bg1"/>
                </a:solidFill>
              </a:defRPr>
            </a:lvl1pPr>
          </a:lstStyle>
          <a:p>
            <a:pPr defTabSz="514350"/>
            <a:r>
              <a:rPr lang="fr-FR" dirty="0">
                <a:solidFill>
                  <a:srgbClr val="FFFFFF"/>
                </a:solidFill>
              </a:rPr>
              <a:t>Date</a:t>
            </a: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675">
                <a:solidFill>
                  <a:schemeClr val="bg1"/>
                </a:solidFill>
              </a:defRPr>
            </a:lvl1pPr>
          </a:lstStyle>
          <a:p>
            <a:pPr defTabSz="514350"/>
            <a:r>
              <a:rPr lang="fr-FR" dirty="0">
                <a:solidFill>
                  <a:srgbClr val="FFFFFF"/>
                </a:solidFill>
              </a:rPr>
              <a:t>Place</a:t>
            </a: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675">
                <a:solidFill>
                  <a:schemeClr val="bg1"/>
                </a:solidFill>
              </a:defRPr>
            </a:lvl1pPr>
          </a:lstStyle>
          <a:p>
            <a:pPr defTabSz="514350"/>
            <a:fld id="{02C702AE-1502-43AE-8DBA-2BCAD3408EF2}" type="slidenum">
              <a:rPr lang="fr-FR" smtClean="0">
                <a:solidFill>
                  <a:srgbClr val="FFFFFF"/>
                </a:solidFill>
              </a:rPr>
              <a:pPr defTabSz="514350"/>
              <a:t>‹N°›</a:t>
            </a:fld>
            <a:endParaRPr lang="fr-FR" dirty="0">
              <a:solidFill>
                <a:srgbClr val="FFFFFF"/>
              </a:solidFill>
            </a:endParaRPr>
          </a:p>
        </p:txBody>
      </p:sp>
    </p:spTree>
    <p:extLst>
      <p:ext uri="{BB962C8B-B14F-4D97-AF65-F5344CB8AC3E}">
        <p14:creationId xmlns:p14="http://schemas.microsoft.com/office/powerpoint/2010/main" val="395613101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p:txStyles>
    <p:titleStyle>
      <a:lvl1pPr algn="ctr" defTabSz="514350" rtl="0" eaLnBrk="1" latinLnBrk="0" hangingPunct="1">
        <a:spcBef>
          <a:spcPct val="0"/>
        </a:spcBef>
        <a:buNone/>
        <a:defRPr sz="1800" b="1" kern="1200" cap="none" baseline="0">
          <a:solidFill>
            <a:schemeClr val="accent4"/>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https://pnin-niger.org/"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301536"/>
            <a:ext cx="4514231" cy="1591359"/>
          </a:xfrm>
        </p:spPr>
        <p:txBody>
          <a:bodyPr>
            <a:normAutofit/>
          </a:bodyPr>
          <a:lstStyle/>
          <a:p>
            <a:r>
              <a:rPr lang="fr-FR" dirty="0">
                <a:solidFill>
                  <a:schemeClr val="bg1"/>
                </a:solidFill>
              </a:rPr>
              <a:t>Processus de formulation du troisième Plan Cadre d’Analyse 2023-2024</a:t>
            </a:r>
            <a:endParaRPr lang="en-GB" dirty="0">
              <a:solidFill>
                <a:schemeClr val="bg1"/>
              </a:solidFill>
            </a:endParaRPr>
          </a:p>
        </p:txBody>
      </p:sp>
      <p:sp>
        <p:nvSpPr>
          <p:cNvPr id="4" name="Espace réservé du contenu 3"/>
          <p:cNvSpPr>
            <a:spLocks noGrp="1"/>
          </p:cNvSpPr>
          <p:nvPr>
            <p:ph sz="quarter" idx="10"/>
          </p:nvPr>
        </p:nvSpPr>
        <p:spPr>
          <a:xfrm>
            <a:off x="4757351" y="5286821"/>
            <a:ext cx="3818237" cy="1108286"/>
          </a:xfrm>
        </p:spPr>
        <p:txBody>
          <a:bodyPr>
            <a:noAutofit/>
          </a:bodyPr>
          <a:lstStyle/>
          <a:p>
            <a:pPr marL="0" indent="0" algn="ctr">
              <a:buNone/>
            </a:pPr>
            <a:r>
              <a:rPr lang="fr-FR" sz="1600" dirty="0">
                <a:solidFill>
                  <a:schemeClr val="accent4">
                    <a:lumMod val="75000"/>
                  </a:schemeClr>
                </a:solidFill>
              </a:rPr>
              <a:t>Réunion du Comité Technique de la PNSN</a:t>
            </a:r>
          </a:p>
          <a:p>
            <a:pPr marL="0" indent="0" algn="ctr">
              <a:buNone/>
            </a:pPr>
            <a:r>
              <a:rPr lang="fr-FR" sz="1600" dirty="0">
                <a:solidFill>
                  <a:schemeClr val="accent4">
                    <a:lumMod val="75000"/>
                  </a:schemeClr>
                </a:solidFill>
              </a:rPr>
              <a:t>24 Février 2023</a:t>
            </a:r>
          </a:p>
        </p:txBody>
      </p:sp>
      <p:sp>
        <p:nvSpPr>
          <p:cNvPr id="8" name="ZoneTexte 7"/>
          <p:cNvSpPr txBox="1"/>
          <p:nvPr/>
        </p:nvSpPr>
        <p:spPr>
          <a:xfrm>
            <a:off x="4757351" y="4243283"/>
            <a:ext cx="3818237" cy="923330"/>
          </a:xfrm>
          <a:prstGeom prst="rect">
            <a:avLst/>
          </a:prstGeom>
          <a:noFill/>
        </p:spPr>
        <p:txBody>
          <a:bodyPr wrap="square" rtlCol="0">
            <a:spAutoFit/>
          </a:bodyPr>
          <a:lstStyle/>
          <a:p>
            <a:pPr algn="ctr"/>
            <a:r>
              <a:rPr lang="fr-FR" dirty="0"/>
              <a:t>Samaila Issa Ibrahim </a:t>
            </a:r>
          </a:p>
          <a:p>
            <a:pPr algn="ctr"/>
            <a:r>
              <a:rPr lang="fr-FR" dirty="0"/>
              <a:t>Coordonnateur de la PNIN</a:t>
            </a:r>
          </a:p>
          <a:p>
            <a:pPr algn="ctr"/>
            <a:r>
              <a:rPr lang="fr-FR" dirty="0"/>
              <a:t> Niger</a:t>
            </a:r>
          </a:p>
        </p:txBody>
      </p:sp>
    </p:spTree>
    <p:extLst>
      <p:ext uri="{BB962C8B-B14F-4D97-AF65-F5344CB8AC3E}">
        <p14:creationId xmlns:p14="http://schemas.microsoft.com/office/powerpoint/2010/main" val="2929641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338664" y="146414"/>
            <a:ext cx="6191250" cy="431800"/>
          </a:xfrm>
        </p:spPr>
        <p:txBody>
          <a:bodyPr/>
          <a:lstStyle/>
          <a:p>
            <a:r>
              <a:rPr lang="fr-FR" sz="2000" dirty="0"/>
              <a:t>PROCESSUS DE PRIORISATION DES QUESTIONS DU TROISIÈME PLAN CADRE D’ANALYSE 2023-2024</a:t>
            </a:r>
          </a:p>
        </p:txBody>
      </p:sp>
      <p:pic>
        <p:nvPicPr>
          <p:cNvPr id="4" name="Image 3">
            <a:extLst>
              <a:ext uri="{FF2B5EF4-FFF2-40B4-BE49-F238E27FC236}">
                <a16:creationId xmlns:a16="http://schemas.microsoft.com/office/drawing/2014/main" id="{E0DB4018-C92F-A9D4-A9A8-18E1B3CCDAF6}"/>
              </a:ext>
            </a:extLst>
          </p:cNvPr>
          <p:cNvPicPr>
            <a:picLocks noChangeAspect="1"/>
          </p:cNvPicPr>
          <p:nvPr/>
        </p:nvPicPr>
        <p:blipFill>
          <a:blip r:embed="rId2"/>
          <a:stretch>
            <a:fillRect/>
          </a:stretch>
        </p:blipFill>
        <p:spPr>
          <a:xfrm>
            <a:off x="1801094" y="794725"/>
            <a:ext cx="6844150" cy="5638691"/>
          </a:xfrm>
          <a:prstGeom prst="rect">
            <a:avLst/>
          </a:prstGeom>
        </p:spPr>
      </p:pic>
    </p:spTree>
    <p:extLst>
      <p:ext uri="{BB962C8B-B14F-4D97-AF65-F5344CB8AC3E}">
        <p14:creationId xmlns:p14="http://schemas.microsoft.com/office/powerpoint/2010/main" val="213466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338664" y="146414"/>
            <a:ext cx="6191250" cy="431800"/>
          </a:xfrm>
        </p:spPr>
        <p:txBody>
          <a:bodyPr/>
          <a:lstStyle/>
          <a:p>
            <a:r>
              <a:rPr lang="fr-FR" sz="2000" dirty="0"/>
              <a:t>CONTENU DES FICHES TECHNIQUES THEMATIQUES</a:t>
            </a:r>
          </a:p>
        </p:txBody>
      </p:sp>
      <p:sp>
        <p:nvSpPr>
          <p:cNvPr id="2" name="ZoneTexte 1">
            <a:extLst>
              <a:ext uri="{FF2B5EF4-FFF2-40B4-BE49-F238E27FC236}">
                <a16:creationId xmlns:a16="http://schemas.microsoft.com/office/drawing/2014/main" id="{C73CE50C-FD59-E1BE-0AD4-0A9C5AA1D171}"/>
              </a:ext>
            </a:extLst>
          </p:cNvPr>
          <p:cNvSpPr txBox="1"/>
          <p:nvPr/>
        </p:nvSpPr>
        <p:spPr>
          <a:xfrm>
            <a:off x="560674" y="1539830"/>
            <a:ext cx="8209254" cy="334784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a:solidFill>
                  <a:schemeClr val="accent4"/>
                </a:solidFill>
                <a:latin typeface="Arial" panose="020B0604020202020204" pitchFamily="34" charset="0"/>
                <a:cs typeface="Calibri" panose="020F0502020204030204" pitchFamily="34" charset="0"/>
              </a:rPr>
              <a:t>Les sources potentielles de données disponibles pour chacune des trois questions retenues;</a:t>
            </a:r>
          </a:p>
          <a:p>
            <a:pPr marL="285750" indent="-285750">
              <a:lnSpc>
                <a:spcPct val="150000"/>
              </a:lnSpc>
              <a:buFont typeface="Arial" panose="020B0604020202020204" pitchFamily="34" charset="0"/>
              <a:buChar char="•"/>
            </a:pPr>
            <a:r>
              <a:rPr lang="fr-FR" sz="2400" dirty="0">
                <a:solidFill>
                  <a:schemeClr val="accent6">
                    <a:lumMod val="50000"/>
                  </a:schemeClr>
                </a:solidFill>
              </a:rPr>
              <a:t>De même que les méthode possibles d’analyse;</a:t>
            </a:r>
          </a:p>
          <a:p>
            <a:pPr marL="285750" indent="-285750">
              <a:lnSpc>
                <a:spcPct val="150000"/>
              </a:lnSpc>
              <a:buFont typeface="Arial" panose="020B0604020202020204" pitchFamily="34" charset="0"/>
              <a:buChar char="•"/>
            </a:pPr>
            <a:r>
              <a:rPr lang="fr-FR" sz="2400" dirty="0">
                <a:solidFill>
                  <a:schemeClr val="accent6">
                    <a:lumMod val="50000"/>
                  </a:schemeClr>
                </a:solidFill>
              </a:rPr>
              <a:t>Les liens avec les stratégies et programmes;</a:t>
            </a:r>
          </a:p>
          <a:p>
            <a:pPr marL="285750" indent="-285750">
              <a:lnSpc>
                <a:spcPct val="150000"/>
              </a:lnSpc>
              <a:buFont typeface="Arial" panose="020B0604020202020204" pitchFamily="34" charset="0"/>
              <a:buChar char="•"/>
            </a:pPr>
            <a:r>
              <a:rPr lang="fr-FR" sz="2400" dirty="0">
                <a:solidFill>
                  <a:schemeClr val="accent6">
                    <a:lumMod val="50000"/>
                  </a:schemeClr>
                </a:solidFill>
              </a:rPr>
              <a:t>Un calendrier pour l’analyse</a:t>
            </a:r>
          </a:p>
          <a:p>
            <a:pPr marL="285750" indent="-285750">
              <a:lnSpc>
                <a:spcPct val="150000"/>
              </a:lnSpc>
              <a:buFont typeface="Arial" panose="020B0604020202020204" pitchFamily="34" charset="0"/>
              <a:buChar char="•"/>
            </a:pPr>
            <a:r>
              <a:rPr lang="fr-FR" sz="2400" b="1" dirty="0">
                <a:solidFill>
                  <a:schemeClr val="accent4"/>
                </a:solidFill>
                <a:latin typeface="Arial" panose="020B0604020202020204" pitchFamily="34" charset="0"/>
                <a:cs typeface="Calibri" panose="020F0502020204030204" pitchFamily="34" charset="0"/>
              </a:rPr>
              <a:t>Ainsi que les outils et responsables</a:t>
            </a:r>
          </a:p>
        </p:txBody>
      </p:sp>
    </p:spTree>
    <p:extLst>
      <p:ext uri="{BB962C8B-B14F-4D97-AF65-F5344CB8AC3E}">
        <p14:creationId xmlns:p14="http://schemas.microsoft.com/office/powerpoint/2010/main" val="349606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9FC94BB-6B7C-4730-CC4E-D37FFF5B485C}"/>
              </a:ext>
            </a:extLst>
          </p:cNvPr>
          <p:cNvSpPr>
            <a:spLocks noGrp="1"/>
          </p:cNvSpPr>
          <p:nvPr>
            <p:ph type="dt" sz="half" idx="10"/>
          </p:nvPr>
        </p:nvSpPr>
        <p:spPr/>
        <p:txBody>
          <a:bodyPr/>
          <a:lstStyle/>
          <a:p>
            <a:r>
              <a:rPr lang="fr-FR" dirty="0">
                <a:solidFill>
                  <a:srgbClr val="FFFFFF"/>
                </a:solidFill>
              </a:rPr>
              <a:t>Date</a:t>
            </a:r>
          </a:p>
        </p:txBody>
      </p:sp>
      <p:sp>
        <p:nvSpPr>
          <p:cNvPr id="5" name="Espace réservé du pied de page 4">
            <a:extLst>
              <a:ext uri="{FF2B5EF4-FFF2-40B4-BE49-F238E27FC236}">
                <a16:creationId xmlns:a16="http://schemas.microsoft.com/office/drawing/2014/main" id="{88476333-4158-4618-59FF-4B49C5CB5B46}"/>
              </a:ext>
            </a:extLst>
          </p:cNvPr>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	</a:t>
            </a:r>
            <a:r>
              <a:rPr lang="fr-FR" sz="2000" dirty="0"/>
              <a:t>FICHE TECHNIQUE THEMATIQUE NUMERO 1</a:t>
            </a:r>
          </a:p>
        </p:txBody>
      </p:sp>
      <p:sp>
        <p:nvSpPr>
          <p:cNvPr id="10" name="Rectangle 9">
            <a:extLst>
              <a:ext uri="{FF2B5EF4-FFF2-40B4-BE49-F238E27FC236}">
                <a16:creationId xmlns:a16="http://schemas.microsoft.com/office/drawing/2014/main" id="{D8006F33-52DB-4CDC-860B-25A547A05E86}"/>
              </a:ext>
            </a:extLst>
          </p:cNvPr>
          <p:cNvSpPr/>
          <p:nvPr/>
        </p:nvSpPr>
        <p:spPr>
          <a:xfrm>
            <a:off x="166463" y="1200426"/>
            <a:ext cx="8811073" cy="1219200"/>
          </a:xfrm>
          <a:prstGeom prst="rect">
            <a:avLst/>
          </a:prstGeom>
          <a:solidFill>
            <a:srgbClr val="A2D8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fr-FR" dirty="0">
                <a:solidFill>
                  <a:schemeClr val="tx1">
                    <a:lumMod val="75000"/>
                  </a:schemeClr>
                </a:solidFill>
              </a:rPr>
              <a:t>1. Quels sont les niveaux et les déterminants de la diversité et des apports alimentaires chez les femmes en âge de procréer (19-49 ans) et des adolescentes (10-18 ans) au Niger ?  Existe-t-il des disparités régionales et quels en sont les éventuels facteurs explicatifs </a:t>
            </a:r>
          </a:p>
        </p:txBody>
      </p:sp>
      <p:sp>
        <p:nvSpPr>
          <p:cNvPr id="11" name="Rectangle 10">
            <a:extLst>
              <a:ext uri="{FF2B5EF4-FFF2-40B4-BE49-F238E27FC236}">
                <a16:creationId xmlns:a16="http://schemas.microsoft.com/office/drawing/2014/main" id="{5719F82B-BD4C-417D-BB85-7EE294105B42}"/>
              </a:ext>
            </a:extLst>
          </p:cNvPr>
          <p:cNvSpPr/>
          <p:nvPr/>
        </p:nvSpPr>
        <p:spPr>
          <a:xfrm>
            <a:off x="166463" y="2747548"/>
            <a:ext cx="8672737" cy="3046988"/>
          </a:xfrm>
          <a:prstGeom prst="rect">
            <a:avLst/>
          </a:prstGeom>
        </p:spPr>
        <p:txBody>
          <a:bodyPr wrap="square">
            <a:spAutoFit/>
          </a:bodyPr>
          <a:lstStyle/>
          <a:p>
            <a:r>
              <a:rPr lang="fr-FR" sz="1600" dirty="0"/>
              <a:t>Trois (3) sous-questions:</a:t>
            </a:r>
          </a:p>
          <a:p>
            <a:endParaRPr lang="fr-FR" sz="1600" dirty="0"/>
          </a:p>
          <a:p>
            <a:pPr marL="342900" indent="-342900">
              <a:buAutoNum type="arabicPeriod"/>
            </a:pPr>
            <a:r>
              <a:rPr lang="fr-FR" sz="1600" dirty="0"/>
              <a:t>Selon les données de l’enquête de consommation alimentaire FRAT/Rappel des 24h, quels sont les niveaux de diversité alimentaire et les apports nutritionnels (macro et micronutriments) chez les femmes âgées de 19 à 49 au Niger ? </a:t>
            </a:r>
          </a:p>
          <a:p>
            <a:r>
              <a:rPr lang="fr-FR" sz="1600" dirty="0"/>
              <a:t> </a:t>
            </a:r>
          </a:p>
          <a:p>
            <a:pPr marL="342900" indent="-342900">
              <a:buAutoNum type="arabicPeriod" startAt="2"/>
            </a:pPr>
            <a:r>
              <a:rPr lang="fr-FR" sz="1600" dirty="0"/>
              <a:t>Selon les données de l’enquête de consommation alimentaire FRAT/Rappel des 24h, quels sont les niveaux de diversité alimentaire et les apports nutritionnels (macro et micronutriments) chez les adolescentes âgées de 10 à 18 ans au Niger ?</a:t>
            </a:r>
          </a:p>
          <a:p>
            <a:endParaRPr lang="fr-FR" sz="1600" dirty="0"/>
          </a:p>
          <a:p>
            <a:r>
              <a:rPr lang="fr-FR" sz="1600" dirty="0"/>
              <a:t>3.	Quels sont les déterminants de la diversité alimentaire chez les femmes âgées de 19 à 49 ans et chez les adolescentes âgées de 10 à 18 ans au Niger ?</a:t>
            </a:r>
          </a:p>
        </p:txBody>
      </p:sp>
    </p:spTree>
    <p:extLst>
      <p:ext uri="{BB962C8B-B14F-4D97-AF65-F5344CB8AC3E}">
        <p14:creationId xmlns:p14="http://schemas.microsoft.com/office/powerpoint/2010/main" val="54538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9FC94BB-6B7C-4730-CC4E-D37FFF5B485C}"/>
              </a:ext>
            </a:extLst>
          </p:cNvPr>
          <p:cNvSpPr>
            <a:spLocks noGrp="1"/>
          </p:cNvSpPr>
          <p:nvPr>
            <p:ph type="dt" sz="half" idx="10"/>
          </p:nvPr>
        </p:nvSpPr>
        <p:spPr/>
        <p:txBody>
          <a:bodyPr/>
          <a:lstStyle/>
          <a:p>
            <a:r>
              <a:rPr lang="fr-FR" dirty="0">
                <a:solidFill>
                  <a:srgbClr val="FFFFFF"/>
                </a:solidFill>
              </a:rPr>
              <a:t>Date</a:t>
            </a:r>
          </a:p>
        </p:txBody>
      </p:sp>
      <p:sp>
        <p:nvSpPr>
          <p:cNvPr id="5" name="Espace réservé du pied de page 4">
            <a:extLst>
              <a:ext uri="{FF2B5EF4-FFF2-40B4-BE49-F238E27FC236}">
                <a16:creationId xmlns:a16="http://schemas.microsoft.com/office/drawing/2014/main" id="{88476333-4158-4618-59FF-4B49C5CB5B46}"/>
              </a:ext>
            </a:extLst>
          </p:cNvPr>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	</a:t>
            </a:r>
            <a:r>
              <a:rPr lang="fr-FR" sz="2000" dirty="0"/>
              <a:t>FICHE TECHNIQUE THEMATIQUE NUMERO 2</a:t>
            </a:r>
          </a:p>
        </p:txBody>
      </p:sp>
      <p:sp>
        <p:nvSpPr>
          <p:cNvPr id="11" name="Rectangle 10">
            <a:extLst>
              <a:ext uri="{FF2B5EF4-FFF2-40B4-BE49-F238E27FC236}">
                <a16:creationId xmlns:a16="http://schemas.microsoft.com/office/drawing/2014/main" id="{5719F82B-BD4C-417D-BB85-7EE294105B42}"/>
              </a:ext>
            </a:extLst>
          </p:cNvPr>
          <p:cNvSpPr/>
          <p:nvPr/>
        </p:nvSpPr>
        <p:spPr>
          <a:xfrm>
            <a:off x="353254" y="2459454"/>
            <a:ext cx="8437492" cy="3046988"/>
          </a:xfrm>
          <a:prstGeom prst="rect">
            <a:avLst/>
          </a:prstGeom>
        </p:spPr>
        <p:txBody>
          <a:bodyPr wrap="square">
            <a:spAutoFit/>
          </a:bodyPr>
          <a:lstStyle/>
          <a:p>
            <a:r>
              <a:rPr lang="fr-FR" sz="1600" dirty="0"/>
              <a:t>Trois (3) sous-questions :</a:t>
            </a:r>
          </a:p>
          <a:p>
            <a:endParaRPr lang="fr-FR" sz="1600" dirty="0"/>
          </a:p>
          <a:p>
            <a:pPr marL="342900" indent="-342900">
              <a:buAutoNum type="arabicPeriod"/>
            </a:pPr>
            <a:r>
              <a:rPr lang="fr-FR" sz="1600" dirty="0"/>
              <a:t>Selon les données d’enquête et administratives sectorielles, Comment le changement climatique affect-t-il la sécurité nutritionnelle des groupes vulnérables ?</a:t>
            </a:r>
          </a:p>
          <a:p>
            <a:r>
              <a:rPr lang="fr-FR" sz="1600" dirty="0"/>
              <a:t> </a:t>
            </a:r>
          </a:p>
          <a:p>
            <a:pPr marL="342900" indent="-342900">
              <a:buAutoNum type="arabicPeriod" startAt="2"/>
            </a:pPr>
            <a:r>
              <a:rPr lang="fr-FR" sz="1600" dirty="0"/>
              <a:t>Selon les données et documents de planification stratégique, Comment transformer la lutte contre le changement climatique en terme d’adaptation et de gestion des risques comme un levier d’amélioration de la situation alimentaire et nutritionnelle des groupes vulnérables au Niger ?</a:t>
            </a:r>
          </a:p>
          <a:p>
            <a:endParaRPr lang="fr-FR" sz="1600" dirty="0"/>
          </a:p>
          <a:p>
            <a:r>
              <a:rPr lang="fr-FR" sz="1600" dirty="0"/>
              <a:t>3.	  Selon les données disponibles, quels sont les impacts du changement climatique et des extrêmes climatiques sur la production alimentaire ?</a:t>
            </a:r>
          </a:p>
        </p:txBody>
      </p:sp>
      <p:sp>
        <p:nvSpPr>
          <p:cNvPr id="8" name="Rectangle 7">
            <a:extLst>
              <a:ext uri="{FF2B5EF4-FFF2-40B4-BE49-F238E27FC236}">
                <a16:creationId xmlns:a16="http://schemas.microsoft.com/office/drawing/2014/main" id="{77E529F5-0630-4938-8F9A-2AE80227F683}"/>
              </a:ext>
            </a:extLst>
          </p:cNvPr>
          <p:cNvSpPr/>
          <p:nvPr/>
        </p:nvSpPr>
        <p:spPr>
          <a:xfrm>
            <a:off x="353254" y="1219036"/>
            <a:ext cx="8437492" cy="869710"/>
          </a:xfrm>
          <a:prstGeom prst="rect">
            <a:avLst/>
          </a:prstGeom>
          <a:solidFill>
            <a:srgbClr val="A2D8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solidFill>
                  <a:schemeClr val="tx1">
                    <a:lumMod val="75000"/>
                  </a:schemeClr>
                </a:solidFill>
              </a:rPr>
              <a:t>2. Comment bâtir un système de nutrition durable dans un contexte de changement ?</a:t>
            </a:r>
          </a:p>
        </p:txBody>
      </p:sp>
    </p:spTree>
    <p:extLst>
      <p:ext uri="{BB962C8B-B14F-4D97-AF65-F5344CB8AC3E}">
        <p14:creationId xmlns:p14="http://schemas.microsoft.com/office/powerpoint/2010/main" val="40023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9FC94BB-6B7C-4730-CC4E-D37FFF5B485C}"/>
              </a:ext>
            </a:extLst>
          </p:cNvPr>
          <p:cNvSpPr>
            <a:spLocks noGrp="1"/>
          </p:cNvSpPr>
          <p:nvPr>
            <p:ph type="dt" sz="half" idx="10"/>
          </p:nvPr>
        </p:nvSpPr>
        <p:spPr/>
        <p:txBody>
          <a:bodyPr/>
          <a:lstStyle/>
          <a:p>
            <a:r>
              <a:rPr lang="fr-FR" dirty="0">
                <a:solidFill>
                  <a:srgbClr val="FFFFFF"/>
                </a:solidFill>
              </a:rPr>
              <a:t>Date</a:t>
            </a:r>
          </a:p>
        </p:txBody>
      </p:sp>
      <p:sp>
        <p:nvSpPr>
          <p:cNvPr id="5" name="Espace réservé du pied de page 4">
            <a:extLst>
              <a:ext uri="{FF2B5EF4-FFF2-40B4-BE49-F238E27FC236}">
                <a16:creationId xmlns:a16="http://schemas.microsoft.com/office/drawing/2014/main" id="{88476333-4158-4618-59FF-4B49C5CB5B46}"/>
              </a:ext>
            </a:extLst>
          </p:cNvPr>
          <p:cNvSpPr>
            <a:spLocks noGrp="1"/>
          </p:cNvSpPr>
          <p:nvPr>
            <p:ph type="ftr" sz="quarter" idx="11"/>
          </p:nvPr>
        </p:nvSpPr>
        <p:spPr/>
        <p:txBody>
          <a:bodyPr/>
          <a:lstStyle/>
          <a:p>
            <a:r>
              <a:rPr lang="fr-FR" dirty="0">
                <a:solidFill>
                  <a:srgbClr val="FFFFFF"/>
                </a:solidFill>
              </a:rPr>
              <a:t>Place</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	FICHE TECHNIQUE THEMATIQUE NUMERO 3</a:t>
            </a:r>
          </a:p>
        </p:txBody>
      </p:sp>
      <p:sp>
        <p:nvSpPr>
          <p:cNvPr id="11" name="Rectangle 10">
            <a:extLst>
              <a:ext uri="{FF2B5EF4-FFF2-40B4-BE49-F238E27FC236}">
                <a16:creationId xmlns:a16="http://schemas.microsoft.com/office/drawing/2014/main" id="{5719F82B-BD4C-417D-BB85-7EE294105B42}"/>
              </a:ext>
            </a:extLst>
          </p:cNvPr>
          <p:cNvSpPr/>
          <p:nvPr/>
        </p:nvSpPr>
        <p:spPr>
          <a:xfrm>
            <a:off x="353254" y="2668588"/>
            <a:ext cx="8437492" cy="3539430"/>
          </a:xfrm>
          <a:prstGeom prst="rect">
            <a:avLst/>
          </a:prstGeom>
        </p:spPr>
        <p:txBody>
          <a:bodyPr wrap="square">
            <a:spAutoFit/>
          </a:bodyPr>
          <a:lstStyle/>
          <a:p>
            <a:r>
              <a:rPr lang="fr-FR" sz="1600" dirty="0"/>
              <a:t>Trois (3) sous-questions :</a:t>
            </a:r>
          </a:p>
          <a:p>
            <a:endParaRPr lang="fr-FR" sz="1600" dirty="0"/>
          </a:p>
          <a:p>
            <a:pPr marL="342900" indent="-342900">
              <a:buAutoNum type="arabicPeriod"/>
            </a:pPr>
            <a:r>
              <a:rPr lang="fr-FR" sz="1600" dirty="0"/>
              <a:t>Selon les données administratives du secteur de l’agriculture et de FAOSTAT, comment la disponibilité nationale des fruits et légumes a évolué dans le temps ? Quels effets engendre la saisonnalité sur la disponibilité des fruits et légumes ?</a:t>
            </a:r>
          </a:p>
          <a:p>
            <a:endParaRPr lang="fr-FR" sz="1600" dirty="0"/>
          </a:p>
          <a:p>
            <a:pPr marL="342900" indent="-342900">
              <a:buAutoNum type="arabicPeriod" startAt="2"/>
            </a:pPr>
            <a:r>
              <a:rPr lang="fr-FR" sz="1600" dirty="0"/>
              <a:t>Selon les données, quelle a été l’accessibilité des fruits et légumes en termes de prix dans le temps et comment fonctionnent les réseaux de distribution et de transformation des fruits et légumes ? quels effets engendrent la saisonnalité sur la variation des prix des fruits et légumes au Niger ?</a:t>
            </a:r>
          </a:p>
          <a:p>
            <a:endParaRPr lang="fr-FR" sz="1600" dirty="0"/>
          </a:p>
          <a:p>
            <a:r>
              <a:rPr lang="fr-FR" sz="1600" dirty="0"/>
              <a:t>3.	Selon les données d’enquêtes disponibles, quelle est la fréquence de consommation et les apports alimentaires des fruits et légumes dans les ménages et chez les groupes </a:t>
            </a:r>
          </a:p>
        </p:txBody>
      </p:sp>
      <p:sp>
        <p:nvSpPr>
          <p:cNvPr id="8" name="Rectangle 7">
            <a:extLst>
              <a:ext uri="{FF2B5EF4-FFF2-40B4-BE49-F238E27FC236}">
                <a16:creationId xmlns:a16="http://schemas.microsoft.com/office/drawing/2014/main" id="{77E529F5-0630-4938-8F9A-2AE80227F683}"/>
              </a:ext>
            </a:extLst>
          </p:cNvPr>
          <p:cNvSpPr/>
          <p:nvPr/>
        </p:nvSpPr>
        <p:spPr>
          <a:xfrm>
            <a:off x="353254" y="1179280"/>
            <a:ext cx="8437492" cy="1240418"/>
          </a:xfrm>
          <a:prstGeom prst="rect">
            <a:avLst/>
          </a:prstGeom>
          <a:solidFill>
            <a:srgbClr val="A2D8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dirty="0">
                <a:solidFill>
                  <a:schemeClr val="tx1">
                    <a:lumMod val="75000"/>
                  </a:schemeClr>
                </a:solidFill>
              </a:rPr>
              <a:t>3. Comment les chaines de valeur des fruits et légumes contribuent-elles à une alimentation saine, notamment en termes de disponibilité, d’accessibilité et d’utilisation des produits de ces chaines de valeur au Niger ? Quels effets engendrent la saisonnalité sur l’accès aux fruits et légumes au Niger ?</a:t>
            </a:r>
          </a:p>
        </p:txBody>
      </p:sp>
    </p:spTree>
    <p:extLst>
      <p:ext uri="{BB962C8B-B14F-4D97-AF65-F5344CB8AC3E}">
        <p14:creationId xmlns:p14="http://schemas.microsoft.com/office/powerpoint/2010/main" val="365045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15</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	</a:t>
            </a:r>
            <a:r>
              <a:rPr lang="fr-FR" sz="2000" dirty="0"/>
              <a:t>CONCLUSION</a:t>
            </a:r>
          </a:p>
        </p:txBody>
      </p:sp>
      <p:sp>
        <p:nvSpPr>
          <p:cNvPr id="2" name="Rectangle 1">
            <a:extLst>
              <a:ext uri="{FF2B5EF4-FFF2-40B4-BE49-F238E27FC236}">
                <a16:creationId xmlns:a16="http://schemas.microsoft.com/office/drawing/2014/main" id="{B3951A06-F341-4854-9748-F26665DCAF9C}"/>
              </a:ext>
            </a:extLst>
          </p:cNvPr>
          <p:cNvSpPr/>
          <p:nvPr/>
        </p:nvSpPr>
        <p:spPr>
          <a:xfrm>
            <a:off x="513780" y="1156897"/>
            <a:ext cx="8437148" cy="5262979"/>
          </a:xfrm>
          <a:prstGeom prst="rect">
            <a:avLst/>
          </a:prstGeom>
        </p:spPr>
        <p:txBody>
          <a:bodyPr wrap="square">
            <a:spAutoFit/>
          </a:bodyPr>
          <a:lstStyle/>
          <a:p>
            <a:r>
              <a:rPr lang="fr-FR" sz="1600" dirty="0"/>
              <a:t>Démarche participative associant les responsables politiques et les gestionnaires des programmes à l’identification des besoins </a:t>
            </a:r>
          </a:p>
          <a:p>
            <a:endParaRPr lang="fr-FR" sz="1600" dirty="0"/>
          </a:p>
          <a:p>
            <a:pPr marL="285750" indent="-285750">
              <a:buFont typeface="Arial" panose="020B0604020202020204" pitchFamily="34" charset="0"/>
              <a:buChar char="•"/>
            </a:pPr>
            <a:r>
              <a:rPr lang="fr-FR" sz="1600" dirty="0">
                <a:solidFill>
                  <a:schemeClr val="accent6">
                    <a:lumMod val="75000"/>
                  </a:schemeClr>
                </a:solidFill>
              </a:rPr>
              <a:t>Priorisation des questions potentielles préalablement identifiées par l’équipe PNIN sous le leadership de la Cellule Nutrition du HC3N;</a:t>
            </a:r>
          </a:p>
          <a:p>
            <a:pPr marL="285750" indent="-285750">
              <a:buFont typeface="Arial" panose="020B0604020202020204" pitchFamily="34" charset="0"/>
              <a:buChar char="•"/>
            </a:pPr>
            <a:endParaRPr lang="fr-FR" sz="1600" dirty="0">
              <a:solidFill>
                <a:schemeClr val="accent6">
                  <a:lumMod val="75000"/>
                </a:schemeClr>
              </a:solidFill>
            </a:endParaRPr>
          </a:p>
          <a:p>
            <a:pPr marL="285750" indent="-285750">
              <a:buFont typeface="Arial" panose="020B0604020202020204" pitchFamily="34" charset="0"/>
              <a:buChar char="•"/>
            </a:pPr>
            <a:r>
              <a:rPr lang="fr-FR" sz="1600" dirty="0">
                <a:solidFill>
                  <a:schemeClr val="accent6">
                    <a:lumMod val="75000"/>
                  </a:schemeClr>
                </a:solidFill>
              </a:rPr>
              <a:t>Renforcement de l’efficience du processus à travers les espaces de dialogue et de validation politiques mis en place pour la préparation de la note de synthèse et la feuille de route des voies de transformation des systèmes alimentaires durables adoptée en septembre 2021. </a:t>
            </a:r>
          </a:p>
          <a:p>
            <a:endParaRPr lang="fr-FR" sz="1600" dirty="0"/>
          </a:p>
          <a:p>
            <a:r>
              <a:rPr lang="fr-FR" sz="1600" dirty="0"/>
              <a:t>Etapes à venir:</a:t>
            </a:r>
          </a:p>
          <a:p>
            <a:endParaRPr lang="fr-FR" sz="1600" dirty="0"/>
          </a:p>
          <a:p>
            <a:pPr marL="285750" indent="-285750">
              <a:buFont typeface="Arial" panose="020B0604020202020204" pitchFamily="34" charset="0"/>
              <a:buChar char="•"/>
            </a:pPr>
            <a:r>
              <a:rPr lang="fr-FR" sz="1600" dirty="0">
                <a:solidFill>
                  <a:schemeClr val="accent3"/>
                </a:solidFill>
              </a:rPr>
              <a:t>Conduite d’analyses statistiques robustes utilisant les données disponibles;</a:t>
            </a:r>
          </a:p>
          <a:p>
            <a:pPr marL="285750" indent="-285750">
              <a:buFont typeface="Arial" panose="020B0604020202020204" pitchFamily="34" charset="0"/>
              <a:buChar char="•"/>
            </a:pPr>
            <a:endParaRPr lang="fr-FR" sz="1600" dirty="0">
              <a:solidFill>
                <a:schemeClr val="accent3"/>
              </a:solidFill>
            </a:endParaRPr>
          </a:p>
          <a:p>
            <a:pPr marL="285750" indent="-285750">
              <a:buFont typeface="Arial" panose="020B0604020202020204" pitchFamily="34" charset="0"/>
              <a:buChar char="•"/>
            </a:pPr>
            <a:r>
              <a:rPr lang="fr-FR" sz="1600" dirty="0">
                <a:solidFill>
                  <a:schemeClr val="accent3"/>
                </a:solidFill>
              </a:rPr>
              <a:t>Traduction des résultats de ces analyses  en messages explicites et forts par l’équipe PNIN et ses experts en communication; </a:t>
            </a:r>
          </a:p>
          <a:p>
            <a:pPr marL="285750" indent="-285750">
              <a:buFont typeface="Arial" panose="020B0604020202020204" pitchFamily="34" charset="0"/>
              <a:buChar char="•"/>
            </a:pPr>
            <a:endParaRPr lang="fr-FR" sz="1600" dirty="0">
              <a:solidFill>
                <a:schemeClr val="accent3"/>
              </a:solidFill>
            </a:endParaRPr>
          </a:p>
          <a:p>
            <a:pPr marL="285750" indent="-285750">
              <a:buFont typeface="Arial" panose="020B0604020202020204" pitchFamily="34" charset="0"/>
              <a:buChar char="•"/>
            </a:pPr>
            <a:r>
              <a:rPr lang="fr-FR" sz="1600" dirty="0">
                <a:solidFill>
                  <a:schemeClr val="accent3"/>
                </a:solidFill>
              </a:rPr>
              <a:t>Renforcement des futures réflexions stratégiques dans les secteurs et du dialogue avec les preneurs de décision en fonction des opportunités ou évènements qui se présenteront ou qui seront motivés. </a:t>
            </a:r>
          </a:p>
        </p:txBody>
      </p:sp>
    </p:spTree>
    <p:extLst>
      <p:ext uri="{BB962C8B-B14F-4D97-AF65-F5344CB8AC3E}">
        <p14:creationId xmlns:p14="http://schemas.microsoft.com/office/powerpoint/2010/main" val="52664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16</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RECOMMANDATIONS</a:t>
            </a:r>
          </a:p>
        </p:txBody>
      </p:sp>
      <p:sp>
        <p:nvSpPr>
          <p:cNvPr id="2" name="Rectangle 1">
            <a:extLst>
              <a:ext uri="{FF2B5EF4-FFF2-40B4-BE49-F238E27FC236}">
                <a16:creationId xmlns:a16="http://schemas.microsoft.com/office/drawing/2014/main" id="{B3951A06-F341-4854-9748-F26665DCAF9C}"/>
              </a:ext>
            </a:extLst>
          </p:cNvPr>
          <p:cNvSpPr/>
          <p:nvPr/>
        </p:nvSpPr>
        <p:spPr>
          <a:xfrm>
            <a:off x="432937" y="1644199"/>
            <a:ext cx="8437148" cy="3785652"/>
          </a:xfrm>
          <a:prstGeom prst="rect">
            <a:avLst/>
          </a:prstGeom>
        </p:spPr>
        <p:txBody>
          <a:bodyPr wrap="square">
            <a:spAutoFit/>
          </a:bodyPr>
          <a:lstStyle/>
          <a:p>
            <a:r>
              <a:rPr lang="fr-FR" sz="1600" dirty="0">
                <a:solidFill>
                  <a:schemeClr val="accent3"/>
                </a:solidFill>
              </a:rPr>
              <a:t>• Assurer le rôle de veille et de suivi de la participation des secteurs contributifs à la mise en œuvre du PCA 2023-2024 et celle du Plan d’action multisectoriel de la PNSN 2021-2025 ;</a:t>
            </a:r>
          </a:p>
          <a:p>
            <a:endParaRPr lang="fr-FR" sz="1600" dirty="0"/>
          </a:p>
          <a:p>
            <a:r>
              <a:rPr lang="fr-FR" sz="1600" dirty="0"/>
              <a:t>• </a:t>
            </a:r>
            <a:r>
              <a:rPr lang="fr-FR" sz="1600" dirty="0">
                <a:solidFill>
                  <a:srgbClr val="00B050"/>
                </a:solidFill>
              </a:rPr>
              <a:t>Poursuivre son engagement et son leadership dans le processus de formulation et de validation des PCA en général et celui de 2025-2026 en particulier ;</a:t>
            </a:r>
          </a:p>
          <a:p>
            <a:endParaRPr lang="fr-FR" sz="1600" dirty="0"/>
          </a:p>
          <a:p>
            <a:r>
              <a:rPr lang="fr-FR" sz="1600" dirty="0"/>
              <a:t>• </a:t>
            </a:r>
            <a:r>
              <a:rPr lang="fr-FR" sz="1600" dirty="0">
                <a:solidFill>
                  <a:schemeClr val="accent5"/>
                </a:solidFill>
              </a:rPr>
              <a:t>Poursuivre son leadership dans la vulgarisation et la valorisation des résultats des analyses et leur utilisation pour la prise de décision;</a:t>
            </a:r>
          </a:p>
          <a:p>
            <a:endParaRPr lang="fr-FR" sz="1600" dirty="0"/>
          </a:p>
          <a:p>
            <a:r>
              <a:rPr lang="fr-FR" sz="1600" dirty="0"/>
              <a:t>• </a:t>
            </a:r>
            <a:r>
              <a:rPr lang="fr-FR" sz="1600" dirty="0">
                <a:solidFill>
                  <a:schemeClr val="accent2">
                    <a:lumMod val="75000"/>
                  </a:schemeClr>
                </a:solidFill>
              </a:rPr>
              <a:t>Assurer le plaidoyer pour le financement de la réponse aux questions potentielles non retenues dans le PCA 2023-2024 ;</a:t>
            </a:r>
          </a:p>
          <a:p>
            <a:endParaRPr lang="fr-FR" sz="1600" dirty="0"/>
          </a:p>
          <a:p>
            <a:r>
              <a:rPr lang="fr-FR" sz="1600" dirty="0"/>
              <a:t>• </a:t>
            </a:r>
            <a:r>
              <a:rPr lang="fr-FR" sz="1600" dirty="0">
                <a:solidFill>
                  <a:schemeClr val="accent2">
                    <a:lumMod val="75000"/>
                  </a:schemeClr>
                </a:solidFill>
              </a:rPr>
              <a:t>Participer au recrutement de l’expert national en capitalisation de la PNIN et assurer son encadrement et le suivi de son travail</a:t>
            </a:r>
            <a:r>
              <a:rPr lang="fr-FR" sz="1600" dirty="0"/>
              <a:t>.</a:t>
            </a:r>
          </a:p>
        </p:txBody>
      </p:sp>
      <p:sp>
        <p:nvSpPr>
          <p:cNvPr id="3" name="ZoneTexte 2">
            <a:extLst>
              <a:ext uri="{FF2B5EF4-FFF2-40B4-BE49-F238E27FC236}">
                <a16:creationId xmlns:a16="http://schemas.microsoft.com/office/drawing/2014/main" id="{E7F51722-A138-4C7E-BD42-D5C4A064B961}"/>
              </a:ext>
            </a:extLst>
          </p:cNvPr>
          <p:cNvSpPr txBox="1"/>
          <p:nvPr/>
        </p:nvSpPr>
        <p:spPr>
          <a:xfrm>
            <a:off x="2531165" y="968273"/>
            <a:ext cx="4081669" cy="369332"/>
          </a:xfrm>
          <a:prstGeom prst="rect">
            <a:avLst/>
          </a:prstGeom>
          <a:noFill/>
        </p:spPr>
        <p:txBody>
          <a:bodyPr wrap="square" rtlCol="0">
            <a:spAutoFit/>
          </a:bodyPr>
          <a:lstStyle/>
          <a:p>
            <a:r>
              <a:rPr lang="fr-FR" dirty="0">
                <a:solidFill>
                  <a:schemeClr val="accent6">
                    <a:lumMod val="75000"/>
                  </a:schemeClr>
                </a:solidFill>
              </a:rPr>
              <a:t>A l’endroit du HC3N</a:t>
            </a:r>
          </a:p>
        </p:txBody>
      </p:sp>
    </p:spTree>
    <p:extLst>
      <p:ext uri="{BB962C8B-B14F-4D97-AF65-F5344CB8AC3E}">
        <p14:creationId xmlns:p14="http://schemas.microsoft.com/office/powerpoint/2010/main" val="333019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RECOMMANDATIONS</a:t>
            </a:r>
          </a:p>
        </p:txBody>
      </p:sp>
      <p:sp>
        <p:nvSpPr>
          <p:cNvPr id="2" name="Rectangle 1">
            <a:extLst>
              <a:ext uri="{FF2B5EF4-FFF2-40B4-BE49-F238E27FC236}">
                <a16:creationId xmlns:a16="http://schemas.microsoft.com/office/drawing/2014/main" id="{B3951A06-F341-4854-9748-F26665DCAF9C}"/>
              </a:ext>
            </a:extLst>
          </p:cNvPr>
          <p:cNvSpPr/>
          <p:nvPr/>
        </p:nvSpPr>
        <p:spPr>
          <a:xfrm>
            <a:off x="432937" y="1644199"/>
            <a:ext cx="8437148" cy="2031325"/>
          </a:xfrm>
          <a:prstGeom prst="rect">
            <a:avLst/>
          </a:prstGeom>
        </p:spPr>
        <p:txBody>
          <a:bodyPr wrap="square">
            <a:spAutoFit/>
          </a:bodyPr>
          <a:lstStyle/>
          <a:p>
            <a:pPr marL="285750" lvl="0" indent="-285750" eaLnBrk="0" hangingPunct="0">
              <a:buFont typeface="Arial" panose="020B0604020202020204" pitchFamily="34" charset="0"/>
              <a:buChar char="•"/>
            </a:pPr>
            <a:r>
              <a:rPr lang="fr-FR" dirty="0">
                <a:solidFill>
                  <a:schemeClr val="accent2">
                    <a:lumMod val="75000"/>
                  </a:schemeClr>
                </a:solidFill>
              </a:rPr>
              <a:t>Détacher en plein temps au sein de l’équipe PNIN le Statisticien Principal actuellement membre de l’équipe PNIN à temps partiel pour renforcer l’équipe d’analyse;</a:t>
            </a:r>
          </a:p>
          <a:p>
            <a:pPr marL="285750" lvl="0" indent="-285750" eaLnBrk="0" hangingPunct="0">
              <a:buFont typeface="Arial" panose="020B0604020202020204" pitchFamily="34" charset="0"/>
              <a:buChar char="•"/>
            </a:pPr>
            <a:endParaRPr lang="fr-FR" dirty="0"/>
          </a:p>
          <a:p>
            <a:pPr marL="285750" lvl="0" indent="-285750" eaLnBrk="0" hangingPunct="0">
              <a:buFont typeface="Arial" panose="020B0604020202020204" pitchFamily="34" charset="0"/>
              <a:buChar char="•"/>
            </a:pPr>
            <a:r>
              <a:rPr lang="fr-FR" dirty="0">
                <a:solidFill>
                  <a:srgbClr val="00B0F0"/>
                </a:solidFill>
              </a:rPr>
              <a:t>Faciliter, dans la mesure du possible, l’accès aux bases des données sectorielles et la continuité du transfert de compétences dans la mise en œuvre des analyses statistiques. </a:t>
            </a:r>
          </a:p>
        </p:txBody>
      </p:sp>
      <p:sp>
        <p:nvSpPr>
          <p:cNvPr id="3" name="ZoneTexte 2">
            <a:extLst>
              <a:ext uri="{FF2B5EF4-FFF2-40B4-BE49-F238E27FC236}">
                <a16:creationId xmlns:a16="http://schemas.microsoft.com/office/drawing/2014/main" id="{E7F51722-A138-4C7E-BD42-D5C4A064B961}"/>
              </a:ext>
            </a:extLst>
          </p:cNvPr>
          <p:cNvSpPr txBox="1"/>
          <p:nvPr/>
        </p:nvSpPr>
        <p:spPr>
          <a:xfrm>
            <a:off x="2531165" y="968273"/>
            <a:ext cx="4081669" cy="369332"/>
          </a:xfrm>
          <a:prstGeom prst="rect">
            <a:avLst/>
          </a:prstGeom>
          <a:noFill/>
        </p:spPr>
        <p:txBody>
          <a:bodyPr wrap="square" rtlCol="0">
            <a:spAutoFit/>
          </a:bodyPr>
          <a:lstStyle/>
          <a:p>
            <a:r>
              <a:rPr lang="fr-FR" dirty="0">
                <a:solidFill>
                  <a:schemeClr val="accent6">
                    <a:lumMod val="75000"/>
                  </a:schemeClr>
                </a:solidFill>
              </a:rPr>
              <a:t>A l’endroit de l’INS</a:t>
            </a:r>
          </a:p>
        </p:txBody>
      </p:sp>
    </p:spTree>
    <p:extLst>
      <p:ext uri="{BB962C8B-B14F-4D97-AF65-F5344CB8AC3E}">
        <p14:creationId xmlns:p14="http://schemas.microsoft.com/office/powerpoint/2010/main" val="271304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18</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p:txBody>
          <a:bodyPr/>
          <a:lstStyle/>
          <a:p>
            <a:r>
              <a:rPr lang="fr-FR" sz="1800" dirty="0"/>
              <a:t>RECOMMANDATIONS</a:t>
            </a:r>
          </a:p>
        </p:txBody>
      </p:sp>
      <p:sp>
        <p:nvSpPr>
          <p:cNvPr id="2" name="Rectangle 1">
            <a:extLst>
              <a:ext uri="{FF2B5EF4-FFF2-40B4-BE49-F238E27FC236}">
                <a16:creationId xmlns:a16="http://schemas.microsoft.com/office/drawing/2014/main" id="{B3951A06-F341-4854-9748-F26665DCAF9C}"/>
              </a:ext>
            </a:extLst>
          </p:cNvPr>
          <p:cNvSpPr/>
          <p:nvPr/>
        </p:nvSpPr>
        <p:spPr>
          <a:xfrm>
            <a:off x="353426" y="1234905"/>
            <a:ext cx="8437148" cy="5101397"/>
          </a:xfrm>
          <a:prstGeom prst="rect">
            <a:avLst/>
          </a:prstGeom>
        </p:spPr>
        <p:txBody>
          <a:bodyPr wrap="square">
            <a:spAutoFit/>
          </a:bodyPr>
          <a:lstStyle/>
          <a:p>
            <a:pPr marL="285750" lvl="0" indent="-285750" eaLnBrk="0" hangingPunct="0">
              <a:buFont typeface="Arial" panose="020B0604020202020204" pitchFamily="34" charset="0"/>
              <a:buChar char="•"/>
            </a:pPr>
            <a:r>
              <a:rPr lang="fr-FR" sz="1550" dirty="0">
                <a:solidFill>
                  <a:schemeClr val="accent6">
                    <a:lumMod val="75000"/>
                  </a:schemeClr>
                </a:solidFill>
              </a:rPr>
              <a:t>Privilégier et mettre en avant le « principe de subsidiarité » dans l’attribution du traitement des thématiques d’analyses aux différentes parties prenantes (HC3N, INS, DS/DEP, ECT, Agences des Nations Unies, université, etc.) ;</a:t>
            </a:r>
          </a:p>
          <a:p>
            <a:pPr marL="285750" lvl="0" indent="-285750" eaLnBrk="0" hangingPunct="0">
              <a:buFont typeface="Arial" panose="020B0604020202020204" pitchFamily="34" charset="0"/>
              <a:buChar char="•"/>
            </a:pPr>
            <a:endParaRPr lang="fr-FR" sz="1550" dirty="0"/>
          </a:p>
          <a:p>
            <a:pPr marL="285750" lvl="0" indent="-285750" eaLnBrk="0" hangingPunct="0">
              <a:buFont typeface="Arial" panose="020B0604020202020204" pitchFamily="34" charset="0"/>
              <a:buChar char="•"/>
            </a:pPr>
            <a:r>
              <a:rPr lang="fr-FR" sz="1550" dirty="0">
                <a:solidFill>
                  <a:schemeClr val="accent2"/>
                </a:solidFill>
              </a:rPr>
              <a:t>Mettre en place des partenariats techniques et si possible des cofinancements pour assurer le traitement, avec une qualité optimale, des différentes questions et sous-questions ;</a:t>
            </a:r>
          </a:p>
          <a:p>
            <a:pPr marL="285750" lvl="0" indent="-285750" eaLnBrk="0" hangingPunct="0">
              <a:buFont typeface="Arial" panose="020B0604020202020204" pitchFamily="34" charset="0"/>
              <a:buChar char="•"/>
            </a:pPr>
            <a:endParaRPr lang="fr-FR" sz="1550" dirty="0"/>
          </a:p>
          <a:p>
            <a:pPr marL="285750" lvl="0" indent="-285750" eaLnBrk="0" hangingPunct="0">
              <a:buFont typeface="Arial" panose="020B0604020202020204" pitchFamily="34" charset="0"/>
              <a:buChar char="•"/>
            </a:pPr>
            <a:r>
              <a:rPr lang="fr-FR" sz="1550" dirty="0">
                <a:solidFill>
                  <a:schemeClr val="accent3"/>
                </a:solidFill>
              </a:rPr>
              <a:t>Mettre en œuvre des analyses selon le calendrier et les responsabilités définis dans le Plan Cadre d’Analyse 2023-2024 et entamer le processus de recrutement de l’Expertise Court Terme (ECT) ; </a:t>
            </a:r>
          </a:p>
          <a:p>
            <a:pPr marL="285750" lvl="0" indent="-285750" eaLnBrk="0" hangingPunct="0">
              <a:buFont typeface="Arial" panose="020B0604020202020204" pitchFamily="34" charset="0"/>
              <a:buChar char="•"/>
            </a:pPr>
            <a:endParaRPr lang="fr-FR" sz="1550" dirty="0"/>
          </a:p>
          <a:p>
            <a:pPr marL="285750" lvl="0" indent="-285750" eaLnBrk="0" hangingPunct="0">
              <a:buFont typeface="Arial" panose="020B0604020202020204" pitchFamily="34" charset="0"/>
              <a:buChar char="•"/>
            </a:pPr>
            <a:r>
              <a:rPr lang="fr-FR" sz="1550" dirty="0">
                <a:solidFill>
                  <a:srgbClr val="0070C0"/>
                </a:solidFill>
              </a:rPr>
              <a:t>Accélérer le processus de recrutement de l’Expertise Court Terme (ECT) en communication stratégique et des Experts Nationaux en communication et en vulgarisation de l’information; </a:t>
            </a:r>
          </a:p>
          <a:p>
            <a:pPr marL="285750" lvl="0" indent="-285750" eaLnBrk="0" hangingPunct="0">
              <a:buFont typeface="Arial" panose="020B0604020202020204" pitchFamily="34" charset="0"/>
              <a:buChar char="•"/>
            </a:pPr>
            <a:endParaRPr lang="fr-FR" sz="1550" dirty="0">
              <a:solidFill>
                <a:schemeClr val="accent6">
                  <a:lumMod val="50000"/>
                </a:schemeClr>
              </a:solidFill>
            </a:endParaRPr>
          </a:p>
          <a:p>
            <a:pPr marL="285750" lvl="0" indent="-285750" eaLnBrk="0" hangingPunct="0">
              <a:buFont typeface="Arial" panose="020B0604020202020204" pitchFamily="34" charset="0"/>
              <a:buChar char="•"/>
            </a:pPr>
            <a:r>
              <a:rPr lang="fr-FR" sz="1550" dirty="0">
                <a:solidFill>
                  <a:schemeClr val="accent6">
                    <a:lumMod val="50000"/>
                  </a:schemeClr>
                </a:solidFill>
              </a:rPr>
              <a:t>Accélérer la mise en œuvre du Plan de Communication et de visibilité de la PNIN 2022-2025  ainsi des deux produits de plaidoyer -  y associés ;</a:t>
            </a:r>
          </a:p>
          <a:p>
            <a:pPr marL="285750" lvl="0" indent="-285750" eaLnBrk="0" hangingPunct="0">
              <a:buFont typeface="Arial" panose="020B0604020202020204" pitchFamily="34" charset="0"/>
              <a:buChar char="•"/>
            </a:pPr>
            <a:endParaRPr lang="fr-FR" sz="1550" dirty="0"/>
          </a:p>
          <a:p>
            <a:pPr marL="285750" lvl="0" indent="-285750" eaLnBrk="0" hangingPunct="0">
              <a:buFont typeface="Arial" panose="020B0604020202020204" pitchFamily="34" charset="0"/>
              <a:buChar char="•"/>
            </a:pPr>
            <a:r>
              <a:rPr lang="fr-FR" sz="1550" dirty="0">
                <a:solidFill>
                  <a:schemeClr val="accent5"/>
                </a:solidFill>
              </a:rPr>
              <a:t>Rechercher des sources de financement additionnelles et des partenaires de mise en œuvre pour répondre aux questions potentielles non retenues dans le PCA 2023-2024.</a:t>
            </a:r>
          </a:p>
        </p:txBody>
      </p:sp>
      <p:sp>
        <p:nvSpPr>
          <p:cNvPr id="3" name="ZoneTexte 2">
            <a:extLst>
              <a:ext uri="{FF2B5EF4-FFF2-40B4-BE49-F238E27FC236}">
                <a16:creationId xmlns:a16="http://schemas.microsoft.com/office/drawing/2014/main" id="{E7F51722-A138-4C7E-BD42-D5C4A064B961}"/>
              </a:ext>
            </a:extLst>
          </p:cNvPr>
          <p:cNvSpPr txBox="1"/>
          <p:nvPr/>
        </p:nvSpPr>
        <p:spPr>
          <a:xfrm>
            <a:off x="2690191" y="814836"/>
            <a:ext cx="4081669" cy="369332"/>
          </a:xfrm>
          <a:prstGeom prst="rect">
            <a:avLst/>
          </a:prstGeom>
          <a:noFill/>
        </p:spPr>
        <p:txBody>
          <a:bodyPr wrap="square" rtlCol="0">
            <a:spAutoFit/>
          </a:bodyPr>
          <a:lstStyle/>
          <a:p>
            <a:r>
              <a:rPr lang="fr-FR" dirty="0">
                <a:solidFill>
                  <a:schemeClr val="accent1"/>
                </a:solidFill>
              </a:rPr>
              <a:t>A l’endroit de la PNIN</a:t>
            </a:r>
          </a:p>
        </p:txBody>
      </p:sp>
    </p:spTree>
    <p:extLst>
      <p:ext uri="{BB962C8B-B14F-4D97-AF65-F5344CB8AC3E}">
        <p14:creationId xmlns:p14="http://schemas.microsoft.com/office/powerpoint/2010/main" val="51194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2" y="2204863"/>
            <a:ext cx="8959417" cy="1404611"/>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765718"/>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a:p>
            <a:pPr algn="ctr" fontAlgn="base">
              <a:spcBef>
                <a:spcPct val="20000"/>
              </a:spcBef>
              <a:spcAft>
                <a:spcPct val="0"/>
              </a:spcAft>
              <a:buClr>
                <a:srgbClr val="0BD0D9"/>
              </a:buClr>
              <a:buSzPct val="95000"/>
              <a:buFont typeface="Wingdings 2" pitchFamily="18" charset="2"/>
              <a:buNone/>
              <a:defRPr/>
            </a:pPr>
            <a:endPar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endParaRP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dirty="0"/>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0" name="Forme 2">
            <a:extLst>
              <a:ext uri="{FF2B5EF4-FFF2-40B4-BE49-F238E27FC236}">
                <a16:creationId xmlns:a16="http://schemas.microsoft.com/office/drawing/2014/main" id="{1B4F30C4-0278-4E91-930A-109066B3E455}"/>
              </a:ext>
            </a:extLst>
          </p:cNvPr>
          <p:cNvSpPr>
            <a:spLocks/>
          </p:cNvSpPr>
          <p:nvPr/>
        </p:nvSpPr>
        <p:spPr bwMode="auto">
          <a:xfrm>
            <a:off x="2541181" y="6350"/>
            <a:ext cx="4442232" cy="589073"/>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3600" dirty="0">
                <a:ln w="0"/>
                <a:solidFill>
                  <a:schemeClr val="bg1"/>
                </a:solidFill>
                <a:effectLst>
                  <a:outerShdw blurRad="38100" dist="19050" dir="2700000" algn="tl" rotWithShape="0">
                    <a:schemeClr val="dk1">
                      <a:alpha val="40000"/>
                    </a:schemeClr>
                  </a:outerShdw>
                </a:effectLst>
                <a:latin typeface="Calibri" pitchFamily="34" charset="0"/>
              </a:rPr>
              <a:t>https://pnin-niger.org</a:t>
            </a:r>
          </a:p>
        </p:txBody>
      </p:sp>
      <p:pic>
        <p:nvPicPr>
          <p:cNvPr id="3" name="Image 2">
            <a:extLst>
              <a:ext uri="{FF2B5EF4-FFF2-40B4-BE49-F238E27FC236}">
                <a16:creationId xmlns:a16="http://schemas.microsoft.com/office/drawing/2014/main" id="{C6241A84-7944-48F7-7D9A-23B6C1AA5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94" y="3779769"/>
            <a:ext cx="8433160" cy="2298431"/>
          </a:xfrm>
          <a:prstGeom prst="rect">
            <a:avLst/>
          </a:prstGeom>
        </p:spPr>
      </p:pic>
      <p:sp>
        <p:nvSpPr>
          <p:cNvPr id="2" name="ZoneTexte 1">
            <a:extLst>
              <a:ext uri="{FF2B5EF4-FFF2-40B4-BE49-F238E27FC236}">
                <a16:creationId xmlns:a16="http://schemas.microsoft.com/office/drawing/2014/main" id="{96420D7C-9620-3A88-33D6-085C09EE06B8}"/>
              </a:ext>
            </a:extLst>
          </p:cNvPr>
          <p:cNvSpPr txBox="1"/>
          <p:nvPr/>
        </p:nvSpPr>
        <p:spPr>
          <a:xfrm>
            <a:off x="340909" y="1435930"/>
            <a:ext cx="8462181" cy="2350131"/>
          </a:xfrm>
          <a:prstGeom prst="rect">
            <a:avLst/>
          </a:prstGeom>
          <a:noFill/>
        </p:spPr>
        <p:txBody>
          <a:bodyPr wrap="square">
            <a:spAutoFit/>
          </a:bodyPr>
          <a:lstStyle/>
          <a:p>
            <a:pPr algn="ctr">
              <a:lnSpc>
                <a:spcPct val="107000"/>
              </a:lnSpc>
              <a:spcAft>
                <a:spcPts val="800"/>
              </a:spcAft>
            </a:pPr>
            <a:r>
              <a:rPr lang="fr-FR" sz="2400" b="1" dirty="0">
                <a:solidFill>
                  <a:srgbClr val="0079A1"/>
                </a:solidFill>
                <a:effectLst/>
                <a:latin typeface="Calibri" panose="020F0502020204030204" pitchFamily="34" charset="0"/>
                <a:ea typeface="Calibri" panose="020F0502020204030204" pitchFamily="34" charset="0"/>
                <a:cs typeface="Times New Roman" panose="02020603050405020304" pitchFamily="18" charset="0"/>
              </a:rPr>
              <a:t>La PNIN fournit des informations utiles et crédibles.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solidFill>
                  <a:srgbClr val="1A5B59"/>
                </a:solidFill>
                <a:effectLst/>
                <a:latin typeface="Calibri" panose="020F0502020204030204" pitchFamily="34" charset="0"/>
                <a:ea typeface="Calibri" panose="020F0502020204030204" pitchFamily="34" charset="0"/>
                <a:cs typeface="Times New Roman" panose="02020603050405020304" pitchFamily="18" charset="0"/>
              </a:rPr>
              <a:t>Elle aide les Autorités à formuler les priorités et les programmes pour lutter contre toutes les formes de malnutrition au Niger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u="sng" dirty="0">
                <a:solidFill>
                  <a:srgbClr val="8C8914"/>
                </a:solidFill>
                <a:effectLst/>
                <a:latin typeface="Calibri" panose="020F0502020204030204" pitchFamily="34" charset="0"/>
                <a:ea typeface="Calibri" panose="020F0502020204030204" pitchFamily="34" charset="0"/>
                <a:cs typeface="Times New Roman" panose="02020603050405020304" pitchFamily="18" charset="0"/>
                <a:hlinkClick r:id="rId6"/>
              </a:rPr>
              <a:t>https://pnin-niger.org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24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La PNIN est votre service 24h/24. Consultez-la</a:t>
            </a:r>
            <a:r>
              <a:rPr lang="fr-FR" sz="2400" b="1" dirty="0">
                <a:solidFill>
                  <a:srgbClr val="41414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2400" dirty="0"/>
          </a:p>
        </p:txBody>
      </p:sp>
    </p:spTree>
    <p:extLst>
      <p:ext uri="{BB962C8B-B14F-4D97-AF65-F5344CB8AC3E}">
        <p14:creationId xmlns:p14="http://schemas.microsoft.com/office/powerpoint/2010/main" val="40630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81474B-E6BC-0B69-E1CF-583FF3724B60}"/>
              </a:ext>
            </a:extLst>
          </p:cNvPr>
          <p:cNvSpPr>
            <a:spLocks noGrp="1"/>
          </p:cNvSpPr>
          <p:nvPr>
            <p:ph idx="1"/>
          </p:nvPr>
        </p:nvSpPr>
        <p:spPr>
          <a:xfrm>
            <a:off x="290944" y="997805"/>
            <a:ext cx="8663492" cy="5278305"/>
          </a:xfrm>
        </p:spPr>
        <p:txBody>
          <a:bodyPr>
            <a:normAutofit fontScale="85000" lnSpcReduction="10000"/>
          </a:bodyPr>
          <a:lstStyle/>
          <a:p>
            <a:pPr marL="495300" indent="-428625" defTabSz="272654">
              <a:lnSpc>
                <a:spcPct val="170000"/>
              </a:lnSpc>
              <a:buFont typeface="Arial" panose="020B0604020202020204" pitchFamily="34" charset="0"/>
              <a:buAutoNum type="romanUcPeriod"/>
            </a:pPr>
            <a:r>
              <a:rPr lang="fr-FR" sz="2600" b="1" dirty="0">
                <a:solidFill>
                  <a:schemeClr val="accent4">
                    <a:lumMod val="75000"/>
                  </a:schemeClr>
                </a:solidFill>
                <a:latin typeface="+mj-lt"/>
                <a:cs typeface="Times New Roman"/>
              </a:rPr>
              <a:t>OBJECTIFS DU PCA</a:t>
            </a:r>
          </a:p>
          <a:p>
            <a:pPr marL="495300" indent="-428625" defTabSz="272654">
              <a:lnSpc>
                <a:spcPct val="170000"/>
              </a:lnSpc>
              <a:buAutoNum type="romanUcPeriod"/>
            </a:pPr>
            <a:r>
              <a:rPr lang="fr-FR" sz="2600" b="1" dirty="0">
                <a:solidFill>
                  <a:srgbClr val="00B050"/>
                </a:solidFill>
                <a:latin typeface="+mj-lt"/>
                <a:cs typeface="Times New Roman"/>
              </a:rPr>
              <a:t>PROCESSUS D’IDENTIFICATION DES QUESTIONS </a:t>
            </a:r>
            <a:r>
              <a:rPr lang="fr-FR" sz="2600" b="1" dirty="0">
                <a:solidFill>
                  <a:srgbClr val="FF0000"/>
                </a:solidFill>
                <a:latin typeface="+mj-lt"/>
                <a:cs typeface="Times New Roman"/>
              </a:rPr>
              <a:t>POTENTIELLES</a:t>
            </a:r>
            <a:r>
              <a:rPr lang="fr-FR" sz="2600" b="1" dirty="0">
                <a:solidFill>
                  <a:srgbClr val="00B050"/>
                </a:solidFill>
                <a:latin typeface="+mj-lt"/>
                <a:cs typeface="Times New Roman"/>
              </a:rPr>
              <a:t> D’ANALYSE DU TROISIEME PCA 2023-2024</a:t>
            </a:r>
          </a:p>
          <a:p>
            <a:pPr marL="495300" indent="-428625" defTabSz="272654">
              <a:lnSpc>
                <a:spcPct val="170000"/>
              </a:lnSpc>
              <a:buAutoNum type="romanUcPeriod"/>
            </a:pPr>
            <a:r>
              <a:rPr lang="fr-FR" sz="2600" b="1" dirty="0">
                <a:solidFill>
                  <a:schemeClr val="accent2"/>
                </a:solidFill>
                <a:latin typeface="+mj-lt"/>
                <a:cs typeface="Times New Roman"/>
              </a:rPr>
              <a:t>LISTE DES QUESTIONS POTENTIELLES DU PCA 2023-2024 INITIALEMENT PROPOSÉES </a:t>
            </a:r>
          </a:p>
          <a:p>
            <a:pPr marL="495300" indent="-428625" defTabSz="272654">
              <a:lnSpc>
                <a:spcPct val="170000"/>
              </a:lnSpc>
              <a:buAutoNum type="romanUcPeriod"/>
            </a:pPr>
            <a:r>
              <a:rPr lang="fr-FR" sz="2600" b="1" cap="all" dirty="0">
                <a:solidFill>
                  <a:schemeClr val="accent6">
                    <a:lumMod val="75000"/>
                  </a:schemeClr>
                </a:solidFill>
                <a:latin typeface="+mj-lt"/>
                <a:cs typeface="Times New Roman"/>
              </a:rPr>
              <a:t>Processus de priorisation des questions du Troisième Plan Cadre d’Analyse 2023-2024</a:t>
            </a:r>
          </a:p>
          <a:p>
            <a:pPr marL="495300" indent="-428625" defTabSz="272654">
              <a:lnSpc>
                <a:spcPct val="170000"/>
              </a:lnSpc>
              <a:buFont typeface="Arial" panose="020B0604020202020204" pitchFamily="34" charset="0"/>
              <a:buAutoNum type="romanUcPeriod"/>
            </a:pPr>
            <a:r>
              <a:rPr lang="fr-FR" sz="2600" b="1" dirty="0">
                <a:solidFill>
                  <a:schemeClr val="accent6">
                    <a:lumMod val="60000"/>
                    <a:lumOff val="40000"/>
                  </a:schemeClr>
                </a:solidFill>
                <a:latin typeface="+mj-lt"/>
                <a:cs typeface="Times New Roman"/>
              </a:rPr>
              <a:t>CONCLUSION</a:t>
            </a:r>
          </a:p>
          <a:p>
            <a:pPr marL="495300" indent="-428625" defTabSz="272654">
              <a:lnSpc>
                <a:spcPct val="170000"/>
              </a:lnSpc>
              <a:buFont typeface="Arial" panose="020B0604020202020204" pitchFamily="34" charset="0"/>
              <a:buAutoNum type="romanUcPeriod"/>
            </a:pPr>
            <a:r>
              <a:rPr lang="fr-FR" sz="2600" b="1" dirty="0">
                <a:solidFill>
                  <a:schemeClr val="accent6">
                    <a:lumMod val="50000"/>
                  </a:schemeClr>
                </a:solidFill>
                <a:latin typeface="+mj-lt"/>
                <a:cs typeface="Times New Roman"/>
              </a:rPr>
              <a:t>RECOMMANDATIONS</a:t>
            </a:r>
            <a:endParaRPr lang="fr-FR" b="1" dirty="0">
              <a:solidFill>
                <a:schemeClr val="accent6">
                  <a:lumMod val="50000"/>
                </a:schemeClr>
              </a:solidFill>
            </a:endParaRPr>
          </a:p>
          <a:p>
            <a:pPr marL="514350" indent="-514350">
              <a:buFont typeface="Arial" panose="020B0604020202020204" pitchFamily="34" charset="0"/>
              <a:buAutoNum type="romanUcPeriod"/>
            </a:pPr>
            <a:endParaRPr lang="fr-FR" sz="2400" dirty="0"/>
          </a:p>
          <a:p>
            <a:pPr marL="514350" indent="-514350">
              <a:buAutoNum type="romanUcPeriod"/>
            </a:pPr>
            <a:endParaRPr lang="fr-FR" sz="2400" dirty="0"/>
          </a:p>
        </p:txBody>
      </p:sp>
      <p:sp>
        <p:nvSpPr>
          <p:cNvPr id="4" name="Espace réservé du numéro de diapositive 3">
            <a:extLst>
              <a:ext uri="{FF2B5EF4-FFF2-40B4-BE49-F238E27FC236}">
                <a16:creationId xmlns:a16="http://schemas.microsoft.com/office/drawing/2014/main" id="{317063F7-4D1A-956C-6BD3-5F1366C6889A}"/>
              </a:ext>
            </a:extLst>
          </p:cNvPr>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dirty="0">
              <a:solidFill>
                <a:srgbClr val="FFFFFF"/>
              </a:solidFill>
            </a:endParaRPr>
          </a:p>
        </p:txBody>
      </p:sp>
      <p:sp>
        <p:nvSpPr>
          <p:cNvPr id="5" name="Espace réservé du contenu 4">
            <a:extLst>
              <a:ext uri="{FF2B5EF4-FFF2-40B4-BE49-F238E27FC236}">
                <a16:creationId xmlns:a16="http://schemas.microsoft.com/office/drawing/2014/main" id="{73E41E58-05C1-C68E-15D6-656314E17A92}"/>
              </a:ext>
            </a:extLst>
          </p:cNvPr>
          <p:cNvSpPr>
            <a:spLocks noGrp="1"/>
          </p:cNvSpPr>
          <p:nvPr>
            <p:ph sz="quarter" idx="13"/>
          </p:nvPr>
        </p:nvSpPr>
        <p:spPr>
          <a:xfrm>
            <a:off x="1939677" y="113051"/>
            <a:ext cx="6191250" cy="431800"/>
          </a:xfrm>
        </p:spPr>
        <p:txBody>
          <a:bodyPr/>
          <a:lstStyle/>
          <a:p>
            <a:pPr algn="ctr"/>
            <a:r>
              <a:rPr lang="fr-FR" sz="2000" dirty="0"/>
              <a:t>PLAN DE PRESENTATION</a:t>
            </a:r>
          </a:p>
        </p:txBody>
      </p:sp>
      <p:grpSp>
        <p:nvGrpSpPr>
          <p:cNvPr id="2" name="Groupe 1">
            <a:extLst>
              <a:ext uri="{FF2B5EF4-FFF2-40B4-BE49-F238E27FC236}">
                <a16:creationId xmlns:a16="http://schemas.microsoft.com/office/drawing/2014/main" id="{20F59E8A-5DE3-44A0-F119-A36F918772A8}"/>
              </a:ext>
            </a:extLst>
          </p:cNvPr>
          <p:cNvGrpSpPr/>
          <p:nvPr/>
        </p:nvGrpSpPr>
        <p:grpSpPr>
          <a:xfrm>
            <a:off x="7343128" y="66883"/>
            <a:ext cx="1642862" cy="540544"/>
            <a:chOff x="6983413" y="0"/>
            <a:chExt cx="2190482" cy="720725"/>
          </a:xfrm>
        </p:grpSpPr>
        <p:grpSp>
          <p:nvGrpSpPr>
            <p:cNvPr id="6" name="Group 4">
              <a:extLst>
                <a:ext uri="{FF2B5EF4-FFF2-40B4-BE49-F238E27FC236}">
                  <a16:creationId xmlns:a16="http://schemas.microsoft.com/office/drawing/2014/main" id="{279DE366-5805-6186-73D5-65B2D77301EF}"/>
                </a:ext>
              </a:extLst>
            </p:cNvPr>
            <p:cNvGrpSpPr>
              <a:grpSpLocks noChangeAspect="1"/>
            </p:cNvGrpSpPr>
            <p:nvPr/>
          </p:nvGrpSpPr>
          <p:grpSpPr bwMode="auto">
            <a:xfrm>
              <a:off x="6983413" y="0"/>
              <a:ext cx="2160587" cy="720725"/>
              <a:chOff x="4399" y="0"/>
              <a:chExt cx="1361" cy="454"/>
            </a:xfrm>
          </p:grpSpPr>
          <p:sp>
            <p:nvSpPr>
              <p:cNvPr id="8" name="AutoShape 3">
                <a:extLst>
                  <a:ext uri="{FF2B5EF4-FFF2-40B4-BE49-F238E27FC236}">
                    <a16:creationId xmlns:a16="http://schemas.microsoft.com/office/drawing/2014/main" id="{A3F056AA-CE75-A959-D2A1-5ABE390AED3D}"/>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fr-FR" sz="1350" dirty="0">
                  <a:solidFill>
                    <a:srgbClr val="575757"/>
                  </a:solidFill>
                  <a:latin typeface="Trebuchet MS"/>
                </a:endParaRPr>
              </a:p>
            </p:txBody>
          </p:sp>
          <p:pic>
            <p:nvPicPr>
              <p:cNvPr id="9" name="Picture 6">
                <a:extLst>
                  <a:ext uri="{FF2B5EF4-FFF2-40B4-BE49-F238E27FC236}">
                    <a16:creationId xmlns:a16="http://schemas.microsoft.com/office/drawing/2014/main" id="{896489C8-C219-0A88-9FC9-51C445EF39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Image 6">
              <a:extLst>
                <a:ext uri="{FF2B5EF4-FFF2-40B4-BE49-F238E27FC236}">
                  <a16:creationId xmlns:a16="http://schemas.microsoft.com/office/drawing/2014/main" id="{BC1BAF74-BC77-A76F-3E5A-79B1D616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0739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C4883-EB96-6F9D-CD7E-6D49C283FB59}"/>
              </a:ext>
            </a:extLst>
          </p:cNvPr>
          <p:cNvSpPr>
            <a:spLocks noGrp="1"/>
          </p:cNvSpPr>
          <p:nvPr>
            <p:ph type="title"/>
          </p:nvPr>
        </p:nvSpPr>
        <p:spPr>
          <a:xfrm>
            <a:off x="294250" y="1313048"/>
            <a:ext cx="8499284" cy="1646581"/>
          </a:xfrm>
        </p:spPr>
        <p:txBody>
          <a:bodyPr>
            <a:noAutofit/>
          </a:bodyPr>
          <a:lstStyle/>
          <a:p>
            <a:pPr algn="l"/>
            <a:r>
              <a:rPr lang="fr-FR" dirty="0">
                <a:effectLst/>
                <a:latin typeface="Arial" panose="020B0604020202020204" pitchFamily="34" charset="0"/>
                <a:ea typeface="Calibri" panose="020F0502020204030204" pitchFamily="34" charset="0"/>
                <a:cs typeface="Calibri" panose="020F0502020204030204" pitchFamily="34" charset="0"/>
              </a:rPr>
              <a:t>L’objectif global du Plan Cadre d’Analyse est de fournir de l’information de qualité aux décideurs en réponse aux questions qu’ils se posent à partir des évidences scientifiques et des analyses statistiques simples et avancés.</a:t>
            </a:r>
            <a:br>
              <a:rPr lang="fr-FR" dirty="0">
                <a:effectLst/>
                <a:latin typeface="Arial" panose="020B0604020202020204" pitchFamily="34" charset="0"/>
                <a:ea typeface="Calibri" panose="020F0502020204030204" pitchFamily="34" charset="0"/>
                <a:cs typeface="Calibri" panose="020F0502020204030204" pitchFamily="34" charset="0"/>
              </a:rPr>
            </a:br>
            <a:br>
              <a:rPr lang="fr-FR" dirty="0">
                <a:effectLst/>
                <a:latin typeface="Arial" panose="020B0604020202020204" pitchFamily="34" charset="0"/>
                <a:ea typeface="Calibri" panose="020F0502020204030204" pitchFamily="34" charset="0"/>
                <a:cs typeface="Calibri" panose="020F0502020204030204" pitchFamily="34" charset="0"/>
              </a:rPr>
            </a:br>
            <a:r>
              <a:rPr lang="fr-FR" dirty="0">
                <a:effectLst/>
                <a:latin typeface="Arial" panose="020B0604020202020204" pitchFamily="34" charset="0"/>
                <a:ea typeface="Calibri" panose="020F0502020204030204" pitchFamily="34" charset="0"/>
                <a:cs typeface="Calibri" panose="020F0502020204030204" pitchFamily="34" charset="0"/>
              </a:rPr>
              <a:t>De façon spécifiques il s’agit de :</a:t>
            </a:r>
            <a:br>
              <a:rPr lang="fr-FR" dirty="0">
                <a:effectLst/>
                <a:latin typeface="Arial" panose="020B0604020202020204" pitchFamily="34" charset="0"/>
                <a:ea typeface="Calibri" panose="020F0502020204030204" pitchFamily="34" charset="0"/>
                <a:cs typeface="Calibri" panose="020F0502020204030204" pitchFamily="34" charset="0"/>
              </a:rPr>
            </a:br>
            <a:endParaRPr lang="fr-FR" sz="1800" dirty="0"/>
          </a:p>
        </p:txBody>
      </p:sp>
      <p:sp>
        <p:nvSpPr>
          <p:cNvPr id="4" name="Espace réservé du numéro de diapositive 3">
            <a:extLst>
              <a:ext uri="{FF2B5EF4-FFF2-40B4-BE49-F238E27FC236}">
                <a16:creationId xmlns:a16="http://schemas.microsoft.com/office/drawing/2014/main" id="{224AFA3F-D73A-C6E2-161E-BB6F89D5AC45}"/>
              </a:ext>
            </a:extLst>
          </p:cNvPr>
          <p:cNvSpPr>
            <a:spLocks noGrp="1"/>
          </p:cNvSpPr>
          <p:nvPr>
            <p:ph type="sldNum" sz="quarter" idx="12"/>
          </p:nvPr>
        </p:nvSpPr>
        <p:spPr/>
        <p:txBody>
          <a:bodyPr/>
          <a:lstStyle/>
          <a:p>
            <a:fld id="{02C702AE-1502-43AE-8DBA-2BCAD3408EF2}" type="slidenum">
              <a:rPr lang="fr-FR" smtClean="0"/>
              <a:pPr/>
              <a:t>3</a:t>
            </a:fld>
            <a:endParaRPr lang="fr-FR" dirty="0"/>
          </a:p>
        </p:txBody>
      </p:sp>
      <p:grpSp>
        <p:nvGrpSpPr>
          <p:cNvPr id="8" name="Groupe 7">
            <a:extLst>
              <a:ext uri="{FF2B5EF4-FFF2-40B4-BE49-F238E27FC236}">
                <a16:creationId xmlns:a16="http://schemas.microsoft.com/office/drawing/2014/main" id="{9A727C18-8C31-042A-8025-69D5CA500EBE}"/>
              </a:ext>
            </a:extLst>
          </p:cNvPr>
          <p:cNvGrpSpPr/>
          <p:nvPr/>
        </p:nvGrpSpPr>
        <p:grpSpPr>
          <a:xfrm>
            <a:off x="7566993" y="99408"/>
            <a:ext cx="1642862" cy="540544"/>
            <a:chOff x="6983413" y="0"/>
            <a:chExt cx="2190482" cy="720725"/>
          </a:xfrm>
        </p:grpSpPr>
        <p:grpSp>
          <p:nvGrpSpPr>
            <p:cNvPr id="9" name="Group 4">
              <a:extLst>
                <a:ext uri="{FF2B5EF4-FFF2-40B4-BE49-F238E27FC236}">
                  <a16:creationId xmlns:a16="http://schemas.microsoft.com/office/drawing/2014/main" id="{DF00B722-7A94-8DD4-5928-7FC420DC08E4}"/>
                </a:ext>
              </a:extLst>
            </p:cNvPr>
            <p:cNvGrpSpPr>
              <a:grpSpLocks noChangeAspect="1"/>
            </p:cNvGrpSpPr>
            <p:nvPr/>
          </p:nvGrpSpPr>
          <p:grpSpPr bwMode="auto">
            <a:xfrm>
              <a:off x="6983413" y="0"/>
              <a:ext cx="2160587" cy="720725"/>
              <a:chOff x="4399" y="0"/>
              <a:chExt cx="1361" cy="454"/>
            </a:xfrm>
          </p:grpSpPr>
          <p:sp>
            <p:nvSpPr>
              <p:cNvPr id="11" name="AutoShape 3">
                <a:extLst>
                  <a:ext uri="{FF2B5EF4-FFF2-40B4-BE49-F238E27FC236}">
                    <a16:creationId xmlns:a16="http://schemas.microsoft.com/office/drawing/2014/main" id="{7E18F21C-27DE-4DE8-45F0-737A295F5346}"/>
                  </a:ext>
                </a:extLst>
              </p:cNvPr>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r-FR" sz="1350" dirty="0"/>
              </a:p>
            </p:txBody>
          </p:sp>
          <p:pic>
            <p:nvPicPr>
              <p:cNvPr id="12" name="Picture 6">
                <a:extLst>
                  <a:ext uri="{FF2B5EF4-FFF2-40B4-BE49-F238E27FC236}">
                    <a16:creationId xmlns:a16="http://schemas.microsoft.com/office/drawing/2014/main" id="{CD090D64-01EC-2A46-B21F-F7BD32F4FB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a:extLst>
                <a:ext uri="{FF2B5EF4-FFF2-40B4-BE49-F238E27FC236}">
                  <a16:creationId xmlns:a16="http://schemas.microsoft.com/office/drawing/2014/main" id="{28D772FE-EC4A-C9A8-A257-82C83201B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7" name="Espace réservé du contenu 6">
            <a:extLst>
              <a:ext uri="{FF2B5EF4-FFF2-40B4-BE49-F238E27FC236}">
                <a16:creationId xmlns:a16="http://schemas.microsoft.com/office/drawing/2014/main" id="{AEB37C9D-317C-4560-A457-D825CCDFB198}"/>
              </a:ext>
            </a:extLst>
          </p:cNvPr>
          <p:cNvSpPr txBox="1">
            <a:spLocks/>
          </p:cNvSpPr>
          <p:nvPr/>
        </p:nvSpPr>
        <p:spPr>
          <a:xfrm>
            <a:off x="2811042" y="39537"/>
            <a:ext cx="3521915" cy="690088"/>
          </a:xfrm>
          <a:prstGeom prst="rect">
            <a:avLst/>
          </a:prstGeom>
        </p:spPr>
        <p:txBody>
          <a:bodyPr vert="horz" lIns="91440" tIns="45720" rIns="91440" bIns="45720" rtlCol="0" anchor="ctr" anchorCtr="0">
            <a:noAutofit/>
          </a:bodyPr>
          <a:lstStyle>
            <a:lvl1pPr marL="257175" indent="-257175" algn="l" defTabSz="685800" rtl="0" eaLnBrk="1" latinLnBrk="0" hangingPunct="1">
              <a:spcBef>
                <a:spcPct val="20000"/>
              </a:spcBef>
              <a:buFont typeface="Arial" panose="020B0604020202020204" pitchFamily="34" charset="0"/>
              <a:buNone/>
              <a:defRPr sz="788" b="1" kern="1200" baseline="0">
                <a:solidFill>
                  <a:schemeClr val="bg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fr-FR" sz="2000" dirty="0"/>
              <a:t>OBJECTIF DU PCA</a:t>
            </a:r>
          </a:p>
        </p:txBody>
      </p:sp>
      <p:sp>
        <p:nvSpPr>
          <p:cNvPr id="18" name="ZoneTexte 17">
            <a:extLst>
              <a:ext uri="{FF2B5EF4-FFF2-40B4-BE49-F238E27FC236}">
                <a16:creationId xmlns:a16="http://schemas.microsoft.com/office/drawing/2014/main" id="{D1760BBA-4B80-4C2B-A722-A6A3DD246239}"/>
              </a:ext>
            </a:extLst>
          </p:cNvPr>
          <p:cNvSpPr txBox="1"/>
          <p:nvPr/>
        </p:nvSpPr>
        <p:spPr>
          <a:xfrm>
            <a:off x="199856" y="2959629"/>
            <a:ext cx="8499284" cy="2862322"/>
          </a:xfrm>
          <a:prstGeom prst="rect">
            <a:avLst/>
          </a:prstGeom>
          <a:noFill/>
        </p:spPr>
        <p:txBody>
          <a:bodyPr wrap="square" rtlCol="0">
            <a:spAutoFit/>
          </a:bodyPr>
          <a:lstStyle/>
          <a:p>
            <a:pPr marL="285750" indent="-285750">
              <a:buFont typeface="Arial" panose="020B0604020202020204" pitchFamily="34" charset="0"/>
              <a:buChar char="•"/>
            </a:pPr>
            <a:r>
              <a:rPr lang="fr-FR" sz="2000" b="1" dirty="0">
                <a:solidFill>
                  <a:schemeClr val="accent6">
                    <a:lumMod val="75000"/>
                  </a:schemeClr>
                </a:solidFill>
                <a:latin typeface="Arial" panose="020B0604020202020204" pitchFamily="34" charset="0"/>
                <a:ea typeface="Calibri" panose="020F0502020204030204" pitchFamily="34" charset="0"/>
                <a:cs typeface="Calibri" panose="020F0502020204030204" pitchFamily="34" charset="0"/>
              </a:rPr>
              <a:t>Identifier les questions d’analyses émergentes et les questions que se posent les décideurs et les acteurs de la nutrition;</a:t>
            </a:r>
          </a:p>
          <a:p>
            <a:endParaRPr lang="fr-FR" sz="2000" b="1" dirty="0">
              <a:solidFill>
                <a:schemeClr val="accent6">
                  <a:lumMod val="75000"/>
                </a:schemeClr>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2000" b="1" dirty="0">
                <a:solidFill>
                  <a:schemeClr val="accent2"/>
                </a:solidFill>
                <a:latin typeface="Arial" panose="020B0604020202020204" pitchFamily="34" charset="0"/>
                <a:ea typeface="Calibri" panose="020F0502020204030204" pitchFamily="34" charset="0"/>
                <a:cs typeface="Calibri" panose="020F0502020204030204" pitchFamily="34" charset="0"/>
              </a:rPr>
              <a:t>Prioriser les questions d’analyses;</a:t>
            </a:r>
          </a:p>
          <a:p>
            <a:endParaRPr lang="fr-FR" sz="2000" b="1" dirty="0">
              <a:solidFill>
                <a:schemeClr val="accent2"/>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2000" b="1" dirty="0">
                <a:solidFill>
                  <a:srgbClr val="00B050"/>
                </a:solidFill>
                <a:latin typeface="Arial" panose="020B0604020202020204" pitchFamily="34" charset="0"/>
                <a:ea typeface="Calibri" panose="020F0502020204030204" pitchFamily="34" charset="0"/>
                <a:cs typeface="Calibri" panose="020F0502020204030204" pitchFamily="34" charset="0"/>
              </a:rPr>
              <a:t>Répondre aux questions posées;</a:t>
            </a:r>
          </a:p>
          <a:p>
            <a:endParaRPr lang="fr-FR" sz="2000" b="1" dirty="0">
              <a:solidFill>
                <a:schemeClr val="accent4"/>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2000" b="1" dirty="0">
                <a:solidFill>
                  <a:srgbClr val="92D050"/>
                </a:solidFill>
                <a:latin typeface="Arial" panose="020B0604020202020204" pitchFamily="34" charset="0"/>
                <a:ea typeface="Calibri" panose="020F0502020204030204" pitchFamily="34" charset="0"/>
                <a:cs typeface="Calibri" panose="020F0502020204030204" pitchFamily="34" charset="0"/>
              </a:rPr>
              <a:t>Transformer les résultats des analyses en des messages claires pour impacter la prise de décision.</a:t>
            </a:r>
            <a:endParaRPr lang="fr-FR" sz="2000" b="1" dirty="0">
              <a:solidFill>
                <a:srgbClr val="92D050"/>
              </a:solidFill>
            </a:endParaRPr>
          </a:p>
        </p:txBody>
      </p:sp>
    </p:spTree>
    <p:extLst>
      <p:ext uri="{BB962C8B-B14F-4D97-AF65-F5344CB8AC3E}">
        <p14:creationId xmlns:p14="http://schemas.microsoft.com/office/powerpoint/2010/main" val="315150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490228" y="1273429"/>
            <a:ext cx="8370712" cy="4808716"/>
          </a:xfrm>
        </p:spPr>
        <p:txBody>
          <a:bodyPr>
            <a:noAutofit/>
          </a:bodyPr>
          <a:lstStyle/>
          <a:p>
            <a:pPr algn="just"/>
            <a:r>
              <a:rPr lang="fr-FR" sz="2000" dirty="0">
                <a:solidFill>
                  <a:schemeClr val="accent6">
                    <a:lumMod val="50000"/>
                  </a:schemeClr>
                </a:solidFill>
              </a:rPr>
              <a:t>Sept questions potentielles d’analyse ont été sélectionnées en prenant en compte :</a:t>
            </a:r>
            <a:endParaRPr lang="fr-FR" sz="2000" dirty="0"/>
          </a:p>
          <a:p>
            <a:pPr lvl="1" algn="just">
              <a:buFont typeface="Arial" panose="020B0604020202020204" pitchFamily="34" charset="0"/>
              <a:buChar char="•"/>
            </a:pPr>
            <a:r>
              <a:rPr lang="fr-FR" sz="2000" dirty="0"/>
              <a:t> les dynamiques émergentes (systèmes alimentaires  et changement climatique, par exemple)</a:t>
            </a:r>
          </a:p>
          <a:p>
            <a:pPr marL="257175" lvl="1" indent="0" algn="just">
              <a:buNone/>
            </a:pPr>
            <a:endParaRPr lang="fr-FR" sz="2000" dirty="0"/>
          </a:p>
          <a:p>
            <a:pPr lvl="1" algn="just">
              <a:buFont typeface="Arial" panose="020B0604020202020204" pitchFamily="34" charset="0"/>
              <a:buChar char="•"/>
            </a:pPr>
            <a:r>
              <a:rPr lang="fr-FR" sz="2000" dirty="0"/>
              <a:t>les besoins d’information prioritaires des décideurs politiques identifiés durant la mise en œuvre de la phase 1 de la PNIN</a:t>
            </a:r>
          </a:p>
          <a:p>
            <a:pPr marL="0" indent="0">
              <a:buNone/>
            </a:pPr>
            <a:endParaRPr lang="fr-FR" sz="2000" dirty="0"/>
          </a:p>
          <a:p>
            <a:pPr algn="just"/>
            <a:r>
              <a:rPr lang="fr-FR" sz="2000" dirty="0">
                <a:solidFill>
                  <a:schemeClr val="accent2">
                    <a:lumMod val="50000"/>
                  </a:schemeClr>
                </a:solidFill>
              </a:rPr>
              <a:t>Sous le leadership du HC3N, ces sept questions potentielles ont été soumises à 18 décideurs de haut niveau (Présidence, Primature, HC3N, INS, CAPEG et Ministères sectoriels dont celui de l’Agriculture) </a:t>
            </a:r>
          </a:p>
          <a:p>
            <a:endParaRPr lang="fr-FR" sz="2000" dirty="0"/>
          </a:p>
          <a:p>
            <a:pPr marL="0" indent="0">
              <a:buNone/>
            </a:pPr>
            <a:r>
              <a:rPr lang="fr-FR" sz="2000" b="1" dirty="0">
                <a:solidFill>
                  <a:schemeClr val="accent3"/>
                </a:solidFill>
              </a:rPr>
              <a:t>Leurs observations ont été prises en compte dans la formulation finale des questions potentielles</a:t>
            </a: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484438" y="39537"/>
            <a:ext cx="6191250" cy="690088"/>
          </a:xfrm>
        </p:spPr>
        <p:txBody>
          <a:bodyPr/>
          <a:lstStyle/>
          <a:p>
            <a:r>
              <a:rPr lang="fr-FR" sz="2000" dirty="0"/>
              <a:t>PROCESSUS D’IDENTIFICATION DES QUESTIONS POTENTIELLES D’ANALYSE</a:t>
            </a:r>
          </a:p>
        </p:txBody>
      </p:sp>
    </p:spTree>
    <p:extLst>
      <p:ext uri="{BB962C8B-B14F-4D97-AF65-F5344CB8AC3E}">
        <p14:creationId xmlns:p14="http://schemas.microsoft.com/office/powerpoint/2010/main" val="96860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484438" y="13033"/>
            <a:ext cx="6191250" cy="690088"/>
          </a:xfrm>
        </p:spPr>
        <p:txBody>
          <a:bodyPr/>
          <a:lstStyle/>
          <a:p>
            <a:r>
              <a:rPr lang="fr-FR" sz="2000" dirty="0"/>
              <a:t>LISTE DES QUESTIONS POTENTIELLES DU PCA 2023-2024 INITIALEMENT PROPOSÉES </a:t>
            </a:r>
          </a:p>
        </p:txBody>
      </p:sp>
      <p:sp>
        <p:nvSpPr>
          <p:cNvPr id="5" name="ZoneTexte 4">
            <a:extLst>
              <a:ext uri="{FF2B5EF4-FFF2-40B4-BE49-F238E27FC236}">
                <a16:creationId xmlns:a16="http://schemas.microsoft.com/office/drawing/2014/main" id="{4B2820A4-E6B2-87CA-4732-2E015A6ADB00}"/>
              </a:ext>
            </a:extLst>
          </p:cNvPr>
          <p:cNvSpPr txBox="1"/>
          <p:nvPr/>
        </p:nvSpPr>
        <p:spPr>
          <a:xfrm>
            <a:off x="263234" y="1411529"/>
            <a:ext cx="3930218" cy="2308324"/>
          </a:xfrm>
          <a:prstGeom prst="rect">
            <a:avLst/>
          </a:prstGeom>
          <a:noFill/>
        </p:spPr>
        <p:txBody>
          <a:bodyPr wrap="square">
            <a:spAutoFit/>
          </a:bodyPr>
          <a:lstStyle/>
          <a:p>
            <a:pPr algn="just"/>
            <a:r>
              <a:rPr lang="fr-FR" sz="1600" b="1" dirty="0">
                <a:solidFill>
                  <a:schemeClr val="accent6">
                    <a:lumMod val="50000"/>
                  </a:schemeClr>
                </a:solidFill>
              </a:rPr>
              <a:t>1. Comment les chaînes de valeur des fruits et des légumes contribuent-elles à une alimentation saine, notamment en termes de disponibilité, d’accessibilité et d’utilisation des produits de ces chaînes de valeur au Niger ? Existe-il des disparités régionales et quels en sont les éventuels facteurs explicatifs ?  </a:t>
            </a:r>
          </a:p>
        </p:txBody>
      </p:sp>
      <p:sp>
        <p:nvSpPr>
          <p:cNvPr id="9" name="ZoneTexte 8">
            <a:extLst>
              <a:ext uri="{FF2B5EF4-FFF2-40B4-BE49-F238E27FC236}">
                <a16:creationId xmlns:a16="http://schemas.microsoft.com/office/drawing/2014/main" id="{7F64A1E6-84AE-E298-E47A-0DF6B98DC59C}"/>
              </a:ext>
            </a:extLst>
          </p:cNvPr>
          <p:cNvSpPr txBox="1"/>
          <p:nvPr/>
        </p:nvSpPr>
        <p:spPr>
          <a:xfrm>
            <a:off x="198438" y="3995868"/>
            <a:ext cx="3930218" cy="2062103"/>
          </a:xfrm>
          <a:prstGeom prst="rect">
            <a:avLst/>
          </a:prstGeom>
          <a:noFill/>
        </p:spPr>
        <p:txBody>
          <a:bodyPr wrap="square">
            <a:spAutoFit/>
          </a:bodyPr>
          <a:lstStyle/>
          <a:p>
            <a:pPr algn="just"/>
            <a:r>
              <a:rPr lang="fr-FR" sz="1600" b="1" dirty="0">
                <a:solidFill>
                  <a:schemeClr val="accent4"/>
                </a:solidFill>
              </a:rPr>
              <a:t>2. Quels sont les niveaux et les déterminants de la diversité alimentaire et des apports nutritionnels chez les femmes en âge de procréer et les adolescentes au Niger ? Existe-il des disparités régionales et quels en sont les éventuels facteurs explicatifs ? </a:t>
            </a:r>
          </a:p>
        </p:txBody>
      </p:sp>
      <p:sp>
        <p:nvSpPr>
          <p:cNvPr id="10" name="Flèche : droite 9">
            <a:extLst>
              <a:ext uri="{FF2B5EF4-FFF2-40B4-BE49-F238E27FC236}">
                <a16:creationId xmlns:a16="http://schemas.microsoft.com/office/drawing/2014/main" id="{E7AD80EC-D1BC-AE72-4845-AC6693B2633C}"/>
              </a:ext>
            </a:extLst>
          </p:cNvPr>
          <p:cNvSpPr/>
          <p:nvPr/>
        </p:nvSpPr>
        <p:spPr>
          <a:xfrm>
            <a:off x="4285457" y="194656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097765C7-3524-6866-B1F5-234AD28148A4}"/>
              </a:ext>
            </a:extLst>
          </p:cNvPr>
          <p:cNvSpPr/>
          <p:nvPr/>
        </p:nvSpPr>
        <p:spPr>
          <a:xfrm>
            <a:off x="4218386" y="4524389"/>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7822AAEC-E2FC-D504-E333-68F813DB4EF7}"/>
              </a:ext>
            </a:extLst>
          </p:cNvPr>
          <p:cNvSpPr txBox="1"/>
          <p:nvPr/>
        </p:nvSpPr>
        <p:spPr>
          <a:xfrm>
            <a:off x="4714947" y="1438732"/>
            <a:ext cx="4294909" cy="1569660"/>
          </a:xfrm>
          <a:prstGeom prst="rect">
            <a:avLst/>
          </a:prstGeom>
          <a:noFill/>
        </p:spPr>
        <p:txBody>
          <a:bodyPr wrap="square">
            <a:spAutoFit/>
          </a:bodyPr>
          <a:lstStyle/>
          <a:p>
            <a:pPr algn="just"/>
            <a:r>
              <a:rPr lang="fr-FR" sz="1600" dirty="0"/>
              <a:t>La pertinence de cette question découle des concertations nationales sur les systèmes alimentaires conduites en 2021 dans le cadre de la préparation du sommet des Nations Unies sur les systèmes alimentaires tenu à New York en septembre 2021 </a:t>
            </a:r>
          </a:p>
        </p:txBody>
      </p:sp>
      <p:sp>
        <p:nvSpPr>
          <p:cNvPr id="17" name="ZoneTexte 16">
            <a:extLst>
              <a:ext uri="{FF2B5EF4-FFF2-40B4-BE49-F238E27FC236}">
                <a16:creationId xmlns:a16="http://schemas.microsoft.com/office/drawing/2014/main" id="{0644A375-E6E7-C1E5-320F-8A38EE61858D}"/>
              </a:ext>
            </a:extLst>
          </p:cNvPr>
          <p:cNvSpPr txBox="1"/>
          <p:nvPr/>
        </p:nvSpPr>
        <p:spPr>
          <a:xfrm>
            <a:off x="4652927" y="3721226"/>
            <a:ext cx="4227839" cy="2123658"/>
          </a:xfrm>
          <a:prstGeom prst="rect">
            <a:avLst/>
          </a:prstGeom>
          <a:noFill/>
        </p:spPr>
        <p:txBody>
          <a:bodyPr wrap="square">
            <a:spAutoFit/>
          </a:bodyPr>
          <a:lstStyle/>
          <a:p>
            <a:pPr algn="just"/>
            <a:r>
              <a:rPr lang="fr-FR" sz="1600" dirty="0"/>
              <a:t>Il s’agit de réaliser des analyses secondaires à partir des données sur la FRAT pour servir de base à l’évaluation des engagements du Niger lors du sommet de Nutrition pour la croissance (N4G) de 2021 et la mise en œuvre de la feuille de route sur les voies prioritaire de transformation des systèmes alimentaires </a:t>
            </a:r>
            <a:r>
              <a:rPr lang="fr-FR" sz="2000" dirty="0"/>
              <a:t> </a:t>
            </a:r>
            <a:endParaRPr lang="fr-FR" sz="1600" dirty="0"/>
          </a:p>
        </p:txBody>
      </p:sp>
    </p:spTree>
    <p:extLst>
      <p:ext uri="{BB962C8B-B14F-4D97-AF65-F5344CB8AC3E}">
        <p14:creationId xmlns:p14="http://schemas.microsoft.com/office/powerpoint/2010/main" val="3597258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484438" y="13033"/>
            <a:ext cx="6191250" cy="690088"/>
          </a:xfrm>
        </p:spPr>
        <p:txBody>
          <a:bodyPr/>
          <a:lstStyle/>
          <a:p>
            <a:r>
              <a:rPr lang="fr-FR" sz="2000" dirty="0"/>
              <a:t>LISTE DES QUESTIONS POTENTIELLES DU PCA 2023-2024 INITIALEMENT PROPOSÉES </a:t>
            </a:r>
          </a:p>
        </p:txBody>
      </p:sp>
      <p:sp>
        <p:nvSpPr>
          <p:cNvPr id="9" name="ZoneTexte 8">
            <a:extLst>
              <a:ext uri="{FF2B5EF4-FFF2-40B4-BE49-F238E27FC236}">
                <a16:creationId xmlns:a16="http://schemas.microsoft.com/office/drawing/2014/main" id="{F3763F72-4393-1481-5881-7B9E91A63314}"/>
              </a:ext>
            </a:extLst>
          </p:cNvPr>
          <p:cNvSpPr txBox="1"/>
          <p:nvPr/>
        </p:nvSpPr>
        <p:spPr>
          <a:xfrm>
            <a:off x="198438" y="1189850"/>
            <a:ext cx="4124180" cy="2062103"/>
          </a:xfrm>
          <a:prstGeom prst="rect">
            <a:avLst/>
          </a:prstGeom>
          <a:noFill/>
        </p:spPr>
        <p:txBody>
          <a:bodyPr wrap="square">
            <a:spAutoFit/>
          </a:bodyPr>
          <a:lstStyle/>
          <a:p>
            <a:pPr algn="just"/>
            <a:r>
              <a:rPr lang="fr-FR" sz="1600" b="1" dirty="0">
                <a:solidFill>
                  <a:schemeClr val="accent6">
                    <a:lumMod val="50000"/>
                  </a:schemeClr>
                </a:solidFill>
              </a:rPr>
              <a:t>3. Quels avantages présentent la réalisation d’enquêtes nutrition et survie de l'enfant au niveau décentralisé chaque année dans au moins une région administrative du Niger ? Ces données locales apportent-elles un éclairage additionnel et favorisent-t-elles la prise de décision à différents niveaux ?  </a:t>
            </a:r>
          </a:p>
        </p:txBody>
      </p:sp>
      <p:sp>
        <p:nvSpPr>
          <p:cNvPr id="13" name="ZoneTexte 12">
            <a:extLst>
              <a:ext uri="{FF2B5EF4-FFF2-40B4-BE49-F238E27FC236}">
                <a16:creationId xmlns:a16="http://schemas.microsoft.com/office/drawing/2014/main" id="{BAE6F6A0-9BE5-15DE-E70F-93CC7CBCE1E1}"/>
              </a:ext>
            </a:extLst>
          </p:cNvPr>
          <p:cNvSpPr txBox="1"/>
          <p:nvPr/>
        </p:nvSpPr>
        <p:spPr>
          <a:xfrm>
            <a:off x="267713" y="3297378"/>
            <a:ext cx="3854307" cy="1815882"/>
          </a:xfrm>
          <a:prstGeom prst="rect">
            <a:avLst/>
          </a:prstGeom>
          <a:noFill/>
        </p:spPr>
        <p:txBody>
          <a:bodyPr wrap="square">
            <a:spAutoFit/>
          </a:bodyPr>
          <a:lstStyle/>
          <a:p>
            <a:pPr algn="just"/>
            <a:r>
              <a:rPr lang="fr-FR" sz="1600" b="1" dirty="0">
                <a:solidFill>
                  <a:schemeClr val="accent4"/>
                </a:solidFill>
              </a:rPr>
              <a:t>4. Quelles sont les tendances et les déterminants de la diversité alimentaire et de la vulnérabilité à l’insécurité alimentaire des ménages au Niger ? Existe-t-il des disparités régionales et comment peuvent-elles être expliquées ?  </a:t>
            </a:r>
          </a:p>
        </p:txBody>
      </p:sp>
      <p:sp>
        <p:nvSpPr>
          <p:cNvPr id="15" name="ZoneTexte 14">
            <a:extLst>
              <a:ext uri="{FF2B5EF4-FFF2-40B4-BE49-F238E27FC236}">
                <a16:creationId xmlns:a16="http://schemas.microsoft.com/office/drawing/2014/main" id="{1CFB83BE-7225-C91B-C06D-C9F782583720}"/>
              </a:ext>
            </a:extLst>
          </p:cNvPr>
          <p:cNvSpPr txBox="1"/>
          <p:nvPr/>
        </p:nvSpPr>
        <p:spPr>
          <a:xfrm>
            <a:off x="267713" y="5158684"/>
            <a:ext cx="3542287" cy="1077218"/>
          </a:xfrm>
          <a:prstGeom prst="rect">
            <a:avLst/>
          </a:prstGeom>
          <a:noFill/>
        </p:spPr>
        <p:txBody>
          <a:bodyPr wrap="square">
            <a:spAutoFit/>
          </a:bodyPr>
          <a:lstStyle/>
          <a:p>
            <a:pPr algn="just"/>
            <a:r>
              <a:rPr lang="fr-FR" sz="1600" b="1" dirty="0">
                <a:solidFill>
                  <a:schemeClr val="accent6">
                    <a:lumMod val="50000"/>
                  </a:schemeClr>
                </a:solidFill>
              </a:rPr>
              <a:t>5. Comment bâtir un système de nutrition durable dans un contexte de changement climatique et de forte croissance démographique ? </a:t>
            </a:r>
          </a:p>
        </p:txBody>
      </p:sp>
      <p:sp>
        <p:nvSpPr>
          <p:cNvPr id="17" name="ZoneTexte 16">
            <a:extLst>
              <a:ext uri="{FF2B5EF4-FFF2-40B4-BE49-F238E27FC236}">
                <a16:creationId xmlns:a16="http://schemas.microsoft.com/office/drawing/2014/main" id="{4909FC10-AD94-3DFD-F8C2-79F2624084BC}"/>
              </a:ext>
            </a:extLst>
          </p:cNvPr>
          <p:cNvSpPr txBox="1"/>
          <p:nvPr/>
        </p:nvSpPr>
        <p:spPr>
          <a:xfrm>
            <a:off x="4765965" y="1429528"/>
            <a:ext cx="4299311" cy="1077218"/>
          </a:xfrm>
          <a:prstGeom prst="rect">
            <a:avLst/>
          </a:prstGeom>
          <a:noFill/>
        </p:spPr>
        <p:txBody>
          <a:bodyPr wrap="square">
            <a:spAutoFit/>
          </a:bodyPr>
          <a:lstStyle/>
          <a:p>
            <a:r>
              <a:rPr lang="fr-FR" sz="1600" dirty="0"/>
              <a:t>Cette question est en cohérence avec la dynamique en cours sur l’opérationnalisation du Nexus Urgence-Développement pour la Nutrition </a:t>
            </a:r>
          </a:p>
        </p:txBody>
      </p:sp>
      <p:sp>
        <p:nvSpPr>
          <p:cNvPr id="19" name="ZoneTexte 18">
            <a:extLst>
              <a:ext uri="{FF2B5EF4-FFF2-40B4-BE49-F238E27FC236}">
                <a16:creationId xmlns:a16="http://schemas.microsoft.com/office/drawing/2014/main" id="{73FF3BEF-6B6F-BA15-2359-9766B5BE1DB0}"/>
              </a:ext>
            </a:extLst>
          </p:cNvPr>
          <p:cNvSpPr txBox="1"/>
          <p:nvPr/>
        </p:nvSpPr>
        <p:spPr>
          <a:xfrm>
            <a:off x="4641270" y="3393705"/>
            <a:ext cx="4235017" cy="830997"/>
          </a:xfrm>
          <a:prstGeom prst="rect">
            <a:avLst/>
          </a:prstGeom>
          <a:noFill/>
        </p:spPr>
        <p:txBody>
          <a:bodyPr wrap="square">
            <a:spAutoFit/>
          </a:bodyPr>
          <a:lstStyle/>
          <a:p>
            <a:pPr algn="just"/>
            <a:r>
              <a:rPr lang="fr-FR" sz="1600" dirty="0"/>
              <a:t>Cette question est en cohérence avec la compréhension de la réponse humanitaire aux crises alimentaires et nutritionnelles. </a:t>
            </a:r>
          </a:p>
        </p:txBody>
      </p:sp>
      <p:sp>
        <p:nvSpPr>
          <p:cNvPr id="21" name="ZoneTexte 20">
            <a:extLst>
              <a:ext uri="{FF2B5EF4-FFF2-40B4-BE49-F238E27FC236}">
                <a16:creationId xmlns:a16="http://schemas.microsoft.com/office/drawing/2014/main" id="{897F9F62-2438-ACA9-01B8-93F5F8302DE1}"/>
              </a:ext>
            </a:extLst>
          </p:cNvPr>
          <p:cNvSpPr txBox="1"/>
          <p:nvPr/>
        </p:nvSpPr>
        <p:spPr>
          <a:xfrm>
            <a:off x="4437856" y="4634438"/>
            <a:ext cx="4572000" cy="1569660"/>
          </a:xfrm>
          <a:prstGeom prst="rect">
            <a:avLst/>
          </a:prstGeom>
          <a:noFill/>
        </p:spPr>
        <p:txBody>
          <a:bodyPr wrap="square">
            <a:spAutoFit/>
          </a:bodyPr>
          <a:lstStyle/>
          <a:p>
            <a:pPr algn="just"/>
            <a:r>
              <a:rPr lang="fr-FR" sz="1600" dirty="0"/>
              <a:t>Cette question est en cohérence avec le Plan National d’Adaptation aux changements climatique et aussi l’Initiative pour l’Action sur le Climat et Nutrition ou l’appel à l’action sur le climat et nutrition (I-CAN) discuté lors de la CP27 tenue en Egypte en 2022 </a:t>
            </a:r>
          </a:p>
        </p:txBody>
      </p:sp>
      <p:sp>
        <p:nvSpPr>
          <p:cNvPr id="22" name="Flèche : droite 21">
            <a:extLst>
              <a:ext uri="{FF2B5EF4-FFF2-40B4-BE49-F238E27FC236}">
                <a16:creationId xmlns:a16="http://schemas.microsoft.com/office/drawing/2014/main" id="{09DE6B50-3CE2-55D2-602F-FA470C2C2BD9}"/>
              </a:ext>
            </a:extLst>
          </p:cNvPr>
          <p:cNvSpPr/>
          <p:nvPr/>
        </p:nvSpPr>
        <p:spPr>
          <a:xfrm>
            <a:off x="4437856" y="194656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droite 22">
            <a:extLst>
              <a:ext uri="{FF2B5EF4-FFF2-40B4-BE49-F238E27FC236}">
                <a16:creationId xmlns:a16="http://schemas.microsoft.com/office/drawing/2014/main" id="{DCAEC052-F19F-DE4E-77F4-DF86C373C503}"/>
              </a:ext>
            </a:extLst>
          </p:cNvPr>
          <p:cNvSpPr/>
          <p:nvPr/>
        </p:nvSpPr>
        <p:spPr>
          <a:xfrm>
            <a:off x="4269364" y="3788651"/>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id="{B7AD2CFD-5A39-5DA0-7A9A-BC56E5C050CF}"/>
              </a:ext>
            </a:extLst>
          </p:cNvPr>
          <p:cNvSpPr/>
          <p:nvPr/>
        </p:nvSpPr>
        <p:spPr>
          <a:xfrm>
            <a:off x="4299311" y="545376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2050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484438" y="13033"/>
            <a:ext cx="6191250" cy="690088"/>
          </a:xfrm>
        </p:spPr>
        <p:txBody>
          <a:bodyPr/>
          <a:lstStyle/>
          <a:p>
            <a:r>
              <a:rPr lang="fr-FR" sz="2000" dirty="0"/>
              <a:t>LISTE DES QUESTIONS POTENTIELLES DU PCA 2023-2024 INITIALEMENT PROPOSÉES </a:t>
            </a:r>
          </a:p>
        </p:txBody>
      </p:sp>
      <p:sp>
        <p:nvSpPr>
          <p:cNvPr id="5" name="ZoneTexte 4">
            <a:extLst>
              <a:ext uri="{FF2B5EF4-FFF2-40B4-BE49-F238E27FC236}">
                <a16:creationId xmlns:a16="http://schemas.microsoft.com/office/drawing/2014/main" id="{44140EDC-BB38-34B2-B572-B3197511AFB7}"/>
              </a:ext>
            </a:extLst>
          </p:cNvPr>
          <p:cNvSpPr txBox="1"/>
          <p:nvPr/>
        </p:nvSpPr>
        <p:spPr>
          <a:xfrm>
            <a:off x="198438" y="1457419"/>
            <a:ext cx="3944071" cy="2308324"/>
          </a:xfrm>
          <a:prstGeom prst="rect">
            <a:avLst/>
          </a:prstGeom>
          <a:noFill/>
        </p:spPr>
        <p:txBody>
          <a:bodyPr wrap="square">
            <a:spAutoFit/>
          </a:bodyPr>
          <a:lstStyle/>
          <a:p>
            <a:pPr algn="just"/>
            <a:r>
              <a:rPr lang="fr-FR" sz="1600" b="1" dirty="0">
                <a:solidFill>
                  <a:schemeClr val="accent6">
                    <a:lumMod val="50000"/>
                  </a:schemeClr>
                </a:solidFill>
              </a:rPr>
              <a:t>6. Quels sont les effets de l’égalité des genres et de l’autonomisation des femmes en âge de procréer sur leur consommation des suppléments en micronutriments et sur l’alimentation du nourrisson et du jeune enfant au Niger ? Existe-il des disparités régionales et quels en sont les facteurs explicatifs ? </a:t>
            </a:r>
          </a:p>
        </p:txBody>
      </p:sp>
      <p:sp>
        <p:nvSpPr>
          <p:cNvPr id="9" name="ZoneTexte 8">
            <a:extLst>
              <a:ext uri="{FF2B5EF4-FFF2-40B4-BE49-F238E27FC236}">
                <a16:creationId xmlns:a16="http://schemas.microsoft.com/office/drawing/2014/main" id="{C090C051-B87E-12B3-015D-8A926942F63F}"/>
              </a:ext>
            </a:extLst>
          </p:cNvPr>
          <p:cNvSpPr txBox="1"/>
          <p:nvPr/>
        </p:nvSpPr>
        <p:spPr>
          <a:xfrm>
            <a:off x="198438" y="4121679"/>
            <a:ext cx="4054907" cy="2308324"/>
          </a:xfrm>
          <a:prstGeom prst="rect">
            <a:avLst/>
          </a:prstGeom>
          <a:noFill/>
        </p:spPr>
        <p:txBody>
          <a:bodyPr wrap="square">
            <a:spAutoFit/>
          </a:bodyPr>
          <a:lstStyle/>
          <a:p>
            <a:pPr algn="just"/>
            <a:r>
              <a:rPr lang="fr-FR" sz="1600" b="1" dirty="0">
                <a:solidFill>
                  <a:schemeClr val="accent4"/>
                </a:solidFill>
              </a:rPr>
              <a:t>7. Les lois et les règlements en vigueur sont-ils efficaces pour améliorer la sécurité sanitaire et la qualité des aliments en milieu urbain scolaire au Niger ? Quelles sont les lacunes dans la règlementation et/ les capacités de contrôle en matière de sécurité sanitaire des aliments en milieu urbain scolaire au Niger ?  </a:t>
            </a:r>
          </a:p>
        </p:txBody>
      </p:sp>
      <p:sp>
        <p:nvSpPr>
          <p:cNvPr id="10" name="Flèche : droite 9">
            <a:extLst>
              <a:ext uri="{FF2B5EF4-FFF2-40B4-BE49-F238E27FC236}">
                <a16:creationId xmlns:a16="http://schemas.microsoft.com/office/drawing/2014/main" id="{8CACEB73-AE3E-800C-698B-696237D88BE2}"/>
              </a:ext>
            </a:extLst>
          </p:cNvPr>
          <p:cNvSpPr/>
          <p:nvPr/>
        </p:nvSpPr>
        <p:spPr>
          <a:xfrm>
            <a:off x="4368581" y="194656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C8B0CF76-58CD-2260-A5D6-6CE69B3E0B24}"/>
              </a:ext>
            </a:extLst>
          </p:cNvPr>
          <p:cNvSpPr/>
          <p:nvPr/>
        </p:nvSpPr>
        <p:spPr>
          <a:xfrm>
            <a:off x="4421800" y="4841002"/>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E816A1B-FDE8-A4BE-FC41-D939E8DD3ADE}"/>
              </a:ext>
            </a:extLst>
          </p:cNvPr>
          <p:cNvSpPr txBox="1"/>
          <p:nvPr/>
        </p:nvSpPr>
        <p:spPr>
          <a:xfrm>
            <a:off x="4710545" y="1221804"/>
            <a:ext cx="4299311" cy="2062103"/>
          </a:xfrm>
          <a:prstGeom prst="rect">
            <a:avLst/>
          </a:prstGeom>
          <a:noFill/>
        </p:spPr>
        <p:txBody>
          <a:bodyPr wrap="square">
            <a:spAutoFit/>
          </a:bodyPr>
          <a:lstStyle/>
          <a:p>
            <a:pPr algn="just"/>
            <a:r>
              <a:rPr lang="fr-FR" sz="1600" dirty="0"/>
              <a:t>Cette question a fait l’objet d’une étude par la GIZ sur la composante intégration de Genre dans la programmation de la PNIN durant sa phase 1 et touchera d’autres aspects relatifs au genre et nutrition. Elle est une préoccupation soutenue par les partenaires techniques et financiers du Niger </a:t>
            </a:r>
          </a:p>
        </p:txBody>
      </p:sp>
      <p:sp>
        <p:nvSpPr>
          <p:cNvPr id="15" name="ZoneTexte 14">
            <a:extLst>
              <a:ext uri="{FF2B5EF4-FFF2-40B4-BE49-F238E27FC236}">
                <a16:creationId xmlns:a16="http://schemas.microsoft.com/office/drawing/2014/main" id="{D9B00ACC-45F1-1A1E-0120-DC012A2AB381}"/>
              </a:ext>
            </a:extLst>
          </p:cNvPr>
          <p:cNvSpPr txBox="1"/>
          <p:nvPr/>
        </p:nvSpPr>
        <p:spPr>
          <a:xfrm>
            <a:off x="4876799" y="4337772"/>
            <a:ext cx="4162967" cy="1323439"/>
          </a:xfrm>
          <a:prstGeom prst="rect">
            <a:avLst/>
          </a:prstGeom>
          <a:noFill/>
        </p:spPr>
        <p:txBody>
          <a:bodyPr wrap="square">
            <a:spAutoFit/>
          </a:bodyPr>
          <a:lstStyle/>
          <a:p>
            <a:pPr algn="just"/>
            <a:r>
              <a:rPr lang="fr-FR" sz="1600" dirty="0"/>
              <a:t>La pertinence de cette question est révélée lors de la conférence tenue en marge de la célébration de la Journée Mondiale de l’Alimentation (JMA) tenue en Octobre 2022  </a:t>
            </a:r>
          </a:p>
        </p:txBody>
      </p:sp>
    </p:spTree>
    <p:extLst>
      <p:ext uri="{BB962C8B-B14F-4D97-AF65-F5344CB8AC3E}">
        <p14:creationId xmlns:p14="http://schemas.microsoft.com/office/powerpoint/2010/main" val="127616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263434" y="39537"/>
            <a:ext cx="6297470" cy="690088"/>
          </a:xfrm>
        </p:spPr>
        <p:txBody>
          <a:bodyPr/>
          <a:lstStyle/>
          <a:p>
            <a:r>
              <a:rPr lang="fr-FR" sz="2000" dirty="0"/>
              <a:t>PROPOSITION DU NOMBRE DE QUESTION A RETENIR</a:t>
            </a:r>
          </a:p>
        </p:txBody>
      </p:sp>
      <p:sp>
        <p:nvSpPr>
          <p:cNvPr id="2" name="ZoneTexte 1">
            <a:extLst>
              <a:ext uri="{FF2B5EF4-FFF2-40B4-BE49-F238E27FC236}">
                <a16:creationId xmlns:a16="http://schemas.microsoft.com/office/drawing/2014/main" id="{6ACE8535-A069-4FA3-B767-943F43F68D71}"/>
              </a:ext>
            </a:extLst>
          </p:cNvPr>
          <p:cNvSpPr txBox="1"/>
          <p:nvPr/>
        </p:nvSpPr>
        <p:spPr>
          <a:xfrm>
            <a:off x="733153" y="1165757"/>
            <a:ext cx="7827751"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2400" b="1" dirty="0"/>
              <a:t>Trois questions d’analyses au maximum pour la période 2023-2024;</a:t>
            </a:r>
            <a:r>
              <a:rPr lang="fr-FR" sz="2400" dirty="0"/>
              <a:t> </a:t>
            </a:r>
          </a:p>
          <a:p>
            <a:pPr marL="285750" indent="-285750">
              <a:lnSpc>
                <a:spcPct val="150000"/>
              </a:lnSpc>
              <a:buFont typeface="Arial" panose="020B0604020202020204" pitchFamily="34" charset="0"/>
              <a:buChar char="•"/>
            </a:pPr>
            <a:r>
              <a:rPr lang="fr-FR" sz="2400" dirty="0">
                <a:solidFill>
                  <a:schemeClr val="accent6">
                    <a:lumMod val="50000"/>
                  </a:schemeClr>
                </a:solidFill>
              </a:rPr>
              <a:t>Rendre disponible les rapports d’analyses du PCA précédents en début 2023; </a:t>
            </a:r>
          </a:p>
          <a:p>
            <a:pPr marL="285750" indent="-285750">
              <a:lnSpc>
                <a:spcPct val="150000"/>
              </a:lnSpc>
              <a:buFont typeface="Arial" panose="020B0604020202020204" pitchFamily="34" charset="0"/>
              <a:buChar char="•"/>
            </a:pPr>
            <a:r>
              <a:rPr lang="fr-FR" sz="2400" dirty="0">
                <a:solidFill>
                  <a:schemeClr val="accent6">
                    <a:lumMod val="75000"/>
                  </a:schemeClr>
                </a:solidFill>
              </a:rPr>
              <a:t>Assurer la dissémination des rapports prendra une partie de l’année 2023; </a:t>
            </a:r>
          </a:p>
          <a:p>
            <a:pPr marL="285750" indent="-285750">
              <a:lnSpc>
                <a:spcPct val="150000"/>
              </a:lnSpc>
              <a:buFont typeface="Arial" panose="020B0604020202020204" pitchFamily="34" charset="0"/>
              <a:buChar char="•"/>
            </a:pPr>
            <a:r>
              <a:rPr lang="fr-FR" sz="2400" dirty="0">
                <a:solidFill>
                  <a:srgbClr val="92D050"/>
                </a:solidFill>
              </a:rPr>
              <a:t>Moins de temps que d’habitude pour réaliser des analyses dans le cadre de la mise en œuvre du PCA 2023-2024. </a:t>
            </a:r>
          </a:p>
        </p:txBody>
      </p:sp>
    </p:spTree>
    <p:extLst>
      <p:ext uri="{BB962C8B-B14F-4D97-AF65-F5344CB8AC3E}">
        <p14:creationId xmlns:p14="http://schemas.microsoft.com/office/powerpoint/2010/main" val="29629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230058" y="1179442"/>
            <a:ext cx="8683883" cy="4585254"/>
          </a:xfrm>
        </p:spPr>
        <p:txBody>
          <a:bodyPr>
            <a:noAutofit/>
          </a:bodyPr>
          <a:lstStyle/>
          <a:p>
            <a:pPr marL="0" indent="0">
              <a:buNone/>
            </a:pPr>
            <a:r>
              <a:rPr lang="fr-FR" sz="1800" b="1" dirty="0">
                <a:solidFill>
                  <a:schemeClr val="accent6">
                    <a:lumMod val="50000"/>
                  </a:schemeClr>
                </a:solidFill>
              </a:rPr>
              <a:t>Application de cinq critères de priorisation et pondération de leur poids pour sélectionner trois questions d’analyse du PCA 2023-2024. Ces critères sont:</a:t>
            </a:r>
            <a:endParaRPr lang="fr-FR" sz="1800" dirty="0"/>
          </a:p>
          <a:p>
            <a:pPr lvl="2">
              <a:lnSpc>
                <a:spcPct val="150000"/>
              </a:lnSpc>
            </a:pPr>
            <a:r>
              <a:rPr lang="fr-FR" sz="1800" b="1" dirty="0">
                <a:effectLst/>
                <a:latin typeface="Arial" panose="020B0604020202020204" pitchFamily="34" charset="0"/>
                <a:ea typeface="Calibri" panose="020F0502020204030204" pitchFamily="34" charset="0"/>
                <a:cs typeface="Times New Roman" panose="02020603050405020304" pitchFamily="18" charset="0"/>
              </a:rPr>
              <a:t>Pertinence Politique (3)</a:t>
            </a:r>
          </a:p>
          <a:p>
            <a:pPr lvl="2">
              <a:lnSpc>
                <a:spcPct val="150000"/>
              </a:lnSpc>
            </a:pPr>
            <a:r>
              <a:rPr lang="fr-FR" sz="1800" b="1" dirty="0">
                <a:latin typeface="Arial" panose="020B0604020202020204" pitchFamily="34" charset="0"/>
                <a:ea typeface="Calibri" panose="020F0502020204030204" pitchFamily="34" charset="0"/>
                <a:cs typeface="Times New Roman" panose="02020603050405020304" pitchFamily="18" charset="0"/>
              </a:rPr>
              <a:t>Pertinence Multisectorielle (2)</a:t>
            </a:r>
          </a:p>
          <a:p>
            <a:pPr lvl="2">
              <a:lnSpc>
                <a:spcPct val="150000"/>
              </a:lnSpc>
            </a:pPr>
            <a:r>
              <a:rPr lang="fr-FR" sz="1800" b="1" dirty="0">
                <a:effectLst/>
                <a:latin typeface="Arial" panose="020B0604020202020204" pitchFamily="34" charset="0"/>
                <a:ea typeface="Calibri" panose="020F0502020204030204" pitchFamily="34" charset="0"/>
                <a:cs typeface="Times New Roman" panose="02020603050405020304" pitchFamily="18" charset="0"/>
              </a:rPr>
              <a:t>Amplitude du problème traité (1)</a:t>
            </a:r>
          </a:p>
          <a:p>
            <a:pPr lvl="2">
              <a:lnSpc>
                <a:spcPct val="150000"/>
              </a:lnSpc>
            </a:pPr>
            <a:r>
              <a:rPr lang="fr-FR" sz="1800" b="1" dirty="0">
                <a:effectLst/>
                <a:latin typeface="Arial" panose="020B0604020202020204" pitchFamily="34" charset="0"/>
                <a:ea typeface="Calibri" panose="020F0502020204030204" pitchFamily="34" charset="0"/>
                <a:cs typeface="Times New Roman" panose="02020603050405020304" pitchFamily="18" charset="0"/>
              </a:rPr>
              <a:t>Possibilité d’améliorer la situation grâce aux apports d’analyse des données (1)</a:t>
            </a:r>
          </a:p>
          <a:p>
            <a:pPr lvl="2">
              <a:lnSpc>
                <a:spcPct val="150000"/>
              </a:lnSpc>
            </a:pPr>
            <a:r>
              <a:rPr lang="fr-FR" sz="1800" b="1" dirty="0">
                <a:effectLst/>
                <a:latin typeface="Arial" panose="020B0604020202020204" pitchFamily="34" charset="0"/>
                <a:ea typeface="Calibri" panose="020F0502020204030204" pitchFamily="34" charset="0"/>
                <a:cs typeface="Times New Roman" panose="02020603050405020304" pitchFamily="18" charset="0"/>
              </a:rPr>
              <a:t>Faisabilité technique (2)</a:t>
            </a:r>
            <a:endPar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marL="176213" lvl="2" indent="0" algn="just">
              <a:buNone/>
            </a:pPr>
            <a:r>
              <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Trois questions ont été retenues dans le PCA 2023-2024 de la PNIN et les 18 décideurs politiques </a:t>
            </a:r>
            <a:r>
              <a:rPr lang="fr-FR" sz="1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(Présidence de la République, Primature, CAPEG, Secteurs contributifs, INS et PTF) </a:t>
            </a:r>
            <a:r>
              <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qui ont été </a:t>
            </a:r>
            <a:r>
              <a:rPr lang="fr-FR" sz="1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consultés sur les questions potentielles</a:t>
            </a:r>
            <a:r>
              <a:rPr lang="fr-FR" sz="1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ont</a:t>
            </a:r>
            <a:r>
              <a:rPr lang="fr-FR" sz="1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été</a:t>
            </a:r>
            <a:r>
              <a:rPr lang="fr-FR" sz="1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1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informés</a:t>
            </a:r>
            <a:r>
              <a:rPr lang="fr-FR" sz="1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fr-FR" sz="1800" b="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par le HC3N du choix final des questions retenues.</a:t>
            </a:r>
            <a:endParaRPr lang="fr-FR" sz="1800" b="1" dirty="0">
              <a:solidFill>
                <a:schemeClr val="tx2">
                  <a:lumMod val="75000"/>
                </a:schemeClr>
              </a:solidFill>
            </a:endParaRPr>
          </a:p>
        </p:txBody>
      </p:sp>
      <p:sp>
        <p:nvSpPr>
          <p:cNvPr id="6" name="Espace réservé du numéro de diapositive 5">
            <a:extLst>
              <a:ext uri="{FF2B5EF4-FFF2-40B4-BE49-F238E27FC236}">
                <a16:creationId xmlns:a16="http://schemas.microsoft.com/office/drawing/2014/main" id="{DB73AC3E-A5BE-D6D7-E0C1-A7B2A1259E4D}"/>
              </a:ext>
            </a:extLst>
          </p:cNvPr>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dirty="0">
              <a:solidFill>
                <a:srgbClr val="FFFFFF"/>
              </a:solidFill>
            </a:endParaRPr>
          </a:p>
        </p:txBody>
      </p:sp>
      <p:sp>
        <p:nvSpPr>
          <p:cNvPr id="7" name="Espace réservé du contenu 6">
            <a:extLst>
              <a:ext uri="{FF2B5EF4-FFF2-40B4-BE49-F238E27FC236}">
                <a16:creationId xmlns:a16="http://schemas.microsoft.com/office/drawing/2014/main" id="{3C7CDF6C-ACD0-F750-F71F-DDAF56D09BEA}"/>
              </a:ext>
            </a:extLst>
          </p:cNvPr>
          <p:cNvSpPr>
            <a:spLocks noGrp="1"/>
          </p:cNvSpPr>
          <p:nvPr>
            <p:ph sz="quarter" idx="13"/>
          </p:nvPr>
        </p:nvSpPr>
        <p:spPr>
          <a:xfrm>
            <a:off x="2338663" y="146414"/>
            <a:ext cx="6575277" cy="431800"/>
          </a:xfrm>
        </p:spPr>
        <p:txBody>
          <a:bodyPr/>
          <a:lstStyle/>
          <a:p>
            <a:r>
              <a:rPr lang="fr-FR" sz="2000" dirty="0"/>
              <a:t>PROCESSUS DE PRIORISATION DES QUESTIONS DU TROISIÈME PLAN CADRE D’ANALYSE 2023-2024</a:t>
            </a:r>
          </a:p>
        </p:txBody>
      </p:sp>
    </p:spTree>
    <p:extLst>
      <p:ext uri="{BB962C8B-B14F-4D97-AF65-F5344CB8AC3E}">
        <p14:creationId xmlns:p14="http://schemas.microsoft.com/office/powerpoint/2010/main" val="308594945"/>
      </p:ext>
    </p:extLst>
  </p:cSld>
  <p:clrMapOvr>
    <a:masterClrMapping/>
  </p:clrMapOvr>
</p:sld>
</file>

<file path=ppt/theme/theme1.xml><?xml version="1.0" encoding="utf-8"?>
<a:theme xmlns:a="http://schemas.openxmlformats.org/drawingml/2006/main" name="Title Layouts">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85550D73-F210-3F4F-9F74-3CCB52A1E6F2}"/>
    </a:ext>
  </a:extLst>
</a:theme>
</file>

<file path=ppt/theme/theme2.xml><?xml version="1.0" encoding="utf-8"?>
<a:theme xmlns:a="http://schemas.openxmlformats.org/drawingml/2006/main" name="Slide Layouts">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96971E56-1E81-5643-83FA-0CE4F2387312}"/>
    </a:ext>
  </a:extLst>
</a:theme>
</file>

<file path=ppt/theme/theme3.xml><?xml version="1.0" encoding="utf-8"?>
<a:theme xmlns:a="http://schemas.openxmlformats.org/drawingml/2006/main" name="Blank Slide Layout">
  <a:themeElements>
    <a:clrScheme name="T4N - colors">
      <a:dk1>
        <a:srgbClr val="000000"/>
      </a:dk1>
      <a:lt1>
        <a:srgbClr val="FFFFFF"/>
      </a:lt1>
      <a:dk2>
        <a:srgbClr val="44546A"/>
      </a:dk2>
      <a:lt2>
        <a:srgbClr val="C9E9EB"/>
      </a:lt2>
      <a:accent1>
        <a:srgbClr val="1B874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st">
      <a:majorFont>
        <a:latin typeface="HK Grotes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N-template-hr" id="{B17A9CE6-DD53-5546-8FEA-F0B224394ADF}" vid="{5C2DF773-4715-6E4C-B4FE-19CAB334B2CD}"/>
    </a:ext>
  </a:extLst>
</a:theme>
</file>

<file path=ppt/theme/theme4.xml><?xml version="1.0" encoding="utf-8"?>
<a:theme xmlns:a="http://schemas.openxmlformats.org/drawingml/2006/main" name="3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T4N-template-hr (4)</Template>
  <TotalTime>6360</TotalTime>
  <Words>2188</Words>
  <Application>Microsoft Office PowerPoint</Application>
  <PresentationFormat>Affichage à l'écran (4:3)</PresentationFormat>
  <Paragraphs>171</Paragraphs>
  <Slides>19</Slides>
  <Notes>3</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19</vt:i4>
      </vt:variant>
    </vt:vector>
  </HeadingPairs>
  <TitlesOfParts>
    <vt:vector size="30" baseType="lpstr">
      <vt:lpstr>Arial</vt:lpstr>
      <vt:lpstr>Calibri</vt:lpstr>
      <vt:lpstr>HK Grotesk</vt:lpstr>
      <vt:lpstr>Trebuchet MS</vt:lpstr>
      <vt:lpstr>Wingdings 2</vt:lpstr>
      <vt:lpstr>Title Layouts</vt:lpstr>
      <vt:lpstr>Slide Layouts</vt:lpstr>
      <vt:lpstr>Blank Slide Layout</vt:lpstr>
      <vt:lpstr>3_Thème Office</vt:lpstr>
      <vt:lpstr>Thème Office</vt:lpstr>
      <vt:lpstr>4_Thème Office</vt:lpstr>
      <vt:lpstr>Processus de formulation du troisième Plan Cadre d’Analyse 2023-2024</vt:lpstr>
      <vt:lpstr>Présentation PowerPoint</vt:lpstr>
      <vt:lpstr>L’objectif global du Plan Cadre d’Analyse est de fournir de l’information de qualité aux décideurs en réponse aux questions qu’ils se posent à partir des évidences scientifiques et des analyses statistiques simples et avancés.  De façon spécifiques il s’agit de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PNIN Niger</dc:creator>
  <cp:lastModifiedBy>Ibrahim Samaila Issa</cp:lastModifiedBy>
  <cp:revision>179</cp:revision>
  <dcterms:created xsi:type="dcterms:W3CDTF">2020-02-03T12:03:46Z</dcterms:created>
  <dcterms:modified xsi:type="dcterms:W3CDTF">2023-02-23T16:51:43Z</dcterms:modified>
</cp:coreProperties>
</file>