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8" r:id="rId2"/>
    <p:sldId id="272" r:id="rId3"/>
    <p:sldId id="274" r:id="rId4"/>
    <p:sldId id="275" r:id="rId5"/>
    <p:sldId id="276" r:id="rId6"/>
    <p:sldId id="277" r:id="rId7"/>
    <p:sldId id="258" r:id="rId8"/>
    <p:sldId id="278" r:id="rId9"/>
    <p:sldId id="279" r:id="rId10"/>
    <p:sldId id="281" r:id="rId11"/>
    <p:sldId id="282" r:id="rId12"/>
    <p:sldId id="283" r:id="rId13"/>
    <p:sldId id="284" r:id="rId14"/>
    <p:sldId id="285" r:id="rId15"/>
    <p:sldId id="286" r:id="rId16"/>
    <p:sldId id="267"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5" d="100"/>
          <a:sy n="95" d="100"/>
        </p:scale>
        <p:origin x="13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imouna%20H.%20DOUDOU\Documents\Analyse%20Budgetaire%20FAO%202022\Analyse%20budg%20doc\ANALYSE%20BUDGET%2022\synth&#232;se%202018-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Sheet1!$I$97</c:f>
              <c:strCache>
                <c:ptCount val="1"/>
                <c:pt idx="0">
                  <c:v>2017</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Sheet1!$L$107:$L$114</c:f>
              <c:strCache>
                <c:ptCount val="8"/>
                <c:pt idx="0">
                  <c:v>E1</c:v>
                </c:pt>
                <c:pt idx="1">
                  <c:v>E2</c:v>
                </c:pt>
                <c:pt idx="2">
                  <c:v>E3</c:v>
                </c:pt>
                <c:pt idx="3">
                  <c:v>E4</c:v>
                </c:pt>
                <c:pt idx="4">
                  <c:v>E5</c:v>
                </c:pt>
                <c:pt idx="5">
                  <c:v>E6</c:v>
                </c:pt>
                <c:pt idx="6">
                  <c:v>E7</c:v>
                </c:pt>
                <c:pt idx="7">
                  <c:v>E8</c:v>
                </c:pt>
              </c:strCache>
            </c:strRef>
          </c:cat>
          <c:val>
            <c:numRef>
              <c:f>Sheet1!$M$107:$M$114</c:f>
              <c:numCache>
                <c:formatCode>0.00</c:formatCode>
                <c:ptCount val="8"/>
                <c:pt idx="0">
                  <c:v>-1.85</c:v>
                </c:pt>
                <c:pt idx="1">
                  <c:v>-43.28</c:v>
                </c:pt>
                <c:pt idx="2">
                  <c:v>42.15</c:v>
                </c:pt>
                <c:pt idx="3">
                  <c:v>19.2</c:v>
                </c:pt>
                <c:pt idx="4">
                  <c:v>-11.06</c:v>
                </c:pt>
                <c:pt idx="5">
                  <c:v>-1.1599999999999999</c:v>
                </c:pt>
                <c:pt idx="6">
                  <c:v>12.16</c:v>
                </c:pt>
                <c:pt idx="7">
                  <c:v>13.32</c:v>
                </c:pt>
              </c:numCache>
            </c:numRef>
          </c:val>
          <c:extLst>
            <c:ext xmlns:c16="http://schemas.microsoft.com/office/drawing/2014/chart" uri="{C3380CC4-5D6E-409C-BE32-E72D297353CC}">
              <c16:uniqueId val="{00000000-D175-4811-A03B-F0F512DB803B}"/>
            </c:ext>
          </c:extLst>
        </c:ser>
        <c:ser>
          <c:idx val="1"/>
          <c:order val="1"/>
          <c:tx>
            <c:strRef>
              <c:f>Sheet1!$J$97</c:f>
              <c:strCache>
                <c:ptCount val="1"/>
                <c:pt idx="0">
                  <c:v>2018</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Sheet1!$L$107:$L$114</c:f>
              <c:strCache>
                <c:ptCount val="8"/>
                <c:pt idx="0">
                  <c:v>E1</c:v>
                </c:pt>
                <c:pt idx="1">
                  <c:v>E2</c:v>
                </c:pt>
                <c:pt idx="2">
                  <c:v>E3</c:v>
                </c:pt>
                <c:pt idx="3">
                  <c:v>E4</c:v>
                </c:pt>
                <c:pt idx="4">
                  <c:v>E5</c:v>
                </c:pt>
                <c:pt idx="5">
                  <c:v>E6</c:v>
                </c:pt>
                <c:pt idx="6">
                  <c:v>E7</c:v>
                </c:pt>
                <c:pt idx="7">
                  <c:v>E8</c:v>
                </c:pt>
              </c:strCache>
            </c:strRef>
          </c:cat>
          <c:val>
            <c:numRef>
              <c:f>Sheet1!$N$107:$N$114</c:f>
              <c:numCache>
                <c:formatCode>0.00</c:formatCode>
                <c:ptCount val="8"/>
                <c:pt idx="0">
                  <c:v>0.56100949999999994</c:v>
                </c:pt>
                <c:pt idx="1">
                  <c:v>-33.343948582000003</c:v>
                </c:pt>
                <c:pt idx="2">
                  <c:v>56.195570791999998</c:v>
                </c:pt>
                <c:pt idx="3">
                  <c:v>3.9548114999999999</c:v>
                </c:pt>
                <c:pt idx="4">
                  <c:v>-8.4280074999999997</c:v>
                </c:pt>
                <c:pt idx="5">
                  <c:v>-4.5514685000000004</c:v>
                </c:pt>
                <c:pt idx="6">
                  <c:v>1.4450675139999998</c:v>
                </c:pt>
                <c:pt idx="7">
                  <c:v>9.3066674999999979</c:v>
                </c:pt>
              </c:numCache>
            </c:numRef>
          </c:val>
          <c:extLst>
            <c:ext xmlns:c16="http://schemas.microsoft.com/office/drawing/2014/chart" uri="{C3380CC4-5D6E-409C-BE32-E72D297353CC}">
              <c16:uniqueId val="{00000001-D175-4811-A03B-F0F512DB803B}"/>
            </c:ext>
          </c:extLst>
        </c:ser>
        <c:ser>
          <c:idx val="2"/>
          <c:order val="2"/>
          <c:tx>
            <c:strRef>
              <c:f>Sheet1!$K$97</c:f>
              <c:strCache>
                <c:ptCount val="1"/>
                <c:pt idx="0">
                  <c:v>2019</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Sheet1!$L$107:$L$114</c:f>
              <c:strCache>
                <c:ptCount val="8"/>
                <c:pt idx="0">
                  <c:v>E1</c:v>
                </c:pt>
                <c:pt idx="1">
                  <c:v>E2</c:v>
                </c:pt>
                <c:pt idx="2">
                  <c:v>E3</c:v>
                </c:pt>
                <c:pt idx="3">
                  <c:v>E4</c:v>
                </c:pt>
                <c:pt idx="4">
                  <c:v>E5</c:v>
                </c:pt>
                <c:pt idx="5">
                  <c:v>E6</c:v>
                </c:pt>
                <c:pt idx="6">
                  <c:v>E7</c:v>
                </c:pt>
                <c:pt idx="7">
                  <c:v>E8</c:v>
                </c:pt>
              </c:strCache>
            </c:strRef>
          </c:cat>
          <c:val>
            <c:numRef>
              <c:f>Sheet1!$O$107:$O$114</c:f>
              <c:numCache>
                <c:formatCode>#,##0.00</c:formatCode>
                <c:ptCount val="8"/>
                <c:pt idx="0">
                  <c:v>-6.1579754999999992</c:v>
                </c:pt>
                <c:pt idx="1">
                  <c:v>-35.220534039</c:v>
                </c:pt>
                <c:pt idx="2">
                  <c:v>48.198433291999997</c:v>
                </c:pt>
                <c:pt idx="3">
                  <c:v>2.4108115000000003</c:v>
                </c:pt>
                <c:pt idx="4">
                  <c:v>-10.251545</c:v>
                </c:pt>
                <c:pt idx="5">
                  <c:v>-4.3514010000000001</c:v>
                </c:pt>
                <c:pt idx="6">
                  <c:v>1.2178122439999997</c:v>
                </c:pt>
                <c:pt idx="7">
                  <c:v>14.0704025</c:v>
                </c:pt>
              </c:numCache>
            </c:numRef>
          </c:val>
          <c:extLst>
            <c:ext xmlns:c16="http://schemas.microsoft.com/office/drawing/2014/chart" uri="{C3380CC4-5D6E-409C-BE32-E72D297353CC}">
              <c16:uniqueId val="{00000002-D175-4811-A03B-F0F512DB803B}"/>
            </c:ext>
          </c:extLst>
        </c:ser>
        <c:dLbls>
          <c:showLegendKey val="0"/>
          <c:showVal val="0"/>
          <c:showCatName val="0"/>
          <c:showSerName val="0"/>
          <c:showPercent val="0"/>
          <c:showBubbleSize val="0"/>
        </c:dLbls>
        <c:gapWidth val="100"/>
        <c:overlap val="-24"/>
        <c:axId val="2082664383"/>
        <c:axId val="2090266783"/>
      </c:barChart>
      <c:catAx>
        <c:axId val="2082664383"/>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fr-FR"/>
          </a:p>
        </c:txPr>
        <c:crossAx val="2090266783"/>
        <c:crosses val="autoZero"/>
        <c:auto val="1"/>
        <c:lblAlgn val="ctr"/>
        <c:lblOffset val="100"/>
        <c:noMultiLvlLbl val="0"/>
      </c:catAx>
      <c:valAx>
        <c:axId val="2090266783"/>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0826643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Sheet5!$I$24</c:f>
              <c:strCache>
                <c:ptCount val="1"/>
                <c:pt idx="0">
                  <c:v>Nombre de lignes budgétaires pro-nutrition (avec investissements)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Sheet5!$D$24:$G$24</c:f>
              <c:numCache>
                <c:formatCode>General</c:formatCode>
                <c:ptCount val="4"/>
                <c:pt idx="0">
                  <c:v>2016</c:v>
                </c:pt>
                <c:pt idx="1">
                  <c:v>2017</c:v>
                </c:pt>
                <c:pt idx="2">
                  <c:v>2018</c:v>
                </c:pt>
                <c:pt idx="3">
                  <c:v>2019</c:v>
                </c:pt>
              </c:numCache>
            </c:numRef>
          </c:cat>
          <c:val>
            <c:numRef>
              <c:f>Sheet5!$D$25:$G$25</c:f>
              <c:numCache>
                <c:formatCode>General</c:formatCode>
                <c:ptCount val="4"/>
                <c:pt idx="0">
                  <c:v>149</c:v>
                </c:pt>
                <c:pt idx="1">
                  <c:v>161</c:v>
                </c:pt>
                <c:pt idx="2">
                  <c:v>340</c:v>
                </c:pt>
                <c:pt idx="3">
                  <c:v>436</c:v>
                </c:pt>
              </c:numCache>
            </c:numRef>
          </c:val>
          <c:smooth val="0"/>
          <c:extLst>
            <c:ext xmlns:c16="http://schemas.microsoft.com/office/drawing/2014/chart" uri="{C3380CC4-5D6E-409C-BE32-E72D297353CC}">
              <c16:uniqueId val="{00000000-0063-4290-A4A4-DE7A5345AFD6}"/>
            </c:ext>
          </c:extLst>
        </c:ser>
        <c:ser>
          <c:idx val="1"/>
          <c:order val="1"/>
          <c:tx>
            <c:strRef>
              <c:f>Sheet5!$I$25</c:f>
              <c:strCache>
                <c:ptCount val="1"/>
                <c:pt idx="0">
                  <c:v>Nombre de lignes budgétaires pro-nutrition (sans investissements)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Sheet5!$D$24:$G$24</c:f>
              <c:numCache>
                <c:formatCode>General</c:formatCode>
                <c:ptCount val="4"/>
                <c:pt idx="0">
                  <c:v>2016</c:v>
                </c:pt>
                <c:pt idx="1">
                  <c:v>2017</c:v>
                </c:pt>
                <c:pt idx="2">
                  <c:v>2018</c:v>
                </c:pt>
                <c:pt idx="3">
                  <c:v>2019</c:v>
                </c:pt>
              </c:numCache>
            </c:numRef>
          </c:cat>
          <c:val>
            <c:numRef>
              <c:f>Sheet5!$D$26:$G$26</c:f>
              <c:numCache>
                <c:formatCode>General</c:formatCode>
                <c:ptCount val="4"/>
                <c:pt idx="0">
                  <c:v>149</c:v>
                </c:pt>
                <c:pt idx="1">
                  <c:v>161</c:v>
                </c:pt>
                <c:pt idx="2">
                  <c:v>220</c:v>
                </c:pt>
                <c:pt idx="3">
                  <c:v>265</c:v>
                </c:pt>
              </c:numCache>
            </c:numRef>
          </c:val>
          <c:smooth val="0"/>
          <c:extLst>
            <c:ext xmlns:c16="http://schemas.microsoft.com/office/drawing/2014/chart" uri="{C3380CC4-5D6E-409C-BE32-E72D297353CC}">
              <c16:uniqueId val="{00000001-0063-4290-A4A4-DE7A5345AFD6}"/>
            </c:ext>
          </c:extLst>
        </c:ser>
        <c:dLbls>
          <c:showLegendKey val="0"/>
          <c:showVal val="0"/>
          <c:showCatName val="0"/>
          <c:showSerName val="0"/>
          <c:showPercent val="0"/>
          <c:showBubbleSize val="0"/>
        </c:dLbls>
        <c:marker val="1"/>
        <c:smooth val="0"/>
        <c:axId val="1370595984"/>
        <c:axId val="1370589328"/>
      </c:lineChart>
      <c:catAx>
        <c:axId val="137059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370589328"/>
        <c:crosses val="autoZero"/>
        <c:auto val="1"/>
        <c:lblAlgn val="ctr"/>
        <c:lblOffset val="100"/>
        <c:noMultiLvlLbl val="0"/>
      </c:catAx>
      <c:valAx>
        <c:axId val="137058932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370595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4">
                  <a:lumMod val="75000"/>
                </a:schemeClr>
              </a:solidFill>
              <a:ln>
                <a:noFill/>
              </a:ln>
              <a:effectLst/>
            </c:spPr>
            <c:extLst>
              <c:ext xmlns:c16="http://schemas.microsoft.com/office/drawing/2014/chart" uri="{C3380CC4-5D6E-409C-BE32-E72D297353CC}">
                <c16:uniqueId val="{00000001-E408-4161-B2AB-8E08FD1E2AFF}"/>
              </c:ext>
            </c:extLst>
          </c:dPt>
          <c:dPt>
            <c:idx val="2"/>
            <c:invertIfNegative val="0"/>
            <c:bubble3D val="0"/>
            <c:spPr>
              <a:solidFill>
                <a:schemeClr val="accent2">
                  <a:lumMod val="50000"/>
                </a:schemeClr>
              </a:solidFill>
              <a:ln>
                <a:noFill/>
              </a:ln>
              <a:effectLst/>
            </c:spPr>
            <c:extLst>
              <c:ext xmlns:c16="http://schemas.microsoft.com/office/drawing/2014/chart" uri="{C3380CC4-5D6E-409C-BE32-E72D297353CC}">
                <c16:uniqueId val="{00000003-E408-4161-B2AB-8E08FD1E2AFF}"/>
              </c:ext>
            </c:extLst>
          </c:dPt>
          <c:dPt>
            <c:idx val="3"/>
            <c:invertIfNegative val="0"/>
            <c:bubble3D val="0"/>
            <c:spPr>
              <a:solidFill>
                <a:schemeClr val="accent6">
                  <a:lumMod val="50000"/>
                </a:schemeClr>
              </a:solidFill>
              <a:ln>
                <a:noFill/>
              </a:ln>
              <a:effectLst/>
            </c:spPr>
            <c:extLst>
              <c:ext xmlns:c16="http://schemas.microsoft.com/office/drawing/2014/chart" uri="{C3380CC4-5D6E-409C-BE32-E72D297353CC}">
                <c16:uniqueId val="{00000005-E408-4161-B2AB-8E08FD1E2AFF}"/>
              </c:ext>
            </c:extLst>
          </c:dPt>
          <c:dPt>
            <c:idx val="4"/>
            <c:invertIfNegative val="0"/>
            <c:bubble3D val="0"/>
            <c:spPr>
              <a:solidFill>
                <a:schemeClr val="accent2">
                  <a:lumMod val="50000"/>
                </a:schemeClr>
              </a:solidFill>
              <a:ln>
                <a:noFill/>
              </a:ln>
              <a:effectLst/>
            </c:spPr>
            <c:extLst>
              <c:ext xmlns:c16="http://schemas.microsoft.com/office/drawing/2014/chart" uri="{C3380CC4-5D6E-409C-BE32-E72D297353CC}">
                <c16:uniqueId val="{00000007-E408-4161-B2AB-8E08FD1E2AFF}"/>
              </c:ext>
            </c:extLst>
          </c:dPt>
          <c:dPt>
            <c:idx val="5"/>
            <c:invertIfNegative val="0"/>
            <c:bubble3D val="0"/>
            <c:spPr>
              <a:solidFill>
                <a:schemeClr val="accent6">
                  <a:lumMod val="50000"/>
                </a:schemeClr>
              </a:solidFill>
              <a:ln>
                <a:noFill/>
              </a:ln>
              <a:effectLst/>
            </c:spPr>
            <c:extLst>
              <c:ext xmlns:c16="http://schemas.microsoft.com/office/drawing/2014/chart" uri="{C3380CC4-5D6E-409C-BE32-E72D297353CC}">
                <c16:uniqueId val="{00000009-E408-4161-B2AB-8E08FD1E2AFF}"/>
              </c:ext>
            </c:extLst>
          </c:dPt>
          <c:dLbls>
            <c:dLbl>
              <c:idx val="0"/>
              <c:tx>
                <c:rich>
                  <a:bodyPr/>
                  <a:lstStyle/>
                  <a:p>
                    <a:fld id="{6AAD5638-39A5-421D-8AAE-8FFC40265118}" type="VALUE">
                      <a:rPr lang="en-US"/>
                      <a:pPr/>
                      <a:t>[VALEUR]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408-4161-B2AB-8E08FD1E2AFF}"/>
                </c:ext>
              </c:extLst>
            </c:dLbl>
            <c:dLbl>
              <c:idx val="1"/>
              <c:tx>
                <c:rich>
                  <a:bodyPr/>
                  <a:lstStyle/>
                  <a:p>
                    <a:fld id="{CB93F104-7DEC-4A4C-9AAB-B5B59D1179EB}" type="VALUE">
                      <a:rPr lang="en-US"/>
                      <a:pPr/>
                      <a:t>[VALEUR]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E408-4161-B2AB-8E08FD1E2AFF}"/>
                </c:ext>
              </c:extLst>
            </c:dLbl>
            <c:dLbl>
              <c:idx val="2"/>
              <c:tx>
                <c:rich>
                  <a:bodyPr/>
                  <a:lstStyle/>
                  <a:p>
                    <a:fld id="{B26C654F-9C1F-43B3-9FDB-24FF618C81A7}" type="VALUE">
                      <a:rPr lang="en-US"/>
                      <a:pPr/>
                      <a:t>[VALEUR]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408-4161-B2AB-8E08FD1E2AFF}"/>
                </c:ext>
              </c:extLst>
            </c:dLbl>
            <c:dLbl>
              <c:idx val="3"/>
              <c:tx>
                <c:rich>
                  <a:bodyPr/>
                  <a:lstStyle/>
                  <a:p>
                    <a:fld id="{501AA108-883C-4C2D-8454-787711DC7E03}" type="VALUE">
                      <a:rPr lang="en-US"/>
                      <a:pPr/>
                      <a:t>[VALEUR]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408-4161-B2AB-8E08FD1E2AFF}"/>
                </c:ext>
              </c:extLst>
            </c:dLbl>
            <c:dLbl>
              <c:idx val="4"/>
              <c:tx>
                <c:rich>
                  <a:bodyPr/>
                  <a:lstStyle/>
                  <a:p>
                    <a:fld id="{262BF16A-74D5-43E6-A3AD-CE80D55E4E1E}" type="VALUE">
                      <a:rPr lang="en-US"/>
                      <a:pPr/>
                      <a:t>[VALEUR]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408-4161-B2AB-8E08FD1E2AFF}"/>
                </c:ext>
              </c:extLst>
            </c:dLbl>
            <c:dLbl>
              <c:idx val="5"/>
              <c:tx>
                <c:rich>
                  <a:bodyPr/>
                  <a:lstStyle/>
                  <a:p>
                    <a:fld id="{4CA0EB9D-7A32-49C9-828F-F1E42013FC1A}" type="VALUE">
                      <a:rPr lang="en-US"/>
                      <a:pPr/>
                      <a:t>[VALEUR]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408-4161-B2AB-8E08FD1E2AFF}"/>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Sheet3!$L$18:$Q$18</c:f>
              <c:numCache>
                <c:formatCode>General</c:formatCode>
                <c:ptCount val="6"/>
                <c:pt idx="0">
                  <c:v>2016</c:v>
                </c:pt>
                <c:pt idx="1">
                  <c:v>2017</c:v>
                </c:pt>
                <c:pt idx="2">
                  <c:v>2018</c:v>
                </c:pt>
                <c:pt idx="3">
                  <c:v>2019</c:v>
                </c:pt>
                <c:pt idx="4">
                  <c:v>2018</c:v>
                </c:pt>
                <c:pt idx="5">
                  <c:v>2019</c:v>
                </c:pt>
              </c:numCache>
            </c:numRef>
          </c:cat>
          <c:val>
            <c:numRef>
              <c:f>Sheet3!$L$19:$Q$19</c:f>
              <c:numCache>
                <c:formatCode>0.00</c:formatCode>
                <c:ptCount val="6"/>
                <c:pt idx="0">
                  <c:v>3.717283181918269</c:v>
                </c:pt>
                <c:pt idx="1">
                  <c:v>3.133691152962359</c:v>
                </c:pt>
                <c:pt idx="2">
                  <c:v>3.0351711418536311</c:v>
                </c:pt>
                <c:pt idx="3">
                  <c:v>4.6493370430230625</c:v>
                </c:pt>
                <c:pt idx="4">
                  <c:v>8.9742061999999994</c:v>
                </c:pt>
                <c:pt idx="5">
                  <c:v>8.4484627999999997</c:v>
                </c:pt>
              </c:numCache>
            </c:numRef>
          </c:val>
          <c:extLst>
            <c:ext xmlns:c16="http://schemas.microsoft.com/office/drawing/2014/chart" uri="{C3380CC4-5D6E-409C-BE32-E72D297353CC}">
              <c16:uniqueId val="{0000000B-E408-4161-B2AB-8E08FD1E2AFF}"/>
            </c:ext>
          </c:extLst>
        </c:ser>
        <c:dLbls>
          <c:showLegendKey val="0"/>
          <c:showVal val="0"/>
          <c:showCatName val="0"/>
          <c:showSerName val="0"/>
          <c:showPercent val="0"/>
          <c:showBubbleSize val="0"/>
        </c:dLbls>
        <c:gapWidth val="219"/>
        <c:overlap val="-27"/>
        <c:axId val="995280608"/>
        <c:axId val="995281440"/>
      </c:barChart>
      <c:catAx>
        <c:axId val="995280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r-FR"/>
          </a:p>
        </c:txPr>
        <c:crossAx val="995281440"/>
        <c:crosses val="autoZero"/>
        <c:auto val="1"/>
        <c:lblAlgn val="ctr"/>
        <c:lblOffset val="100"/>
        <c:noMultiLvlLbl val="0"/>
      </c:catAx>
      <c:valAx>
        <c:axId val="995281440"/>
        <c:scaling>
          <c:orientation val="minMax"/>
        </c:scaling>
        <c:delete val="1"/>
        <c:axPos val="l"/>
        <c:numFmt formatCode="0.00" sourceLinked="1"/>
        <c:majorTickMark val="none"/>
        <c:minorTickMark val="none"/>
        <c:tickLblPos val="nextTo"/>
        <c:crossAx val="99528060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Sheet1!$H$168</c:f>
              <c:strCache>
                <c:ptCount val="1"/>
                <c:pt idx="0">
                  <c:v>Gouvernance et coordination multisectorielle (E1) </c:v>
                </c:pt>
              </c:strCache>
            </c:strRef>
          </c:tx>
          <c:spPr>
            <a:solidFill>
              <a:schemeClr val="accent1"/>
            </a:solidFill>
            <a:ln>
              <a:noFill/>
            </a:ln>
            <a:effectLst/>
          </c:spPr>
          <c:invertIfNegative val="0"/>
          <c:cat>
            <c:numRef>
              <c:f>Sheet1!$I$167:$L$167</c:f>
              <c:numCache>
                <c:formatCode>General</c:formatCode>
                <c:ptCount val="4"/>
                <c:pt idx="0">
                  <c:v>2016</c:v>
                </c:pt>
                <c:pt idx="1">
                  <c:v>2017</c:v>
                </c:pt>
                <c:pt idx="2">
                  <c:v>2018</c:v>
                </c:pt>
                <c:pt idx="3">
                  <c:v>2019</c:v>
                </c:pt>
              </c:numCache>
            </c:numRef>
          </c:cat>
          <c:val>
            <c:numRef>
              <c:f>Sheet1!$I$168:$L$168</c:f>
              <c:numCache>
                <c:formatCode>0.00</c:formatCode>
                <c:ptCount val="4"/>
                <c:pt idx="0">
                  <c:v>0.15973007046716797</c:v>
                </c:pt>
                <c:pt idx="1">
                  <c:v>0.13830376506753372</c:v>
                </c:pt>
                <c:pt idx="2">
                  <c:v>2.0460240000000001</c:v>
                </c:pt>
                <c:pt idx="3">
                  <c:v>1.8322000000000001</c:v>
                </c:pt>
              </c:numCache>
            </c:numRef>
          </c:val>
          <c:extLst>
            <c:ext xmlns:c16="http://schemas.microsoft.com/office/drawing/2014/chart" uri="{C3380CC4-5D6E-409C-BE32-E72D297353CC}">
              <c16:uniqueId val="{00000000-8586-4CD2-B6AD-F2FC48AE1E05}"/>
            </c:ext>
          </c:extLst>
        </c:ser>
        <c:ser>
          <c:idx val="1"/>
          <c:order val="1"/>
          <c:tx>
            <c:strRef>
              <c:f>Sheet1!$H$169</c:f>
              <c:strCache>
                <c:ptCount val="1"/>
                <c:pt idx="0">
                  <c:v>Nutrition (E2)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Sheet1!$I$167:$L$167</c:f>
              <c:numCache>
                <c:formatCode>General</c:formatCode>
                <c:ptCount val="4"/>
                <c:pt idx="0">
                  <c:v>2016</c:v>
                </c:pt>
                <c:pt idx="1">
                  <c:v>2017</c:v>
                </c:pt>
                <c:pt idx="2">
                  <c:v>2018</c:v>
                </c:pt>
                <c:pt idx="3">
                  <c:v>2019</c:v>
                </c:pt>
              </c:numCache>
            </c:numRef>
          </c:cat>
          <c:val>
            <c:numRef>
              <c:f>Sheet1!$I$169:$L$169</c:f>
              <c:numCache>
                <c:formatCode>0.00</c:formatCode>
                <c:ptCount val="4"/>
                <c:pt idx="0">
                  <c:v>8.3681668892631345E-2</c:v>
                </c:pt>
                <c:pt idx="1">
                  <c:v>7.835685206987808E-2</c:v>
                </c:pt>
                <c:pt idx="2" formatCode="General">
                  <c:v>12.13</c:v>
                </c:pt>
                <c:pt idx="3" formatCode="General">
                  <c:v>15.9</c:v>
                </c:pt>
              </c:numCache>
            </c:numRef>
          </c:val>
          <c:extLst>
            <c:ext xmlns:c16="http://schemas.microsoft.com/office/drawing/2014/chart" uri="{C3380CC4-5D6E-409C-BE32-E72D297353CC}">
              <c16:uniqueId val="{00000001-8586-4CD2-B6AD-F2FC48AE1E05}"/>
            </c:ext>
          </c:extLst>
        </c:ser>
        <c:ser>
          <c:idx val="2"/>
          <c:order val="2"/>
          <c:tx>
            <c:strRef>
              <c:f>Sheet1!$H$170</c:f>
              <c:strCache>
                <c:ptCount val="1"/>
                <c:pt idx="0">
                  <c:v>Agriculture et systèmes alimentaires sensibles à la nutrition (Engagement 3)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Sheet1!$I$167:$L$167</c:f>
              <c:numCache>
                <c:formatCode>General</c:formatCode>
                <c:ptCount val="4"/>
                <c:pt idx="0">
                  <c:v>2016</c:v>
                </c:pt>
                <c:pt idx="1">
                  <c:v>2017</c:v>
                </c:pt>
                <c:pt idx="2">
                  <c:v>2018</c:v>
                </c:pt>
                <c:pt idx="3">
                  <c:v>2019</c:v>
                </c:pt>
              </c:numCache>
            </c:numRef>
          </c:cat>
          <c:val>
            <c:numRef>
              <c:f>Sheet1!$I$170:$L$170</c:f>
              <c:numCache>
                <c:formatCode>0.00</c:formatCode>
                <c:ptCount val="4"/>
                <c:pt idx="0">
                  <c:v>38.303129851810944</c:v>
                </c:pt>
                <c:pt idx="1">
                  <c:v>47.750815459387667</c:v>
                </c:pt>
                <c:pt idx="2">
                  <c:v>62.078741000000001</c:v>
                </c:pt>
                <c:pt idx="3">
                  <c:v>42.509</c:v>
                </c:pt>
              </c:numCache>
            </c:numRef>
          </c:val>
          <c:extLst>
            <c:ext xmlns:c16="http://schemas.microsoft.com/office/drawing/2014/chart" uri="{C3380CC4-5D6E-409C-BE32-E72D297353CC}">
              <c16:uniqueId val="{00000002-8586-4CD2-B6AD-F2FC48AE1E05}"/>
            </c:ext>
          </c:extLst>
        </c:ser>
        <c:ser>
          <c:idx val="3"/>
          <c:order val="3"/>
          <c:tx>
            <c:strRef>
              <c:f>Sheet1!$H$171</c:f>
              <c:strCache>
                <c:ptCount val="1"/>
                <c:pt idx="0">
                  <c:v>Eau, Hygiène et Assainissement (E 4) </c:v>
                </c:pt>
              </c:strCache>
            </c:strRef>
          </c:tx>
          <c:spPr>
            <a:solidFill>
              <a:schemeClr val="accent4"/>
            </a:solidFill>
            <a:ln>
              <a:noFill/>
            </a:ln>
            <a:effectLst/>
          </c:spPr>
          <c:invertIfNegative val="0"/>
          <c:cat>
            <c:numRef>
              <c:f>Sheet1!$I$167:$L$167</c:f>
              <c:numCache>
                <c:formatCode>General</c:formatCode>
                <c:ptCount val="4"/>
                <c:pt idx="0">
                  <c:v>2016</c:v>
                </c:pt>
                <c:pt idx="1">
                  <c:v>2017</c:v>
                </c:pt>
                <c:pt idx="2">
                  <c:v>2018</c:v>
                </c:pt>
                <c:pt idx="3">
                  <c:v>2019</c:v>
                </c:pt>
              </c:numCache>
            </c:numRef>
          </c:cat>
          <c:val>
            <c:numRef>
              <c:f>Sheet1!$I$171:$L$171</c:f>
              <c:numCache>
                <c:formatCode>0.00</c:formatCode>
                <c:ptCount val="4"/>
                <c:pt idx="0">
                  <c:v>8.5975045337273777</c:v>
                </c:pt>
                <c:pt idx="1">
                  <c:v>0.31612289158293422</c:v>
                </c:pt>
                <c:pt idx="2">
                  <c:v>0.48702063400000001</c:v>
                </c:pt>
                <c:pt idx="3">
                  <c:v>9.9764653999999994E-2</c:v>
                </c:pt>
              </c:numCache>
            </c:numRef>
          </c:val>
          <c:extLst>
            <c:ext xmlns:c16="http://schemas.microsoft.com/office/drawing/2014/chart" uri="{C3380CC4-5D6E-409C-BE32-E72D297353CC}">
              <c16:uniqueId val="{00000003-8586-4CD2-B6AD-F2FC48AE1E05}"/>
            </c:ext>
          </c:extLst>
        </c:ser>
        <c:ser>
          <c:idx val="4"/>
          <c:order val="4"/>
          <c:tx>
            <c:strRef>
              <c:f>Sheet1!$H$172</c:f>
              <c:strCache>
                <c:ptCount val="1"/>
                <c:pt idx="0">
                  <c:v>Protection Sociale (E5) </c:v>
                </c:pt>
              </c:strCache>
            </c:strRef>
          </c:tx>
          <c:spPr>
            <a:solidFill>
              <a:schemeClr val="accent5"/>
            </a:solidFill>
            <a:ln>
              <a:noFill/>
            </a:ln>
            <a:effectLst/>
          </c:spPr>
          <c:invertIfNegative val="0"/>
          <c:cat>
            <c:numRef>
              <c:f>Sheet1!$I$167:$L$167</c:f>
              <c:numCache>
                <c:formatCode>General</c:formatCode>
                <c:ptCount val="4"/>
                <c:pt idx="0">
                  <c:v>2016</c:v>
                </c:pt>
                <c:pt idx="1">
                  <c:v>2017</c:v>
                </c:pt>
                <c:pt idx="2">
                  <c:v>2018</c:v>
                </c:pt>
                <c:pt idx="3">
                  <c:v>2019</c:v>
                </c:pt>
              </c:numCache>
            </c:numRef>
          </c:cat>
          <c:val>
            <c:numRef>
              <c:f>Sheet1!$I$172:$L$172</c:f>
              <c:numCache>
                <c:formatCode>0.00</c:formatCode>
                <c:ptCount val="4"/>
                <c:pt idx="0">
                  <c:v>10.398884990442426</c:v>
                </c:pt>
                <c:pt idx="1">
                  <c:v>4.4398941330033264</c:v>
                </c:pt>
                <c:pt idx="2">
                  <c:v>2.66838</c:v>
                </c:pt>
                <c:pt idx="3">
                  <c:v>1.30192</c:v>
                </c:pt>
              </c:numCache>
            </c:numRef>
          </c:val>
          <c:extLst>
            <c:ext xmlns:c16="http://schemas.microsoft.com/office/drawing/2014/chart" uri="{C3380CC4-5D6E-409C-BE32-E72D297353CC}">
              <c16:uniqueId val="{00000004-8586-4CD2-B6AD-F2FC48AE1E05}"/>
            </c:ext>
          </c:extLst>
        </c:ser>
        <c:ser>
          <c:idx val="5"/>
          <c:order val="5"/>
          <c:tx>
            <c:strRef>
              <c:f>Sheet1!$H$173</c:f>
              <c:strCache>
                <c:ptCount val="1"/>
                <c:pt idx="0">
                  <c:v>Education (E6)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Sheet1!$I$167:$L$167</c:f>
              <c:numCache>
                <c:formatCode>General</c:formatCode>
                <c:ptCount val="4"/>
                <c:pt idx="0">
                  <c:v>2016</c:v>
                </c:pt>
                <c:pt idx="1">
                  <c:v>2017</c:v>
                </c:pt>
                <c:pt idx="2">
                  <c:v>2018</c:v>
                </c:pt>
                <c:pt idx="3">
                  <c:v>2019</c:v>
                </c:pt>
              </c:numCache>
            </c:numRef>
          </c:cat>
          <c:val>
            <c:numRef>
              <c:f>Sheet1!$I$173:$L$173</c:f>
              <c:numCache>
                <c:formatCode>0.00</c:formatCode>
                <c:ptCount val="4"/>
                <c:pt idx="0">
                  <c:v>17.727651005076812</c:v>
                </c:pt>
                <c:pt idx="1">
                  <c:v>23.27580247917593</c:v>
                </c:pt>
                <c:pt idx="2">
                  <c:v>15.7088</c:v>
                </c:pt>
                <c:pt idx="3">
                  <c:v>16.363900000000001</c:v>
                </c:pt>
              </c:numCache>
            </c:numRef>
          </c:val>
          <c:extLst>
            <c:ext xmlns:c16="http://schemas.microsoft.com/office/drawing/2014/chart" uri="{C3380CC4-5D6E-409C-BE32-E72D297353CC}">
              <c16:uniqueId val="{00000005-8586-4CD2-B6AD-F2FC48AE1E05}"/>
            </c:ext>
          </c:extLst>
        </c:ser>
        <c:ser>
          <c:idx val="6"/>
          <c:order val="6"/>
          <c:tx>
            <c:strRef>
              <c:f>Sheet1!$H$174</c:f>
              <c:strCache>
                <c:ptCount val="1"/>
                <c:pt idx="0">
                  <c:v>Santé et action sociale (E7)</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Sheet1!$I$167:$L$167</c:f>
              <c:numCache>
                <c:formatCode>General</c:formatCode>
                <c:ptCount val="4"/>
                <c:pt idx="0">
                  <c:v>2016</c:v>
                </c:pt>
                <c:pt idx="1">
                  <c:v>2017</c:v>
                </c:pt>
                <c:pt idx="2">
                  <c:v>2018</c:v>
                </c:pt>
                <c:pt idx="3">
                  <c:v>2019</c:v>
                </c:pt>
              </c:numCache>
            </c:numRef>
          </c:cat>
          <c:val>
            <c:numRef>
              <c:f>Sheet1!$I$174:$L$174</c:f>
              <c:numCache>
                <c:formatCode>0.00</c:formatCode>
                <c:ptCount val="4"/>
                <c:pt idx="0">
                  <c:v>24.729417879582641</c:v>
                </c:pt>
                <c:pt idx="1">
                  <c:v>24.000704419712733</c:v>
                </c:pt>
                <c:pt idx="2">
                  <c:v>15.885094</c:v>
                </c:pt>
                <c:pt idx="3">
                  <c:v>10.011089999999999</c:v>
                </c:pt>
              </c:numCache>
            </c:numRef>
          </c:val>
          <c:extLst>
            <c:ext xmlns:c16="http://schemas.microsoft.com/office/drawing/2014/chart" uri="{C3380CC4-5D6E-409C-BE32-E72D297353CC}">
              <c16:uniqueId val="{00000006-8586-4CD2-B6AD-F2FC48AE1E05}"/>
            </c:ext>
          </c:extLst>
        </c:ser>
        <c:ser>
          <c:idx val="7"/>
          <c:order val="7"/>
          <c:tx>
            <c:strRef>
              <c:f>Sheet1!$H$175</c:f>
              <c:strCache>
                <c:ptCount val="1"/>
                <c:pt idx="0">
                  <c:v>Communication et Plaidoyer (E8)</c:v>
                </c:pt>
              </c:strCache>
            </c:strRef>
          </c:tx>
          <c:spPr>
            <a:solidFill>
              <a:schemeClr val="accent2">
                <a:lumMod val="60000"/>
              </a:schemeClr>
            </a:solidFill>
            <a:ln>
              <a:noFill/>
            </a:ln>
            <a:effectLst/>
          </c:spPr>
          <c:invertIfNegative val="0"/>
          <c:cat>
            <c:numRef>
              <c:f>Sheet1!$I$167:$L$167</c:f>
              <c:numCache>
                <c:formatCode>General</c:formatCode>
                <c:ptCount val="4"/>
                <c:pt idx="0">
                  <c:v>2016</c:v>
                </c:pt>
                <c:pt idx="1">
                  <c:v>2017</c:v>
                </c:pt>
                <c:pt idx="2">
                  <c:v>2018</c:v>
                </c:pt>
                <c:pt idx="3">
                  <c:v>2019</c:v>
                </c:pt>
              </c:numCache>
            </c:numRef>
          </c:cat>
          <c:val>
            <c:numRef>
              <c:f>Sheet1!$I$175:$L$175</c:f>
              <c:numCache>
                <c:formatCode>0.00</c:formatCode>
                <c:ptCount val="4"/>
                <c:pt idx="0">
                  <c:v>0</c:v>
                </c:pt>
                <c:pt idx="1">
                  <c:v>0</c:v>
                </c:pt>
                <c:pt idx="2">
                  <c:v>0</c:v>
                </c:pt>
                <c:pt idx="3">
                  <c:v>0</c:v>
                </c:pt>
              </c:numCache>
            </c:numRef>
          </c:val>
          <c:extLst>
            <c:ext xmlns:c16="http://schemas.microsoft.com/office/drawing/2014/chart" uri="{C3380CC4-5D6E-409C-BE32-E72D297353CC}">
              <c16:uniqueId val="{00000007-8586-4CD2-B6AD-F2FC48AE1E05}"/>
            </c:ext>
          </c:extLst>
        </c:ser>
        <c:dLbls>
          <c:showLegendKey val="0"/>
          <c:showVal val="0"/>
          <c:showCatName val="0"/>
          <c:showSerName val="0"/>
          <c:showPercent val="0"/>
          <c:showBubbleSize val="0"/>
        </c:dLbls>
        <c:gapWidth val="150"/>
        <c:overlap val="100"/>
        <c:axId val="495936143"/>
        <c:axId val="495931983"/>
      </c:barChart>
      <c:catAx>
        <c:axId val="4959361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95931983"/>
        <c:crosses val="autoZero"/>
        <c:auto val="1"/>
        <c:lblAlgn val="ctr"/>
        <c:lblOffset val="100"/>
        <c:noMultiLvlLbl val="0"/>
      </c:catAx>
      <c:valAx>
        <c:axId val="495931983"/>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95936143"/>
        <c:crosses val="autoZero"/>
        <c:crossBetween val="between"/>
      </c:valAx>
      <c:spPr>
        <a:noFill/>
        <a:ln>
          <a:noFill/>
        </a:ln>
        <a:effectLst/>
      </c:spPr>
    </c:plotArea>
    <c:legend>
      <c:legendPos val="r"/>
      <c:layout>
        <c:manualLayout>
          <c:xMode val="edge"/>
          <c:yMode val="edge"/>
          <c:x val="0.59698064488265312"/>
          <c:y val="8.1314786086560953E-3"/>
          <c:w val="0.38953171515874441"/>
          <c:h val="0.9918685213913438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Sheet6!$D$104</c:f>
              <c:strCache>
                <c:ptCount val="1"/>
                <c:pt idx="0">
                  <c:v>Spécifique à la nutrition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Sheet6!$E$102:$H$102</c:f>
              <c:numCache>
                <c:formatCode>General</c:formatCode>
                <c:ptCount val="4"/>
                <c:pt idx="0">
                  <c:v>2016</c:v>
                </c:pt>
                <c:pt idx="1">
                  <c:v>2017</c:v>
                </c:pt>
                <c:pt idx="2">
                  <c:v>2018</c:v>
                </c:pt>
                <c:pt idx="3">
                  <c:v>2019</c:v>
                </c:pt>
              </c:numCache>
            </c:numRef>
          </c:cat>
          <c:val>
            <c:numRef>
              <c:f>Sheet6!$E$104:$H$104</c:f>
              <c:numCache>
                <c:formatCode>General</c:formatCode>
                <c:ptCount val="4"/>
                <c:pt idx="0">
                  <c:v>11.36</c:v>
                </c:pt>
                <c:pt idx="1">
                  <c:v>3.0000000000001137E-2</c:v>
                </c:pt>
                <c:pt idx="2">
                  <c:v>10</c:v>
                </c:pt>
                <c:pt idx="3">
                  <c:v>6.6400000000000006</c:v>
                </c:pt>
              </c:numCache>
            </c:numRef>
          </c:val>
          <c:extLst>
            <c:ext xmlns:c16="http://schemas.microsoft.com/office/drawing/2014/chart" uri="{C3380CC4-5D6E-409C-BE32-E72D297353CC}">
              <c16:uniqueId val="{00000000-B97E-4790-9399-6A880626ED6D}"/>
            </c:ext>
          </c:extLst>
        </c:ser>
        <c:ser>
          <c:idx val="1"/>
          <c:order val="1"/>
          <c:tx>
            <c:strRef>
              <c:f>Sheet6!$D$105</c:f>
              <c:strCache>
                <c:ptCount val="1"/>
                <c:pt idx="0">
                  <c:v>sensible à la nutrition</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Sheet6!$E$102:$H$102</c:f>
              <c:numCache>
                <c:formatCode>General</c:formatCode>
                <c:ptCount val="4"/>
                <c:pt idx="0">
                  <c:v>2016</c:v>
                </c:pt>
                <c:pt idx="1">
                  <c:v>2017</c:v>
                </c:pt>
                <c:pt idx="2">
                  <c:v>2018</c:v>
                </c:pt>
                <c:pt idx="3">
                  <c:v>2019</c:v>
                </c:pt>
              </c:numCache>
            </c:numRef>
          </c:cat>
          <c:val>
            <c:numRef>
              <c:f>Sheet6!$E$105:$H$105</c:f>
              <c:numCache>
                <c:formatCode>General</c:formatCode>
                <c:ptCount val="4"/>
                <c:pt idx="0">
                  <c:v>88.64</c:v>
                </c:pt>
                <c:pt idx="1">
                  <c:v>99.97</c:v>
                </c:pt>
                <c:pt idx="2" formatCode="0.00">
                  <c:v>90</c:v>
                </c:pt>
                <c:pt idx="3">
                  <c:v>93.36</c:v>
                </c:pt>
              </c:numCache>
            </c:numRef>
          </c:val>
          <c:extLst>
            <c:ext xmlns:c16="http://schemas.microsoft.com/office/drawing/2014/chart" uri="{C3380CC4-5D6E-409C-BE32-E72D297353CC}">
              <c16:uniqueId val="{00000001-B97E-4790-9399-6A880626ED6D}"/>
            </c:ext>
          </c:extLst>
        </c:ser>
        <c:dLbls>
          <c:showLegendKey val="0"/>
          <c:showVal val="0"/>
          <c:showCatName val="0"/>
          <c:showSerName val="0"/>
          <c:showPercent val="0"/>
          <c:showBubbleSize val="0"/>
        </c:dLbls>
        <c:gapWidth val="150"/>
        <c:overlap val="100"/>
        <c:axId val="80181488"/>
        <c:axId val="80181904"/>
      </c:barChart>
      <c:catAx>
        <c:axId val="801814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crossAx val="80181904"/>
        <c:crosses val="autoZero"/>
        <c:auto val="1"/>
        <c:lblAlgn val="ctr"/>
        <c:lblOffset val="100"/>
        <c:noMultiLvlLbl val="0"/>
      </c:catAx>
      <c:valAx>
        <c:axId val="8018190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0181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2D88C-5DBF-A76B-95F6-7A91110C86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DE0501F5-881A-F5B2-0554-569D48F619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F00511BC-2E6D-6242-CB5D-22222433CC9C}"/>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5" name="Footer Placeholder 4">
            <a:extLst>
              <a:ext uri="{FF2B5EF4-FFF2-40B4-BE49-F238E27FC236}">
                <a16:creationId xmlns:a16="http://schemas.microsoft.com/office/drawing/2014/main" id="{1B6D335A-4946-FED3-CB52-5B0819FD638C}"/>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820B707-DED9-4D6A-9ADF-3EAF147CA13F}"/>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1317767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3461E-E06A-7ED8-FAF4-C939730D4A06}"/>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402C594A-590F-40A2-3FDB-CA3D492DE3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B114E87-3807-58DC-C393-E4B82FACF19B}"/>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5" name="Footer Placeholder 4">
            <a:extLst>
              <a:ext uri="{FF2B5EF4-FFF2-40B4-BE49-F238E27FC236}">
                <a16:creationId xmlns:a16="http://schemas.microsoft.com/office/drawing/2014/main" id="{B5F69710-FAB6-B532-EFC8-6F6B58C102F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27B3C55F-7E7A-5BFD-898A-A8039386A248}"/>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174597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303E33-A890-C52D-8434-84C3A9D863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F2E124F4-D392-DCFF-A658-2F5F4311EE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1CBEA00-3734-207C-ECA8-05717DEA2FBF}"/>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5" name="Footer Placeholder 4">
            <a:extLst>
              <a:ext uri="{FF2B5EF4-FFF2-40B4-BE49-F238E27FC236}">
                <a16:creationId xmlns:a16="http://schemas.microsoft.com/office/drawing/2014/main" id="{712B69F3-7BF8-F646-C6EE-D58281CB2545}"/>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602A08B-E2D0-4A90-BCBF-CB417300DF80}"/>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198738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4A60C-971F-D0C2-3238-CAB87BC7E7C8}"/>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A4D7F12C-1072-710F-0578-8B70C8BFC3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28D80A09-3413-EC84-DD00-5E8BF15F4960}"/>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5" name="Footer Placeholder 4">
            <a:extLst>
              <a:ext uri="{FF2B5EF4-FFF2-40B4-BE49-F238E27FC236}">
                <a16:creationId xmlns:a16="http://schemas.microsoft.com/office/drawing/2014/main" id="{BF1963BC-D2E4-2638-2F7F-FCCE934E368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2F7345F2-3809-57A1-7950-CD3A97918E60}"/>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1747986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F03E-28FC-DDE4-7DF1-1434BC89C6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95A8ED61-5B9B-41D3-848E-8F559A18A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688755-298C-8A9E-9999-27056835D269}"/>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5" name="Footer Placeholder 4">
            <a:extLst>
              <a:ext uri="{FF2B5EF4-FFF2-40B4-BE49-F238E27FC236}">
                <a16:creationId xmlns:a16="http://schemas.microsoft.com/office/drawing/2014/main" id="{D7CD949D-F5D5-43CB-F088-E4A2AB8499A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C16F6D2F-F63F-A822-2969-4AFBFCE93040}"/>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347550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3D17E-534B-511C-DCB4-1FDC201FF733}"/>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51B11758-A594-9DD1-8272-BC0626E3F5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5564FBC7-326D-3323-2A5A-A61B4A0D47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244EB07E-2D22-A263-FBC3-4667E183E445}"/>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6" name="Footer Placeholder 5">
            <a:extLst>
              <a:ext uri="{FF2B5EF4-FFF2-40B4-BE49-F238E27FC236}">
                <a16:creationId xmlns:a16="http://schemas.microsoft.com/office/drawing/2014/main" id="{59E449E6-615A-B939-4C92-42131500A22B}"/>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A10A518-0E46-5072-7889-45D6B7F6E93C}"/>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300305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F075D-7419-BF34-E9A0-35A6A9A292B6}"/>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F6139D01-06A7-0D07-2A8C-8512FE2D87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623B45-7C7B-35F7-39B0-4D68844AF5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F1CC95A5-C54F-8ED9-AE25-AA7F749A5C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6DC727-01B5-1B9A-A709-C16A654CD1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B6974DDF-D13E-1E87-D4B3-AA33F46AD2E0}"/>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8" name="Footer Placeholder 7">
            <a:extLst>
              <a:ext uri="{FF2B5EF4-FFF2-40B4-BE49-F238E27FC236}">
                <a16:creationId xmlns:a16="http://schemas.microsoft.com/office/drawing/2014/main" id="{3209D788-4B97-E00F-5F91-B50C6C954128}"/>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4C5A6B32-395E-868C-A17E-728FACED2C76}"/>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161867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DBE1-2C5A-94A7-A03E-0454FF166B9F}"/>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2B68A88A-11AA-E40B-D011-2570D25764A8}"/>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4" name="Footer Placeholder 3">
            <a:extLst>
              <a:ext uri="{FF2B5EF4-FFF2-40B4-BE49-F238E27FC236}">
                <a16:creationId xmlns:a16="http://schemas.microsoft.com/office/drawing/2014/main" id="{0E6B1089-3C0A-FF4C-1606-E1C153BC7D3B}"/>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D27914FB-A4E5-CC48-52C0-C0DA8639827F}"/>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1440032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C5759-CC25-05C6-CEAC-A075B65752C4}"/>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3" name="Footer Placeholder 2">
            <a:extLst>
              <a:ext uri="{FF2B5EF4-FFF2-40B4-BE49-F238E27FC236}">
                <a16:creationId xmlns:a16="http://schemas.microsoft.com/office/drawing/2014/main" id="{51F14712-7566-92A1-D2A0-378DBD0B2BEC}"/>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6EDA56AA-5FB5-DE8A-AF08-357C82CBC6B8}"/>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74735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40150-FB73-747A-5E6A-8E03571884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92E2389A-E148-3DFC-AD03-8775DAF9F3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2B47C26B-907B-AAAB-E303-166571CB9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FB00EF-A394-16A0-F85F-3A8F252E8203}"/>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6" name="Footer Placeholder 5">
            <a:extLst>
              <a:ext uri="{FF2B5EF4-FFF2-40B4-BE49-F238E27FC236}">
                <a16:creationId xmlns:a16="http://schemas.microsoft.com/office/drawing/2014/main" id="{81CC3BAD-3ADD-E3EF-0863-C3FB3D335E7D}"/>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B5FB7303-0A3C-077F-59CA-9A211BAF99A2}"/>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328764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01EE6-116B-4F9A-FC14-52EFDDC82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A4FAE0B3-7D44-B9AC-6022-BDEEDFADC0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B78392D9-A56F-A60C-3645-ACBB724DD2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E5F9A4-51E0-5D8B-CCA2-2AF575CCC981}"/>
              </a:ext>
            </a:extLst>
          </p:cNvPr>
          <p:cNvSpPr>
            <a:spLocks noGrp="1"/>
          </p:cNvSpPr>
          <p:nvPr>
            <p:ph type="dt" sz="half" idx="10"/>
          </p:nvPr>
        </p:nvSpPr>
        <p:spPr/>
        <p:txBody>
          <a:bodyPr/>
          <a:lstStyle/>
          <a:p>
            <a:fld id="{F882D71F-61CF-4B19-8EA1-E3D97EA7B2AA}" type="datetimeFigureOut">
              <a:rPr lang="fr-FR" smtClean="0"/>
              <a:t>01/03/2023</a:t>
            </a:fld>
            <a:endParaRPr lang="fr-FR"/>
          </a:p>
        </p:txBody>
      </p:sp>
      <p:sp>
        <p:nvSpPr>
          <p:cNvPr id="6" name="Footer Placeholder 5">
            <a:extLst>
              <a:ext uri="{FF2B5EF4-FFF2-40B4-BE49-F238E27FC236}">
                <a16:creationId xmlns:a16="http://schemas.microsoft.com/office/drawing/2014/main" id="{171D205D-DCDA-1746-8E78-CAF4CF2018C6}"/>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1819D21E-F3A1-C9F2-08CA-C21DD657DC7C}"/>
              </a:ext>
            </a:extLst>
          </p:cNvPr>
          <p:cNvSpPr>
            <a:spLocks noGrp="1"/>
          </p:cNvSpPr>
          <p:nvPr>
            <p:ph type="sldNum" sz="quarter" idx="12"/>
          </p:nvPr>
        </p:nvSpPr>
        <p:spPr/>
        <p:txBody>
          <a:bodyPr/>
          <a:lstStyle/>
          <a:p>
            <a:fld id="{94C662D5-B5D1-4892-9856-FD97346521F4}" type="slidenum">
              <a:rPr lang="fr-FR" smtClean="0"/>
              <a:t>‹N°›</a:t>
            </a:fld>
            <a:endParaRPr lang="fr-FR"/>
          </a:p>
        </p:txBody>
      </p:sp>
    </p:spTree>
    <p:extLst>
      <p:ext uri="{BB962C8B-B14F-4D97-AF65-F5344CB8AC3E}">
        <p14:creationId xmlns:p14="http://schemas.microsoft.com/office/powerpoint/2010/main" val="406088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5DC921-FDAC-E578-9E90-694951E349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550B54D5-1420-8923-1E76-B0E002524D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618FA88C-CF29-3143-7017-07F5464AF3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2D71F-61CF-4B19-8EA1-E3D97EA7B2AA}" type="datetimeFigureOut">
              <a:rPr lang="fr-FR" smtClean="0"/>
              <a:t>01/03/2023</a:t>
            </a:fld>
            <a:endParaRPr lang="fr-FR"/>
          </a:p>
        </p:txBody>
      </p:sp>
      <p:sp>
        <p:nvSpPr>
          <p:cNvPr id="5" name="Footer Placeholder 4">
            <a:extLst>
              <a:ext uri="{FF2B5EF4-FFF2-40B4-BE49-F238E27FC236}">
                <a16:creationId xmlns:a16="http://schemas.microsoft.com/office/drawing/2014/main" id="{95772E0C-71E3-1983-3E8E-9A920D694F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7500BEDC-1B69-1061-BFD4-F28AA1D364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662D5-B5D1-4892-9856-FD97346521F4}" type="slidenum">
              <a:rPr lang="fr-FR" smtClean="0"/>
              <a:t>‹N°›</a:t>
            </a:fld>
            <a:endParaRPr lang="fr-FR"/>
          </a:p>
        </p:txBody>
      </p:sp>
    </p:spTree>
    <p:extLst>
      <p:ext uri="{BB962C8B-B14F-4D97-AF65-F5344CB8AC3E}">
        <p14:creationId xmlns:p14="http://schemas.microsoft.com/office/powerpoint/2010/main" val="396822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person, child, indoor, baby&#10;&#10;Description automatically generated">
            <a:extLst>
              <a:ext uri="{FF2B5EF4-FFF2-40B4-BE49-F238E27FC236}">
                <a16:creationId xmlns:a16="http://schemas.microsoft.com/office/drawing/2014/main" id="{B719E163-597F-3FAC-DE50-DA0DBA5ECDA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85709"/>
          </a:xfrm>
        </p:spPr>
      </p:pic>
      <p:sp>
        <p:nvSpPr>
          <p:cNvPr id="10" name="Rectangle 9">
            <a:extLst>
              <a:ext uri="{FF2B5EF4-FFF2-40B4-BE49-F238E27FC236}">
                <a16:creationId xmlns:a16="http://schemas.microsoft.com/office/drawing/2014/main" id="{A513D41F-04A0-6627-115E-72B5E098C10F}"/>
              </a:ext>
            </a:extLst>
          </p:cNvPr>
          <p:cNvSpPr/>
          <p:nvPr/>
        </p:nvSpPr>
        <p:spPr>
          <a:xfrm>
            <a:off x="5320145" y="-1"/>
            <a:ext cx="6871855" cy="3020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itle 1">
            <a:extLst>
              <a:ext uri="{FF2B5EF4-FFF2-40B4-BE49-F238E27FC236}">
                <a16:creationId xmlns:a16="http://schemas.microsoft.com/office/drawing/2014/main" id="{93F1C823-A7EA-E63E-998C-866863AE7ECF}"/>
              </a:ext>
            </a:extLst>
          </p:cNvPr>
          <p:cNvSpPr>
            <a:spLocks noGrp="1"/>
          </p:cNvSpPr>
          <p:nvPr>
            <p:ph type="title"/>
          </p:nvPr>
        </p:nvSpPr>
        <p:spPr>
          <a:xfrm>
            <a:off x="5611090" y="503670"/>
            <a:ext cx="6303819" cy="1325563"/>
          </a:xfrm>
        </p:spPr>
        <p:txBody>
          <a:bodyPr>
            <a:noAutofit/>
          </a:bodyPr>
          <a:lstStyle/>
          <a:p>
            <a:r>
              <a:rPr lang="fr-FR" b="1" dirty="0">
                <a:solidFill>
                  <a:schemeClr val="bg1"/>
                </a:solidFill>
                <a:latin typeface="Amasis MT Pro Black" panose="02040A04050005020304" pitchFamily="18" charset="0"/>
              </a:rPr>
              <a:t>Importance des Investissements et l’état de financements publics de la Nutrition au Niger </a:t>
            </a:r>
            <a:endParaRPr lang="fr-FR" dirty="0">
              <a:solidFill>
                <a:schemeClr val="bg1"/>
              </a:solidFill>
              <a:latin typeface="Amasis MT Pro Black" panose="02040A04050005020304" pitchFamily="18" charset="0"/>
            </a:endParaRPr>
          </a:p>
        </p:txBody>
      </p:sp>
      <p:pic>
        <p:nvPicPr>
          <p:cNvPr id="13" name="Picture 12" descr="Logo, company name&#10;&#10;Description automatically generated">
            <a:extLst>
              <a:ext uri="{FF2B5EF4-FFF2-40B4-BE49-F238E27FC236}">
                <a16:creationId xmlns:a16="http://schemas.microsoft.com/office/drawing/2014/main" id="{69D0016B-05DD-26C7-1F9E-193365CF38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381250" cy="2381250"/>
          </a:xfrm>
          <a:prstGeom prst="rect">
            <a:avLst/>
          </a:prstGeom>
        </p:spPr>
      </p:pic>
      <p:sp>
        <p:nvSpPr>
          <p:cNvPr id="14" name="TextBox 13">
            <a:extLst>
              <a:ext uri="{FF2B5EF4-FFF2-40B4-BE49-F238E27FC236}">
                <a16:creationId xmlns:a16="http://schemas.microsoft.com/office/drawing/2014/main" id="{89CF4400-DCC3-5D30-D952-E869F0D307FF}"/>
              </a:ext>
            </a:extLst>
          </p:cNvPr>
          <p:cNvSpPr txBox="1"/>
          <p:nvPr/>
        </p:nvSpPr>
        <p:spPr>
          <a:xfrm>
            <a:off x="8762999" y="6248326"/>
            <a:ext cx="3435928" cy="646331"/>
          </a:xfrm>
          <a:prstGeom prst="rect">
            <a:avLst/>
          </a:prstGeom>
          <a:solidFill>
            <a:schemeClr val="bg1">
              <a:lumMod val="95000"/>
            </a:schemeClr>
          </a:solidFill>
        </p:spPr>
        <p:txBody>
          <a:bodyPr wrap="square" rtlCol="0">
            <a:spAutoFit/>
          </a:bodyPr>
          <a:lstStyle/>
          <a:p>
            <a:r>
              <a:rPr lang="fr-FR" dirty="0"/>
              <a:t>Dr DOUDOU H. Maimouna</a:t>
            </a:r>
          </a:p>
          <a:p>
            <a:r>
              <a:rPr lang="fr-FR" dirty="0"/>
              <a:t>mhalidou2002@yahoo.fr</a:t>
            </a:r>
          </a:p>
        </p:txBody>
      </p:sp>
    </p:spTree>
    <p:extLst>
      <p:ext uri="{BB962C8B-B14F-4D97-AF65-F5344CB8AC3E}">
        <p14:creationId xmlns:p14="http://schemas.microsoft.com/office/powerpoint/2010/main" val="2675395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Écart entre les engagements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les budgets alloués  </a:t>
            </a:r>
            <a:br>
              <a:rPr lang="fr-FR" sz="3600" b="1" dirty="0">
                <a:solidFill>
                  <a:schemeClr val="accent2">
                    <a:lumMod val="75000"/>
                  </a:schemeClr>
                </a:solidFill>
                <a:latin typeface="Amasis MT Pro Black" panose="02040A04050005020304" pitchFamily="18" charset="0"/>
              </a:rPr>
            </a:br>
            <a:endParaRPr lang="fr-FR" sz="3600" b="1" dirty="0">
              <a:solidFill>
                <a:schemeClr val="accent2">
                  <a:lumMod val="75000"/>
                </a:schemeClr>
              </a:solidFill>
              <a:latin typeface="Amasis MT Pro Black" panose="02040A04050005020304" pitchFamily="18" charset="0"/>
            </a:endParaRPr>
          </a:p>
        </p:txBody>
      </p:sp>
      <p:sp>
        <p:nvSpPr>
          <p:cNvPr id="7" name="TextBox 6">
            <a:extLst>
              <a:ext uri="{FF2B5EF4-FFF2-40B4-BE49-F238E27FC236}">
                <a16:creationId xmlns:a16="http://schemas.microsoft.com/office/drawing/2014/main" id="{F485A423-1E9B-0328-DBD0-BA646C878633}"/>
              </a:ext>
            </a:extLst>
          </p:cNvPr>
          <p:cNvSpPr txBox="1"/>
          <p:nvPr/>
        </p:nvSpPr>
        <p:spPr>
          <a:xfrm>
            <a:off x="393895" y="5417334"/>
            <a:ext cx="5992967" cy="1258421"/>
          </a:xfrm>
          <a:prstGeom prst="rect">
            <a:avLst/>
          </a:prstGeom>
          <a:noFill/>
        </p:spPr>
        <p:txBody>
          <a:bodyPr wrap="square">
            <a:spAutoFit/>
          </a:bodyPr>
          <a:lstStyle/>
          <a:p>
            <a:pPr>
              <a:lnSpc>
                <a:spcPct val="107000"/>
              </a:lnSpc>
              <a:spcAft>
                <a:spcPts val="800"/>
              </a:spcAft>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Répartition des allocations budgétaires de nutrition par rapport au budget total national (ressources propres)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46ED6C88-1E58-F62D-0D8A-D43EA455E586}"/>
              </a:ext>
            </a:extLst>
          </p:cNvPr>
          <p:cNvSpPr txBox="1"/>
          <p:nvPr/>
        </p:nvSpPr>
        <p:spPr>
          <a:xfrm>
            <a:off x="6350124" y="2059862"/>
            <a:ext cx="5649618" cy="4401205"/>
          </a:xfrm>
          <a:prstGeom prst="rect">
            <a:avLst/>
          </a:prstGeom>
          <a:noFill/>
        </p:spPr>
        <p:txBody>
          <a:bodyPr wrap="square">
            <a:spAutoFit/>
          </a:bodyPr>
          <a:lstStyle/>
          <a:p>
            <a:r>
              <a:rPr lang="fr-FR" sz="2800" dirty="0">
                <a:latin typeface="Times New Roman" panose="02020603050405020304" pitchFamily="18" charset="0"/>
                <a:ea typeface="Times New Roman" panose="02020603050405020304" pitchFamily="18" charset="0"/>
                <a:cs typeface="Century Gothic" panose="020B0502020202020204" pitchFamily="34" charset="0"/>
              </a:rPr>
              <a:t>Les </a:t>
            </a:r>
            <a:r>
              <a:rPr lang="fr-FR" sz="2800" dirty="0">
                <a:effectLst/>
                <a:latin typeface="Times New Roman" panose="02020603050405020304" pitchFamily="18" charset="0"/>
                <a:ea typeface="Times New Roman" panose="02020603050405020304" pitchFamily="18" charset="0"/>
                <a:cs typeface="Century Gothic" panose="020B0502020202020204" pitchFamily="34" charset="0"/>
              </a:rPr>
              <a:t>investissements constituent la majeure partie du budget de la nutrition.</a:t>
            </a:r>
          </a:p>
          <a:p>
            <a:endParaRPr lang="fr-FR" sz="2800" dirty="0">
              <a:latin typeface="Times New Roman" panose="02020603050405020304" pitchFamily="18" charset="0"/>
              <a:ea typeface="Times New Roman" panose="02020603050405020304" pitchFamily="18" charset="0"/>
              <a:cs typeface="Century Gothic" panose="020B0502020202020204" pitchFamily="34" charset="0"/>
            </a:endParaRPr>
          </a:p>
          <a:p>
            <a:r>
              <a:rPr lang="fr-FR" sz="2800" dirty="0">
                <a:effectLst/>
                <a:latin typeface="Times New Roman" panose="02020603050405020304" pitchFamily="18" charset="0"/>
                <a:ea typeface="Times New Roman" panose="02020603050405020304" pitchFamily="18" charset="0"/>
                <a:cs typeface="Century Gothic" panose="020B0502020202020204" pitchFamily="34" charset="0"/>
              </a:rPr>
              <a:t>Cette allocation budgétaire par année a représenté </a:t>
            </a:r>
            <a:r>
              <a:rPr lang="fr-FR" sz="2800" b="1" dirty="0">
                <a:solidFill>
                  <a:srgbClr val="C00000"/>
                </a:solidFill>
                <a:effectLst/>
                <a:latin typeface="Times New Roman" panose="02020603050405020304" pitchFamily="18" charset="0"/>
                <a:ea typeface="Times New Roman" panose="02020603050405020304" pitchFamily="18" charset="0"/>
                <a:cs typeface="Century Gothic" panose="020B0502020202020204" pitchFamily="34" charset="0"/>
              </a:rPr>
              <a:t>3,04% </a:t>
            </a:r>
            <a:r>
              <a:rPr lang="fr-FR" sz="2800" dirty="0">
                <a:effectLst/>
                <a:latin typeface="Times New Roman" panose="02020603050405020304" pitchFamily="18" charset="0"/>
                <a:ea typeface="Times New Roman" panose="02020603050405020304" pitchFamily="18" charset="0"/>
                <a:cs typeface="Century Gothic" panose="020B0502020202020204" pitchFamily="34" charset="0"/>
              </a:rPr>
              <a:t>du budget total de l’Etat pour 2018 et </a:t>
            </a:r>
            <a:r>
              <a:rPr lang="fr-FR" sz="2800" b="1" dirty="0">
                <a:solidFill>
                  <a:srgbClr val="C00000"/>
                </a:solidFill>
                <a:latin typeface="Times New Roman" panose="02020603050405020304" pitchFamily="18" charset="0"/>
              </a:rPr>
              <a:t>4,65 %</a:t>
            </a:r>
            <a:r>
              <a:rPr lang="fr-FR" sz="2800" dirty="0">
                <a:effectLst/>
                <a:latin typeface="Times New Roman" panose="02020603050405020304" pitchFamily="18" charset="0"/>
                <a:ea typeface="Times New Roman" panose="02020603050405020304" pitchFamily="18" charset="0"/>
                <a:cs typeface="Century Gothic" panose="020B0502020202020204" pitchFamily="34" charset="0"/>
              </a:rPr>
              <a:t> pour 2019. En tenant compte des investissements en nutrition, elles étaient </a:t>
            </a:r>
            <a:r>
              <a:rPr lang="fr-FR" sz="2800" b="1" dirty="0">
                <a:solidFill>
                  <a:srgbClr val="C00000"/>
                </a:solidFill>
                <a:latin typeface="Times New Roman" panose="02020603050405020304" pitchFamily="18" charset="0"/>
              </a:rPr>
              <a:t>8,97%</a:t>
            </a:r>
            <a:r>
              <a:rPr lang="fr-FR" sz="2800" dirty="0">
                <a:effectLst/>
                <a:latin typeface="Times New Roman" panose="02020603050405020304" pitchFamily="18" charset="0"/>
                <a:ea typeface="Times New Roman" panose="02020603050405020304" pitchFamily="18" charset="0"/>
                <a:cs typeface="Century Gothic" panose="020B0502020202020204" pitchFamily="34" charset="0"/>
              </a:rPr>
              <a:t> en 2018 et </a:t>
            </a:r>
            <a:r>
              <a:rPr lang="fr-FR" sz="2800" b="1" dirty="0">
                <a:solidFill>
                  <a:srgbClr val="C00000"/>
                </a:solidFill>
                <a:latin typeface="Times New Roman" panose="02020603050405020304" pitchFamily="18" charset="0"/>
              </a:rPr>
              <a:t>8,45%</a:t>
            </a:r>
            <a:r>
              <a:rPr lang="fr-FR" sz="2800" dirty="0">
                <a:effectLst/>
                <a:latin typeface="Times New Roman" panose="02020603050405020304" pitchFamily="18" charset="0"/>
                <a:ea typeface="Times New Roman" panose="02020603050405020304" pitchFamily="18" charset="0"/>
                <a:cs typeface="Century Gothic" panose="020B0502020202020204" pitchFamily="34" charset="0"/>
              </a:rPr>
              <a:t> en 2019.</a:t>
            </a:r>
            <a:endParaRPr lang="fr-FR" sz="2800" dirty="0">
              <a:effectLst/>
              <a:latin typeface="Century Gothic" panose="020B0502020202020204" pitchFamily="34" charset="0"/>
              <a:ea typeface="Times New Roman" panose="02020603050405020304" pitchFamily="18" charset="0"/>
              <a:cs typeface="Century Gothic" panose="020B0502020202020204" pitchFamily="34" charset="0"/>
            </a:endParaRPr>
          </a:p>
        </p:txBody>
      </p:sp>
      <p:graphicFrame>
        <p:nvGraphicFramePr>
          <p:cNvPr id="3" name="Chart 2">
            <a:extLst>
              <a:ext uri="{FF2B5EF4-FFF2-40B4-BE49-F238E27FC236}">
                <a16:creationId xmlns:a16="http://schemas.microsoft.com/office/drawing/2014/main" id="{3F812A05-CFB6-19EE-F2A3-415D18370949}"/>
              </a:ext>
            </a:extLst>
          </p:cNvPr>
          <p:cNvGraphicFramePr/>
          <p:nvPr>
            <p:extLst>
              <p:ext uri="{D42A27DB-BD31-4B8C-83A1-F6EECF244321}">
                <p14:modId xmlns:p14="http://schemas.microsoft.com/office/powerpoint/2010/main" val="515215727"/>
              </p:ext>
            </p:extLst>
          </p:nvPr>
        </p:nvGraphicFramePr>
        <p:xfrm>
          <a:off x="192258" y="1029777"/>
          <a:ext cx="5992967" cy="44012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915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Écart entre les engagements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les budgets alloués  </a:t>
            </a:r>
            <a:br>
              <a:rPr lang="fr-FR" sz="3600" b="1" dirty="0">
                <a:solidFill>
                  <a:schemeClr val="accent2">
                    <a:lumMod val="75000"/>
                  </a:schemeClr>
                </a:solidFill>
                <a:latin typeface="Amasis MT Pro Black" panose="02040A04050005020304" pitchFamily="18" charset="0"/>
              </a:rPr>
            </a:br>
            <a:endParaRPr lang="fr-FR" sz="3600" b="1" dirty="0">
              <a:solidFill>
                <a:schemeClr val="accent2">
                  <a:lumMod val="75000"/>
                </a:schemeClr>
              </a:solidFill>
              <a:latin typeface="Amasis MT Pro Black" panose="02040A04050005020304" pitchFamily="18" charset="0"/>
            </a:endParaRPr>
          </a:p>
        </p:txBody>
      </p:sp>
      <p:sp>
        <p:nvSpPr>
          <p:cNvPr id="7" name="TextBox 6">
            <a:extLst>
              <a:ext uri="{FF2B5EF4-FFF2-40B4-BE49-F238E27FC236}">
                <a16:creationId xmlns:a16="http://schemas.microsoft.com/office/drawing/2014/main" id="{F485A423-1E9B-0328-DBD0-BA646C878633}"/>
              </a:ext>
            </a:extLst>
          </p:cNvPr>
          <p:cNvSpPr txBox="1"/>
          <p:nvPr/>
        </p:nvSpPr>
        <p:spPr>
          <a:xfrm>
            <a:off x="393895" y="5417334"/>
            <a:ext cx="5992967" cy="1200329"/>
          </a:xfrm>
          <a:prstGeom prst="rect">
            <a:avLst/>
          </a:prstGeom>
          <a:noFill/>
        </p:spPr>
        <p:txBody>
          <a:bodyPr wrap="square">
            <a:spAutoFit/>
          </a:bodyPr>
          <a:lstStyle/>
          <a:p>
            <a:pPr marL="449580">
              <a:spcAft>
                <a:spcPts val="1000"/>
              </a:spcAft>
            </a:pPr>
            <a:r>
              <a:rPr lang="fr-FR" sz="2400" i="0" dirty="0">
                <a:solidFill>
                  <a:srgbClr val="44546A"/>
                </a:solidFill>
                <a:effectLst/>
                <a:latin typeface="Times New Roman" panose="02020603050405020304" pitchFamily="18" charset="0"/>
                <a:ea typeface="Calibri" panose="020F0502020204030204" pitchFamily="34" charset="0"/>
              </a:rPr>
              <a:t>Répartition des allocations budgétaires de nutrition par secteur thématique (ressources propres). E= engagement.</a:t>
            </a:r>
            <a:endParaRPr lang="fr-FR" sz="2400" i="1" dirty="0">
              <a:solidFill>
                <a:srgbClr val="44546A"/>
              </a:solidFill>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46ED6C88-1E58-F62D-0D8A-D43EA455E586}"/>
              </a:ext>
            </a:extLst>
          </p:cNvPr>
          <p:cNvSpPr txBox="1"/>
          <p:nvPr/>
        </p:nvSpPr>
        <p:spPr>
          <a:xfrm>
            <a:off x="6350124" y="1658081"/>
            <a:ext cx="5649618" cy="4808817"/>
          </a:xfrm>
          <a:prstGeom prst="rect">
            <a:avLst/>
          </a:prstGeom>
          <a:noFill/>
        </p:spPr>
        <p:txBody>
          <a:bodyPr wrap="square">
            <a:spAutoFit/>
          </a:bodyPr>
          <a:lstStyle/>
          <a:p>
            <a:pPr>
              <a:lnSpc>
                <a:spcPct val="107000"/>
              </a:lnSpc>
              <a:spcAft>
                <a:spcPts val="800"/>
              </a:spcAft>
            </a:pPr>
            <a:r>
              <a:rPr lang="fr-FR" sz="3200" dirty="0">
                <a:effectLst/>
                <a:latin typeface="Times New Roman" panose="02020603050405020304" pitchFamily="18" charset="0"/>
                <a:ea typeface="Times New Roman" panose="02020603050405020304" pitchFamily="18" charset="0"/>
                <a:cs typeface="Times New Roman" panose="02020603050405020304" pitchFamily="18" charset="0"/>
              </a:rPr>
              <a:t>La distribution des allocations de nutrition (ressources propres de l’Etat) par secteurs thématiques s’est nettement améliorée pour la gouvernance et coordination multisectorielle (engagement 1) ainsi que pour la nutrition (engagement 2) pour la période 2018-2019.</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C8D61A8D-640B-8ED5-504D-7D4016F9141B}"/>
              </a:ext>
            </a:extLst>
          </p:cNvPr>
          <p:cNvGraphicFramePr/>
          <p:nvPr>
            <p:extLst>
              <p:ext uri="{D42A27DB-BD31-4B8C-83A1-F6EECF244321}">
                <p14:modId xmlns:p14="http://schemas.microsoft.com/office/powerpoint/2010/main" val="317750780"/>
              </p:ext>
            </p:extLst>
          </p:nvPr>
        </p:nvGraphicFramePr>
        <p:xfrm>
          <a:off x="537266" y="756804"/>
          <a:ext cx="5649617" cy="46605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159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Écart entre les engagements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les budgets alloués  </a:t>
            </a:r>
            <a:br>
              <a:rPr lang="fr-FR" sz="3600" b="1" dirty="0">
                <a:solidFill>
                  <a:schemeClr val="accent2">
                    <a:lumMod val="75000"/>
                  </a:schemeClr>
                </a:solidFill>
                <a:latin typeface="Amasis MT Pro Black" panose="02040A04050005020304" pitchFamily="18" charset="0"/>
              </a:rPr>
            </a:br>
            <a:endParaRPr lang="fr-FR" sz="3600" b="1" dirty="0">
              <a:solidFill>
                <a:schemeClr val="accent2">
                  <a:lumMod val="75000"/>
                </a:schemeClr>
              </a:solidFill>
              <a:latin typeface="Amasis MT Pro Black" panose="02040A04050005020304" pitchFamily="18" charset="0"/>
            </a:endParaRPr>
          </a:p>
        </p:txBody>
      </p:sp>
      <p:sp>
        <p:nvSpPr>
          <p:cNvPr id="9" name="TextBox 8">
            <a:extLst>
              <a:ext uri="{FF2B5EF4-FFF2-40B4-BE49-F238E27FC236}">
                <a16:creationId xmlns:a16="http://schemas.microsoft.com/office/drawing/2014/main" id="{46ED6C88-1E58-F62D-0D8A-D43EA455E586}"/>
              </a:ext>
            </a:extLst>
          </p:cNvPr>
          <p:cNvSpPr txBox="1"/>
          <p:nvPr/>
        </p:nvSpPr>
        <p:spPr>
          <a:xfrm>
            <a:off x="6350124" y="1658081"/>
            <a:ext cx="5649618" cy="4808817"/>
          </a:xfrm>
          <a:prstGeom prst="rect">
            <a:avLst/>
          </a:prstGeom>
          <a:noFill/>
        </p:spPr>
        <p:txBody>
          <a:bodyPr wrap="square">
            <a:spAutoFit/>
          </a:bodyPr>
          <a:lstStyle/>
          <a:p>
            <a:pPr>
              <a:lnSpc>
                <a:spcPct val="107000"/>
              </a:lnSpc>
              <a:spcAft>
                <a:spcPts val="800"/>
              </a:spcAft>
            </a:pPr>
            <a:r>
              <a:rPr lang="fr-FR" sz="3200" dirty="0">
                <a:latin typeface="Times New Roman" panose="02020603050405020304" pitchFamily="18" charset="0"/>
                <a:ea typeface="Times New Roman" panose="02020603050405020304" pitchFamily="18" charset="0"/>
                <a:cs typeface="Times New Roman" panose="02020603050405020304" pitchFamily="18" charset="0"/>
              </a:rPr>
              <a:t>Le </a:t>
            </a:r>
            <a:r>
              <a:rPr lang="fr-FR" sz="3200" dirty="0">
                <a:effectLst/>
                <a:latin typeface="Times New Roman" panose="02020603050405020304" pitchFamily="18" charset="0"/>
                <a:ea typeface="Times New Roman" panose="02020603050405020304" pitchFamily="18" charset="0"/>
                <a:cs typeface="Times New Roman" panose="02020603050405020304" pitchFamily="18" charset="0"/>
              </a:rPr>
              <a:t>financement des interventions spécifiques à la nutrition est faible et a légèrement diminué de 2018 à 2019 pour les ressources propres de l’Etat. Les interventions financées par les ressources propres de l’Etat sont fortement sensibles dans 40% des ministères.</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Chart 2">
            <a:extLst>
              <a:ext uri="{FF2B5EF4-FFF2-40B4-BE49-F238E27FC236}">
                <a16:creationId xmlns:a16="http://schemas.microsoft.com/office/drawing/2014/main" id="{0883E73A-D272-9DF1-281F-07B6C9AD25A7}"/>
              </a:ext>
            </a:extLst>
          </p:cNvPr>
          <p:cNvGraphicFramePr/>
          <p:nvPr>
            <p:extLst>
              <p:ext uri="{D42A27DB-BD31-4B8C-83A1-F6EECF244321}">
                <p14:modId xmlns:p14="http://schemas.microsoft.com/office/powerpoint/2010/main" val="4068738608"/>
              </p:ext>
            </p:extLst>
          </p:nvPr>
        </p:nvGraphicFramePr>
        <p:xfrm>
          <a:off x="192258" y="1003935"/>
          <a:ext cx="5903742" cy="431621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43976F50-6AB3-B74E-3660-1A1EC25AB9F7}"/>
              </a:ext>
            </a:extLst>
          </p:cNvPr>
          <p:cNvSpPr txBox="1"/>
          <p:nvPr/>
        </p:nvSpPr>
        <p:spPr>
          <a:xfrm>
            <a:off x="393895" y="5320145"/>
            <a:ext cx="5549705" cy="830997"/>
          </a:xfrm>
          <a:prstGeom prst="rect">
            <a:avLst/>
          </a:prstGeom>
          <a:noFill/>
        </p:spPr>
        <p:txBody>
          <a:bodyPr wrap="square">
            <a:spAutoFit/>
          </a:bodyPr>
          <a:lstStyle/>
          <a:p>
            <a:r>
              <a:rPr lang="fr-FR" sz="2400" i="0" dirty="0">
                <a:solidFill>
                  <a:srgbClr val="44546A"/>
                </a:solidFill>
                <a:effectLst/>
                <a:latin typeface="Times New Roman" panose="02020603050405020304" pitchFamily="18" charset="0"/>
                <a:ea typeface="Calibri" panose="020F0502020204030204" pitchFamily="34" charset="0"/>
              </a:rPr>
              <a:t>Allocations budgétaires totales de nutrition par catégorie (de 2016 à 2019)</a:t>
            </a:r>
            <a:endParaRPr lang="fr-FR" sz="1400" i="1" dirty="0">
              <a:solidFill>
                <a:srgbClr val="44546A"/>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9773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Écart entre les engagements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les budgets alloués  </a:t>
            </a:r>
            <a:br>
              <a:rPr lang="fr-FR" sz="3600" b="1" dirty="0">
                <a:solidFill>
                  <a:schemeClr val="accent2">
                    <a:lumMod val="75000"/>
                  </a:schemeClr>
                </a:solidFill>
                <a:latin typeface="Amasis MT Pro Black" panose="02040A04050005020304" pitchFamily="18" charset="0"/>
              </a:rPr>
            </a:br>
            <a:endParaRPr lang="fr-FR" sz="3600" b="1" dirty="0">
              <a:solidFill>
                <a:schemeClr val="accent2">
                  <a:lumMod val="75000"/>
                </a:schemeClr>
              </a:solidFill>
              <a:latin typeface="Amasis MT Pro Black" panose="02040A04050005020304" pitchFamily="18" charset="0"/>
            </a:endParaRPr>
          </a:p>
        </p:txBody>
      </p:sp>
      <p:sp>
        <p:nvSpPr>
          <p:cNvPr id="11" name="Rectangle 4">
            <a:extLst>
              <a:ext uri="{FF2B5EF4-FFF2-40B4-BE49-F238E27FC236}">
                <a16:creationId xmlns:a16="http://schemas.microsoft.com/office/drawing/2014/main" id="{34DD8AC3-6442-899C-5FE6-7BF16B655416}"/>
              </a:ext>
            </a:extLst>
          </p:cNvPr>
          <p:cNvSpPr>
            <a:spLocks noChangeArrowheads="1"/>
          </p:cNvSpPr>
          <p:nvPr/>
        </p:nvSpPr>
        <p:spPr bwMode="auto">
          <a:xfrm>
            <a:off x="192258" y="323129"/>
            <a:ext cx="18473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
            </a:r>
            <a:br>
              <a:rPr kumimoji="0" lang="fr-FR" altLang="fr-FR" sz="2800" b="0" i="0" u="none" strike="noStrike" cap="none" normalizeH="0" baseline="0">
                <a:ln>
                  <a:noFill/>
                </a:ln>
                <a:solidFill>
                  <a:schemeClr val="tx1"/>
                </a:solidFill>
                <a:effectLst/>
                <a:latin typeface="Arial" panose="020B0604020202020204" pitchFamily="34" charset="0"/>
              </a:rPr>
            </a:br>
            <a:endParaRPr kumimoji="0" lang="fr-FR" altLang="fr-FR" sz="2800" b="0" i="0" u="none" strike="noStrike" cap="none" normalizeH="0" baseline="0">
              <a:ln>
                <a:noFill/>
              </a:ln>
              <a:solidFill>
                <a:schemeClr val="tx1"/>
              </a:solidFill>
              <a:effectLst/>
              <a:latin typeface="Arial" panose="020B0604020202020204" pitchFamily="34" charset="0"/>
            </a:endParaRPr>
          </a:p>
        </p:txBody>
      </p:sp>
      <p:sp>
        <p:nvSpPr>
          <p:cNvPr id="15" name="TextBox 14">
            <a:extLst>
              <a:ext uri="{FF2B5EF4-FFF2-40B4-BE49-F238E27FC236}">
                <a16:creationId xmlns:a16="http://schemas.microsoft.com/office/drawing/2014/main" id="{ADE918AC-1715-E813-9B2F-C6463419EDFE}"/>
              </a:ext>
            </a:extLst>
          </p:cNvPr>
          <p:cNvSpPr txBox="1"/>
          <p:nvPr/>
        </p:nvSpPr>
        <p:spPr>
          <a:xfrm>
            <a:off x="393895" y="1362885"/>
            <a:ext cx="7157805" cy="377091"/>
          </a:xfrm>
          <a:prstGeom prst="rect">
            <a:avLst/>
          </a:prstGeom>
          <a:noFill/>
        </p:spPr>
        <p:txBody>
          <a:bodyPr wrap="square">
            <a:spAutoFit/>
          </a:bodyPr>
          <a:lstStyle/>
          <a:p>
            <a:pPr marL="228600">
              <a:lnSpc>
                <a:spcPct val="107000"/>
              </a:lnSpc>
              <a:spcAft>
                <a:spcPts val="800"/>
              </a:spcAft>
              <a:tabLst>
                <a:tab pos="457200" algn="l"/>
              </a:tabLst>
            </a:pPr>
            <a:r>
              <a:rPr lang="fr-FR" dirty="0">
                <a:solidFill>
                  <a:srgbClr val="000000"/>
                </a:solidFill>
                <a:latin typeface="Book Antiqua" panose="02040602050305030304" pitchFamily="18" charset="0"/>
                <a:ea typeface="Calibri" panose="020F0502020204030204" pitchFamily="34" charset="0"/>
                <a:cs typeface="Segoe UI" panose="020B0502040204020203" pitchFamily="34" charset="0"/>
              </a:rPr>
              <a:t>A</a:t>
            </a:r>
            <a:r>
              <a:rPr lang="fr-FR" sz="1800" dirty="0">
                <a:solidFill>
                  <a:srgbClr val="000000"/>
                </a:solidFill>
                <a:effectLst/>
                <a:latin typeface="Book Antiqua" panose="02040602050305030304" pitchFamily="18" charset="0"/>
                <a:ea typeface="Calibri" panose="020F0502020204030204" pitchFamily="34" charset="0"/>
                <a:cs typeface="Segoe UI" panose="020B0502040204020203" pitchFamily="34" charset="0"/>
              </a:rPr>
              <a:t>llocations ou dépenses totales de nutrition par rapport au PIB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8" name="Table 17">
            <a:extLst>
              <a:ext uri="{FF2B5EF4-FFF2-40B4-BE49-F238E27FC236}">
                <a16:creationId xmlns:a16="http://schemas.microsoft.com/office/drawing/2014/main" id="{DA5AC255-B7C1-8898-9A81-432F383F2593}"/>
              </a:ext>
            </a:extLst>
          </p:cNvPr>
          <p:cNvGraphicFramePr>
            <a:graphicFrameLocks noGrp="1"/>
          </p:cNvGraphicFramePr>
          <p:nvPr>
            <p:extLst>
              <p:ext uri="{D42A27DB-BD31-4B8C-83A1-F6EECF244321}">
                <p14:modId xmlns:p14="http://schemas.microsoft.com/office/powerpoint/2010/main" val="4221953361"/>
              </p:ext>
            </p:extLst>
          </p:nvPr>
        </p:nvGraphicFramePr>
        <p:xfrm>
          <a:off x="410801" y="1723863"/>
          <a:ext cx="11605847" cy="4684458"/>
        </p:xfrm>
        <a:graphic>
          <a:graphicData uri="http://schemas.openxmlformats.org/drawingml/2006/table">
            <a:tbl>
              <a:tblPr firstRow="1" firstCol="1" bandRow="1">
                <a:tableStyleId>{5C22544A-7EE6-4342-B048-85BDC9FD1C3A}</a:tableStyleId>
              </a:tblPr>
              <a:tblGrid>
                <a:gridCol w="3962782">
                  <a:extLst>
                    <a:ext uri="{9D8B030D-6E8A-4147-A177-3AD203B41FA5}">
                      <a16:colId xmlns:a16="http://schemas.microsoft.com/office/drawing/2014/main" val="308736149"/>
                    </a:ext>
                  </a:extLst>
                </a:gridCol>
                <a:gridCol w="2090058">
                  <a:extLst>
                    <a:ext uri="{9D8B030D-6E8A-4147-A177-3AD203B41FA5}">
                      <a16:colId xmlns:a16="http://schemas.microsoft.com/office/drawing/2014/main" val="3361486374"/>
                    </a:ext>
                  </a:extLst>
                </a:gridCol>
                <a:gridCol w="1785257">
                  <a:extLst>
                    <a:ext uri="{9D8B030D-6E8A-4147-A177-3AD203B41FA5}">
                      <a16:colId xmlns:a16="http://schemas.microsoft.com/office/drawing/2014/main" val="2521763961"/>
                    </a:ext>
                  </a:extLst>
                </a:gridCol>
                <a:gridCol w="1785257">
                  <a:extLst>
                    <a:ext uri="{9D8B030D-6E8A-4147-A177-3AD203B41FA5}">
                      <a16:colId xmlns:a16="http://schemas.microsoft.com/office/drawing/2014/main" val="1846517979"/>
                    </a:ext>
                  </a:extLst>
                </a:gridCol>
                <a:gridCol w="1982493">
                  <a:extLst>
                    <a:ext uri="{9D8B030D-6E8A-4147-A177-3AD203B41FA5}">
                      <a16:colId xmlns:a16="http://schemas.microsoft.com/office/drawing/2014/main" val="1899127534"/>
                    </a:ext>
                  </a:extLst>
                </a:gridCol>
              </a:tblGrid>
              <a:tr h="618836">
                <a:tc>
                  <a:txBody>
                    <a:bodyPr/>
                    <a:lstStyle/>
                    <a:p>
                      <a:pPr marL="457200" algn="ctr">
                        <a:lnSpc>
                          <a:spcPct val="107000"/>
                        </a:lnSpc>
                        <a:tabLst>
                          <a:tab pos="457200" algn="l"/>
                        </a:tabLst>
                      </a:pPr>
                      <a:r>
                        <a:rPr lang="fr-FR" sz="2000" dirty="0">
                          <a:effectLst/>
                        </a:rPr>
                        <a:t>Items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a:effectLst/>
                        </a:rPr>
                        <a:t>2016</a:t>
                      </a:r>
                    </a:p>
                    <a:p>
                      <a:pPr marL="457200" algn="ctr">
                        <a:lnSpc>
                          <a:spcPct val="107000"/>
                        </a:lnSpc>
                        <a:tabLst>
                          <a:tab pos="457200" algn="l"/>
                        </a:tabLst>
                      </a:pPr>
                      <a:r>
                        <a:rPr lang="fr-FR" sz="2000">
                          <a:effectLst/>
                        </a:rPr>
                        <a:t>(/hbt)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a:effectLst/>
                        </a:rPr>
                        <a:t>2017</a:t>
                      </a:r>
                    </a:p>
                    <a:p>
                      <a:pPr marL="457200" algn="ctr">
                        <a:lnSpc>
                          <a:spcPct val="107000"/>
                        </a:lnSpc>
                        <a:tabLst>
                          <a:tab pos="457200" algn="l"/>
                        </a:tabLst>
                      </a:pPr>
                      <a:r>
                        <a:rPr lang="fr-FR" sz="2000">
                          <a:effectLst/>
                        </a:rPr>
                        <a:t>(/hbt)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a:effectLst/>
                        </a:rPr>
                        <a:t>2018</a:t>
                      </a:r>
                    </a:p>
                    <a:p>
                      <a:pPr marL="457200" algn="ctr">
                        <a:lnSpc>
                          <a:spcPct val="107000"/>
                        </a:lnSpc>
                        <a:tabLst>
                          <a:tab pos="457200" algn="l"/>
                        </a:tabLst>
                      </a:pPr>
                      <a:r>
                        <a:rPr lang="fr-FR" sz="2000">
                          <a:effectLst/>
                        </a:rPr>
                        <a:t>(/hbt)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a:effectLst/>
                        </a:rPr>
                        <a:t>2019</a:t>
                      </a:r>
                    </a:p>
                    <a:p>
                      <a:pPr marL="457200" algn="ctr">
                        <a:lnSpc>
                          <a:spcPct val="107000"/>
                        </a:lnSpc>
                        <a:spcAft>
                          <a:spcPts val="800"/>
                        </a:spcAft>
                        <a:tabLst>
                          <a:tab pos="457200" algn="l"/>
                        </a:tabLst>
                      </a:pPr>
                      <a:r>
                        <a:rPr lang="fr-FR" sz="2000">
                          <a:effectLst/>
                        </a:rPr>
                        <a:t>(/hbt)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986857"/>
                  </a:ext>
                </a:extLst>
              </a:tr>
              <a:tr h="618836">
                <a:tc>
                  <a:txBody>
                    <a:bodyPr/>
                    <a:lstStyle/>
                    <a:p>
                      <a:pPr marL="457200" algn="l">
                        <a:lnSpc>
                          <a:spcPct val="107000"/>
                        </a:lnSpc>
                        <a:spcAft>
                          <a:spcPts val="800"/>
                        </a:spcAft>
                        <a:tabLst>
                          <a:tab pos="457200" algn="l"/>
                        </a:tabLst>
                      </a:pPr>
                      <a:r>
                        <a:rPr lang="fr-FR" sz="2000">
                          <a:effectLst/>
                        </a:rPr>
                        <a:t>Allocations Nutrition (ressources propres)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dirty="0">
                          <a:effectLst/>
                        </a:rPr>
                        <a:t>2228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dirty="0">
                          <a:effectLst/>
                        </a:rPr>
                        <a:t>1949</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a:effectLst/>
                        </a:rPr>
                        <a:t>623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tabLst>
                          <a:tab pos="457200" algn="l"/>
                        </a:tabLst>
                      </a:pPr>
                      <a:r>
                        <a:rPr lang="fr-FR" sz="2000" dirty="0">
                          <a:effectLst/>
                        </a:rPr>
                        <a:t>873</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2944538"/>
                  </a:ext>
                </a:extLst>
              </a:tr>
              <a:tr h="618836">
                <a:tc>
                  <a:txBody>
                    <a:bodyPr/>
                    <a:lstStyle/>
                    <a:p>
                      <a:pPr marL="457200" algn="l">
                        <a:lnSpc>
                          <a:spcPct val="107000"/>
                        </a:lnSpc>
                        <a:tabLst>
                          <a:tab pos="457200" algn="l"/>
                        </a:tabLst>
                      </a:pPr>
                      <a:r>
                        <a:rPr lang="fr-FR" sz="2000">
                          <a:effectLst/>
                        </a:rPr>
                        <a:t>Allocutions Nutrition Ressources externes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dirty="0">
                          <a:effectLst/>
                        </a:rPr>
                        <a:t>5876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a:effectLst/>
                        </a:rPr>
                        <a:t>3362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dirty="0">
                          <a:effectLst/>
                        </a:rPr>
                        <a:t>4 480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tabLst>
                          <a:tab pos="457200" algn="l"/>
                        </a:tabLst>
                      </a:pPr>
                      <a:r>
                        <a:rPr lang="fr-FR" sz="2000" dirty="0">
                          <a:effectLst/>
                        </a:rPr>
                        <a:t>3 627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9704922"/>
                  </a:ext>
                </a:extLst>
              </a:tr>
              <a:tr h="474366">
                <a:tc>
                  <a:txBody>
                    <a:bodyPr/>
                    <a:lstStyle/>
                    <a:p>
                      <a:pPr marL="457200" algn="l">
                        <a:lnSpc>
                          <a:spcPct val="107000"/>
                        </a:lnSpc>
                        <a:tabLst>
                          <a:tab pos="457200" algn="l"/>
                        </a:tabLst>
                      </a:pPr>
                      <a:r>
                        <a:rPr lang="fr-FR" sz="2000">
                          <a:effectLst/>
                        </a:rPr>
                        <a:t>Allocations totales Nutrition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a:effectLst/>
                        </a:rPr>
                        <a:t>8104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a:effectLst/>
                        </a:rPr>
                        <a:t>5311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dirty="0">
                          <a:effectLst/>
                        </a:rPr>
                        <a:t>5 103</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tabLst>
                          <a:tab pos="457200" algn="l"/>
                        </a:tabLst>
                      </a:pPr>
                      <a:r>
                        <a:rPr lang="fr-FR" sz="2000" dirty="0">
                          <a:effectLst/>
                        </a:rPr>
                        <a:t>4 500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3014146"/>
                  </a:ext>
                </a:extLst>
              </a:tr>
              <a:tr h="618836">
                <a:tc>
                  <a:txBody>
                    <a:bodyPr/>
                    <a:lstStyle/>
                    <a:p>
                      <a:pPr marL="457200" algn="l">
                        <a:lnSpc>
                          <a:spcPct val="107000"/>
                        </a:lnSpc>
                        <a:spcAft>
                          <a:spcPts val="800"/>
                        </a:spcAft>
                        <a:tabLst>
                          <a:tab pos="457200" algn="l"/>
                        </a:tabLst>
                      </a:pPr>
                      <a:r>
                        <a:rPr lang="fr-FR" sz="2000">
                          <a:effectLst/>
                        </a:rPr>
                        <a:t>Dépenses Nutrition (ressources propres)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1433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1510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1 512</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dirty="0">
                          <a:effectLst/>
                        </a:rPr>
                        <a:t>1 188</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6309159"/>
                  </a:ext>
                </a:extLst>
              </a:tr>
              <a:tr h="618836">
                <a:tc>
                  <a:txBody>
                    <a:bodyPr/>
                    <a:lstStyle/>
                    <a:p>
                      <a:pPr marL="457200" algn="l">
                        <a:lnSpc>
                          <a:spcPct val="107000"/>
                        </a:lnSpc>
                        <a:spcAft>
                          <a:spcPts val="800"/>
                        </a:spcAft>
                        <a:tabLst>
                          <a:tab pos="457200" algn="l"/>
                        </a:tabLst>
                      </a:pPr>
                      <a:r>
                        <a:rPr lang="fr-FR" sz="2000">
                          <a:effectLst/>
                        </a:rPr>
                        <a:t>Dépenses Nutrition (ressources externes)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2232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2780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2 775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dirty="0">
                          <a:effectLst/>
                        </a:rPr>
                        <a:t>3 312</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3013260"/>
                  </a:ext>
                </a:extLst>
              </a:tr>
              <a:tr h="474366">
                <a:tc>
                  <a:txBody>
                    <a:bodyPr/>
                    <a:lstStyle/>
                    <a:p>
                      <a:pPr marL="457200" algn="l">
                        <a:lnSpc>
                          <a:spcPct val="107000"/>
                        </a:lnSpc>
                        <a:spcAft>
                          <a:spcPts val="800"/>
                        </a:spcAft>
                        <a:tabLst>
                          <a:tab pos="457200" algn="l"/>
                        </a:tabLst>
                      </a:pPr>
                      <a:r>
                        <a:rPr lang="fr-FR" sz="2000">
                          <a:effectLst/>
                        </a:rPr>
                        <a:t>Dépenses totales nutrition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3665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4291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dirty="0">
                          <a:effectLst/>
                        </a:rPr>
                        <a:t>4 287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dirty="0">
                          <a:effectLst/>
                        </a:rPr>
                        <a:t>4 500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0971595"/>
                  </a:ext>
                </a:extLst>
              </a:tr>
              <a:tr h="474366">
                <a:tc>
                  <a:txBody>
                    <a:bodyPr/>
                    <a:lstStyle/>
                    <a:p>
                      <a:pPr marL="457200" algn="l">
                        <a:lnSpc>
                          <a:spcPct val="107000"/>
                        </a:lnSpc>
                        <a:tabLst>
                          <a:tab pos="457200" algn="l"/>
                        </a:tabLst>
                      </a:pPr>
                      <a:r>
                        <a:rPr lang="fr-FR" sz="2000">
                          <a:effectLst/>
                        </a:rPr>
                        <a:t>Population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a:effectLst/>
                        </a:rPr>
                        <a:t>19 679 500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dirty="0">
                          <a:effectLst/>
                        </a:rPr>
                        <a:t>20 407 944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dirty="0">
                          <a:effectLst/>
                        </a:rPr>
                        <a:t>21 161 750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tabLst>
                          <a:tab pos="457200" algn="l"/>
                        </a:tabLst>
                      </a:pPr>
                      <a:r>
                        <a:rPr lang="fr-FR" sz="2000" dirty="0">
                          <a:effectLst/>
                        </a:rPr>
                        <a:t>21 942 944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8997498"/>
                  </a:ext>
                </a:extLst>
              </a:tr>
            </a:tbl>
          </a:graphicData>
        </a:graphic>
      </p:graphicFrame>
      <p:sp>
        <p:nvSpPr>
          <p:cNvPr id="19" name="Rectangle 7">
            <a:extLst>
              <a:ext uri="{FF2B5EF4-FFF2-40B4-BE49-F238E27FC236}">
                <a16:creationId xmlns:a16="http://schemas.microsoft.com/office/drawing/2014/main" id="{92CC1F61-8979-9622-B799-F13CCE225A7D}"/>
              </a:ext>
            </a:extLst>
          </p:cNvPr>
          <p:cNvSpPr>
            <a:spLocks noChangeArrowheads="1"/>
          </p:cNvSpPr>
          <p:nvPr/>
        </p:nvSpPr>
        <p:spPr bwMode="auto">
          <a:xfrm>
            <a:off x="393896" y="1637812"/>
            <a:ext cx="2346837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panose="020B0604020202020204" pitchFamily="34" charset="0"/>
              </a:rPr>
              <a:t/>
            </a: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TextBox 24">
            <a:extLst>
              <a:ext uri="{FF2B5EF4-FFF2-40B4-BE49-F238E27FC236}">
                <a16:creationId xmlns:a16="http://schemas.microsoft.com/office/drawing/2014/main" id="{C8652DCC-B2C3-C072-14C5-594EB5DDC262}"/>
              </a:ext>
            </a:extLst>
          </p:cNvPr>
          <p:cNvSpPr txBox="1"/>
          <p:nvPr/>
        </p:nvSpPr>
        <p:spPr>
          <a:xfrm>
            <a:off x="175352" y="6211669"/>
            <a:ext cx="11930742" cy="646331"/>
          </a:xfrm>
          <a:prstGeom prst="rect">
            <a:avLst/>
          </a:prstGeom>
          <a:noFill/>
        </p:spPr>
        <p:txBody>
          <a:bodyPr wrap="square">
            <a:spAutoFit/>
          </a:bodyPr>
          <a:lstStyle/>
          <a:p>
            <a:r>
              <a:rPr lang="fr-FR" sz="1800" i="1" dirty="0">
                <a:solidFill>
                  <a:srgbClr val="2E74B5"/>
                </a:solidFill>
                <a:effectLst/>
                <a:latin typeface="Times New Roman" panose="02020603050405020304" pitchFamily="18" charset="0"/>
                <a:ea typeface="Calibri" panose="020F0502020204030204" pitchFamily="34" charset="0"/>
              </a:rPr>
              <a:t>Les allocations et dépenses totales de nutrition par habitant/an sont insuffisantes. Les ménages continuent d’assurer la majeure partie du financement de leur santé.</a:t>
            </a:r>
            <a:endParaRPr lang="fr-FR" dirty="0"/>
          </a:p>
        </p:txBody>
      </p:sp>
    </p:spTree>
    <p:extLst>
      <p:ext uri="{BB962C8B-B14F-4D97-AF65-F5344CB8AC3E}">
        <p14:creationId xmlns:p14="http://schemas.microsoft.com/office/powerpoint/2010/main" val="2625538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Écart entre les engagements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les budgets alloués  </a:t>
            </a:r>
            <a:br>
              <a:rPr lang="fr-FR" sz="3600" b="1" dirty="0">
                <a:solidFill>
                  <a:schemeClr val="accent2">
                    <a:lumMod val="75000"/>
                  </a:schemeClr>
                </a:solidFill>
                <a:latin typeface="Amasis MT Pro Black" panose="02040A04050005020304" pitchFamily="18" charset="0"/>
              </a:rPr>
            </a:br>
            <a:endParaRPr lang="fr-FR" sz="3600" b="1" dirty="0">
              <a:solidFill>
                <a:schemeClr val="accent2">
                  <a:lumMod val="75000"/>
                </a:schemeClr>
              </a:solidFill>
              <a:latin typeface="Amasis MT Pro Black" panose="02040A04050005020304" pitchFamily="18" charset="0"/>
            </a:endParaRPr>
          </a:p>
        </p:txBody>
      </p:sp>
      <p:graphicFrame>
        <p:nvGraphicFramePr>
          <p:cNvPr id="10" name="Table 9">
            <a:extLst>
              <a:ext uri="{FF2B5EF4-FFF2-40B4-BE49-F238E27FC236}">
                <a16:creationId xmlns:a16="http://schemas.microsoft.com/office/drawing/2014/main" id="{C3C14A81-5BDD-3977-0D16-A317C24B5DB2}"/>
              </a:ext>
            </a:extLst>
          </p:cNvPr>
          <p:cNvGraphicFramePr>
            <a:graphicFrameLocks noGrp="1"/>
          </p:cNvGraphicFramePr>
          <p:nvPr/>
        </p:nvGraphicFramePr>
        <p:xfrm>
          <a:off x="415602" y="1825625"/>
          <a:ext cx="11360796" cy="4331700"/>
        </p:xfrm>
        <a:graphic>
          <a:graphicData uri="http://schemas.openxmlformats.org/drawingml/2006/table">
            <a:tbl>
              <a:tblPr firstRow="1" firstCol="1" bandRow="1">
                <a:tableStyleId>{5C22544A-7EE6-4342-B048-85BDC9FD1C3A}</a:tableStyleId>
              </a:tblPr>
              <a:tblGrid>
                <a:gridCol w="4576644">
                  <a:extLst>
                    <a:ext uri="{9D8B030D-6E8A-4147-A177-3AD203B41FA5}">
                      <a16:colId xmlns:a16="http://schemas.microsoft.com/office/drawing/2014/main" val="3749098713"/>
                    </a:ext>
                  </a:extLst>
                </a:gridCol>
                <a:gridCol w="1718596">
                  <a:extLst>
                    <a:ext uri="{9D8B030D-6E8A-4147-A177-3AD203B41FA5}">
                      <a16:colId xmlns:a16="http://schemas.microsoft.com/office/drawing/2014/main" val="1136248518"/>
                    </a:ext>
                  </a:extLst>
                </a:gridCol>
                <a:gridCol w="1994706">
                  <a:extLst>
                    <a:ext uri="{9D8B030D-6E8A-4147-A177-3AD203B41FA5}">
                      <a16:colId xmlns:a16="http://schemas.microsoft.com/office/drawing/2014/main" val="2881902802"/>
                    </a:ext>
                  </a:extLst>
                </a:gridCol>
                <a:gridCol w="1535425">
                  <a:extLst>
                    <a:ext uri="{9D8B030D-6E8A-4147-A177-3AD203B41FA5}">
                      <a16:colId xmlns:a16="http://schemas.microsoft.com/office/drawing/2014/main" val="2404471574"/>
                    </a:ext>
                  </a:extLst>
                </a:gridCol>
                <a:gridCol w="1535425">
                  <a:extLst>
                    <a:ext uri="{9D8B030D-6E8A-4147-A177-3AD203B41FA5}">
                      <a16:colId xmlns:a16="http://schemas.microsoft.com/office/drawing/2014/main" val="3458259427"/>
                    </a:ext>
                  </a:extLst>
                </a:gridCol>
              </a:tblGrid>
              <a:tr h="0">
                <a:tc>
                  <a:txBody>
                    <a:bodyPr/>
                    <a:lstStyle/>
                    <a:p>
                      <a:pPr marL="457200" algn="ctr">
                        <a:lnSpc>
                          <a:spcPct val="107000"/>
                        </a:lnSpc>
                        <a:tabLst>
                          <a:tab pos="457200" algn="l"/>
                        </a:tabLst>
                      </a:pPr>
                      <a:r>
                        <a:rPr lang="fr-FR" sz="1400" dirty="0">
                          <a:effectLst/>
                        </a:rPr>
                        <a:t>Items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dirty="0">
                          <a:effectLst/>
                        </a:rPr>
                        <a:t>2016</a:t>
                      </a:r>
                      <a:endParaRPr lang="fr-FR" sz="2000" dirty="0">
                        <a:effectLst/>
                      </a:endParaRPr>
                    </a:p>
                    <a:p>
                      <a:pPr marL="457200" algn="ctr">
                        <a:lnSpc>
                          <a:spcPct val="107000"/>
                        </a:lnSpc>
                        <a:tabLst>
                          <a:tab pos="457200" algn="l"/>
                        </a:tabLst>
                      </a:pPr>
                      <a:r>
                        <a:rPr lang="fr-FR" sz="2400" dirty="0">
                          <a:effectLst/>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dirty="0">
                          <a:effectLst/>
                        </a:rPr>
                        <a:t>2017</a:t>
                      </a:r>
                      <a:endParaRPr lang="fr-FR" sz="2000" dirty="0">
                        <a:effectLst/>
                      </a:endParaRPr>
                    </a:p>
                    <a:p>
                      <a:pPr marL="457200" algn="ctr">
                        <a:lnSpc>
                          <a:spcPct val="107000"/>
                        </a:lnSpc>
                        <a:tabLst>
                          <a:tab pos="457200" algn="l"/>
                        </a:tabLst>
                      </a:pPr>
                      <a:r>
                        <a:rPr lang="fr-FR" sz="2400" dirty="0">
                          <a:effectLst/>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a:effectLst/>
                        </a:rPr>
                        <a:t>2018</a:t>
                      </a:r>
                      <a:endParaRPr lang="fr-FR" sz="2000">
                        <a:effectLst/>
                      </a:endParaRPr>
                    </a:p>
                    <a:p>
                      <a:pPr marL="457200" algn="ctr">
                        <a:lnSpc>
                          <a:spcPct val="107000"/>
                        </a:lnSpc>
                        <a:tabLst>
                          <a:tab pos="457200" algn="l"/>
                        </a:tabLst>
                      </a:pPr>
                      <a:r>
                        <a:rPr lang="fr-FR" sz="2400">
                          <a:effectLst/>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a:effectLst/>
                        </a:rPr>
                        <a:t>2019</a:t>
                      </a:r>
                      <a:endParaRPr lang="fr-FR" sz="2000">
                        <a:effectLst/>
                      </a:endParaRPr>
                    </a:p>
                    <a:p>
                      <a:pPr marL="457200" algn="ctr">
                        <a:lnSpc>
                          <a:spcPct val="107000"/>
                        </a:lnSpc>
                        <a:spcAft>
                          <a:spcPts val="800"/>
                        </a:spcAft>
                        <a:tabLst>
                          <a:tab pos="457200" algn="l"/>
                        </a:tabLst>
                      </a:pPr>
                      <a:r>
                        <a:rPr lang="fr-FR" sz="2400">
                          <a:effectLst/>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4287947"/>
                  </a:ext>
                </a:extLst>
              </a:tr>
              <a:tr h="366867">
                <a:tc>
                  <a:txBody>
                    <a:bodyPr/>
                    <a:lstStyle/>
                    <a:p>
                      <a:pPr marL="457200">
                        <a:lnSpc>
                          <a:spcPct val="107000"/>
                        </a:lnSpc>
                        <a:spcAft>
                          <a:spcPts val="800"/>
                        </a:spcAft>
                        <a:tabLst>
                          <a:tab pos="457200" algn="l"/>
                        </a:tabLst>
                      </a:pPr>
                      <a:r>
                        <a:rPr lang="fr-FR" sz="2400" dirty="0">
                          <a:effectLst/>
                        </a:rPr>
                        <a:t>Allocations Nutrition (ressources propres)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dirty="0">
                          <a:effectLst/>
                        </a:rPr>
                        <a:t>0,72 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tabLst>
                          <a:tab pos="457200" algn="l"/>
                        </a:tabLst>
                      </a:pPr>
                      <a:r>
                        <a:rPr lang="fr-FR" sz="2400" dirty="0">
                          <a:effectLst/>
                        </a:rPr>
                        <a:t>0,61 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dirty="0">
                          <a:effectLst/>
                        </a:rPr>
                        <a:t>0,19</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dirty="0">
                          <a:effectLst/>
                        </a:rPr>
                        <a:t>0,25</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8546783"/>
                  </a:ext>
                </a:extLst>
              </a:tr>
              <a:tr h="590336">
                <a:tc>
                  <a:txBody>
                    <a:bodyPr/>
                    <a:lstStyle/>
                    <a:p>
                      <a:pPr marL="457200">
                        <a:lnSpc>
                          <a:spcPct val="107000"/>
                        </a:lnSpc>
                        <a:tabLst>
                          <a:tab pos="457200" algn="l"/>
                        </a:tabLst>
                      </a:pPr>
                      <a:r>
                        <a:rPr lang="fr-FR" sz="2400" dirty="0">
                          <a:effectLst/>
                        </a:rPr>
                        <a:t>Allocations totales Nutrition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a:effectLst/>
                        </a:rPr>
                        <a:t>2,62 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dirty="0">
                          <a:effectLst/>
                        </a:rPr>
                        <a:t>1,67 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dirty="0">
                          <a:effectLst/>
                        </a:rPr>
                        <a:t>1,52</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tabLst>
                          <a:tab pos="457200" algn="l"/>
                        </a:tabLst>
                      </a:pPr>
                      <a:r>
                        <a:rPr lang="fr-FR" sz="2000" dirty="0">
                          <a:effectLst/>
                        </a:rPr>
                        <a:t>1,30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4982555"/>
                  </a:ext>
                </a:extLst>
              </a:tr>
              <a:tr h="488565">
                <a:tc>
                  <a:txBody>
                    <a:bodyPr/>
                    <a:lstStyle/>
                    <a:p>
                      <a:pPr marL="457200">
                        <a:lnSpc>
                          <a:spcPct val="107000"/>
                        </a:lnSpc>
                        <a:tabLst>
                          <a:tab pos="457200" algn="l"/>
                        </a:tabLst>
                      </a:pPr>
                      <a:r>
                        <a:rPr lang="fr-FR" sz="2400" dirty="0">
                          <a:effectLst/>
                        </a:rPr>
                        <a:t>Dépenses Nutrition (ressources propres)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a:effectLst/>
                        </a:rPr>
                        <a:t>0,46</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a:effectLst/>
                        </a:rPr>
                        <a:t>0,48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dirty="0">
                          <a:effectLst/>
                        </a:rPr>
                        <a:t>0,45</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tabLst>
                          <a:tab pos="457200" algn="l"/>
                        </a:tabLst>
                      </a:pPr>
                      <a:r>
                        <a:rPr lang="fr-FR" sz="2000" dirty="0">
                          <a:effectLst/>
                        </a:rPr>
                        <a:t>0,34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580109"/>
                  </a:ext>
                </a:extLst>
              </a:tr>
              <a:tr h="590336">
                <a:tc>
                  <a:txBody>
                    <a:bodyPr/>
                    <a:lstStyle/>
                    <a:p>
                      <a:pPr marL="457200">
                        <a:lnSpc>
                          <a:spcPct val="107000"/>
                        </a:lnSpc>
                        <a:tabLst>
                          <a:tab pos="457200" algn="l"/>
                        </a:tabLst>
                      </a:pPr>
                      <a:r>
                        <a:rPr lang="fr-FR" sz="2400" dirty="0">
                          <a:effectLst/>
                        </a:rPr>
                        <a:t>Dépenses totales Nutrition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a:effectLst/>
                        </a:rPr>
                        <a:t>1,18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a:effectLst/>
                        </a:rPr>
                        <a:t>1,35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a:effectLst/>
                        </a:rPr>
                        <a:t>1,28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tabLst>
                          <a:tab pos="457200" algn="l"/>
                        </a:tabLst>
                      </a:pPr>
                      <a:r>
                        <a:rPr lang="fr-FR" sz="2000" dirty="0">
                          <a:effectLst/>
                        </a:rPr>
                        <a:t>1,30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8562513"/>
                  </a:ext>
                </a:extLst>
              </a:tr>
              <a:tr h="802925">
                <a:tc>
                  <a:txBody>
                    <a:bodyPr/>
                    <a:lstStyle/>
                    <a:p>
                      <a:pPr marL="457200">
                        <a:lnSpc>
                          <a:spcPct val="107000"/>
                        </a:lnSpc>
                        <a:tabLst>
                          <a:tab pos="457200" algn="l"/>
                        </a:tabLst>
                      </a:pPr>
                      <a:r>
                        <a:rPr lang="fr-FR" sz="2400" dirty="0">
                          <a:effectLst/>
                        </a:rPr>
                        <a:t>PIB nominal (milliards FCA)</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a:effectLst/>
                        </a:rPr>
                        <a:t>6096,4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400">
                          <a:effectLst/>
                        </a:rPr>
                        <a:t>6486</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tabLst>
                          <a:tab pos="457200" algn="l"/>
                        </a:tabLst>
                      </a:pPr>
                      <a:r>
                        <a:rPr lang="fr-FR" sz="2000" dirty="0">
                          <a:effectLst/>
                        </a:rPr>
                        <a:t>7114,53</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tabLst>
                          <a:tab pos="457200" algn="l"/>
                        </a:tabLst>
                      </a:pPr>
                      <a:r>
                        <a:rPr lang="fr-FR" sz="2000" dirty="0">
                          <a:effectLst/>
                        </a:rPr>
                        <a:t>7567,89</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6953614"/>
                  </a:ext>
                </a:extLst>
              </a:tr>
            </a:tbl>
          </a:graphicData>
        </a:graphic>
      </p:graphicFrame>
      <p:sp>
        <p:nvSpPr>
          <p:cNvPr id="11" name="Rectangle 4">
            <a:extLst>
              <a:ext uri="{FF2B5EF4-FFF2-40B4-BE49-F238E27FC236}">
                <a16:creationId xmlns:a16="http://schemas.microsoft.com/office/drawing/2014/main" id="{34DD8AC3-6442-899C-5FE6-7BF16B655416}"/>
              </a:ext>
            </a:extLst>
          </p:cNvPr>
          <p:cNvSpPr>
            <a:spLocks noChangeArrowheads="1"/>
          </p:cNvSpPr>
          <p:nvPr/>
        </p:nvSpPr>
        <p:spPr bwMode="auto">
          <a:xfrm>
            <a:off x="192258" y="323129"/>
            <a:ext cx="18473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
            </a:r>
            <a:br>
              <a:rPr kumimoji="0" lang="fr-FR" altLang="fr-FR" sz="2800" b="0" i="0" u="none" strike="noStrike" cap="none" normalizeH="0" baseline="0">
                <a:ln>
                  <a:noFill/>
                </a:ln>
                <a:solidFill>
                  <a:schemeClr val="tx1"/>
                </a:solidFill>
                <a:effectLst/>
                <a:latin typeface="Arial" panose="020B0604020202020204" pitchFamily="34" charset="0"/>
              </a:rPr>
            </a:br>
            <a:endParaRPr kumimoji="0" lang="fr-FR" altLang="fr-FR" sz="2800" b="0" i="0" u="none" strike="noStrike" cap="none" normalizeH="0" baseline="0">
              <a:ln>
                <a:noFill/>
              </a:ln>
              <a:solidFill>
                <a:schemeClr val="tx1"/>
              </a:solidFill>
              <a:effectLst/>
              <a:latin typeface="Arial" panose="020B0604020202020204" pitchFamily="34" charset="0"/>
            </a:endParaRPr>
          </a:p>
        </p:txBody>
      </p:sp>
      <p:sp>
        <p:nvSpPr>
          <p:cNvPr id="15" name="TextBox 14">
            <a:extLst>
              <a:ext uri="{FF2B5EF4-FFF2-40B4-BE49-F238E27FC236}">
                <a16:creationId xmlns:a16="http://schemas.microsoft.com/office/drawing/2014/main" id="{ADE918AC-1715-E813-9B2F-C6463419EDFE}"/>
              </a:ext>
            </a:extLst>
          </p:cNvPr>
          <p:cNvSpPr txBox="1"/>
          <p:nvPr/>
        </p:nvSpPr>
        <p:spPr>
          <a:xfrm>
            <a:off x="393895" y="1362885"/>
            <a:ext cx="7157805" cy="377091"/>
          </a:xfrm>
          <a:prstGeom prst="rect">
            <a:avLst/>
          </a:prstGeom>
          <a:noFill/>
        </p:spPr>
        <p:txBody>
          <a:bodyPr wrap="square">
            <a:spAutoFit/>
          </a:bodyPr>
          <a:lstStyle/>
          <a:p>
            <a:pPr marL="228600">
              <a:lnSpc>
                <a:spcPct val="107000"/>
              </a:lnSpc>
              <a:spcAft>
                <a:spcPts val="800"/>
              </a:spcAft>
              <a:tabLst>
                <a:tab pos="457200" algn="l"/>
              </a:tabLst>
            </a:pPr>
            <a:r>
              <a:rPr lang="fr-FR" dirty="0">
                <a:solidFill>
                  <a:srgbClr val="000000"/>
                </a:solidFill>
                <a:latin typeface="Book Antiqua" panose="02040602050305030304" pitchFamily="18" charset="0"/>
                <a:ea typeface="Calibri" panose="020F0502020204030204" pitchFamily="34" charset="0"/>
                <a:cs typeface="Segoe UI" panose="020B0502040204020203" pitchFamily="34" charset="0"/>
              </a:rPr>
              <a:t>A</a:t>
            </a:r>
            <a:r>
              <a:rPr lang="fr-FR" sz="1800" dirty="0">
                <a:solidFill>
                  <a:srgbClr val="000000"/>
                </a:solidFill>
                <a:effectLst/>
                <a:latin typeface="Book Antiqua" panose="02040602050305030304" pitchFamily="18" charset="0"/>
                <a:ea typeface="Calibri" panose="020F0502020204030204" pitchFamily="34" charset="0"/>
                <a:cs typeface="Segoe UI" panose="020B0502040204020203" pitchFamily="34" charset="0"/>
              </a:rPr>
              <a:t>llocations ou dépenses totales de nutrition par rapport au PIB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CAE86DE7-81A7-105A-3ED8-25E8ED991ADF}"/>
              </a:ext>
            </a:extLst>
          </p:cNvPr>
          <p:cNvSpPr txBox="1"/>
          <p:nvPr/>
        </p:nvSpPr>
        <p:spPr>
          <a:xfrm>
            <a:off x="376989" y="6105320"/>
            <a:ext cx="11360795" cy="646331"/>
          </a:xfrm>
          <a:prstGeom prst="rect">
            <a:avLst/>
          </a:prstGeom>
          <a:noFill/>
        </p:spPr>
        <p:txBody>
          <a:bodyPr wrap="square">
            <a:spAutoFit/>
          </a:bodyPr>
          <a:lstStyle/>
          <a:p>
            <a:r>
              <a:rPr lang="fr-FR" sz="1800" i="1" dirty="0">
                <a:solidFill>
                  <a:srgbClr val="2E74B5"/>
                </a:solidFill>
                <a:effectLst/>
                <a:latin typeface="Times New Roman" panose="02020603050405020304" pitchFamily="18" charset="0"/>
                <a:ea typeface="Calibri" panose="020F0502020204030204" pitchFamily="34" charset="0"/>
              </a:rPr>
              <a:t>La proportion des allocations et dépenses budgétaires totales au Niger par rapport au Produit Intérieur Brut (PIB) est très faible et pratiquement stagnante de 2016 à 2019</a:t>
            </a:r>
            <a:endParaRPr lang="fr-FR" dirty="0"/>
          </a:p>
        </p:txBody>
      </p:sp>
    </p:spTree>
    <p:extLst>
      <p:ext uri="{BB962C8B-B14F-4D97-AF65-F5344CB8AC3E}">
        <p14:creationId xmlns:p14="http://schemas.microsoft.com/office/powerpoint/2010/main" val="383906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9E1984-D18B-6AA4-6880-AC9C87833459}"/>
              </a:ext>
            </a:extLst>
          </p:cNvPr>
          <p:cNvSpPr>
            <a:spLocks noGrp="1"/>
          </p:cNvSpPr>
          <p:nvPr>
            <p:ph idx="1"/>
          </p:nvPr>
        </p:nvSpPr>
        <p:spPr>
          <a:xfrm>
            <a:off x="4900491" y="1825625"/>
            <a:ext cx="3938710" cy="1790411"/>
          </a:xfrm>
        </p:spPr>
        <p:txBody>
          <a:bodyPr/>
          <a:lstStyle/>
          <a:p>
            <a:pPr marL="0" indent="0">
              <a:buNone/>
            </a:pPr>
            <a:r>
              <a:rPr lang="fr-FR" dirty="0"/>
              <a:t>Plus d’argent pour la nutrition, plus de nutrition pour notre argent</a:t>
            </a:r>
          </a:p>
          <a:p>
            <a:endParaRPr lang="fr-FR" dirty="0"/>
          </a:p>
        </p:txBody>
      </p:sp>
      <p:pic>
        <p:nvPicPr>
          <p:cNvPr id="4" name="Espace réservé du contenu 16">
            <a:extLst>
              <a:ext uri="{FF2B5EF4-FFF2-40B4-BE49-F238E27FC236}">
                <a16:creationId xmlns:a16="http://schemas.microsoft.com/office/drawing/2014/main" id="{1917EC26-2F1C-C9FA-3661-610E36FC363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9255" y="2715491"/>
            <a:ext cx="4541236" cy="3087506"/>
          </a:xfrm>
          <a:prstGeom prst="rect">
            <a:avLst/>
          </a:prstGeom>
        </p:spPr>
      </p:pic>
      <p:sp>
        <p:nvSpPr>
          <p:cNvPr id="6" name="TextBox 5">
            <a:extLst>
              <a:ext uri="{FF2B5EF4-FFF2-40B4-BE49-F238E27FC236}">
                <a16:creationId xmlns:a16="http://schemas.microsoft.com/office/drawing/2014/main" id="{8055919D-051F-0AC2-B007-57C2E339F21D}"/>
              </a:ext>
            </a:extLst>
          </p:cNvPr>
          <p:cNvSpPr txBox="1"/>
          <p:nvPr/>
        </p:nvSpPr>
        <p:spPr>
          <a:xfrm>
            <a:off x="8188036" y="3155245"/>
            <a:ext cx="3408218" cy="2677656"/>
          </a:xfrm>
          <a:prstGeom prst="rect">
            <a:avLst/>
          </a:prstGeom>
          <a:noFill/>
        </p:spPr>
        <p:txBody>
          <a:bodyPr wrap="square">
            <a:spAutoFit/>
          </a:bodyPr>
          <a:lstStyle/>
          <a:p>
            <a:r>
              <a:rPr lang="fr-FR" sz="2800" dirty="0"/>
              <a:t>Exploiter « l’infrastructure de la matière grise » afin de libérer le potentiel humain et économique</a:t>
            </a:r>
          </a:p>
        </p:txBody>
      </p:sp>
      <p:sp>
        <p:nvSpPr>
          <p:cNvPr id="7" name="Arrow: Curved Right 6">
            <a:extLst>
              <a:ext uri="{FF2B5EF4-FFF2-40B4-BE49-F238E27FC236}">
                <a16:creationId xmlns:a16="http://schemas.microsoft.com/office/drawing/2014/main" id="{A7C51A1C-6F4F-3BC5-E0D8-0F97115BD904}"/>
              </a:ext>
            </a:extLst>
          </p:cNvPr>
          <p:cNvSpPr/>
          <p:nvPr/>
        </p:nvSpPr>
        <p:spPr>
          <a:xfrm>
            <a:off x="6553200" y="3297382"/>
            <a:ext cx="1039091" cy="127461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72290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A64CB-C1C2-3DA4-ED67-E37C8320D204}"/>
              </a:ext>
            </a:extLst>
          </p:cNvPr>
          <p:cNvSpPr>
            <a:spLocks noGrp="1"/>
          </p:cNvSpPr>
          <p:nvPr>
            <p:ph type="title"/>
          </p:nvPr>
        </p:nvSpPr>
        <p:spPr>
          <a:xfrm>
            <a:off x="838200" y="365126"/>
            <a:ext cx="10515600" cy="770948"/>
          </a:xfrm>
        </p:spPr>
        <p:txBody>
          <a:bodyPr/>
          <a:lstStyle/>
          <a:p>
            <a:r>
              <a:rPr lang="fr-FR" dirty="0"/>
              <a:t>QUELQUES PISTES DE REFLEXION?</a:t>
            </a:r>
          </a:p>
        </p:txBody>
      </p:sp>
      <p:sp>
        <p:nvSpPr>
          <p:cNvPr id="3" name="Content Placeholder 2">
            <a:extLst>
              <a:ext uri="{FF2B5EF4-FFF2-40B4-BE49-F238E27FC236}">
                <a16:creationId xmlns:a16="http://schemas.microsoft.com/office/drawing/2014/main" id="{CC157B3E-AECD-8EE1-E9FC-968EC79902C6}"/>
              </a:ext>
            </a:extLst>
          </p:cNvPr>
          <p:cNvSpPr>
            <a:spLocks noGrp="1"/>
          </p:cNvSpPr>
          <p:nvPr>
            <p:ph idx="1"/>
          </p:nvPr>
        </p:nvSpPr>
        <p:spPr>
          <a:xfrm>
            <a:off x="838200" y="1551710"/>
            <a:ext cx="10515600" cy="5040889"/>
          </a:xfrm>
        </p:spPr>
        <p:txBody>
          <a:bodyPr>
            <a:normAutofit fontScale="92500" lnSpcReduction="20000"/>
          </a:bodyPr>
          <a:lstStyle/>
          <a:p>
            <a:r>
              <a:rPr lang="fr-FR" sz="4400" dirty="0"/>
              <a:t>Sur quelles (principales) sources potentielles peut-on bâtir un mécanisme de financement souverain et durable de la nutrition au Niger?</a:t>
            </a:r>
          </a:p>
          <a:p>
            <a:endParaRPr lang="fr-FR" sz="4400" dirty="0"/>
          </a:p>
          <a:p>
            <a:r>
              <a:rPr lang="fr-FR" sz="4400" dirty="0"/>
              <a:t> Comment accroître la mobilisation des budgets nationaux en faveur de la nutrition ? </a:t>
            </a:r>
          </a:p>
          <a:p>
            <a:endParaRPr lang="fr-FR" sz="4400" dirty="0"/>
          </a:p>
          <a:p>
            <a:r>
              <a:rPr lang="fr-FR" sz="4400" dirty="0"/>
              <a:t>Quelles sont les opportunités et les conditions de mise à l’échelle des expériences réussies ?</a:t>
            </a:r>
          </a:p>
        </p:txBody>
      </p:sp>
    </p:spTree>
    <p:extLst>
      <p:ext uri="{BB962C8B-B14F-4D97-AF65-F5344CB8AC3E}">
        <p14:creationId xmlns:p14="http://schemas.microsoft.com/office/powerpoint/2010/main" val="418433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853D7-B947-8483-EEBF-06113CF93730}"/>
              </a:ext>
            </a:extLst>
          </p:cNvPr>
          <p:cNvSpPr>
            <a:spLocks noGrp="1"/>
          </p:cNvSpPr>
          <p:nvPr>
            <p:ph type="title"/>
          </p:nvPr>
        </p:nvSpPr>
        <p:spPr>
          <a:xfrm>
            <a:off x="713510" y="110836"/>
            <a:ext cx="10515600" cy="1108363"/>
          </a:xfrm>
          <a:solidFill>
            <a:schemeClr val="bg1">
              <a:lumMod val="95000"/>
            </a:schemeClr>
          </a:solidFill>
        </p:spPr>
        <p:txBody>
          <a:bodyPr>
            <a:normAutofit fontScale="90000"/>
          </a:bodyPr>
          <a:lstStyle/>
          <a:p>
            <a:r>
              <a:rPr lang="fr-FR" b="1" dirty="0"/>
              <a:t/>
            </a:r>
            <a:br>
              <a:rPr lang="fr-FR" b="1" dirty="0"/>
            </a:br>
            <a:r>
              <a:rPr lang="fr-FR" b="1" dirty="0">
                <a:latin typeface="Amasis MT Pro Black" panose="02040A04050005020304" pitchFamily="18" charset="0"/>
              </a:rPr>
              <a:t>Investir dans la nutrition, </a:t>
            </a:r>
            <a:br>
              <a:rPr lang="fr-FR" b="1" dirty="0">
                <a:latin typeface="Amasis MT Pro Black" panose="02040A04050005020304" pitchFamily="18" charset="0"/>
              </a:rPr>
            </a:br>
            <a:r>
              <a:rPr lang="fr-FR" b="1" dirty="0"/>
              <a:t>              </a:t>
            </a:r>
            <a:r>
              <a:rPr lang="fr-FR" sz="3600" b="1" dirty="0">
                <a:solidFill>
                  <a:schemeClr val="accent2">
                    <a:lumMod val="75000"/>
                  </a:schemeClr>
                </a:solidFill>
                <a:latin typeface="Amasis MT Pro Black" panose="02040A04050005020304" pitchFamily="18" charset="0"/>
              </a:rPr>
              <a:t>un choix judicieux pour le développement</a:t>
            </a:r>
            <a:r>
              <a:rPr lang="fr-FR" b="1" dirty="0"/>
              <a:t/>
            </a:r>
            <a:br>
              <a:rPr lang="fr-FR" b="1" dirty="0"/>
            </a:br>
            <a:endParaRPr lang="fr-FR" dirty="0"/>
          </a:p>
        </p:txBody>
      </p:sp>
      <p:sp>
        <p:nvSpPr>
          <p:cNvPr id="9" name="TextBox 8">
            <a:extLst>
              <a:ext uri="{FF2B5EF4-FFF2-40B4-BE49-F238E27FC236}">
                <a16:creationId xmlns:a16="http://schemas.microsoft.com/office/drawing/2014/main" id="{7D2CFEA2-E1DF-0F3F-6357-8D6DA54E66C4}"/>
              </a:ext>
            </a:extLst>
          </p:cNvPr>
          <p:cNvSpPr txBox="1"/>
          <p:nvPr/>
        </p:nvSpPr>
        <p:spPr>
          <a:xfrm>
            <a:off x="221671" y="1281289"/>
            <a:ext cx="10912719" cy="523220"/>
          </a:xfrm>
          <a:prstGeom prst="rect">
            <a:avLst/>
          </a:prstGeom>
          <a:noFill/>
        </p:spPr>
        <p:txBody>
          <a:bodyPr wrap="square" rtlCol="0">
            <a:spAutoFit/>
          </a:bodyPr>
          <a:lstStyle/>
          <a:p>
            <a:r>
              <a:rPr lang="fr-FR" sz="2800" b="1" dirty="0"/>
              <a:t>La malnutrition des enfants au Niger : Fardeau sur l’économie du pays </a:t>
            </a:r>
          </a:p>
        </p:txBody>
      </p:sp>
      <p:grpSp>
        <p:nvGrpSpPr>
          <p:cNvPr id="3" name="Group 2">
            <a:extLst>
              <a:ext uri="{FF2B5EF4-FFF2-40B4-BE49-F238E27FC236}">
                <a16:creationId xmlns:a16="http://schemas.microsoft.com/office/drawing/2014/main" id="{AC027D51-4227-BCD7-EFF6-CD814C1B67FF}"/>
              </a:ext>
            </a:extLst>
          </p:cNvPr>
          <p:cNvGrpSpPr/>
          <p:nvPr/>
        </p:nvGrpSpPr>
        <p:grpSpPr>
          <a:xfrm>
            <a:off x="1645945" y="1982907"/>
            <a:ext cx="9524712" cy="742906"/>
            <a:chOff x="1399421" y="118477"/>
            <a:chExt cx="9524712" cy="742906"/>
          </a:xfrm>
        </p:grpSpPr>
        <p:sp>
          <p:nvSpPr>
            <p:cNvPr id="32" name="Rectangle: Top Corners Rounded 31">
              <a:extLst>
                <a:ext uri="{FF2B5EF4-FFF2-40B4-BE49-F238E27FC236}">
                  <a16:creationId xmlns:a16="http://schemas.microsoft.com/office/drawing/2014/main" id="{CBA363DB-6633-A590-1732-72A999007238}"/>
                </a:ext>
              </a:extLst>
            </p:cNvPr>
            <p:cNvSpPr/>
            <p:nvPr/>
          </p:nvSpPr>
          <p:spPr>
            <a:xfrm rot="5400000">
              <a:off x="5790324" y="-4272426"/>
              <a:ext cx="742906" cy="9524712"/>
            </a:xfrm>
            <a:prstGeom prst="round2SameRect">
              <a:avLst/>
            </a:pr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sp>
        <p:sp>
          <p:nvSpPr>
            <p:cNvPr id="33" name="Rectangle: Top Corners Rounded 4">
              <a:extLst>
                <a:ext uri="{FF2B5EF4-FFF2-40B4-BE49-F238E27FC236}">
                  <a16:creationId xmlns:a16="http://schemas.microsoft.com/office/drawing/2014/main" id="{8EA934C5-050D-D848-528C-84DF93260A8E}"/>
                </a:ext>
              </a:extLst>
            </p:cNvPr>
            <p:cNvSpPr txBox="1"/>
            <p:nvPr/>
          </p:nvSpPr>
          <p:spPr>
            <a:xfrm>
              <a:off x="1399421" y="154743"/>
              <a:ext cx="9488446" cy="6703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fr-FR" sz="2400" kern="1200" dirty="0">
                  <a:latin typeface="+mn-lt"/>
                  <a:ea typeface="+mn-ea"/>
                  <a:cs typeface="+mn-cs"/>
                </a:rPr>
                <a:t>Seuls 4 enfants sur 10 souffrant de sous-nutrition ont reçu une attention médicale adéquate</a:t>
              </a:r>
              <a:endParaRPr lang="en-US" kern="1200" dirty="0">
                <a:solidFill>
                  <a:sysClr val="windowText" lastClr="000000">
                    <a:hueOff val="0"/>
                    <a:satOff val="0"/>
                    <a:lumOff val="0"/>
                    <a:alphaOff val="0"/>
                  </a:sysClr>
                </a:solidFill>
                <a:latin typeface="+mn-lt"/>
                <a:ea typeface="+mn-ea"/>
                <a:cs typeface="+mn-cs"/>
              </a:endParaRPr>
            </a:p>
          </p:txBody>
        </p:sp>
      </p:grpSp>
      <p:grpSp>
        <p:nvGrpSpPr>
          <p:cNvPr id="4" name="Group 3">
            <a:extLst>
              <a:ext uri="{FF2B5EF4-FFF2-40B4-BE49-F238E27FC236}">
                <a16:creationId xmlns:a16="http://schemas.microsoft.com/office/drawing/2014/main" id="{63ABDE95-47B3-6C7B-F94D-8B108B336370}"/>
              </a:ext>
            </a:extLst>
          </p:cNvPr>
          <p:cNvGrpSpPr/>
          <p:nvPr/>
        </p:nvGrpSpPr>
        <p:grpSpPr>
          <a:xfrm>
            <a:off x="354783" y="1866599"/>
            <a:ext cx="1275509" cy="928632"/>
            <a:chOff x="108259" y="2169"/>
            <a:chExt cx="1275509" cy="928632"/>
          </a:xfrm>
        </p:grpSpPr>
        <p:sp>
          <p:nvSpPr>
            <p:cNvPr id="30" name="Rectangle: Rounded Corners 29">
              <a:extLst>
                <a:ext uri="{FF2B5EF4-FFF2-40B4-BE49-F238E27FC236}">
                  <a16:creationId xmlns:a16="http://schemas.microsoft.com/office/drawing/2014/main" id="{3C6F5FDA-023D-0976-EE75-57E2A1A23B8B}"/>
                </a:ext>
              </a:extLst>
            </p:cNvPr>
            <p:cNvSpPr/>
            <p:nvPr/>
          </p:nvSpPr>
          <p:spPr>
            <a:xfrm>
              <a:off x="108259" y="2169"/>
              <a:ext cx="1275509" cy="928632"/>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1" name="Rectangle: Rounded Corners 6">
              <a:extLst>
                <a:ext uri="{FF2B5EF4-FFF2-40B4-BE49-F238E27FC236}">
                  <a16:creationId xmlns:a16="http://schemas.microsoft.com/office/drawing/2014/main" id="{A2C6D5E0-67F5-D834-2A39-9194D4E0FAD8}"/>
                </a:ext>
              </a:extLst>
            </p:cNvPr>
            <p:cNvSpPr txBox="1"/>
            <p:nvPr/>
          </p:nvSpPr>
          <p:spPr>
            <a:xfrm>
              <a:off x="153591" y="47501"/>
              <a:ext cx="1184845" cy="837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Gill Sans MT" pitchFamily="34" charset="0"/>
                  <a:ea typeface="+mn-ea"/>
                  <a:cs typeface="+mn-cs"/>
                </a:rPr>
                <a:t>1</a:t>
              </a:r>
            </a:p>
          </p:txBody>
        </p:sp>
      </p:grpSp>
      <p:grpSp>
        <p:nvGrpSpPr>
          <p:cNvPr id="5" name="Group 4">
            <a:extLst>
              <a:ext uri="{FF2B5EF4-FFF2-40B4-BE49-F238E27FC236}">
                <a16:creationId xmlns:a16="http://schemas.microsoft.com/office/drawing/2014/main" id="{A69CC7F6-61E9-0778-7EE4-D0CCAC7F67B6}"/>
              </a:ext>
            </a:extLst>
          </p:cNvPr>
          <p:cNvGrpSpPr/>
          <p:nvPr/>
        </p:nvGrpSpPr>
        <p:grpSpPr>
          <a:xfrm>
            <a:off x="1630293" y="2934526"/>
            <a:ext cx="9598817" cy="742906"/>
            <a:chOff x="1383769" y="1070096"/>
            <a:chExt cx="9598817" cy="742906"/>
          </a:xfrm>
        </p:grpSpPr>
        <p:sp>
          <p:nvSpPr>
            <p:cNvPr id="28" name="Rectangle: Top Corners Rounded 27">
              <a:extLst>
                <a:ext uri="{FF2B5EF4-FFF2-40B4-BE49-F238E27FC236}">
                  <a16:creationId xmlns:a16="http://schemas.microsoft.com/office/drawing/2014/main" id="{7C71FEB2-A797-266A-FF65-E77D6F5F08ED}"/>
                </a:ext>
              </a:extLst>
            </p:cNvPr>
            <p:cNvSpPr/>
            <p:nvPr/>
          </p:nvSpPr>
          <p:spPr>
            <a:xfrm rot="5400000">
              <a:off x="5811725" y="-3357860"/>
              <a:ext cx="742906" cy="9598817"/>
            </a:xfrm>
            <a:prstGeom prst="round2SameRect">
              <a:avLst/>
            </a:prstGeom>
          </p:spPr>
          <p:style>
            <a:lnRef idx="2">
              <a:schemeClr val="accent3">
                <a:tint val="40000"/>
                <a:alpha val="90000"/>
                <a:hueOff val="507285"/>
                <a:satOff val="25000"/>
                <a:lumOff val="445"/>
                <a:alphaOff val="0"/>
              </a:schemeClr>
            </a:lnRef>
            <a:fillRef idx="1">
              <a:schemeClr val="accent3">
                <a:tint val="40000"/>
                <a:alpha val="90000"/>
                <a:hueOff val="507285"/>
                <a:satOff val="25000"/>
                <a:lumOff val="445"/>
                <a:alphaOff val="0"/>
              </a:schemeClr>
            </a:fillRef>
            <a:effectRef idx="0">
              <a:schemeClr val="accent3">
                <a:tint val="40000"/>
                <a:alpha val="90000"/>
                <a:hueOff val="507285"/>
                <a:satOff val="25000"/>
                <a:lumOff val="445"/>
                <a:alphaOff val="0"/>
              </a:schemeClr>
            </a:effectRef>
            <a:fontRef idx="minor">
              <a:schemeClr val="dk1">
                <a:hueOff val="0"/>
                <a:satOff val="0"/>
                <a:lumOff val="0"/>
                <a:alphaOff val="0"/>
              </a:schemeClr>
            </a:fontRef>
          </p:style>
        </p:sp>
        <p:sp>
          <p:nvSpPr>
            <p:cNvPr id="29" name="Rectangle: Top Corners Rounded 8">
              <a:extLst>
                <a:ext uri="{FF2B5EF4-FFF2-40B4-BE49-F238E27FC236}">
                  <a16:creationId xmlns:a16="http://schemas.microsoft.com/office/drawing/2014/main" id="{88602919-CABE-BFC3-39B9-79F072834B39}"/>
                </a:ext>
              </a:extLst>
            </p:cNvPr>
            <p:cNvSpPr txBox="1"/>
            <p:nvPr/>
          </p:nvSpPr>
          <p:spPr>
            <a:xfrm>
              <a:off x="1383770" y="1106361"/>
              <a:ext cx="9562551" cy="6703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fr-FR" sz="2400" kern="1200" dirty="0">
                  <a:latin typeface="+mn-lt"/>
                  <a:ea typeface="+mn-ea"/>
                  <a:cs typeface="+mn-cs"/>
                </a:rPr>
                <a:t>43 % de la mortalité des enfants au Niger est associée à la sous-nutrition</a:t>
              </a:r>
              <a:endParaRPr lang="en-US" sz="2400" kern="1200" dirty="0">
                <a:latin typeface="+mn-lt"/>
                <a:ea typeface="+mn-ea"/>
                <a:cs typeface="+mn-cs"/>
              </a:endParaRPr>
            </a:p>
          </p:txBody>
        </p:sp>
      </p:grpSp>
      <p:grpSp>
        <p:nvGrpSpPr>
          <p:cNvPr id="6" name="Group 5">
            <a:extLst>
              <a:ext uri="{FF2B5EF4-FFF2-40B4-BE49-F238E27FC236}">
                <a16:creationId xmlns:a16="http://schemas.microsoft.com/office/drawing/2014/main" id="{62B28DDE-629A-964C-A028-0C57519AD3F3}"/>
              </a:ext>
            </a:extLst>
          </p:cNvPr>
          <p:cNvGrpSpPr/>
          <p:nvPr/>
        </p:nvGrpSpPr>
        <p:grpSpPr>
          <a:xfrm>
            <a:off x="354783" y="2841663"/>
            <a:ext cx="1275509" cy="928632"/>
            <a:chOff x="108259" y="977233"/>
            <a:chExt cx="1275509" cy="928632"/>
          </a:xfrm>
        </p:grpSpPr>
        <p:sp>
          <p:nvSpPr>
            <p:cNvPr id="26" name="Rectangle: Rounded Corners 25">
              <a:extLst>
                <a:ext uri="{FF2B5EF4-FFF2-40B4-BE49-F238E27FC236}">
                  <a16:creationId xmlns:a16="http://schemas.microsoft.com/office/drawing/2014/main" id="{79974710-D571-C853-6B77-5EA740D91F2F}"/>
                </a:ext>
              </a:extLst>
            </p:cNvPr>
            <p:cNvSpPr/>
            <p:nvPr/>
          </p:nvSpPr>
          <p:spPr>
            <a:xfrm>
              <a:off x="108259" y="977233"/>
              <a:ext cx="1275509" cy="928632"/>
            </a:xfrm>
            <a:prstGeom prst="roundRect">
              <a:avLst/>
            </a:prstGeom>
          </p:spPr>
          <p:style>
            <a:lnRef idx="2">
              <a:schemeClr val="lt1">
                <a:hueOff val="0"/>
                <a:satOff val="0"/>
                <a:lumOff val="0"/>
                <a:alphaOff val="0"/>
              </a:schemeClr>
            </a:lnRef>
            <a:fillRef idx="1">
              <a:schemeClr val="accent3">
                <a:hueOff val="677650"/>
                <a:satOff val="25000"/>
                <a:lumOff val="-3676"/>
                <a:alphaOff val="0"/>
              </a:schemeClr>
            </a:fillRef>
            <a:effectRef idx="0">
              <a:schemeClr val="accent3">
                <a:hueOff val="677650"/>
                <a:satOff val="25000"/>
                <a:lumOff val="-3676"/>
                <a:alphaOff val="0"/>
              </a:schemeClr>
            </a:effectRef>
            <a:fontRef idx="minor">
              <a:schemeClr val="lt1"/>
            </a:fontRef>
          </p:style>
        </p:sp>
        <p:sp>
          <p:nvSpPr>
            <p:cNvPr id="27" name="Rectangle: Rounded Corners 10">
              <a:extLst>
                <a:ext uri="{FF2B5EF4-FFF2-40B4-BE49-F238E27FC236}">
                  <a16:creationId xmlns:a16="http://schemas.microsoft.com/office/drawing/2014/main" id="{F6B3DEDC-FCD7-2EC0-0966-F90BB32A0131}"/>
                </a:ext>
              </a:extLst>
            </p:cNvPr>
            <p:cNvSpPr txBox="1"/>
            <p:nvPr/>
          </p:nvSpPr>
          <p:spPr>
            <a:xfrm>
              <a:off x="153591" y="1022565"/>
              <a:ext cx="1184845" cy="837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kern="1200">
                  <a:latin typeface="Gill Sans MT" pitchFamily="34" charset="0"/>
                  <a:ea typeface="+mn-ea"/>
                  <a:cs typeface="+mn-cs"/>
                </a:rPr>
                <a:t>2</a:t>
              </a:r>
              <a:endParaRPr lang="en-US" sz="2400" kern="1200" dirty="0">
                <a:latin typeface="Gill Sans MT" pitchFamily="34" charset="0"/>
                <a:ea typeface="+mn-ea"/>
                <a:cs typeface="+mn-cs"/>
              </a:endParaRPr>
            </a:p>
          </p:txBody>
        </p:sp>
      </p:grpSp>
      <p:grpSp>
        <p:nvGrpSpPr>
          <p:cNvPr id="7" name="Group 6">
            <a:extLst>
              <a:ext uri="{FF2B5EF4-FFF2-40B4-BE49-F238E27FC236}">
                <a16:creationId xmlns:a16="http://schemas.microsoft.com/office/drawing/2014/main" id="{F64D080C-DB14-2AD6-1C9F-BC0596AD9559}"/>
              </a:ext>
            </a:extLst>
          </p:cNvPr>
          <p:cNvGrpSpPr/>
          <p:nvPr/>
        </p:nvGrpSpPr>
        <p:grpSpPr>
          <a:xfrm>
            <a:off x="1629047" y="3816727"/>
            <a:ext cx="9589443" cy="936864"/>
            <a:chOff x="1382523" y="1952297"/>
            <a:chExt cx="9589443" cy="936864"/>
          </a:xfrm>
        </p:grpSpPr>
        <p:sp>
          <p:nvSpPr>
            <p:cNvPr id="24" name="Rectangle: Top Corners Rounded 23">
              <a:extLst>
                <a:ext uri="{FF2B5EF4-FFF2-40B4-BE49-F238E27FC236}">
                  <a16:creationId xmlns:a16="http://schemas.microsoft.com/office/drawing/2014/main" id="{F5C3932F-92A5-F8C7-4B5D-4CE9BB3FABDD}"/>
                </a:ext>
              </a:extLst>
            </p:cNvPr>
            <p:cNvSpPr/>
            <p:nvPr/>
          </p:nvSpPr>
          <p:spPr>
            <a:xfrm rot="5400000">
              <a:off x="5708813" y="-2373993"/>
              <a:ext cx="936864" cy="9589443"/>
            </a:xfrm>
            <a:prstGeom prst="round2SameRect">
              <a:avLst/>
            </a:prstGeom>
          </p:spPr>
          <p:style>
            <a:lnRef idx="2">
              <a:schemeClr val="accent3">
                <a:tint val="40000"/>
                <a:alpha val="90000"/>
                <a:hueOff val="1014570"/>
                <a:satOff val="50000"/>
                <a:lumOff val="890"/>
                <a:alphaOff val="0"/>
              </a:schemeClr>
            </a:lnRef>
            <a:fillRef idx="1">
              <a:schemeClr val="accent3">
                <a:tint val="40000"/>
                <a:alpha val="90000"/>
                <a:hueOff val="1014570"/>
                <a:satOff val="50000"/>
                <a:lumOff val="890"/>
                <a:alphaOff val="0"/>
              </a:schemeClr>
            </a:fillRef>
            <a:effectRef idx="0">
              <a:schemeClr val="accent3">
                <a:tint val="40000"/>
                <a:alpha val="90000"/>
                <a:hueOff val="1014570"/>
                <a:satOff val="50000"/>
                <a:lumOff val="890"/>
                <a:alphaOff val="0"/>
              </a:schemeClr>
            </a:effectRef>
            <a:fontRef idx="minor">
              <a:schemeClr val="dk1">
                <a:hueOff val="0"/>
                <a:satOff val="0"/>
                <a:lumOff val="0"/>
                <a:alphaOff val="0"/>
              </a:schemeClr>
            </a:fontRef>
          </p:style>
        </p:sp>
        <p:sp>
          <p:nvSpPr>
            <p:cNvPr id="25" name="Rectangle: Top Corners Rounded 12">
              <a:extLst>
                <a:ext uri="{FF2B5EF4-FFF2-40B4-BE49-F238E27FC236}">
                  <a16:creationId xmlns:a16="http://schemas.microsoft.com/office/drawing/2014/main" id="{08B72351-9D8C-5756-D37B-A67EBBFD8E26}"/>
                </a:ext>
              </a:extLst>
            </p:cNvPr>
            <p:cNvSpPr txBox="1"/>
            <p:nvPr/>
          </p:nvSpPr>
          <p:spPr>
            <a:xfrm>
              <a:off x="1382524" y="1998030"/>
              <a:ext cx="9543709" cy="8453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lang="fr-FR" sz="2400" b="1" kern="1200" dirty="0">
                  <a:latin typeface="+mn-lt"/>
                  <a:ea typeface="+mn-ea"/>
                  <a:cs typeface="+mn-cs"/>
                </a:rPr>
                <a:t> Les enfants souffrants de malnutrition chronique ont un taux de redoublement de 20 % contre seulement 8 % pour ceux n’ayant pas souffert de cette forme de malnutrition</a:t>
              </a:r>
              <a:endParaRPr lang="en-US" b="0" kern="1200" dirty="0">
                <a:latin typeface="Gill Sans MT" pitchFamily="34" charset="0"/>
                <a:ea typeface="+mn-ea"/>
                <a:cs typeface="+mn-cs"/>
              </a:endParaRPr>
            </a:p>
          </p:txBody>
        </p:sp>
      </p:grpSp>
      <p:grpSp>
        <p:nvGrpSpPr>
          <p:cNvPr id="8" name="Group 7">
            <a:extLst>
              <a:ext uri="{FF2B5EF4-FFF2-40B4-BE49-F238E27FC236}">
                <a16:creationId xmlns:a16="http://schemas.microsoft.com/office/drawing/2014/main" id="{14830538-9B23-BB03-6FB3-5F0366A075C1}"/>
              </a:ext>
            </a:extLst>
          </p:cNvPr>
          <p:cNvGrpSpPr/>
          <p:nvPr/>
        </p:nvGrpSpPr>
        <p:grpSpPr>
          <a:xfrm>
            <a:off x="354783" y="3820843"/>
            <a:ext cx="1274263" cy="928632"/>
            <a:chOff x="108259" y="1956413"/>
            <a:chExt cx="1274263" cy="928632"/>
          </a:xfrm>
        </p:grpSpPr>
        <p:sp>
          <p:nvSpPr>
            <p:cNvPr id="22" name="Rectangle: Rounded Corners 21">
              <a:extLst>
                <a:ext uri="{FF2B5EF4-FFF2-40B4-BE49-F238E27FC236}">
                  <a16:creationId xmlns:a16="http://schemas.microsoft.com/office/drawing/2014/main" id="{C82E84AA-C705-F686-B3D8-FEA31C10B587}"/>
                </a:ext>
              </a:extLst>
            </p:cNvPr>
            <p:cNvSpPr/>
            <p:nvPr/>
          </p:nvSpPr>
          <p:spPr>
            <a:xfrm>
              <a:off x="108259" y="1956413"/>
              <a:ext cx="1274263" cy="928632"/>
            </a:xfrm>
            <a:prstGeom prst="roundRect">
              <a:avLst/>
            </a:prstGeom>
          </p:spPr>
          <p:style>
            <a:lnRef idx="2">
              <a:schemeClr val="lt1">
                <a:hueOff val="0"/>
                <a:satOff val="0"/>
                <a:lumOff val="0"/>
                <a:alphaOff val="0"/>
              </a:schemeClr>
            </a:lnRef>
            <a:fillRef idx="1">
              <a:schemeClr val="accent3">
                <a:hueOff val="1355300"/>
                <a:satOff val="50000"/>
                <a:lumOff val="-7353"/>
                <a:alphaOff val="0"/>
              </a:schemeClr>
            </a:fillRef>
            <a:effectRef idx="0">
              <a:schemeClr val="accent3">
                <a:hueOff val="1355300"/>
                <a:satOff val="50000"/>
                <a:lumOff val="-7353"/>
                <a:alphaOff val="0"/>
              </a:schemeClr>
            </a:effectRef>
            <a:fontRef idx="minor">
              <a:schemeClr val="lt1"/>
            </a:fontRef>
          </p:style>
        </p:sp>
        <p:sp>
          <p:nvSpPr>
            <p:cNvPr id="23" name="Rectangle: Rounded Corners 14">
              <a:extLst>
                <a:ext uri="{FF2B5EF4-FFF2-40B4-BE49-F238E27FC236}">
                  <a16:creationId xmlns:a16="http://schemas.microsoft.com/office/drawing/2014/main" id="{8CF065AA-7D45-270E-B0F5-5528A36F02B0}"/>
                </a:ext>
              </a:extLst>
            </p:cNvPr>
            <p:cNvSpPr txBox="1"/>
            <p:nvPr/>
          </p:nvSpPr>
          <p:spPr>
            <a:xfrm>
              <a:off x="153591" y="2001745"/>
              <a:ext cx="1183599" cy="837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kern="1200">
                  <a:latin typeface="Gill Sans MT" pitchFamily="34" charset="0"/>
                  <a:ea typeface="+mn-ea"/>
                  <a:cs typeface="+mn-cs"/>
                </a:rPr>
                <a:t>3</a:t>
              </a:r>
              <a:endParaRPr lang="en-US" sz="2400" kern="1200" dirty="0">
                <a:latin typeface="Gill Sans MT" pitchFamily="34" charset="0"/>
                <a:ea typeface="+mn-ea"/>
                <a:cs typeface="+mn-cs"/>
              </a:endParaRPr>
            </a:p>
          </p:txBody>
        </p:sp>
      </p:grpSp>
      <p:grpSp>
        <p:nvGrpSpPr>
          <p:cNvPr id="10" name="Group 9">
            <a:extLst>
              <a:ext uri="{FF2B5EF4-FFF2-40B4-BE49-F238E27FC236}">
                <a16:creationId xmlns:a16="http://schemas.microsoft.com/office/drawing/2014/main" id="{523A22CA-105B-E9AA-7D7C-ADAF6574C32E}"/>
              </a:ext>
            </a:extLst>
          </p:cNvPr>
          <p:cNvGrpSpPr/>
          <p:nvPr/>
        </p:nvGrpSpPr>
        <p:grpSpPr>
          <a:xfrm>
            <a:off x="1630293" y="4892886"/>
            <a:ext cx="9556015" cy="742906"/>
            <a:chOff x="1383769" y="3028456"/>
            <a:chExt cx="9556015" cy="742906"/>
          </a:xfrm>
        </p:grpSpPr>
        <p:sp>
          <p:nvSpPr>
            <p:cNvPr id="20" name="Rectangle: Top Corners Rounded 19">
              <a:extLst>
                <a:ext uri="{FF2B5EF4-FFF2-40B4-BE49-F238E27FC236}">
                  <a16:creationId xmlns:a16="http://schemas.microsoft.com/office/drawing/2014/main" id="{3A8ACE6C-D9C8-D16B-F70D-982D09DCAEEF}"/>
                </a:ext>
              </a:extLst>
            </p:cNvPr>
            <p:cNvSpPr/>
            <p:nvPr/>
          </p:nvSpPr>
          <p:spPr>
            <a:xfrm rot="5400000">
              <a:off x="5790324" y="-1378099"/>
              <a:ext cx="742906" cy="9556015"/>
            </a:xfrm>
            <a:prstGeom prst="round2SameRect">
              <a:avLst/>
            </a:prstGeom>
          </p:spPr>
          <p:style>
            <a:lnRef idx="2">
              <a:schemeClr val="accent3">
                <a:tint val="40000"/>
                <a:alpha val="90000"/>
                <a:hueOff val="1521856"/>
                <a:satOff val="75000"/>
                <a:lumOff val="1334"/>
                <a:alphaOff val="0"/>
              </a:schemeClr>
            </a:lnRef>
            <a:fillRef idx="1">
              <a:schemeClr val="accent3">
                <a:tint val="40000"/>
                <a:alpha val="90000"/>
                <a:hueOff val="1521856"/>
                <a:satOff val="75000"/>
                <a:lumOff val="1334"/>
                <a:alphaOff val="0"/>
              </a:schemeClr>
            </a:fillRef>
            <a:effectRef idx="0">
              <a:schemeClr val="accent3">
                <a:tint val="40000"/>
                <a:alpha val="90000"/>
                <a:hueOff val="1521856"/>
                <a:satOff val="75000"/>
                <a:lumOff val="1334"/>
                <a:alphaOff val="0"/>
              </a:schemeClr>
            </a:effectRef>
            <a:fontRef idx="minor">
              <a:schemeClr val="dk1">
                <a:hueOff val="0"/>
                <a:satOff val="0"/>
                <a:lumOff val="0"/>
                <a:alphaOff val="0"/>
              </a:schemeClr>
            </a:fontRef>
          </p:style>
        </p:sp>
        <p:sp>
          <p:nvSpPr>
            <p:cNvPr id="21" name="Rectangle: Top Corners Rounded 16">
              <a:extLst>
                <a:ext uri="{FF2B5EF4-FFF2-40B4-BE49-F238E27FC236}">
                  <a16:creationId xmlns:a16="http://schemas.microsoft.com/office/drawing/2014/main" id="{7CFDC33F-6339-16D3-05E4-77FC7D8EE1C2}"/>
                </a:ext>
              </a:extLst>
            </p:cNvPr>
            <p:cNvSpPr txBox="1"/>
            <p:nvPr/>
          </p:nvSpPr>
          <p:spPr>
            <a:xfrm>
              <a:off x="1383770" y="3064721"/>
              <a:ext cx="9519749" cy="6703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lang="fr-FR" sz="2800" b="0" kern="1200" dirty="0">
                  <a:latin typeface="+mn-lt"/>
                  <a:ea typeface="+mn-ea"/>
                  <a:cs typeface="+mn-cs"/>
                </a:rPr>
                <a:t> </a:t>
              </a:r>
              <a:r>
                <a:rPr lang="fr-FR" sz="2400" b="1" kern="1200" dirty="0">
                  <a:latin typeface="+mn-lt"/>
                  <a:ea typeface="+mn-ea"/>
                  <a:cs typeface="+mn-cs"/>
                </a:rPr>
                <a:t>48 % de la population active au Niger a souffert de malnutrition chronique ou retard de croissance durant leur enfance</a:t>
              </a:r>
              <a:endParaRPr lang="en-US" sz="2400" b="1" kern="1200" dirty="0">
                <a:latin typeface="+mn-lt"/>
                <a:ea typeface="+mn-ea"/>
                <a:cs typeface="+mn-cs"/>
              </a:endParaRPr>
            </a:p>
          </p:txBody>
        </p:sp>
      </p:grpSp>
      <p:grpSp>
        <p:nvGrpSpPr>
          <p:cNvPr id="11" name="Group 10">
            <a:extLst>
              <a:ext uri="{FF2B5EF4-FFF2-40B4-BE49-F238E27FC236}">
                <a16:creationId xmlns:a16="http://schemas.microsoft.com/office/drawing/2014/main" id="{D73E5B88-8315-D97B-763B-23CA3BD1E3F2}"/>
              </a:ext>
            </a:extLst>
          </p:cNvPr>
          <p:cNvGrpSpPr/>
          <p:nvPr/>
        </p:nvGrpSpPr>
        <p:grpSpPr>
          <a:xfrm>
            <a:off x="354783" y="4800023"/>
            <a:ext cx="1275509" cy="928632"/>
            <a:chOff x="108259" y="2935593"/>
            <a:chExt cx="1275509" cy="928632"/>
          </a:xfrm>
        </p:grpSpPr>
        <p:sp>
          <p:nvSpPr>
            <p:cNvPr id="18" name="Rectangle: Rounded Corners 17">
              <a:extLst>
                <a:ext uri="{FF2B5EF4-FFF2-40B4-BE49-F238E27FC236}">
                  <a16:creationId xmlns:a16="http://schemas.microsoft.com/office/drawing/2014/main" id="{D7D48834-9B6B-58AE-6AE3-FBE744FC9753}"/>
                </a:ext>
              </a:extLst>
            </p:cNvPr>
            <p:cNvSpPr/>
            <p:nvPr/>
          </p:nvSpPr>
          <p:spPr>
            <a:xfrm>
              <a:off x="108259" y="2935593"/>
              <a:ext cx="1275509" cy="928632"/>
            </a:xfrm>
            <a:prstGeom prst="roundRect">
              <a:avLst/>
            </a:prstGeom>
          </p:spPr>
          <p:style>
            <a:lnRef idx="2">
              <a:schemeClr val="lt1">
                <a:hueOff val="0"/>
                <a:satOff val="0"/>
                <a:lumOff val="0"/>
                <a:alphaOff val="0"/>
              </a:schemeClr>
            </a:lnRef>
            <a:fillRef idx="1">
              <a:schemeClr val="accent3">
                <a:hueOff val="2032949"/>
                <a:satOff val="75000"/>
                <a:lumOff val="-11029"/>
                <a:alphaOff val="0"/>
              </a:schemeClr>
            </a:fillRef>
            <a:effectRef idx="0">
              <a:schemeClr val="accent3">
                <a:hueOff val="2032949"/>
                <a:satOff val="75000"/>
                <a:lumOff val="-11029"/>
                <a:alphaOff val="0"/>
              </a:schemeClr>
            </a:effectRef>
            <a:fontRef idx="minor">
              <a:schemeClr val="lt1"/>
            </a:fontRef>
          </p:style>
        </p:sp>
        <p:sp>
          <p:nvSpPr>
            <p:cNvPr id="19" name="Rectangle: Rounded Corners 18">
              <a:extLst>
                <a:ext uri="{FF2B5EF4-FFF2-40B4-BE49-F238E27FC236}">
                  <a16:creationId xmlns:a16="http://schemas.microsoft.com/office/drawing/2014/main" id="{61DC5F2E-3FCF-EBF6-B548-AB9AFA8B43E7}"/>
                </a:ext>
              </a:extLst>
            </p:cNvPr>
            <p:cNvSpPr txBox="1"/>
            <p:nvPr/>
          </p:nvSpPr>
          <p:spPr>
            <a:xfrm>
              <a:off x="153591" y="2980925"/>
              <a:ext cx="1184845" cy="837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kern="1200">
                  <a:latin typeface="Gill Sans MT" pitchFamily="34" charset="0"/>
                  <a:ea typeface="+mn-ea"/>
                  <a:cs typeface="+mn-cs"/>
                </a:rPr>
                <a:t>5</a:t>
              </a:r>
              <a:endParaRPr lang="en-US" sz="2400" kern="1200" dirty="0">
                <a:latin typeface="Gill Sans MT" pitchFamily="34" charset="0"/>
                <a:ea typeface="+mn-ea"/>
                <a:cs typeface="+mn-cs"/>
              </a:endParaRPr>
            </a:p>
          </p:txBody>
        </p:sp>
      </p:grpSp>
      <p:grpSp>
        <p:nvGrpSpPr>
          <p:cNvPr id="12" name="Group 11">
            <a:extLst>
              <a:ext uri="{FF2B5EF4-FFF2-40B4-BE49-F238E27FC236}">
                <a16:creationId xmlns:a16="http://schemas.microsoft.com/office/drawing/2014/main" id="{487EB4D2-5F52-CE19-90D0-88FAFE3F25D9}"/>
              </a:ext>
            </a:extLst>
          </p:cNvPr>
          <p:cNvGrpSpPr/>
          <p:nvPr/>
        </p:nvGrpSpPr>
        <p:grpSpPr>
          <a:xfrm>
            <a:off x="1630293" y="5866866"/>
            <a:ext cx="9598817" cy="742906"/>
            <a:chOff x="1383769" y="4002436"/>
            <a:chExt cx="9598817" cy="742906"/>
          </a:xfrm>
        </p:grpSpPr>
        <p:sp>
          <p:nvSpPr>
            <p:cNvPr id="16" name="Rectangle: Top Corners Rounded 15">
              <a:extLst>
                <a:ext uri="{FF2B5EF4-FFF2-40B4-BE49-F238E27FC236}">
                  <a16:creationId xmlns:a16="http://schemas.microsoft.com/office/drawing/2014/main" id="{B9F9B2BC-A4F5-B4C9-A739-340320C9C2EB}"/>
                </a:ext>
              </a:extLst>
            </p:cNvPr>
            <p:cNvSpPr/>
            <p:nvPr/>
          </p:nvSpPr>
          <p:spPr>
            <a:xfrm rot="5400000">
              <a:off x="5811725" y="-425520"/>
              <a:ext cx="742906" cy="9598817"/>
            </a:xfrm>
            <a:prstGeom prst="round2SameRect">
              <a:avLst/>
            </a:prstGeom>
          </p:spPr>
          <p:style>
            <a:lnRef idx="2">
              <a:schemeClr val="accent3">
                <a:tint val="40000"/>
                <a:alpha val="90000"/>
                <a:hueOff val="2029141"/>
                <a:satOff val="100000"/>
                <a:lumOff val="1779"/>
                <a:alphaOff val="0"/>
              </a:schemeClr>
            </a:lnRef>
            <a:fillRef idx="1">
              <a:schemeClr val="accent3">
                <a:tint val="40000"/>
                <a:alpha val="90000"/>
                <a:hueOff val="2029141"/>
                <a:satOff val="100000"/>
                <a:lumOff val="1779"/>
                <a:alphaOff val="0"/>
              </a:schemeClr>
            </a:fillRef>
            <a:effectRef idx="0">
              <a:schemeClr val="accent3">
                <a:tint val="40000"/>
                <a:alpha val="90000"/>
                <a:hueOff val="2029141"/>
                <a:satOff val="100000"/>
                <a:lumOff val="1779"/>
                <a:alphaOff val="0"/>
              </a:schemeClr>
            </a:effectRef>
            <a:fontRef idx="minor">
              <a:schemeClr val="dk1">
                <a:hueOff val="0"/>
                <a:satOff val="0"/>
                <a:lumOff val="0"/>
                <a:alphaOff val="0"/>
              </a:schemeClr>
            </a:fontRef>
          </p:style>
        </p:sp>
        <p:sp>
          <p:nvSpPr>
            <p:cNvPr id="17" name="Rectangle: Top Corners Rounded 20">
              <a:extLst>
                <a:ext uri="{FF2B5EF4-FFF2-40B4-BE49-F238E27FC236}">
                  <a16:creationId xmlns:a16="http://schemas.microsoft.com/office/drawing/2014/main" id="{89E6B7DB-2E53-6373-CBD4-5E12A870AC87}"/>
                </a:ext>
              </a:extLst>
            </p:cNvPr>
            <p:cNvSpPr txBox="1"/>
            <p:nvPr/>
          </p:nvSpPr>
          <p:spPr>
            <a:xfrm>
              <a:off x="1383770" y="4038701"/>
              <a:ext cx="9562551" cy="6703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lang="fr-FR" sz="2400" b="1" kern="1200" dirty="0">
                  <a:latin typeface="+mn-lt"/>
                  <a:ea typeface="+mn-ea"/>
                  <a:cs typeface="+mn-cs"/>
                </a:rPr>
                <a:t> Les coûts annuels associés à la sous-nutrition chez l’enfant sont estimés à 289,7 milliards de FCFA, ce qui correspond à 7,1% du PIB</a:t>
              </a:r>
              <a:endParaRPr lang="en-US" sz="2400" b="1" kern="1200" dirty="0">
                <a:latin typeface="+mn-lt"/>
                <a:ea typeface="+mn-ea"/>
                <a:cs typeface="+mn-cs"/>
              </a:endParaRPr>
            </a:p>
          </p:txBody>
        </p:sp>
      </p:grpSp>
      <p:grpSp>
        <p:nvGrpSpPr>
          <p:cNvPr id="13" name="Group 12">
            <a:extLst>
              <a:ext uri="{FF2B5EF4-FFF2-40B4-BE49-F238E27FC236}">
                <a16:creationId xmlns:a16="http://schemas.microsoft.com/office/drawing/2014/main" id="{E64A3BA4-C502-963D-22B4-5CB2135FFE0E}"/>
              </a:ext>
            </a:extLst>
          </p:cNvPr>
          <p:cNvGrpSpPr/>
          <p:nvPr/>
        </p:nvGrpSpPr>
        <p:grpSpPr>
          <a:xfrm>
            <a:off x="354783" y="5775084"/>
            <a:ext cx="1275509" cy="928632"/>
            <a:chOff x="108259" y="3910654"/>
            <a:chExt cx="1275509" cy="928632"/>
          </a:xfrm>
        </p:grpSpPr>
        <p:sp>
          <p:nvSpPr>
            <p:cNvPr id="14" name="Rectangle: Rounded Corners 13">
              <a:extLst>
                <a:ext uri="{FF2B5EF4-FFF2-40B4-BE49-F238E27FC236}">
                  <a16:creationId xmlns:a16="http://schemas.microsoft.com/office/drawing/2014/main" id="{42B69347-F330-6506-D638-0A7CE4CDC112}"/>
                </a:ext>
              </a:extLst>
            </p:cNvPr>
            <p:cNvSpPr/>
            <p:nvPr/>
          </p:nvSpPr>
          <p:spPr>
            <a:xfrm>
              <a:off x="108259" y="3910654"/>
              <a:ext cx="1275509" cy="928632"/>
            </a:xfrm>
            <a:prstGeom prst="roundRect">
              <a:avLst/>
            </a:prstGeom>
          </p:spPr>
          <p:style>
            <a:lnRef idx="2">
              <a:schemeClr val="lt1">
                <a:hueOff val="0"/>
                <a:satOff val="0"/>
                <a:lumOff val="0"/>
                <a:alphaOff val="0"/>
              </a:schemeClr>
            </a:lnRef>
            <a:fillRef idx="1">
              <a:schemeClr val="accent3">
                <a:hueOff val="2710599"/>
                <a:satOff val="100000"/>
                <a:lumOff val="-14706"/>
                <a:alphaOff val="0"/>
              </a:schemeClr>
            </a:fillRef>
            <a:effectRef idx="0">
              <a:schemeClr val="accent3">
                <a:hueOff val="2710599"/>
                <a:satOff val="100000"/>
                <a:lumOff val="-14706"/>
                <a:alphaOff val="0"/>
              </a:schemeClr>
            </a:effectRef>
            <a:fontRef idx="minor">
              <a:schemeClr val="lt1"/>
            </a:fontRef>
          </p:style>
        </p:sp>
        <p:sp>
          <p:nvSpPr>
            <p:cNvPr id="15" name="Rectangle: Rounded Corners 22">
              <a:extLst>
                <a:ext uri="{FF2B5EF4-FFF2-40B4-BE49-F238E27FC236}">
                  <a16:creationId xmlns:a16="http://schemas.microsoft.com/office/drawing/2014/main" id="{D7AF4C57-341F-B3E0-A448-357E2150747F}"/>
                </a:ext>
              </a:extLst>
            </p:cNvPr>
            <p:cNvSpPr txBox="1"/>
            <p:nvPr/>
          </p:nvSpPr>
          <p:spPr>
            <a:xfrm>
              <a:off x="153591" y="3955986"/>
              <a:ext cx="1184845" cy="837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kern="1200">
                  <a:latin typeface="Gill Sans MT" pitchFamily="34" charset="0"/>
                  <a:ea typeface="+mn-ea"/>
                  <a:cs typeface="+mn-cs"/>
                </a:rPr>
                <a:t>6</a:t>
              </a:r>
              <a:endParaRPr lang="en-US" sz="2400" kern="1200" dirty="0">
                <a:latin typeface="Gill Sans MT" pitchFamily="34" charset="0"/>
                <a:ea typeface="+mn-ea"/>
                <a:cs typeface="+mn-cs"/>
              </a:endParaRPr>
            </a:p>
          </p:txBody>
        </p:sp>
      </p:grpSp>
    </p:spTree>
    <p:extLst>
      <p:ext uri="{BB962C8B-B14F-4D97-AF65-F5344CB8AC3E}">
        <p14:creationId xmlns:p14="http://schemas.microsoft.com/office/powerpoint/2010/main" val="634516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853D7-B947-8483-EEBF-06113CF93730}"/>
              </a:ext>
            </a:extLst>
          </p:cNvPr>
          <p:cNvSpPr>
            <a:spLocks noGrp="1"/>
          </p:cNvSpPr>
          <p:nvPr>
            <p:ph type="title"/>
          </p:nvPr>
        </p:nvSpPr>
        <p:spPr>
          <a:xfrm>
            <a:off x="713510" y="110836"/>
            <a:ext cx="10515600" cy="1108363"/>
          </a:xfrm>
          <a:solidFill>
            <a:schemeClr val="bg1">
              <a:lumMod val="95000"/>
            </a:schemeClr>
          </a:solidFill>
        </p:spPr>
        <p:txBody>
          <a:bodyPr>
            <a:normAutofit fontScale="90000"/>
          </a:bodyPr>
          <a:lstStyle/>
          <a:p>
            <a:r>
              <a:rPr lang="fr-FR" b="1" dirty="0"/>
              <a:t/>
            </a:r>
            <a:br>
              <a:rPr lang="fr-FR" b="1" dirty="0"/>
            </a:br>
            <a:r>
              <a:rPr lang="fr-FR" b="1" dirty="0">
                <a:latin typeface="Amasis MT Pro Black" panose="02040A04050005020304" pitchFamily="18" charset="0"/>
              </a:rPr>
              <a:t>Investir dans la nutrition, </a:t>
            </a:r>
            <a:br>
              <a:rPr lang="fr-FR" b="1" dirty="0">
                <a:latin typeface="Amasis MT Pro Black" panose="02040A04050005020304" pitchFamily="18" charset="0"/>
              </a:rPr>
            </a:br>
            <a:r>
              <a:rPr lang="fr-FR" b="1" dirty="0"/>
              <a:t>              </a:t>
            </a:r>
            <a:r>
              <a:rPr lang="fr-FR" sz="3600" b="1" dirty="0">
                <a:solidFill>
                  <a:schemeClr val="accent2">
                    <a:lumMod val="75000"/>
                  </a:schemeClr>
                </a:solidFill>
                <a:latin typeface="Amasis MT Pro Black" panose="02040A04050005020304" pitchFamily="18" charset="0"/>
              </a:rPr>
              <a:t>un choix judicieux pour le développement</a:t>
            </a:r>
            <a:r>
              <a:rPr lang="fr-FR" b="1" dirty="0"/>
              <a:t/>
            </a:r>
            <a:br>
              <a:rPr lang="fr-FR" b="1" dirty="0"/>
            </a:br>
            <a:endParaRPr lang="fr-FR" dirty="0"/>
          </a:p>
        </p:txBody>
      </p:sp>
      <p:sp>
        <p:nvSpPr>
          <p:cNvPr id="37" name="TextBox 36">
            <a:extLst>
              <a:ext uri="{FF2B5EF4-FFF2-40B4-BE49-F238E27FC236}">
                <a16:creationId xmlns:a16="http://schemas.microsoft.com/office/drawing/2014/main" id="{8E0FB130-6C0C-5FB6-86DC-EE420E6F7DBC}"/>
              </a:ext>
            </a:extLst>
          </p:cNvPr>
          <p:cNvSpPr txBox="1"/>
          <p:nvPr/>
        </p:nvSpPr>
        <p:spPr>
          <a:xfrm>
            <a:off x="320038" y="1402079"/>
            <a:ext cx="11750041" cy="5509200"/>
          </a:xfrm>
          <a:prstGeom prst="rect">
            <a:avLst/>
          </a:prstGeom>
          <a:noFill/>
        </p:spPr>
        <p:txBody>
          <a:bodyPr wrap="square">
            <a:spAutoFit/>
          </a:bodyPr>
          <a:lstStyle/>
          <a:p>
            <a:r>
              <a:rPr lang="fr-FR" sz="4400" b="1" dirty="0">
                <a:solidFill>
                  <a:schemeClr val="accent1"/>
                </a:solidFill>
              </a:rPr>
              <a:t>Investir dans Nutrition</a:t>
            </a:r>
          </a:p>
          <a:p>
            <a:pPr lvl="1"/>
            <a:r>
              <a:rPr lang="fr-FR" sz="4400" b="1" dirty="0">
                <a:solidFill>
                  <a:schemeClr val="accent1"/>
                </a:solidFill>
              </a:rPr>
              <a:t>c'est investir dans:</a:t>
            </a:r>
          </a:p>
          <a:p>
            <a:pPr lvl="1"/>
            <a:endParaRPr lang="fr-FR" sz="4400" b="1" dirty="0">
              <a:solidFill>
                <a:schemeClr val="accent1"/>
              </a:solidFill>
            </a:endParaRPr>
          </a:p>
          <a:p>
            <a:pPr marL="1485900" lvl="2" indent="-571500">
              <a:buFont typeface="Wingdings" panose="05000000000000000000" pitchFamily="2" charset="2"/>
              <a:buChar char="ü"/>
            </a:pPr>
            <a:r>
              <a:rPr lang="fr-FR" sz="4400" b="1" dirty="0"/>
              <a:t>l'éducation d'un enfant </a:t>
            </a:r>
          </a:p>
          <a:p>
            <a:pPr marL="1943100" lvl="3" indent="-571500">
              <a:buFont typeface="Wingdings" panose="05000000000000000000" pitchFamily="2" charset="2"/>
              <a:buChar char="ü"/>
            </a:pPr>
            <a:r>
              <a:rPr lang="fr-FR" sz="4400" b="1" dirty="0"/>
              <a:t>la croissance d'une communauté, </a:t>
            </a:r>
          </a:p>
          <a:p>
            <a:pPr marL="2400300" lvl="4" indent="-571500">
              <a:buFont typeface="Wingdings" panose="05000000000000000000" pitchFamily="2" charset="2"/>
              <a:buChar char="ü"/>
            </a:pPr>
            <a:r>
              <a:rPr lang="fr-FR" sz="4400" b="1" dirty="0"/>
              <a:t>et le développement économique futur</a:t>
            </a:r>
          </a:p>
          <a:p>
            <a:pPr marL="2857500" lvl="5" indent="-571500">
              <a:buFont typeface="Wingdings" panose="05000000000000000000" pitchFamily="2" charset="2"/>
              <a:buChar char="ü"/>
            </a:pPr>
            <a:r>
              <a:rPr lang="fr-FR" sz="4400" b="1" dirty="0"/>
              <a:t>Réduire l’injustice entre les générations (Equité-Égalité)</a:t>
            </a:r>
          </a:p>
        </p:txBody>
      </p:sp>
      <p:pic>
        <p:nvPicPr>
          <p:cNvPr id="39" name="Picture 38" descr="A baby in a crib&#10;&#10;Description automatically generated with low confidence">
            <a:extLst>
              <a:ext uri="{FF2B5EF4-FFF2-40B4-BE49-F238E27FC236}">
                <a16:creationId xmlns:a16="http://schemas.microsoft.com/office/drawing/2014/main" id="{77C6DD8C-9EAE-9B42-9501-85EB3FBCA9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7908" y="1219199"/>
            <a:ext cx="4204385" cy="2972973"/>
          </a:xfrm>
          <a:prstGeom prst="rect">
            <a:avLst/>
          </a:prstGeom>
        </p:spPr>
      </p:pic>
      <p:pic>
        <p:nvPicPr>
          <p:cNvPr id="40" name="Image 12">
            <a:extLst>
              <a:ext uri="{FF2B5EF4-FFF2-40B4-BE49-F238E27FC236}">
                <a16:creationId xmlns:a16="http://schemas.microsoft.com/office/drawing/2014/main" id="{A96B4D66-C18D-C27A-4872-2354F0890B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1" y="4821607"/>
            <a:ext cx="1954924" cy="1925557"/>
          </a:xfrm>
          <a:prstGeom prst="rect">
            <a:avLst/>
          </a:prstGeom>
        </p:spPr>
      </p:pic>
    </p:spTree>
    <p:extLst>
      <p:ext uri="{BB962C8B-B14F-4D97-AF65-F5344CB8AC3E}">
        <p14:creationId xmlns:p14="http://schemas.microsoft.com/office/powerpoint/2010/main" val="284488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Pourquoi suivre les allocations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dépenses dédiées à la nutrition? </a:t>
            </a:r>
            <a:br>
              <a:rPr lang="fr-FR" sz="3600" b="1" dirty="0">
                <a:solidFill>
                  <a:schemeClr val="accent2">
                    <a:lumMod val="75000"/>
                  </a:schemeClr>
                </a:solidFill>
                <a:latin typeface="Amasis MT Pro Black" panose="02040A04050005020304" pitchFamily="18" charset="0"/>
              </a:rPr>
            </a:br>
            <a:endParaRPr lang="fr-FR" sz="3600" b="1" dirty="0">
              <a:solidFill>
                <a:schemeClr val="accent2">
                  <a:lumMod val="75000"/>
                </a:schemeClr>
              </a:solidFill>
              <a:latin typeface="Amasis MT Pro Black" panose="02040A04050005020304" pitchFamily="18" charset="0"/>
            </a:endParaRPr>
          </a:p>
        </p:txBody>
      </p:sp>
      <p:sp>
        <p:nvSpPr>
          <p:cNvPr id="4" name="TextBox 3">
            <a:extLst>
              <a:ext uri="{FF2B5EF4-FFF2-40B4-BE49-F238E27FC236}">
                <a16:creationId xmlns:a16="http://schemas.microsoft.com/office/drawing/2014/main" id="{0313A5DC-0B54-DF86-0A0B-CE5B8F658167}"/>
              </a:ext>
            </a:extLst>
          </p:cNvPr>
          <p:cNvSpPr txBox="1"/>
          <p:nvPr/>
        </p:nvSpPr>
        <p:spPr>
          <a:xfrm>
            <a:off x="536675" y="1676701"/>
            <a:ext cx="11261430" cy="4524315"/>
          </a:xfrm>
          <a:prstGeom prst="rect">
            <a:avLst/>
          </a:prstGeom>
          <a:noFill/>
        </p:spPr>
        <p:txBody>
          <a:bodyPr wrap="square">
            <a:spAutoFit/>
          </a:bodyPr>
          <a:lstStyle/>
          <a:p>
            <a:pPr marL="457200" indent="-457200" algn="just">
              <a:buFont typeface="Wingdings" panose="05000000000000000000" pitchFamily="2" charset="2"/>
              <a:buChar char="§"/>
            </a:pPr>
            <a:r>
              <a:rPr lang="fr-FR" sz="3600" dirty="0"/>
              <a:t>Engagements nationaux (i3n, PNSN) et internationaux (ODD, décennie d’action, NG4, WHA</a:t>
            </a:r>
          </a:p>
          <a:p>
            <a:pPr marL="457200" indent="-457200" algn="just">
              <a:buFont typeface="Wingdings" panose="05000000000000000000" pitchFamily="2" charset="2"/>
              <a:buChar char="§"/>
            </a:pPr>
            <a:r>
              <a:rPr lang="fr-FR" sz="3600" dirty="0"/>
              <a:t>Raréfaction des ressources financières extérieures </a:t>
            </a:r>
          </a:p>
          <a:p>
            <a:pPr marL="457200" indent="-457200" algn="just">
              <a:buFont typeface="Wingdings" panose="05000000000000000000" pitchFamily="2" charset="2"/>
              <a:buChar char="§"/>
            </a:pPr>
            <a:r>
              <a:rPr lang="fr-FR" sz="3600" dirty="0"/>
              <a:t> Meilleur alignement des autres secteurs autour de la nutrition </a:t>
            </a:r>
          </a:p>
          <a:p>
            <a:pPr marL="457200" indent="-457200" algn="just">
              <a:buFont typeface="Wingdings" panose="05000000000000000000" pitchFamily="2" charset="2"/>
              <a:buChar char="§"/>
            </a:pPr>
            <a:r>
              <a:rPr lang="fr-FR" sz="3600" dirty="0"/>
              <a:t>Recherche de financement additionnel en faveur de la nutrition</a:t>
            </a:r>
          </a:p>
          <a:p>
            <a:pPr marL="457200" indent="-457200" algn="just">
              <a:buFont typeface="Wingdings" panose="05000000000000000000" pitchFamily="2" charset="2"/>
              <a:buChar char="§"/>
            </a:pPr>
            <a:r>
              <a:rPr lang="fr-FR" sz="3600" dirty="0"/>
              <a:t>Disposer d’un outil de plaidoyer en faveur de la nutrition</a:t>
            </a:r>
          </a:p>
        </p:txBody>
      </p:sp>
    </p:spTree>
    <p:extLst>
      <p:ext uri="{BB962C8B-B14F-4D97-AF65-F5344CB8AC3E}">
        <p14:creationId xmlns:p14="http://schemas.microsoft.com/office/powerpoint/2010/main" val="887873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Pourquoi suivre les allocations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dépenses dédiées à la nutrition? </a:t>
            </a:r>
            <a:br>
              <a:rPr lang="fr-FR" sz="3600" b="1" dirty="0">
                <a:solidFill>
                  <a:schemeClr val="accent2">
                    <a:lumMod val="75000"/>
                  </a:schemeClr>
                </a:solidFill>
                <a:latin typeface="Amasis MT Pro Black" panose="02040A04050005020304" pitchFamily="18" charset="0"/>
              </a:rPr>
            </a:br>
            <a:endParaRPr lang="fr-FR" sz="3600" b="1" dirty="0">
              <a:solidFill>
                <a:schemeClr val="accent2">
                  <a:lumMod val="75000"/>
                </a:schemeClr>
              </a:solidFill>
              <a:latin typeface="Amasis MT Pro Black" panose="02040A04050005020304" pitchFamily="18" charset="0"/>
            </a:endParaRPr>
          </a:p>
        </p:txBody>
      </p:sp>
      <p:sp>
        <p:nvSpPr>
          <p:cNvPr id="4" name="TextBox 3">
            <a:extLst>
              <a:ext uri="{FF2B5EF4-FFF2-40B4-BE49-F238E27FC236}">
                <a16:creationId xmlns:a16="http://schemas.microsoft.com/office/drawing/2014/main" id="{0313A5DC-0B54-DF86-0A0B-CE5B8F658167}"/>
              </a:ext>
            </a:extLst>
          </p:cNvPr>
          <p:cNvSpPr txBox="1"/>
          <p:nvPr/>
        </p:nvSpPr>
        <p:spPr>
          <a:xfrm>
            <a:off x="4126847" y="2026900"/>
            <a:ext cx="7869175" cy="3999749"/>
          </a:xfrm>
          <a:prstGeom prst="rect">
            <a:avLst/>
          </a:prstGeom>
          <a:noFill/>
        </p:spPr>
        <p:txBody>
          <a:bodyPr wrap="square">
            <a:spAutoFit/>
          </a:bodyPr>
          <a:lstStyle/>
          <a:p>
            <a:pPr>
              <a:lnSpc>
                <a:spcPct val="107000"/>
              </a:lnSpc>
              <a:spcBef>
                <a:spcPts val="600"/>
              </a:spcBef>
              <a:spcAft>
                <a:spcPts val="1200"/>
              </a:spcAft>
            </a:pPr>
            <a:r>
              <a:rPr lang="fr-FR"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fr-FR" sz="4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’identifier et de confirmer les lignes budgétaires de chaque ministère ou institution publique qui contribuent à la nutrition y compris les projets et programmes sous-tutelle desdites institutions. </a:t>
            </a:r>
          </a:p>
        </p:txBody>
      </p:sp>
      <p:pic>
        <p:nvPicPr>
          <p:cNvPr id="5" name="Picture 4">
            <a:extLst>
              <a:ext uri="{FF2B5EF4-FFF2-40B4-BE49-F238E27FC236}">
                <a16:creationId xmlns:a16="http://schemas.microsoft.com/office/drawing/2014/main" id="{3421836F-92A0-6E2C-5DEA-F6C470EB7D32}"/>
              </a:ext>
            </a:extLst>
          </p:cNvPr>
          <p:cNvPicPr>
            <a:picLocks noChangeAspect="1"/>
          </p:cNvPicPr>
          <p:nvPr/>
        </p:nvPicPr>
        <p:blipFill>
          <a:blip r:embed="rId2"/>
          <a:stretch>
            <a:fillRect/>
          </a:stretch>
        </p:blipFill>
        <p:spPr>
          <a:xfrm>
            <a:off x="0" y="1825625"/>
            <a:ext cx="4126847" cy="3590716"/>
          </a:xfrm>
          <a:prstGeom prst="rect">
            <a:avLst/>
          </a:prstGeom>
        </p:spPr>
      </p:pic>
      <p:sp>
        <p:nvSpPr>
          <p:cNvPr id="6" name="TextBox 5">
            <a:extLst>
              <a:ext uri="{FF2B5EF4-FFF2-40B4-BE49-F238E27FC236}">
                <a16:creationId xmlns:a16="http://schemas.microsoft.com/office/drawing/2014/main" id="{A6B3803E-401E-3F80-FC0E-5F5EDB9677AA}"/>
              </a:ext>
            </a:extLst>
          </p:cNvPr>
          <p:cNvSpPr txBox="1"/>
          <p:nvPr/>
        </p:nvSpPr>
        <p:spPr>
          <a:xfrm>
            <a:off x="393895" y="6090980"/>
            <a:ext cx="8491874" cy="584775"/>
          </a:xfrm>
          <a:prstGeom prst="rect">
            <a:avLst/>
          </a:prstGeom>
          <a:solidFill>
            <a:schemeClr val="bg1">
              <a:lumMod val="85000"/>
            </a:schemeClr>
          </a:solidFill>
        </p:spPr>
        <p:txBody>
          <a:bodyPr wrap="square" rtlCol="0">
            <a:spAutoFit/>
          </a:bodyPr>
          <a:lstStyle/>
          <a:p>
            <a:r>
              <a:rPr lang="fr-FR" sz="3200" dirty="0"/>
              <a:t>15 Ministères sectoriels et institutions publiques</a:t>
            </a:r>
          </a:p>
        </p:txBody>
      </p:sp>
    </p:spTree>
    <p:extLst>
      <p:ext uri="{BB962C8B-B14F-4D97-AF65-F5344CB8AC3E}">
        <p14:creationId xmlns:p14="http://schemas.microsoft.com/office/powerpoint/2010/main" val="1911511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Pourquoi suivre les allocations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dépenses dédiées à la nutrition? </a:t>
            </a:r>
            <a:br>
              <a:rPr lang="fr-FR" sz="3600" b="1" dirty="0">
                <a:solidFill>
                  <a:schemeClr val="accent2">
                    <a:lumMod val="75000"/>
                  </a:schemeClr>
                </a:solidFill>
                <a:latin typeface="Amasis MT Pro Black" panose="02040A04050005020304" pitchFamily="18" charset="0"/>
              </a:rPr>
            </a:br>
            <a:endParaRPr lang="fr-FR" sz="3600" b="1" dirty="0">
              <a:solidFill>
                <a:schemeClr val="accent2">
                  <a:lumMod val="75000"/>
                </a:schemeClr>
              </a:solidFill>
              <a:latin typeface="Amasis MT Pro Black" panose="02040A04050005020304" pitchFamily="18" charset="0"/>
            </a:endParaRPr>
          </a:p>
        </p:txBody>
      </p:sp>
      <p:sp>
        <p:nvSpPr>
          <p:cNvPr id="4" name="TextBox 3">
            <a:extLst>
              <a:ext uri="{FF2B5EF4-FFF2-40B4-BE49-F238E27FC236}">
                <a16:creationId xmlns:a16="http://schemas.microsoft.com/office/drawing/2014/main" id="{0313A5DC-0B54-DF86-0A0B-CE5B8F658167}"/>
              </a:ext>
            </a:extLst>
          </p:cNvPr>
          <p:cNvSpPr txBox="1"/>
          <p:nvPr/>
        </p:nvSpPr>
        <p:spPr>
          <a:xfrm>
            <a:off x="3829236" y="1595021"/>
            <a:ext cx="8170506" cy="5016758"/>
          </a:xfrm>
          <a:prstGeom prst="rect">
            <a:avLst/>
          </a:prstGeom>
          <a:noFill/>
        </p:spPr>
        <p:txBody>
          <a:bodyPr wrap="square">
            <a:spAutoFit/>
          </a:bodyPr>
          <a:lstStyle/>
          <a:p>
            <a:pPr marL="514350" indent="-514350">
              <a:buFont typeface="+mj-lt"/>
              <a:buAutoNum type="arabicPeriod"/>
            </a:pPr>
            <a:r>
              <a:rPr lang="fr-FR" sz="3200" dirty="0">
                <a:solidFill>
                  <a:srgbClr val="000000"/>
                </a:solidFill>
                <a:latin typeface="Times New Roman" panose="02020603050405020304" pitchFamily="18" charset="0"/>
                <a:cs typeface="Times New Roman" panose="02020603050405020304" pitchFamily="18" charset="0"/>
              </a:rPr>
              <a:t>Définition du champ d’application et des objectifs </a:t>
            </a:r>
          </a:p>
          <a:p>
            <a:pPr marL="514350" indent="-514350">
              <a:buFont typeface="+mj-lt"/>
              <a:buAutoNum type="arabicPeriod"/>
            </a:pPr>
            <a:r>
              <a:rPr lang="fr-FR" sz="3200" dirty="0">
                <a:solidFill>
                  <a:srgbClr val="000000"/>
                </a:solidFill>
                <a:latin typeface="Times New Roman" panose="02020603050405020304" pitchFamily="18" charset="0"/>
                <a:cs typeface="Times New Roman" panose="02020603050405020304" pitchFamily="18" charset="0"/>
              </a:rPr>
              <a:t>Détermination du moment opportun pour collecter les données financières  </a:t>
            </a:r>
          </a:p>
          <a:p>
            <a:pPr marL="514350" indent="-514350">
              <a:buFont typeface="+mj-lt"/>
              <a:buAutoNum type="arabicPeriod"/>
            </a:pPr>
            <a:r>
              <a:rPr lang="fr-FR" sz="3200" dirty="0">
                <a:solidFill>
                  <a:srgbClr val="000000"/>
                </a:solidFill>
                <a:latin typeface="Times New Roman" panose="02020603050405020304" pitchFamily="18" charset="0"/>
                <a:cs typeface="Times New Roman" panose="02020603050405020304" pitchFamily="18" charset="0"/>
              </a:rPr>
              <a:t>Nomination des personnes participant à l’analyse du budget alloué à la nutrition </a:t>
            </a:r>
          </a:p>
          <a:p>
            <a:pPr marL="514350" indent="-514350">
              <a:buFont typeface="+mj-lt"/>
              <a:buAutoNum type="arabicPeriod"/>
            </a:pPr>
            <a:r>
              <a:rPr lang="fr-FR" sz="3200" dirty="0">
                <a:solidFill>
                  <a:srgbClr val="000000"/>
                </a:solidFill>
                <a:latin typeface="Times New Roman" panose="02020603050405020304" pitchFamily="18" charset="0"/>
                <a:cs typeface="Times New Roman" panose="02020603050405020304" pitchFamily="18" charset="0"/>
              </a:rPr>
              <a:t>Identification des sources des données </a:t>
            </a:r>
          </a:p>
          <a:p>
            <a:pPr marL="514350" indent="-514350">
              <a:buFont typeface="+mj-lt"/>
              <a:buAutoNum type="arabicPeriod"/>
            </a:pPr>
            <a:r>
              <a:rPr lang="fr-FR" sz="3200" dirty="0">
                <a:solidFill>
                  <a:srgbClr val="000000"/>
                </a:solidFill>
                <a:latin typeface="Times New Roman" panose="02020603050405020304" pitchFamily="18" charset="0"/>
                <a:cs typeface="Times New Roman" panose="02020603050405020304" pitchFamily="18" charset="0"/>
              </a:rPr>
              <a:t>Collecte des données financières  </a:t>
            </a:r>
          </a:p>
          <a:p>
            <a:pPr marL="514350" indent="-514350">
              <a:buFont typeface="+mj-lt"/>
              <a:buAutoNum type="arabicPeriod"/>
            </a:pPr>
            <a:r>
              <a:rPr lang="fr-FR" sz="3200" dirty="0">
                <a:solidFill>
                  <a:srgbClr val="000000"/>
                </a:solidFill>
                <a:latin typeface="Times New Roman" panose="02020603050405020304" pitchFamily="18" charset="0"/>
                <a:cs typeface="Times New Roman" panose="02020603050405020304" pitchFamily="18" charset="0"/>
              </a:rPr>
              <a:t>Analyse et interprétation des données </a:t>
            </a:r>
          </a:p>
          <a:p>
            <a:pPr marL="514350" indent="-514350">
              <a:buFont typeface="+mj-lt"/>
              <a:buAutoNum type="arabicPeriod"/>
            </a:pPr>
            <a:r>
              <a:rPr lang="fr-FR" sz="3200" dirty="0">
                <a:solidFill>
                  <a:srgbClr val="000000"/>
                </a:solidFill>
                <a:latin typeface="Times New Roman" panose="02020603050405020304" pitchFamily="18" charset="0"/>
                <a:cs typeface="Times New Roman" panose="02020603050405020304" pitchFamily="18" charset="0"/>
              </a:rPr>
              <a:t>Utilisation des données financières</a:t>
            </a:r>
          </a:p>
        </p:txBody>
      </p:sp>
      <p:pic>
        <p:nvPicPr>
          <p:cNvPr id="3" name="Picture 2" descr="Graphical user interface&#10;&#10;Description automatically generated">
            <a:extLst>
              <a:ext uri="{FF2B5EF4-FFF2-40B4-BE49-F238E27FC236}">
                <a16:creationId xmlns:a16="http://schemas.microsoft.com/office/drawing/2014/main" id="{702C8C01-CCA3-CB6E-A003-083083659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5625"/>
            <a:ext cx="3829236" cy="2880109"/>
          </a:xfrm>
          <a:prstGeom prst="rect">
            <a:avLst/>
          </a:prstGeom>
        </p:spPr>
      </p:pic>
    </p:spTree>
    <p:extLst>
      <p:ext uri="{BB962C8B-B14F-4D97-AF65-F5344CB8AC3E}">
        <p14:creationId xmlns:p14="http://schemas.microsoft.com/office/powerpoint/2010/main" val="206663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Écart entre les engagements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les budgets alloués  </a:t>
            </a:r>
          </a:p>
        </p:txBody>
      </p:sp>
      <p:graphicFrame>
        <p:nvGraphicFramePr>
          <p:cNvPr id="6" name="Chart 5">
            <a:extLst>
              <a:ext uri="{FF2B5EF4-FFF2-40B4-BE49-F238E27FC236}">
                <a16:creationId xmlns:a16="http://schemas.microsoft.com/office/drawing/2014/main" id="{BAD6E636-AE4A-46A0-B6DB-5BA32ED4A2B4}"/>
              </a:ext>
            </a:extLst>
          </p:cNvPr>
          <p:cNvGraphicFramePr/>
          <p:nvPr>
            <p:extLst>
              <p:ext uri="{D42A27DB-BD31-4B8C-83A1-F6EECF244321}">
                <p14:modId xmlns:p14="http://schemas.microsoft.com/office/powerpoint/2010/main" val="1054458657"/>
              </p:ext>
            </p:extLst>
          </p:nvPr>
        </p:nvGraphicFramePr>
        <p:xfrm>
          <a:off x="984739" y="1634078"/>
          <a:ext cx="8145194" cy="468771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20ED122-92EC-4CF7-03E1-9A6B801D7EE7}"/>
              </a:ext>
            </a:extLst>
          </p:cNvPr>
          <p:cNvSpPr txBox="1"/>
          <p:nvPr/>
        </p:nvSpPr>
        <p:spPr>
          <a:xfrm>
            <a:off x="9129932" y="1870855"/>
            <a:ext cx="2869810" cy="3336876"/>
          </a:xfrm>
          <a:prstGeom prst="rect">
            <a:avLst/>
          </a:prstGeom>
          <a:noFill/>
          <a:ln>
            <a:solidFill>
              <a:schemeClr val="accent1"/>
            </a:solidFill>
          </a:ln>
        </p:spPr>
        <p:txBody>
          <a:bodyPr wrap="square" rtlCol="0">
            <a:spAutoFit/>
          </a:bodyPr>
          <a:lstStyle/>
          <a:p>
            <a:pPr>
              <a:lnSpc>
                <a:spcPct val="107000"/>
              </a:lnSpc>
              <a:spcAft>
                <a:spcPts val="800"/>
              </a:spcAft>
            </a:pPr>
            <a:r>
              <a:rPr lang="fr-FR" sz="2400"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F</a:t>
            </a:r>
            <a:r>
              <a:rPr lang="fr-FR" sz="240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inancement des secteurs thématiques de la nutrition à des degrés différents. </a:t>
            </a:r>
          </a:p>
          <a:p>
            <a:pPr>
              <a:lnSpc>
                <a:spcPct val="107000"/>
              </a:lnSpc>
              <a:spcAft>
                <a:spcPts val="800"/>
              </a:spcAft>
            </a:pPr>
            <a:r>
              <a:rPr lang="fr-FR" sz="2400"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G</a:t>
            </a:r>
            <a:r>
              <a:rPr lang="fr-FR" sz="240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aps importants de financement pour la nutrition et la protection sociale.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C624711E-83FF-FFD4-6BAB-2BFE7D596548}"/>
              </a:ext>
            </a:extLst>
          </p:cNvPr>
          <p:cNvSpPr txBox="1"/>
          <p:nvPr/>
        </p:nvSpPr>
        <p:spPr>
          <a:xfrm>
            <a:off x="192258" y="6301678"/>
            <a:ext cx="6700911" cy="374077"/>
          </a:xfrm>
          <a:prstGeom prst="rect">
            <a:avLst/>
          </a:prstGeom>
          <a:noFill/>
        </p:spPr>
        <p:txBody>
          <a:bodyPr wrap="square">
            <a:spAutoFit/>
          </a:bodyPr>
          <a:lstStyle/>
          <a:p>
            <a:pPr>
              <a:lnSpc>
                <a:spcPct val="107000"/>
              </a:lnSpc>
              <a:spcAft>
                <a:spcPts val="800"/>
              </a:spcAft>
              <a:tabLst>
                <a:tab pos="457200" algn="l"/>
              </a:tabLst>
            </a:pPr>
            <a:r>
              <a:rPr lang="fr-F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Budget PNSN par rapport au Budget total de nutrition de 2017 à 2019</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C4072B2D-D724-FBB8-5A76-8C45FAC50E7A}"/>
              </a:ext>
            </a:extLst>
          </p:cNvPr>
          <p:cNvSpPr txBox="1"/>
          <p:nvPr/>
        </p:nvSpPr>
        <p:spPr>
          <a:xfrm>
            <a:off x="7092464" y="5632331"/>
            <a:ext cx="4907278" cy="830997"/>
          </a:xfrm>
          <a:prstGeom prst="rect">
            <a:avLst/>
          </a:prstGeom>
          <a:noFill/>
        </p:spPr>
        <p:txBody>
          <a:bodyPr wrap="square">
            <a:spAutoFit/>
          </a:bodyPr>
          <a:lstStyle/>
          <a:p>
            <a:r>
              <a:rPr lang="fr-FR" sz="2400" b="1" dirty="0">
                <a:solidFill>
                  <a:srgbClr val="222222"/>
                </a:solidFill>
                <a:effectLst/>
                <a:ea typeface="Calibri" panose="020F0502020204030204" pitchFamily="34" charset="0"/>
              </a:rPr>
              <a:t>Par an, le budget de l’état ne couvre pas la moitié du budget du PNSN </a:t>
            </a:r>
            <a:endParaRPr lang="fr-FR" sz="2400" dirty="0"/>
          </a:p>
        </p:txBody>
      </p:sp>
    </p:spTree>
    <p:extLst>
      <p:ext uri="{BB962C8B-B14F-4D97-AF65-F5344CB8AC3E}">
        <p14:creationId xmlns:p14="http://schemas.microsoft.com/office/powerpoint/2010/main" val="410003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Écart entre les engagements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les budgets alloués  </a:t>
            </a:r>
            <a:br>
              <a:rPr lang="fr-FR" sz="3600" b="1" dirty="0">
                <a:solidFill>
                  <a:schemeClr val="accent2">
                    <a:lumMod val="75000"/>
                  </a:schemeClr>
                </a:solidFill>
                <a:latin typeface="Amasis MT Pro Black" panose="02040A04050005020304" pitchFamily="18" charset="0"/>
              </a:rPr>
            </a:br>
            <a:endParaRPr lang="fr-FR" sz="3600" b="1" dirty="0">
              <a:solidFill>
                <a:schemeClr val="accent2">
                  <a:lumMod val="75000"/>
                </a:schemeClr>
              </a:solidFill>
              <a:latin typeface="Amasis MT Pro Black" panose="02040A04050005020304" pitchFamily="18" charset="0"/>
            </a:endParaRPr>
          </a:p>
        </p:txBody>
      </p:sp>
      <p:graphicFrame>
        <p:nvGraphicFramePr>
          <p:cNvPr id="5" name="Chart 4">
            <a:extLst>
              <a:ext uri="{FF2B5EF4-FFF2-40B4-BE49-F238E27FC236}">
                <a16:creationId xmlns:a16="http://schemas.microsoft.com/office/drawing/2014/main" id="{4F87B1AD-EF7F-A459-AF5A-765D00D4F63E}"/>
              </a:ext>
            </a:extLst>
          </p:cNvPr>
          <p:cNvGraphicFramePr/>
          <p:nvPr>
            <p:extLst>
              <p:ext uri="{D42A27DB-BD31-4B8C-83A1-F6EECF244321}">
                <p14:modId xmlns:p14="http://schemas.microsoft.com/office/powerpoint/2010/main" val="2471998317"/>
              </p:ext>
            </p:extLst>
          </p:nvPr>
        </p:nvGraphicFramePr>
        <p:xfrm>
          <a:off x="393895" y="1355835"/>
          <a:ext cx="7299677" cy="520262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FE9BDD0B-236F-92AA-47F0-FCE3B7178CA7}"/>
              </a:ext>
            </a:extLst>
          </p:cNvPr>
          <p:cNvSpPr txBox="1"/>
          <p:nvPr/>
        </p:nvSpPr>
        <p:spPr>
          <a:xfrm>
            <a:off x="686770" y="6502334"/>
            <a:ext cx="8000029" cy="400110"/>
          </a:xfrm>
          <a:prstGeom prst="rect">
            <a:avLst/>
          </a:prstGeom>
          <a:noFill/>
        </p:spPr>
        <p:txBody>
          <a:bodyPr wrap="square">
            <a:spAutoFit/>
          </a:bodyPr>
          <a:lstStyle/>
          <a:p>
            <a:r>
              <a:rPr lang="fr-FR" sz="2000" dirty="0">
                <a:effectLst/>
                <a:latin typeface="Times New Roman" panose="02020603050405020304" pitchFamily="18" charset="0"/>
                <a:ea typeface="Calibri" panose="020F0502020204030204" pitchFamily="34" charset="0"/>
              </a:rPr>
              <a:t>Evolution du n</a:t>
            </a:r>
            <a:r>
              <a:rPr lang="fr-FR" sz="1800" dirty="0">
                <a:solidFill>
                  <a:srgbClr val="000000"/>
                </a:solidFill>
                <a:effectLst/>
                <a:latin typeface="Times New Roman" panose="02020603050405020304" pitchFamily="18" charset="0"/>
                <a:ea typeface="Calibri" panose="020F0502020204030204" pitchFamily="34" charset="0"/>
              </a:rPr>
              <a:t>ombre de lignes budgétaires dédiées à la nutrition</a:t>
            </a:r>
            <a:endParaRPr lang="fr-FR" dirty="0"/>
          </a:p>
        </p:txBody>
      </p:sp>
      <p:sp>
        <p:nvSpPr>
          <p:cNvPr id="9" name="TextBox 8">
            <a:extLst>
              <a:ext uri="{FF2B5EF4-FFF2-40B4-BE49-F238E27FC236}">
                <a16:creationId xmlns:a16="http://schemas.microsoft.com/office/drawing/2014/main" id="{F5C0D446-D12A-0562-73B9-6DCB0C57E479}"/>
              </a:ext>
            </a:extLst>
          </p:cNvPr>
          <p:cNvSpPr txBox="1"/>
          <p:nvPr/>
        </p:nvSpPr>
        <p:spPr>
          <a:xfrm>
            <a:off x="8367891" y="1719935"/>
            <a:ext cx="3137339" cy="4782399"/>
          </a:xfrm>
          <a:prstGeom prst="rect">
            <a:avLst/>
          </a:prstGeom>
          <a:noFill/>
        </p:spPr>
        <p:txBody>
          <a:bodyPr wrap="square">
            <a:spAutoFit/>
          </a:bodyPr>
          <a:lstStyle/>
          <a:p>
            <a:pPr>
              <a:lnSpc>
                <a:spcPct val="107000"/>
              </a:lnSpc>
              <a:spcAft>
                <a:spcPts val="800"/>
              </a:spcAft>
            </a:pP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
            </a: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inistère de l’Agriculture et de l’élevage (MAE): </a:t>
            </a:r>
            <a:r>
              <a:rPr lang="fr-FR" sz="2800" b="1" dirty="0">
                <a:effectLst/>
                <a:latin typeface="Times New Roman" panose="02020603050405020304" pitchFamily="18" charset="0"/>
                <a:ea typeface="Calibri" panose="020F0502020204030204" pitchFamily="34" charset="0"/>
              </a:rPr>
              <a:t>262/429</a:t>
            </a:r>
            <a:endPar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
            </a: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inistère de la Santé publique, de la population et des affaires sociales (MSP/P/AS): 86/385</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8359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607-B133-8909-3917-80A63BBC9779}"/>
              </a:ext>
            </a:extLst>
          </p:cNvPr>
          <p:cNvSpPr>
            <a:spLocks noGrp="1"/>
          </p:cNvSpPr>
          <p:nvPr>
            <p:ph type="title"/>
          </p:nvPr>
        </p:nvSpPr>
        <p:spPr>
          <a:xfrm>
            <a:off x="393895" y="182245"/>
            <a:ext cx="11605847" cy="1643380"/>
          </a:xfrm>
        </p:spPr>
        <p:txBody>
          <a:bodyPr>
            <a:normAutofit fontScale="90000"/>
          </a:bodyPr>
          <a:lstStyle/>
          <a:p>
            <a:pPr algn="r"/>
            <a:r>
              <a:rPr lang="fr-FR" sz="4000" b="1" dirty="0">
                <a:latin typeface="Amasis MT Pro Black" panose="02040A04050005020304" pitchFamily="18" charset="0"/>
              </a:rPr>
              <a:t>Financements publics de la Nutrition au Niger</a:t>
            </a:r>
            <a:br>
              <a:rPr lang="fr-FR" sz="4000" b="1" dirty="0">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Écart entre les engagements </a:t>
            </a:r>
            <a:br>
              <a:rPr lang="fr-FR" sz="3600" b="1" dirty="0">
                <a:solidFill>
                  <a:schemeClr val="accent2">
                    <a:lumMod val="75000"/>
                  </a:schemeClr>
                </a:solidFill>
                <a:latin typeface="Amasis MT Pro Black" panose="02040A04050005020304" pitchFamily="18" charset="0"/>
              </a:rPr>
            </a:br>
            <a:r>
              <a:rPr lang="fr-FR" sz="3600" b="1" dirty="0">
                <a:solidFill>
                  <a:schemeClr val="accent2">
                    <a:lumMod val="75000"/>
                  </a:schemeClr>
                </a:solidFill>
                <a:latin typeface="Amasis MT Pro Black" panose="02040A04050005020304" pitchFamily="18" charset="0"/>
              </a:rPr>
              <a:t>et les budgets alloués  </a:t>
            </a:r>
            <a:br>
              <a:rPr lang="fr-FR" sz="3600" b="1" dirty="0">
                <a:solidFill>
                  <a:schemeClr val="accent2">
                    <a:lumMod val="75000"/>
                  </a:schemeClr>
                </a:solidFill>
                <a:latin typeface="Amasis MT Pro Black" panose="02040A04050005020304" pitchFamily="18" charset="0"/>
              </a:rPr>
            </a:br>
            <a:endParaRPr lang="fr-FR" sz="3600" b="1" dirty="0">
              <a:solidFill>
                <a:schemeClr val="accent2">
                  <a:lumMod val="75000"/>
                </a:schemeClr>
              </a:solidFill>
              <a:latin typeface="Amasis MT Pro Black" panose="02040A04050005020304" pitchFamily="18" charset="0"/>
            </a:endParaRPr>
          </a:p>
        </p:txBody>
      </p:sp>
      <p:graphicFrame>
        <p:nvGraphicFramePr>
          <p:cNvPr id="3" name="Table 2">
            <a:extLst>
              <a:ext uri="{FF2B5EF4-FFF2-40B4-BE49-F238E27FC236}">
                <a16:creationId xmlns:a16="http://schemas.microsoft.com/office/drawing/2014/main" id="{B706E76C-D4F3-542F-F2EE-0B5F216E9EDC}"/>
              </a:ext>
            </a:extLst>
          </p:cNvPr>
          <p:cNvGraphicFramePr>
            <a:graphicFrameLocks noGrp="1"/>
          </p:cNvGraphicFramePr>
          <p:nvPr>
            <p:extLst>
              <p:ext uri="{D42A27DB-BD31-4B8C-83A1-F6EECF244321}">
                <p14:modId xmlns:p14="http://schemas.microsoft.com/office/powerpoint/2010/main" val="4167775790"/>
              </p:ext>
            </p:extLst>
          </p:nvPr>
        </p:nvGraphicFramePr>
        <p:xfrm>
          <a:off x="393896" y="1591137"/>
          <a:ext cx="11605845" cy="5266865"/>
        </p:xfrm>
        <a:graphic>
          <a:graphicData uri="http://schemas.openxmlformats.org/drawingml/2006/table">
            <a:tbl>
              <a:tblPr firstRow="1" firstCol="1" bandRow="1">
                <a:tableStyleId>{5C22544A-7EE6-4342-B048-85BDC9FD1C3A}</a:tableStyleId>
              </a:tblPr>
              <a:tblGrid>
                <a:gridCol w="6797458">
                  <a:extLst>
                    <a:ext uri="{9D8B030D-6E8A-4147-A177-3AD203B41FA5}">
                      <a16:colId xmlns:a16="http://schemas.microsoft.com/office/drawing/2014/main" val="464276388"/>
                    </a:ext>
                  </a:extLst>
                </a:gridCol>
                <a:gridCol w="1600288">
                  <a:extLst>
                    <a:ext uri="{9D8B030D-6E8A-4147-A177-3AD203B41FA5}">
                      <a16:colId xmlns:a16="http://schemas.microsoft.com/office/drawing/2014/main" val="1480660537"/>
                    </a:ext>
                  </a:extLst>
                </a:gridCol>
                <a:gridCol w="1429725">
                  <a:extLst>
                    <a:ext uri="{9D8B030D-6E8A-4147-A177-3AD203B41FA5}">
                      <a16:colId xmlns:a16="http://schemas.microsoft.com/office/drawing/2014/main" val="3272298557"/>
                    </a:ext>
                  </a:extLst>
                </a:gridCol>
                <a:gridCol w="1778374">
                  <a:extLst>
                    <a:ext uri="{9D8B030D-6E8A-4147-A177-3AD203B41FA5}">
                      <a16:colId xmlns:a16="http://schemas.microsoft.com/office/drawing/2014/main" val="1786992204"/>
                    </a:ext>
                  </a:extLst>
                </a:gridCol>
              </a:tblGrid>
              <a:tr h="415853">
                <a:tc>
                  <a:txBody>
                    <a:bodyPr/>
                    <a:lstStyle/>
                    <a:p>
                      <a:r>
                        <a:rPr lang="fr-FR" sz="2400">
                          <a:effectLst/>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2018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2019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2018-2019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7354282"/>
                  </a:ext>
                </a:extLst>
              </a:tr>
              <a:tr h="808502">
                <a:tc>
                  <a:txBody>
                    <a:bodyPr/>
                    <a:lstStyle/>
                    <a:p>
                      <a:pPr algn="just">
                        <a:lnSpc>
                          <a:spcPct val="107000"/>
                        </a:lnSpc>
                        <a:spcAft>
                          <a:spcPts val="800"/>
                        </a:spcAft>
                      </a:pPr>
                      <a:r>
                        <a:rPr lang="fr-FR" sz="2400">
                          <a:effectLst/>
                        </a:rPr>
                        <a:t>Allocations budgétaires de nutrition en milliards de FCFA (ressources totales)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107,99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98,74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206,73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4844103"/>
                  </a:ext>
                </a:extLst>
              </a:tr>
              <a:tr h="808502">
                <a:tc>
                  <a:txBody>
                    <a:bodyPr/>
                    <a:lstStyle/>
                    <a:p>
                      <a:pPr algn="just">
                        <a:lnSpc>
                          <a:spcPct val="107000"/>
                        </a:lnSpc>
                        <a:spcAft>
                          <a:spcPts val="800"/>
                        </a:spcAft>
                      </a:pPr>
                      <a:r>
                        <a:rPr lang="fr-FR" sz="2400">
                          <a:effectLst/>
                        </a:rPr>
                        <a:t>Allocations budgétaires de nutrition en milliards de FCFA (ressources externes)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94,80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79,58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174,38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4375592"/>
                  </a:ext>
                </a:extLst>
              </a:tr>
              <a:tr h="808502">
                <a:tc>
                  <a:txBody>
                    <a:bodyPr/>
                    <a:lstStyle/>
                    <a:p>
                      <a:pPr algn="just">
                        <a:lnSpc>
                          <a:spcPct val="107000"/>
                        </a:lnSpc>
                        <a:spcAft>
                          <a:spcPts val="800"/>
                        </a:spcAft>
                      </a:pPr>
                      <a:r>
                        <a:rPr lang="fr-FR" sz="2400">
                          <a:effectLst/>
                        </a:rPr>
                        <a:t>Allocations budgétaires de nutrition en milliards de FCFA (ressources propres)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13,19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19,16</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32,35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0335851"/>
                  </a:ext>
                </a:extLst>
              </a:tr>
              <a:tr h="808502">
                <a:tc>
                  <a:txBody>
                    <a:bodyPr/>
                    <a:lstStyle/>
                    <a:p>
                      <a:pPr>
                        <a:lnSpc>
                          <a:spcPct val="107000"/>
                        </a:lnSpc>
                        <a:spcAft>
                          <a:spcPts val="800"/>
                        </a:spcAft>
                      </a:pPr>
                      <a:r>
                        <a:rPr lang="fr-FR" sz="2400">
                          <a:effectLst/>
                        </a:rPr>
                        <a:t>Dépenses de nutrition en milliards de FCFA (ressources totales)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90,73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98,74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400">
                          <a:effectLst/>
                        </a:rPr>
                        <a:t>189,47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4994424"/>
                  </a:ext>
                </a:extLst>
              </a:tr>
              <a:tr h="808502">
                <a:tc>
                  <a:txBody>
                    <a:bodyPr/>
                    <a:lstStyle/>
                    <a:p>
                      <a:pPr>
                        <a:lnSpc>
                          <a:spcPct val="107000"/>
                        </a:lnSpc>
                        <a:spcAft>
                          <a:spcPts val="800"/>
                        </a:spcAft>
                      </a:pPr>
                      <a:r>
                        <a:rPr lang="fr-FR" sz="2400" dirty="0">
                          <a:effectLst/>
                        </a:rPr>
                        <a:t>Dépenses de nutrition en milliards de FCFA (ressources externes)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dirty="0">
                          <a:effectLst/>
                        </a:rPr>
                        <a:t>58,73</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72,68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131,41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731586"/>
                  </a:ext>
                </a:extLst>
              </a:tr>
              <a:tr h="808502">
                <a:tc>
                  <a:txBody>
                    <a:bodyPr/>
                    <a:lstStyle/>
                    <a:p>
                      <a:pPr>
                        <a:lnSpc>
                          <a:spcPct val="107000"/>
                        </a:lnSpc>
                        <a:spcAft>
                          <a:spcPts val="800"/>
                        </a:spcAft>
                      </a:pPr>
                      <a:r>
                        <a:rPr lang="fr-FR" sz="2400">
                          <a:effectLst/>
                        </a:rPr>
                        <a:t>Dépenses de nutrition en milliards de FCFA (ressources propres)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32,00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a:effectLst/>
                        </a:rPr>
                        <a:t>26,06</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2000" dirty="0">
                          <a:effectLst/>
                        </a:rPr>
                        <a:t>58,06</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5880376"/>
                  </a:ext>
                </a:extLst>
              </a:tr>
            </a:tbl>
          </a:graphicData>
        </a:graphic>
      </p:graphicFrame>
      <p:sp>
        <p:nvSpPr>
          <p:cNvPr id="4" name="TextBox 3">
            <a:extLst>
              <a:ext uri="{FF2B5EF4-FFF2-40B4-BE49-F238E27FC236}">
                <a16:creationId xmlns:a16="http://schemas.microsoft.com/office/drawing/2014/main" id="{804203B9-607A-1A1A-FA9F-B2A950BF5E8F}"/>
              </a:ext>
            </a:extLst>
          </p:cNvPr>
          <p:cNvSpPr txBox="1"/>
          <p:nvPr/>
        </p:nvSpPr>
        <p:spPr>
          <a:xfrm>
            <a:off x="393895" y="3619903"/>
            <a:ext cx="11605847" cy="858982"/>
          </a:xfrm>
          <a:prstGeom prst="rect">
            <a:avLst/>
          </a:prstGeom>
          <a:noFill/>
          <a:ln w="38100">
            <a:solidFill>
              <a:srgbClr val="FF0000"/>
            </a:solidFill>
          </a:ln>
        </p:spPr>
        <p:txBody>
          <a:bodyPr wrap="square" rtlCol="0">
            <a:spAutoFit/>
          </a:bodyPr>
          <a:lstStyle/>
          <a:p>
            <a:endParaRPr lang="fr-FR" dirty="0"/>
          </a:p>
        </p:txBody>
      </p:sp>
    </p:spTree>
    <p:extLst>
      <p:ext uri="{BB962C8B-B14F-4D97-AF65-F5344CB8AC3E}">
        <p14:creationId xmlns:p14="http://schemas.microsoft.com/office/powerpoint/2010/main" val="1266427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TotalTime>
  <Words>1053</Words>
  <Application>Microsoft Office PowerPoint</Application>
  <PresentationFormat>Grand écran</PresentationFormat>
  <Paragraphs>190</Paragraphs>
  <Slides>16</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16</vt:i4>
      </vt:variant>
    </vt:vector>
  </HeadingPairs>
  <TitlesOfParts>
    <vt:vector size="27" baseType="lpstr">
      <vt:lpstr>Amasis MT Pro Black</vt:lpstr>
      <vt:lpstr>Arial</vt:lpstr>
      <vt:lpstr>Book Antiqua</vt:lpstr>
      <vt:lpstr>Calibri</vt:lpstr>
      <vt:lpstr>Calibri Light</vt:lpstr>
      <vt:lpstr>Century Gothic</vt:lpstr>
      <vt:lpstr>Gill Sans MT</vt:lpstr>
      <vt:lpstr>Segoe UI</vt:lpstr>
      <vt:lpstr>Times New Roman</vt:lpstr>
      <vt:lpstr>Wingdings</vt:lpstr>
      <vt:lpstr>Office Theme</vt:lpstr>
      <vt:lpstr>Importance des Investissements et l’état de financements publics de la Nutrition au Niger </vt:lpstr>
      <vt:lpstr> Investir dans la nutrition,                un choix judicieux pour le développement </vt:lpstr>
      <vt:lpstr> Investir dans la nutrition,                un choix judicieux pour le développement </vt:lpstr>
      <vt:lpstr>Financements publics de la Nutrition au Niger Pourquoi suivre les allocations  et dépenses dédiées à la nutrition?  </vt:lpstr>
      <vt:lpstr>Financements publics de la Nutrition au Niger Pourquoi suivre les allocations  et dépenses dédiées à la nutrition?  </vt:lpstr>
      <vt:lpstr>Financements publics de la Nutrition au Niger Pourquoi suivre les allocations  et dépenses dédiées à la nutrition?  </vt:lpstr>
      <vt:lpstr>Financements publics de la Nutrition au Niger Écart entre les engagements  et les budgets alloués  </vt:lpstr>
      <vt:lpstr>Financements publics de la Nutrition au Niger Écart entre les engagements  et les budgets alloués   </vt:lpstr>
      <vt:lpstr>Financements publics de la Nutrition au Niger Écart entre les engagements  et les budgets alloués   </vt:lpstr>
      <vt:lpstr>Financements publics de la Nutrition au Niger Écart entre les engagements  et les budgets alloués   </vt:lpstr>
      <vt:lpstr>Financements publics de la Nutrition au Niger Écart entre les engagements  et les budgets alloués   </vt:lpstr>
      <vt:lpstr>Financements publics de la Nutrition au Niger Écart entre les engagements  et les budgets alloués   </vt:lpstr>
      <vt:lpstr>Financements publics de la Nutrition au Niger Écart entre les engagements  et les budgets alloués   </vt:lpstr>
      <vt:lpstr>Financements publics de la Nutrition au Niger Écart entre les engagements  et les budgets alloués   </vt:lpstr>
      <vt:lpstr>Présentation PowerPoint</vt:lpstr>
      <vt:lpstr>QUELQUES PISTES DE REFLEXION?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des investissements et l’état de financements publics de la Nutrition au Niger ».</dc:title>
  <dc:creator>QP8804</dc:creator>
  <cp:lastModifiedBy>User</cp:lastModifiedBy>
  <cp:revision>26</cp:revision>
  <dcterms:created xsi:type="dcterms:W3CDTF">2023-02-15T07:22:49Z</dcterms:created>
  <dcterms:modified xsi:type="dcterms:W3CDTF">2023-03-01T00:10:14Z</dcterms:modified>
</cp:coreProperties>
</file>