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784" r:id="rId2"/>
    <p:sldId id="781" r:id="rId3"/>
    <p:sldId id="1068" r:id="rId4"/>
    <p:sldId id="788" r:id="rId5"/>
    <p:sldId id="790" r:id="rId6"/>
    <p:sldId id="789" r:id="rId7"/>
    <p:sldId id="787" r:id="rId8"/>
    <p:sldId id="794" r:id="rId9"/>
  </p:sldIdLst>
  <p:sldSz cx="12192000" cy="6858000"/>
  <p:notesSz cx="6881813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9933FF"/>
    <a:srgbClr val="F3AEF8"/>
    <a:srgbClr val="FDA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187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1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CBF9C-334D-4EB9-96DF-36C54036AA0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A2AEE-EB01-4582-826F-50288BA01F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707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1E5A56E-0C24-4836-A7C7-868B6C4BB1B1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781A06B-9F5F-43DB-9C57-A15812F75A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85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578E1-6850-448F-B7C5-8B9B839D7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DFE830-2489-4362-AC78-03B768BFB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BC6109-08F8-4B9D-BB01-846F910B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8BD559-4257-45C5-94F1-C2E8023F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FA5611-F589-4C86-A1EF-40A828B2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50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13154-D299-485E-8AA2-1D190474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F8CBDB-803C-43EA-99F4-4E085C3A7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4B0B9F-4D77-4B7F-AFA1-5C0A79DD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FB5084-837E-443E-AAC6-657CF7203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31DC5A-45B4-46CB-BF78-65275658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35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462545-7EEB-4FA2-844F-1238B2A23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0E5E6E-CB4B-4CD3-83D7-BEA89F92F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56D966-AA15-43A6-8928-DE11C3C1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1C43B6-E978-4922-A17D-7409AEF46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E8974-1C90-4087-9495-4856FC1A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53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56E2D8-66AF-4ECF-A189-688B40BF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D08F93-6F0D-42A5-96D0-8398383A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4079B-7707-4B87-99DE-82290FF2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561537-81BF-4492-8EAD-058E431E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5B2044-4D13-4AB6-8A0E-1BC25185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55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691C3-CA10-4589-8673-E5D25373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DA9FF2-BBBD-42CC-A9F5-5A4A01FA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EA2E05-95EE-44D1-9E1E-DAA8B2B6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0C2E1D-1A97-4EF0-BD9F-C9062928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A12E36-9E1B-4756-90CF-3D926621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13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D75B8-9072-4D06-B149-6A688379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AED721-8171-402F-9FBB-F66EE6FAC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2A1D91-DBF3-495B-9F71-EDC6F5EA0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1CCDD0-9884-46B8-BACB-583B02FF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A494C4-01E7-4494-ACD6-EE3FF2E9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D282AE-C73F-4665-A05A-A56F4F01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52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1100CD-B29B-4F0F-8F13-64CCC27A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A2A49B-9040-4DA0-8818-DA95DD97D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21F2A8-648D-4B27-8E65-4E0790AF2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36AEFC-A966-49E6-9111-CD37B96AC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7A6646-73AD-4A76-927F-6F2964F28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F9045D-06E7-4AA3-82B8-8DE688D0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5A84F7-68A6-4103-AB8D-217AA73A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FEACB5-2847-48AD-BBC6-1482D9AB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66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FEC32-6023-4C92-8784-4D96245F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AAC270-7D94-4A0B-8EA2-D5637424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D44788-FF17-4319-B0F8-4E2EB58F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CF8A68-C004-4586-AA05-06A48B26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0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5FD792-FDA9-475D-A79B-802AEF49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969C897-CF70-436A-B781-A512113B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0854BC-01E2-40D1-949C-B3449486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0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16FE2-C16A-4C0E-B2E9-2E4393AE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37EFFA-2ABC-4233-A858-2777F5B3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8F9F64-789D-436D-A24A-440B90053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EE45DF-656F-45A9-AE9D-EB82913F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D6E98B-7A91-4903-B863-6D146C05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2D4DE7-349C-4906-AC8F-D9E77687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99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96192-E0DA-45DD-8EFD-EA9FF90CE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789F9E-A9F2-48B9-B4FD-3D1D75DB7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9A2DC4-FABF-4EE6-98E4-A32E9EA6E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7222D8-2924-4068-A125-869025A0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9F7E47-15C7-4F09-832E-079DA1130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AB6BD3-314E-4BBC-A555-D93A7484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14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6C2672-3F9D-4F49-9703-2563F775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50B6BA-39F3-4C78-A36E-63592CC41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0DC316-CF67-4291-B678-921D81ED5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080B1-1E3B-4FA6-9C99-55DC96D38ADE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87D9BA-48BC-4825-998E-D751A25AC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9CEDB6-107E-45E4-A97D-C07CE30FD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22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tiff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33F05AEB-5848-4FF2-9F3D-5922CE625E0D}"/>
              </a:ext>
            </a:extLst>
          </p:cNvPr>
          <p:cNvSpPr txBox="1">
            <a:spLocks/>
          </p:cNvSpPr>
          <p:nvPr/>
        </p:nvSpPr>
        <p:spPr>
          <a:xfrm>
            <a:off x="4830522" y="1245741"/>
            <a:ext cx="275463" cy="452328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b="1" dirty="0"/>
              <a:t>+</a:t>
            </a:r>
            <a:endParaRPr lang="fr-FR" sz="1800" kern="0" dirty="0">
              <a:latin typeface="Calibri" panose="020F0502020204030204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B26F5F-CA97-49F1-8D6C-A9B624F1F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10" y="1183296"/>
            <a:ext cx="5832472" cy="521175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4D4F955-C0AC-46CF-B085-FED047E072FE}"/>
              </a:ext>
            </a:extLst>
          </p:cNvPr>
          <p:cNvSpPr txBox="1"/>
          <p:nvPr/>
        </p:nvSpPr>
        <p:spPr>
          <a:xfrm>
            <a:off x="5219821" y="6500951"/>
            <a:ext cx="867662" cy="253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514350"/>
            <a:r>
              <a:rPr lang="fr-FR" sz="1050" i="1" dirty="0">
                <a:solidFill>
                  <a:srgbClr val="FF0000"/>
                </a:solidFill>
                <a:latin typeface="Calibri"/>
              </a:rPr>
              <a:t>Source: FAO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093628" y="5552846"/>
            <a:ext cx="478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" y="2339114"/>
            <a:ext cx="2632326" cy="1662499"/>
          </a:xfrm>
          <a:prstGeom prst="rect">
            <a:avLst/>
          </a:prstGeom>
        </p:spPr>
      </p:pic>
      <p:pic>
        <p:nvPicPr>
          <p:cNvPr id="22" name="Espace réservé du contenu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26819" y="3821835"/>
            <a:ext cx="2349994" cy="15666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Espace réservé du contenu 6"/>
          <p:cNvPicPr/>
          <p:nvPr/>
        </p:nvPicPr>
        <p:blipFill>
          <a:blip r:embed="rId5"/>
          <a:stretch/>
        </p:blipFill>
        <p:spPr>
          <a:xfrm>
            <a:off x="10988028" y="3943417"/>
            <a:ext cx="1107831" cy="1436378"/>
          </a:xfrm>
          <a:prstGeom prst="rect">
            <a:avLst/>
          </a:prstGeom>
          <a:ln w="9525">
            <a:noFill/>
          </a:ln>
        </p:spPr>
      </p:pic>
      <p:pic>
        <p:nvPicPr>
          <p:cNvPr id="24" name="Image 1" descr="Une image contenant herbe, extérieur&#10;&#10;Description générée automatique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60" y="5341140"/>
            <a:ext cx="2152358" cy="133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12" y="5428706"/>
            <a:ext cx="1972702" cy="12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8E073CEF-A8E5-45B7-927F-D3620467BED7}"/>
              </a:ext>
            </a:extLst>
          </p:cNvPr>
          <p:cNvSpPr txBox="1"/>
          <p:nvPr/>
        </p:nvSpPr>
        <p:spPr>
          <a:xfrm>
            <a:off x="8374182" y="3552505"/>
            <a:ext cx="3721677" cy="30777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 defTabSz="514350"/>
            <a:r>
              <a:rPr lang="fr-FR" sz="1400" b="1" dirty="0">
                <a:solidFill>
                  <a:prstClr val="black"/>
                </a:solidFill>
                <a:latin typeface="Calibri"/>
              </a:rPr>
              <a:t>2. Traitement, stockage, transformation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526022" y="192601"/>
            <a:ext cx="316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Fonctions principales du système alimentaire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461771"/>
            <a:ext cx="1642091" cy="12019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" y="375091"/>
            <a:ext cx="2699302" cy="20244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28" name="Picture 7" descr="C:\Users\PARAISO MOUSSA\Desktop\téléchargement (9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"/>
          <a:stretch>
            <a:fillRect/>
          </a:stretch>
        </p:blipFill>
        <p:spPr bwMode="auto">
          <a:xfrm>
            <a:off x="53058" y="5552845"/>
            <a:ext cx="2086960" cy="11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1" descr="Une image contenant texte, intérieur, encombré&#10;&#10;Description générée automatiquemen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1"/>
          <a:stretch>
            <a:fillRect/>
          </a:stretch>
        </p:blipFill>
        <p:spPr bwMode="auto">
          <a:xfrm>
            <a:off x="1353049" y="4316752"/>
            <a:ext cx="1571412" cy="120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C:\Users\PARAISO MOUSSA\Desktop\DOC M\Maison du paysan\PHOTOS\images (18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" y="4319043"/>
            <a:ext cx="1593663" cy="11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Une image contenant arbre&#10;&#10;Description générée automatiqueme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80" y="5609492"/>
            <a:ext cx="1497048" cy="109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 descr="F:\ETHNO_BIO_VP_21_08_2014\ETHNOBIO_PHASE_1\DSCN4165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11561" r="9786" b="4261"/>
          <a:stretch/>
        </p:blipFill>
        <p:spPr bwMode="auto">
          <a:xfrm>
            <a:off x="8259484" y="504788"/>
            <a:ext cx="1799962" cy="1392066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2" name="Picture 282" descr="D:\fichier photo nad\GROUPES_ALIMENTAIRES_PHOTOS_30-11-12\poisson-fruit de mer-mollusque\poisson\apkavi mou-tilapia frais(2).JP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9" t="16624" r="13708" b="18845"/>
          <a:stretch/>
        </p:blipFill>
        <p:spPr bwMode="auto">
          <a:xfrm>
            <a:off x="10294300" y="1989456"/>
            <a:ext cx="1785862" cy="1445078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8" name="Image 37" descr="F:\ETHNO_BIO_VP_21_08_2014\ETHNOBIO_PHASE_2\102NIKON\DSCN0642.JP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10876" r="14953" b="4587"/>
          <a:stretch/>
        </p:blipFill>
        <p:spPr bwMode="auto">
          <a:xfrm>
            <a:off x="8297365" y="1945272"/>
            <a:ext cx="1950806" cy="1539101"/>
          </a:xfrm>
          <a:prstGeom prst="roundRect">
            <a:avLst/>
          </a:prstGeom>
          <a:solidFill>
            <a:schemeClr val="lt1"/>
          </a:solidFill>
          <a:ln w="6350"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4" name="Image 43" descr="F:\ETHNO_BIO_VP_21_08_2014\ETHNOBIO_PHASE_2\107NIKON\DSCN1821.JPG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23178" r="20510" b="7812"/>
          <a:stretch/>
        </p:blipFill>
        <p:spPr bwMode="auto">
          <a:xfrm>
            <a:off x="10175768" y="550156"/>
            <a:ext cx="1945746" cy="1389023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23C15E60-0589-4DB4-BBB9-4DE1E20F8535}"/>
              </a:ext>
            </a:extLst>
          </p:cNvPr>
          <p:cNvSpPr txBox="1"/>
          <p:nvPr/>
        </p:nvSpPr>
        <p:spPr>
          <a:xfrm>
            <a:off x="53058" y="119336"/>
            <a:ext cx="4022553" cy="307777"/>
          </a:xfrm>
          <a:prstGeom prst="rect">
            <a:avLst/>
          </a:prstGeom>
          <a:solidFill>
            <a:srgbClr val="9933FF"/>
          </a:solidFill>
        </p:spPr>
        <p:txBody>
          <a:bodyPr wrap="square" rtlCol="0">
            <a:spAutoFit/>
          </a:bodyPr>
          <a:lstStyle/>
          <a:p>
            <a:pPr algn="ctr" defTabSz="514350"/>
            <a:r>
              <a:rPr lang="fr-FR" sz="1400" b="1" dirty="0">
                <a:solidFill>
                  <a:prstClr val="black"/>
                </a:solidFill>
                <a:latin typeface="Calibri"/>
              </a:rPr>
              <a:t>4. Choix, préparation, consommation des aliments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7FFC36C-284F-4E42-A1E9-4AA0AD5DE7D8}"/>
              </a:ext>
            </a:extLst>
          </p:cNvPr>
          <p:cNvSpPr txBox="1"/>
          <p:nvPr/>
        </p:nvSpPr>
        <p:spPr>
          <a:xfrm>
            <a:off x="8232072" y="159269"/>
            <a:ext cx="3848089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514350"/>
            <a:r>
              <a:rPr lang="fr-FR" sz="1400" b="1" dirty="0">
                <a:solidFill>
                  <a:prstClr val="black"/>
                </a:solidFill>
                <a:latin typeface="Calibri"/>
              </a:rPr>
              <a:t>1. Production alimentaire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622DD396-4C5B-4B05-A756-285800BF9BCE}"/>
              </a:ext>
            </a:extLst>
          </p:cNvPr>
          <p:cNvSpPr txBox="1"/>
          <p:nvPr/>
        </p:nvSpPr>
        <p:spPr>
          <a:xfrm>
            <a:off x="35646" y="3998764"/>
            <a:ext cx="280280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514350"/>
            <a:r>
              <a:rPr lang="fr-FR" sz="1400" b="1" dirty="0">
                <a:solidFill>
                  <a:prstClr val="black"/>
                </a:solidFill>
                <a:latin typeface="Calibri"/>
              </a:rPr>
              <a:t>3. Commerce, transport, marketing</a:t>
            </a:r>
          </a:p>
        </p:txBody>
      </p:sp>
    </p:spTree>
    <p:extLst>
      <p:ext uri="{BB962C8B-B14F-4D97-AF65-F5344CB8AC3E}">
        <p14:creationId xmlns:p14="http://schemas.microsoft.com/office/powerpoint/2010/main" val="15244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 animBg="1"/>
      <p:bldP spid="26" grpId="0" animBg="1"/>
      <p:bldP spid="46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733424" y="6488668"/>
            <a:ext cx="410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Nigériens Nourrissent les Nigériens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1" y="998485"/>
            <a:ext cx="3811198" cy="26843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80" y="3799586"/>
            <a:ext cx="3811199" cy="26660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663" y="1007702"/>
            <a:ext cx="3855104" cy="26985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906" y="3794786"/>
            <a:ext cx="3808867" cy="26918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6179" y="1212353"/>
            <a:ext cx="4348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3AAA35"/>
                </a:solidFill>
                <a:latin typeface="TradeGothicNextLTPro-Bd"/>
              </a:rPr>
              <a:t>Les conflits (SOFI, édition 2017) </a:t>
            </a:r>
            <a:r>
              <a:rPr lang="fr-FR" sz="1600" dirty="0">
                <a:latin typeface="TradeGothicNextLTPro-Rg"/>
              </a:rPr>
              <a:t>constituent une menace majeure pour la sécurité alimentaire et la nutrition et la principale cause des crises alimentaires mondiales.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3956179" y="2335481"/>
            <a:ext cx="43014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3AAA35"/>
                </a:solidFill>
                <a:latin typeface="TradeGothicNextLTPro-Bd"/>
              </a:rPr>
              <a:t>La variabilité du climat et les extrêmes climatiques (SOFI, édition 2018) </a:t>
            </a:r>
            <a:r>
              <a:rPr lang="fr-FR" sz="1600" dirty="0">
                <a:latin typeface="TradeGothicNextLTPro-Rg"/>
              </a:rPr>
              <a:t>sont l’un</a:t>
            </a:r>
          </a:p>
          <a:p>
            <a:r>
              <a:rPr lang="fr-FR" sz="1600" dirty="0">
                <a:latin typeface="TradeGothicNextLTPro-Rg"/>
              </a:rPr>
              <a:t>des principaux facteurs de la progression récente de la faim dans le monde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3975049" y="3471943"/>
            <a:ext cx="43296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3AAA35"/>
                </a:solidFill>
                <a:latin typeface="TradeGothicNextLTPro-Bd"/>
              </a:rPr>
              <a:t>Les ralentissements et les fléchissements économiques (SOFI, édition 2019) </a:t>
            </a:r>
            <a:r>
              <a:rPr lang="fr-FR" sz="1600" dirty="0">
                <a:latin typeface="TradeGothicNextLTPro-Rg"/>
              </a:rPr>
              <a:t>sont l’un des principaux facteurs de progression de la faim et de l’insécurité alimentaire.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3993080" y="4624468"/>
            <a:ext cx="4264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3AAA35"/>
                </a:solidFill>
                <a:latin typeface="TradeGothicNextLTPro-Bd"/>
              </a:rPr>
              <a:t>L’inaccessibilité économique des régimes alimentaires sains (SOFI, édition 2020) </a:t>
            </a:r>
            <a:r>
              <a:rPr lang="fr-FR" sz="1600" dirty="0">
                <a:latin typeface="TradeGothicNextLTPro-Rg"/>
              </a:rPr>
              <a:t>est associée à l’augmentation de l’insécurité alimentaire et a toutes les formes de malnutrition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4058397" y="6134573"/>
            <a:ext cx="4088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fr-FR" sz="1400" dirty="0">
                <a:solidFill>
                  <a:srgbClr val="FF0000"/>
                </a:solidFill>
              </a:rPr>
              <a:t>(FAO/FIDA/PAM/OMS/UNICEF - Rapport SOFI, 2021)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7818" y="124584"/>
            <a:ext cx="11434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000" b="1" dirty="0">
                <a:solidFill>
                  <a:schemeClr val="accent2"/>
                </a:solidFill>
                <a:sym typeface="Arial"/>
              </a:rPr>
              <a:t>Les c</a:t>
            </a:r>
            <a:r>
              <a:rPr lang="fr-FR" sz="2000" b="1" dirty="0">
                <a:solidFill>
                  <a:schemeClr val="accent2"/>
                </a:solidFill>
              </a:rPr>
              <a:t>hocs divers qui affectent les systèmes alimentaires compromettent la sécurité alimentaire, la nutrition et augmentent les inégalités surtout pour les petits exploitants dans les systèmes alimentaires</a:t>
            </a:r>
            <a:endParaRPr lang="fr-FR" sz="2000" b="1" dirty="0">
              <a:solidFill>
                <a:schemeClr val="accen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939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AACF2-D3EC-4EAB-926B-DC3070FD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55"/>
            <a:ext cx="10895012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Les atouts et les défis des systèmes alimentaires au Niger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76FBC6-0D57-42C9-A448-E3A527736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857251"/>
            <a:ext cx="5157787" cy="823912"/>
          </a:xfrm>
        </p:spPr>
        <p:txBody>
          <a:bodyPr/>
          <a:lstStyle/>
          <a:p>
            <a:r>
              <a:rPr lang="fr-FR" dirty="0"/>
              <a:t>Les atouts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E8CE75-71F2-4042-806F-72D0C4DDD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108" y="2532859"/>
            <a:ext cx="3864292" cy="3684588"/>
          </a:xfrm>
        </p:spPr>
        <p:txBody>
          <a:bodyPr>
            <a:normAutofit fontScale="92500" lnSpcReduction="20000"/>
          </a:bodyPr>
          <a:lstStyle/>
          <a:p>
            <a:r>
              <a:rPr lang="fr-FR" sz="1800" b="1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L’existence d’un environnement favorable sur le plan de la vision stratégique et des politiques de développement en lien direct avec les systèmes alimentaires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 existence d’un cadre favorable à la diversification progressive des transactions commerciales alimentaires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perspectives de l’agriculture irriguée grâce à des réformes et investissements dans la grande et petite irrigation</a:t>
            </a:r>
          </a:p>
          <a:p>
            <a:r>
              <a:rPr lang="fr-FR" sz="1800" b="1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perspectives d’augmentation des capacités de financement de l’Agriculture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2FEDEF-C406-4C4B-ABF5-97FA322C6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857251"/>
            <a:ext cx="5183188" cy="823912"/>
          </a:xfrm>
        </p:spPr>
        <p:txBody>
          <a:bodyPr/>
          <a:lstStyle/>
          <a:p>
            <a:r>
              <a:rPr lang="fr-FR" dirty="0"/>
              <a:t>Les défis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36EDF2-90A3-46B3-830C-14B5CDB9C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9920" y="1767840"/>
            <a:ext cx="7447280" cy="4856480"/>
          </a:xfrm>
        </p:spPr>
        <p:txBody>
          <a:bodyPr>
            <a:normAutofit fontScale="92500" lnSpcReduction="20000"/>
          </a:bodyPr>
          <a:lstStyle/>
          <a:p>
            <a:r>
              <a:rPr lang="fr-FR" sz="18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problématique sécuritaire au sahel est devenue un défi pour le développement des systèmes alimentaires</a:t>
            </a:r>
          </a:p>
          <a:p>
            <a:r>
              <a:rPr lang="fr-FR" sz="18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L’agriculture est encore résolument tournée vers l’amélioration des commodités agricoles de base dites « stratégiques »</a:t>
            </a:r>
            <a:endParaRPr lang="fr-FR" sz="1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petits exploitants agricoles et l’essentiel de la force productive alimentaire sont exposés à de nombreuses difficultés</a:t>
            </a:r>
          </a:p>
          <a:p>
            <a:r>
              <a:rPr lang="fr-FR" sz="18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systèmes productifs alimentaires font face aux défis fonciers, de financement, de la pression démographique</a:t>
            </a:r>
          </a:p>
          <a:p>
            <a:r>
              <a:rPr lang="fr-FR" sz="18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effets du changement climatique se traduisent par la dégradation des bases productives et l’amenuisement des aires de production agro-</a:t>
            </a:r>
            <a:r>
              <a:rPr lang="fr-FR" sz="1800" b="1" dirty="0" err="1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sylvo</a:t>
            </a:r>
            <a:r>
              <a:rPr lang="fr-FR" sz="18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-pastorale et halieutique</a:t>
            </a:r>
          </a:p>
          <a:p>
            <a:r>
              <a:rPr lang="fr-FR" sz="18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L’approche de promotion des chaines de valeur des produits agro-</a:t>
            </a:r>
            <a:r>
              <a:rPr lang="fr-FR" sz="1800" b="1" dirty="0" err="1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sylvo</a:t>
            </a:r>
            <a:r>
              <a:rPr lang="fr-FR" sz="18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-pastoraux et halieutiques est peu développée</a:t>
            </a:r>
          </a:p>
          <a:p>
            <a:r>
              <a:rPr lang="fr-FR" sz="18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faiblesse du système de protection sociale se caractérise par l’insuffisance des services sociaux aux groupes vulnérables</a:t>
            </a:r>
          </a:p>
          <a:p>
            <a:r>
              <a:rPr lang="fr-FR" sz="18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inégalités de genre affectent la durabilité des systèmes alimentaires et constituent un déterminant important de la pauvreté</a:t>
            </a:r>
          </a:p>
          <a:p>
            <a:r>
              <a:rPr lang="fr-FR" sz="18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qualité des données et des statistiques actuelles sur les systèmes alimentaires est faible et pose des problèmes de fiabilité dans de nombreux cas</a:t>
            </a:r>
            <a:endParaRPr lang="fr-FR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721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310"/>
            <a:ext cx="11461911" cy="956065"/>
          </a:xfrm>
        </p:spPr>
        <p:txBody>
          <a:bodyPr>
            <a:noAutofit/>
          </a:bodyPr>
          <a:lstStyle/>
          <a:p>
            <a:r>
              <a:rPr lang="fr-FR" sz="2500" b="1" dirty="0">
                <a:solidFill>
                  <a:srgbClr val="00B0F0"/>
                </a:solidFill>
                <a:latin typeface="+mn-lt"/>
              </a:rPr>
              <a:t>Note de Synthèse et feuille de route des engagements du Niger pour des systèmes alimentaires durables et équitables favorables à la saine alimentation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70" y="1095967"/>
            <a:ext cx="4890977" cy="56496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404" y="1095966"/>
            <a:ext cx="4980982" cy="568899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Flèche droite 5"/>
          <p:cNvSpPr/>
          <p:nvPr/>
        </p:nvSpPr>
        <p:spPr>
          <a:xfrm>
            <a:off x="5335571" y="3148555"/>
            <a:ext cx="1225485" cy="1018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46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1596" y="263951"/>
            <a:ext cx="11142482" cy="1140643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00B0F0"/>
                </a:solidFill>
                <a:latin typeface="+mn-lt"/>
              </a:rPr>
              <a:t>Les engagements du Niger pour la transformation des systèmes alimentaires durables, résilients et équitables sont formulés à la suite d’un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processus participatif et inclusif des concertations des acteurs de tous les secteurs </a:t>
            </a:r>
            <a:r>
              <a:rPr lang="fr-FR" sz="2400" b="1" dirty="0">
                <a:solidFill>
                  <a:srgbClr val="00B0F0"/>
                </a:solidFill>
                <a:latin typeface="+mn-lt"/>
              </a:rPr>
              <a:t>aux niveaux central et régional y compris les décideurs publics, les PTFs, la société civile et le secteur privé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595" y="1866507"/>
            <a:ext cx="4989130" cy="235264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" y="1866508"/>
            <a:ext cx="6059410" cy="305108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95" y="4317886"/>
            <a:ext cx="4989130" cy="240952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" y="5023550"/>
            <a:ext cx="6059410" cy="17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1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03" y="2389326"/>
            <a:ext cx="5039797" cy="244990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89326"/>
            <a:ext cx="9058941" cy="24499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" y="4839228"/>
            <a:ext cx="4152900" cy="201877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52" y="4870714"/>
            <a:ext cx="4088131" cy="198728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0" y="4870714"/>
            <a:ext cx="4088129" cy="198728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48" y="510747"/>
            <a:ext cx="3320583" cy="184709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6683" y="520832"/>
            <a:ext cx="3286124" cy="182927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" y="510747"/>
            <a:ext cx="3200140" cy="183936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38" y="521503"/>
            <a:ext cx="2745414" cy="1825408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59876" y="0"/>
            <a:ext cx="11265031" cy="520831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00B0F0"/>
                </a:solidFill>
                <a:latin typeface="+mn-lt"/>
              </a:rPr>
              <a:t>Concertations sous forme de webinaire, ateliers, conférences et rue marchande</a:t>
            </a:r>
          </a:p>
        </p:txBody>
      </p:sp>
    </p:spTree>
    <p:extLst>
      <p:ext uri="{BB962C8B-B14F-4D97-AF65-F5344CB8AC3E}">
        <p14:creationId xmlns:p14="http://schemas.microsoft.com/office/powerpoint/2010/main" val="271293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 txBox="1">
            <a:spLocks/>
          </p:cNvSpPr>
          <p:nvPr/>
        </p:nvSpPr>
        <p:spPr>
          <a:xfrm>
            <a:off x="5758992" y="114300"/>
            <a:ext cx="6433008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2400" b="1" dirty="0">
                <a:solidFill>
                  <a:schemeClr val="bg1"/>
                </a:solidFill>
                <a:latin typeface="+mn-lt"/>
              </a:rPr>
              <a:t>7 voies prioritaires pour la transformation des systèmes alimentaires au Niger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33424" y="6488668"/>
            <a:ext cx="410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Nigériens Nourrissent les Nigériens</a:t>
            </a:r>
          </a:p>
        </p:txBody>
      </p:sp>
      <p:sp>
        <p:nvSpPr>
          <p:cNvPr id="4" name="Google Shape;72;p12">
            <a:extLst>
              <a:ext uri="{FF2B5EF4-FFF2-40B4-BE49-F238E27FC236}">
                <a16:creationId xmlns:a16="http://schemas.microsoft.com/office/drawing/2014/main" id="{41999E2D-E8F2-430C-ACD7-67D4E227FA7F}"/>
              </a:ext>
            </a:extLst>
          </p:cNvPr>
          <p:cNvSpPr txBox="1"/>
          <p:nvPr/>
        </p:nvSpPr>
        <p:spPr>
          <a:xfrm>
            <a:off x="226243" y="1038596"/>
            <a:ext cx="11363241" cy="525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67" tIns="27933" rIns="55867" bIns="27933" anchor="t" anchorCtr="0">
            <a:noAutofit/>
          </a:bodyPr>
          <a:lstStyle/>
          <a:p>
            <a:pPr marL="914400" marR="0" lvl="1" indent="-457200" algn="just" defTabSz="914400" rtl="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Montserrat"/>
              </a:rPr>
              <a:t>Améliorer la gouvernance et le financement des systèmes alimentaires,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Montserrat"/>
              </a:rPr>
              <a:t>en vue d’atteindre les engagements de Malabo, notamment en valorisant les mécanismes innovants tels que le FISAN</a:t>
            </a:r>
          </a:p>
          <a:p>
            <a:pPr marL="914400" marR="0" lvl="1" indent="-457200" algn="just" defTabSz="914400" rtl="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Montserrat"/>
              </a:rPr>
              <a:t>Impulser des réformes administratives et législatives assorties d’actes facilitant leur opérationnalisation,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Montserrat"/>
              </a:rPr>
              <a:t>notamment dans les domaines du foncier et de la décentralisation </a:t>
            </a:r>
          </a:p>
          <a:p>
            <a:pPr marL="914400" marR="0" lvl="1" indent="-457200" algn="just" defTabSz="914400" rtl="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Montserrat"/>
              </a:rPr>
              <a:t>Promouvoir les chaines de valeurs prioritaires des produits alimentaires à fort potentiel nutritionnel et commercial,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Montserrat"/>
              </a:rPr>
              <a:t>dans les domaines agricole, halieutique, de l’élevage et des produits forestiers et non ligneux (légumineuses, fruits et légumes, lait et dérivés, poissons, PFNL, céréales sèches, viandes)</a:t>
            </a:r>
          </a:p>
          <a:p>
            <a:pPr marL="914400" marR="0" lvl="1" indent="-457200" algn="just" defTabSz="914400" rtl="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Montserrat"/>
              </a:rPr>
              <a:t>Renforcer la recherche et l’innovation pour des systèmes alimentaires durables,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Montserrat"/>
              </a:rPr>
              <a:t>à travers des partenariats créatifs et en vue de développement des technologies appropriées et accessibles  </a:t>
            </a:r>
          </a:p>
          <a:p>
            <a:pPr marL="914400" marR="0" lvl="1" indent="-457200" algn="just" defTabSz="914400" rtl="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Montserrat"/>
              </a:rPr>
              <a:t>Promouvoir et renforcer la vulgarisation et l’appui-conseil agricoles,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Montserrat"/>
              </a:rPr>
              <a:t>notamment autour du Système National du Conseil Agricole et de la mobilisation d’une large gamme d’acteurs (publics, privés, OP, Chambres d’Agriculture…)</a:t>
            </a:r>
          </a:p>
          <a:p>
            <a:pPr marL="914400" marR="0" lvl="1" indent="-457200" algn="just" defTabSz="914400" rtl="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Montserrat"/>
              </a:rPr>
              <a:t>Soutenir le renforcement de la résilience et du relèvement,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Montserrat"/>
              </a:rPr>
              <a:t>grâce aux mécanismes existants de prévention et de réponse aux divers crises et catastrophes et à la promotion d’un approche Nexus Urgence-Développement-Paix et d’une protection sociale adaptative  </a:t>
            </a:r>
          </a:p>
          <a:p>
            <a:pPr marL="914400" marR="0" lvl="1" indent="-457200" algn="just" defTabSz="914400" rtl="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Montserrat"/>
              </a:rPr>
              <a:t>Rendre disponible des données statistiques de qualité et renforcer les systèmes d’information et de suivi-évaluation sectoriels </a:t>
            </a:r>
          </a:p>
        </p:txBody>
      </p:sp>
      <p:sp>
        <p:nvSpPr>
          <p:cNvPr id="5" name="Titre 4"/>
          <p:cNvSpPr txBox="1">
            <a:spLocks/>
          </p:cNvSpPr>
          <p:nvPr/>
        </p:nvSpPr>
        <p:spPr>
          <a:xfrm>
            <a:off x="733424" y="259438"/>
            <a:ext cx="1085606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2200" b="1" dirty="0">
                <a:solidFill>
                  <a:srgbClr val="00B050"/>
                </a:solidFill>
                <a:latin typeface="+mn-lt"/>
              </a:rPr>
              <a:t>Sept (7) voies prioritaires identifiées pour la transformation des systèmes alimentaires au Niger d’ici 2030</a:t>
            </a:r>
            <a:endParaRPr lang="fr-FR" sz="2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540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 txBox="1">
            <a:spLocks/>
          </p:cNvSpPr>
          <p:nvPr/>
        </p:nvSpPr>
        <p:spPr>
          <a:xfrm>
            <a:off x="5730999" y="67645"/>
            <a:ext cx="6433008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2400" b="1" dirty="0">
                <a:solidFill>
                  <a:schemeClr val="bg1"/>
                </a:solidFill>
                <a:latin typeface="+mn-lt"/>
              </a:rPr>
              <a:t>Alignement des 7 voies de transformation des Systèmes alimentaires avec les programmes de l’Initiative 3N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33424" y="6488668"/>
            <a:ext cx="410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Nigériens Nourrissent les Nigériens</a:t>
            </a:r>
          </a:p>
        </p:txBody>
      </p:sp>
      <p:sp>
        <p:nvSpPr>
          <p:cNvPr id="5" name="Titre 4"/>
          <p:cNvSpPr txBox="1">
            <a:spLocks/>
          </p:cNvSpPr>
          <p:nvPr/>
        </p:nvSpPr>
        <p:spPr>
          <a:xfrm>
            <a:off x="733424" y="344402"/>
            <a:ext cx="1085606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2800" b="1" dirty="0">
                <a:solidFill>
                  <a:srgbClr val="00B050"/>
                </a:solidFill>
                <a:latin typeface="+mn-lt"/>
              </a:rPr>
              <a:t>Opérationnalisation des 7 voies de transformation des systèmes alimentaires pour une alimentation saine à l’horizon 2030 au Niger 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38175" y="1219200"/>
            <a:ext cx="10951309" cy="53816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2400" dirty="0"/>
              <a:t> Initiative 3N à l’horizon 2030, Une vision/stratégie prospective de transformation des systèmes alimentaires pour des régimes alimentaire sur le long terme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2000" dirty="0"/>
              <a:t>Plan d’action 2021-2025 de l’Initiative 3N « les Nigériens Nourrissent les Nigériens »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r-F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Politique Nationale de Sécurité Nutritionnelle (PNSN) à l’horizon 2025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Plan d’action 2021-2025  de la PNSN</a:t>
            </a:r>
          </a:p>
          <a:p>
            <a:pPr marL="457200" lvl="1" indent="0">
              <a:buNone/>
            </a:pPr>
            <a:endParaRPr lang="fr-F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Politiques, Programmes, plans et stratégies sectorielles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 Documents de Programmation Pluriannuels de Dépenses (DPPD)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 Plans/Projets Annuels de Performance (PAP)</a:t>
            </a:r>
          </a:p>
          <a:p>
            <a:pPr marL="457200" lvl="1" indent="0">
              <a:buNone/>
            </a:pPr>
            <a:endParaRPr lang="fr-F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Autres actions concrètes </a:t>
            </a:r>
            <a:r>
              <a:rPr lang="fr-FR" sz="2400" b="1" dirty="0"/>
              <a:t>illustratives</a:t>
            </a:r>
            <a:r>
              <a:rPr lang="fr-FR" sz="2400" dirty="0"/>
              <a:t> du Gouvernement et des partenaires incluant les mécanismes de financement innovants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Agropoles régionaux ou Pôles pour l’industrialisation agro-alimentaire des régions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Fonds d’Investissement pour la Sécurité Alimentaire et Nutritionnelle (FISAN)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Opérationnalisation de l’approche Nexus </a:t>
            </a:r>
            <a:r>
              <a:rPr lang="fr-FR" sz="2000"/>
              <a:t>Urgence-Développement-Paix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1367002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17038</TotalTime>
  <Words>933</Words>
  <Application>Microsoft Office PowerPoint</Application>
  <PresentationFormat>Grand écran</PresentationFormat>
  <Paragraphs>61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TradeGothicNextLTPro-Bd</vt:lpstr>
      <vt:lpstr>TradeGothicNextLTPro-Rg</vt:lpstr>
      <vt:lpstr>Wingdings</vt:lpstr>
      <vt:lpstr>1_Thème Office</vt:lpstr>
      <vt:lpstr>Présentation PowerPoint</vt:lpstr>
      <vt:lpstr>Présentation PowerPoint</vt:lpstr>
      <vt:lpstr>Les atouts et les défis des systèmes alimentaires au Niger</vt:lpstr>
      <vt:lpstr>Note de Synthèse et feuille de route des engagements du Niger pour des systèmes alimentaires durables et équitables favorables à la saine alimentation</vt:lpstr>
      <vt:lpstr>Les engagements du Niger pour la transformation des systèmes alimentaires durables, résilients et équitables sont formulés à la suite d’un processus participatif et inclusif des concertations des acteurs de tous les secteurs aux niveaux central et régional y compris les décideurs publics, les PTFs, la société civile et le secteur privé</vt:lpstr>
      <vt:lpstr>Concertations sous forme de webinaire, ateliers, conférences et rue marchande</vt:lpstr>
      <vt:lpstr>Présentation PowerPoint</vt:lpstr>
      <vt:lpstr>Présentation PowerPoint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NtandouBouzitou, Gervais (FAONE)</dc:creator>
  <cp:lastModifiedBy>ABOUBACAR MAHAMADOU</cp:lastModifiedBy>
  <cp:revision>358</cp:revision>
  <cp:lastPrinted>2022-01-29T07:11:42Z</cp:lastPrinted>
  <dcterms:created xsi:type="dcterms:W3CDTF">2022-01-13T13:08:26Z</dcterms:created>
  <dcterms:modified xsi:type="dcterms:W3CDTF">2023-02-28T17:15:27Z</dcterms:modified>
</cp:coreProperties>
</file>