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305" r:id="rId4"/>
    <p:sldId id="312" r:id="rId5"/>
    <p:sldId id="313" r:id="rId6"/>
    <p:sldId id="315" r:id="rId7"/>
    <p:sldId id="282" r:id="rId8"/>
    <p:sldId id="320" r:id="rId9"/>
    <p:sldId id="321" r:id="rId10"/>
    <p:sldId id="324" r:id="rId11"/>
    <p:sldId id="322" r:id="rId12"/>
    <p:sldId id="319" r:id="rId13"/>
    <p:sldId id="316" r:id="rId14"/>
    <p:sldId id="314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948A54"/>
    <a:srgbClr val="F79646"/>
    <a:srgbClr val="FFFFFF"/>
    <a:srgbClr val="9BBB59"/>
    <a:srgbClr val="C0504D"/>
    <a:srgbClr val="00B050"/>
    <a:srgbClr val="4BACC6"/>
    <a:srgbClr val="FC5934"/>
    <a:srgbClr val="42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8" autoAdjust="0"/>
  </p:normalViewPr>
  <p:slideViewPr>
    <p:cSldViewPr>
      <p:cViewPr varScale="1">
        <p:scale>
          <a:sx n="46" d="100"/>
          <a:sy n="46" d="100"/>
        </p:scale>
        <p:origin x="1402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65C6B-AD7E-4F89-8016-A94DF4461462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B532-3F97-40DC-A6FB-3EBACACC28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DDF4F-D5AB-4AC2-BA00-6914B7C7B47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TBD – Animation on this slide. You can change home page any</a:t>
            </a:r>
            <a:r>
              <a:rPr lang="en-US" baseline="0" dirty="0"/>
              <a:t> time according to your requirement. Use Admin &gt; General settings to do so. Any dashboard can be made as home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DDF4F-D5AB-4AC2-BA00-6914B7C7B47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9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TBD-animation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DDF4F-D5AB-4AC2-BA00-6914B7C7B47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9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95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14FE7-26C0-467A-AAAD-0AF45D26C2B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433C-DF2C-4F01-B6F5-04BE34391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58E2B60-39E0-4309-9B93-7D015B88BEB5}"/>
              </a:ext>
            </a:extLst>
          </p:cNvPr>
          <p:cNvCxnSpPr/>
          <p:nvPr/>
        </p:nvCxnSpPr>
        <p:spPr>
          <a:xfrm>
            <a:off x="1428657" y="2663052"/>
            <a:ext cx="20370" cy="170205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564570D-7E7D-4D64-8240-8E28FB7D6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0509"/>
            <a:ext cx="3848100" cy="13620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15A511-0A5D-4BDE-8646-808AAA32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448" y="5157192"/>
            <a:ext cx="2895600" cy="7905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4E7820-7708-446B-88FF-C9330852C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947767"/>
            <a:ext cx="2895600" cy="8396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790976-BED1-492C-9126-ECFF9759A995}"/>
              </a:ext>
            </a:extLst>
          </p:cNvPr>
          <p:cNvSpPr/>
          <p:nvPr/>
        </p:nvSpPr>
        <p:spPr>
          <a:xfrm>
            <a:off x="1515817" y="2708920"/>
            <a:ext cx="5659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Open Data Portal  </a:t>
            </a:r>
          </a:p>
          <a:p>
            <a:r>
              <a:rPr lang="en-US" sz="2400" dirty="0">
                <a:solidFill>
                  <a:srgbClr val="B0C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400" dirty="0" err="1">
                <a:solidFill>
                  <a:srgbClr val="B0C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portail</a:t>
            </a:r>
            <a:r>
              <a:rPr lang="en-US" sz="2400" dirty="0">
                <a:solidFill>
                  <a:srgbClr val="B0C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B0C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US" sz="2400" dirty="0">
                <a:solidFill>
                  <a:srgbClr val="B0C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0C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</a:t>
            </a:r>
            <a:endParaRPr lang="en-US" sz="2400" dirty="0">
              <a:solidFill>
                <a:srgbClr val="B0CA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D3E9D3-D51C-4B80-99D4-11A6D951EF11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ODD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05534-D86A-4437-9041-AC4A189D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3"/>
          <a:stretch/>
        </p:blipFill>
        <p:spPr>
          <a:xfrm>
            <a:off x="527678" y="1196752"/>
            <a:ext cx="7863380" cy="476232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922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7B5B12-0EDB-48AE-A4A8-4825A93C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00" y="1040168"/>
            <a:ext cx="5932399" cy="529544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2E91D8-16F2-433F-9DF4-69EB967C8183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Publication : Annuaire statistique</a:t>
            </a:r>
          </a:p>
        </p:txBody>
      </p:sp>
    </p:spTree>
    <p:extLst>
      <p:ext uri="{BB962C8B-B14F-4D97-AF65-F5344CB8AC3E}">
        <p14:creationId xmlns:p14="http://schemas.microsoft.com/office/powerpoint/2010/main" val="386960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9A5159-DED3-455D-B3BE-F7F71247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80728"/>
            <a:ext cx="4896544" cy="573187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AB3EFF-1026-40AB-A69B-07F6D5C3A274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Page diffusion d’un projet</a:t>
            </a:r>
          </a:p>
        </p:txBody>
      </p:sp>
    </p:spTree>
    <p:extLst>
      <p:ext uri="{BB962C8B-B14F-4D97-AF65-F5344CB8AC3E}">
        <p14:creationId xmlns:p14="http://schemas.microsoft.com/office/powerpoint/2010/main" val="148177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123AC9-E5A8-4BF5-812B-D5A2B7890BC5}"/>
              </a:ext>
            </a:extLst>
          </p:cNvPr>
          <p:cNvSpPr/>
          <p:nvPr/>
        </p:nvSpPr>
        <p:spPr>
          <a:xfrm>
            <a:off x="1557818" y="1292097"/>
            <a:ext cx="7293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https://aih.opendataforafrica.org/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B897AA0-9338-49E8-A84F-C1F93CBB2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7" y="1167342"/>
            <a:ext cx="988175" cy="9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87E52E-481F-4FC3-97F8-C59DD08D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87" y="2564904"/>
            <a:ext cx="7452320" cy="396428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A98141-C98A-427F-833C-C27817006587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Hub des </a:t>
            </a:r>
            <a:r>
              <a:rPr lang="fr-FR" sz="3323" dirty="0" err="1">
                <a:solidFill>
                  <a:schemeClr val="accent3">
                    <a:lumMod val="50000"/>
                  </a:schemeClr>
                </a:solidFill>
              </a:rPr>
              <a:t>ODPs</a:t>
            </a: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en Afrique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Accès rapide </a:t>
            </a:r>
          </a:p>
        </p:txBody>
      </p:sp>
    </p:spTree>
    <p:extLst>
      <p:ext uri="{BB962C8B-B14F-4D97-AF65-F5344CB8AC3E}">
        <p14:creationId xmlns:p14="http://schemas.microsoft.com/office/powerpoint/2010/main" val="29320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CD9038-A029-4DA8-9A2C-F473C1172998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ODP Niger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fr-FR" sz="17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0EEEA2-5154-9A12-F66A-E66B25666789}"/>
              </a:ext>
            </a:extLst>
          </p:cNvPr>
          <p:cNvSpPr txBox="1"/>
          <p:nvPr/>
        </p:nvSpPr>
        <p:spPr>
          <a:xfrm>
            <a:off x="35496" y="3074825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https://</a:t>
            </a:r>
            <a:r>
              <a:rPr lang="fr-FR" sz="2800" b="1" dirty="0"/>
              <a:t>niger</a:t>
            </a:r>
            <a:r>
              <a:rPr lang="fr-FR" sz="2800" dirty="0"/>
              <a:t>.opendataforafrica.org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DB7341-0953-B044-6B61-AF9A462D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50" y="1196752"/>
            <a:ext cx="3923548" cy="53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6" b="-333"/>
          <a:stretch>
            <a:fillRect/>
          </a:stretch>
        </p:blipFill>
        <p:spPr bwMode="auto">
          <a:xfrm>
            <a:off x="6876256" y="5805264"/>
            <a:ext cx="2095565" cy="9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89248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749496" y="2276872"/>
            <a:ext cx="31883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accent3">
                    <a:lumMod val="50000"/>
                  </a:schemeClr>
                </a:solidFill>
              </a:rPr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189038"/>
            <a:ext cx="8305800" cy="4449762"/>
          </a:xfrm>
        </p:spPr>
        <p:txBody>
          <a:bodyPr>
            <a:normAutofit/>
          </a:bodyPr>
          <a:lstStyle/>
          <a:p>
            <a:pPr marL="914400" lvl="1" indent="-514350">
              <a:buClr>
                <a:srgbClr val="317B31"/>
              </a:buClr>
              <a:buSzPct val="100000"/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lvl="0">
              <a:buClr>
                <a:srgbClr val="317B31"/>
              </a:buClr>
            </a:pPr>
            <a:r>
              <a:rPr lang="fr-FR" sz="2400" dirty="0"/>
              <a:t>Une page d’accueil personnalisable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Catalogue de données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Galerie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Charger vos propres jeux de données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Soumission de données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Création Tableaux de bords / Visualisations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Administrer l’ODP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Aide</a:t>
            </a:r>
          </a:p>
          <a:p>
            <a:pPr lvl="0">
              <a:buClr>
                <a:srgbClr val="317B31"/>
              </a:buClr>
            </a:pPr>
            <a:r>
              <a:rPr lang="fr-FR" sz="2400" dirty="0"/>
              <a:t>Construire la Page Nationale récapitulative de données (PNRD)</a:t>
            </a:r>
          </a:p>
          <a:p>
            <a:pPr>
              <a:buClr>
                <a:srgbClr val="317B31"/>
              </a:buClr>
            </a:pPr>
            <a:endParaRPr lang="en-US" sz="2400" dirty="0"/>
          </a:p>
          <a:p>
            <a:pPr>
              <a:buClr>
                <a:srgbClr val="317B31"/>
              </a:buClr>
            </a:pP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Fonctionnalités de 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E36-5D13-49F6-9E29-FAE00AAB24C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4" descr="\\VADIM-PK\Design\Macets\Прогноз\АфрикБанк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868" y="5638800"/>
            <a:ext cx="1618732" cy="90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77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E36-5D13-49F6-9E29-FAE00AAB24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4294967295"/>
          </p:nvPr>
        </p:nvSpPr>
        <p:spPr>
          <a:xfrm>
            <a:off x="178190" y="1428774"/>
            <a:ext cx="8229600" cy="4449762"/>
          </a:xfrm>
        </p:spPr>
        <p:txBody>
          <a:bodyPr>
            <a:normAutofit/>
          </a:bodyPr>
          <a:lstStyle/>
          <a:p>
            <a:pPr marL="914400" lvl="1" indent="-514350">
              <a:buSzPct val="100000"/>
              <a:buNone/>
            </a:pPr>
            <a:endParaRPr lang="en-US" sz="1800" i="1" dirty="0"/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6" name="Picture 4" descr="\\VADIM-PK\Design\Macets\Прогноз\АфрикБанк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868" y="5638800"/>
            <a:ext cx="1618732" cy="901521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9E494F-FE19-47BA-94FA-1014DDDCD0F7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Page d’</a:t>
            </a:r>
            <a:r>
              <a:rPr lang="fr-FR" sz="1700" i="1" dirty="0" err="1">
                <a:solidFill>
                  <a:schemeClr val="accent3">
                    <a:lumMod val="50000"/>
                  </a:schemeClr>
                </a:solidFill>
              </a:rPr>
              <a:t>acceuil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 personnalisable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F22D01-B416-4309-9C17-4806DEF0C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35" y="1051848"/>
            <a:ext cx="3906020" cy="23771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9540B2-04CD-4B47-B79B-C0EDB21A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98" y="2160264"/>
            <a:ext cx="3990999" cy="21795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BAC27D-4800-4F39-8740-10757E5F2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91" y="3870923"/>
            <a:ext cx="3906020" cy="286865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71FA9C-5744-4F77-96A1-0D6070398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890" y="1087654"/>
            <a:ext cx="4626497" cy="53074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35C9B1-FE0D-437D-82D1-12ECB20D137A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Catalogue de données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7BED81-5A2A-40FF-A83D-FFA28C4B1106}"/>
              </a:ext>
            </a:extLst>
          </p:cNvPr>
          <p:cNvSpPr txBox="1">
            <a:spLocks/>
          </p:cNvSpPr>
          <p:nvPr/>
        </p:nvSpPr>
        <p:spPr>
          <a:xfrm>
            <a:off x="228600" y="1341438"/>
            <a:ext cx="8458200" cy="444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SzPct val="100000"/>
              <a:buFont typeface="Arial" pitchFamily="34" charset="0"/>
              <a:buNone/>
            </a:pPr>
            <a:endParaRPr lang="en-US" sz="1800" i="1"/>
          </a:p>
          <a:p>
            <a:pPr marL="0" indent="0">
              <a:buFont typeface="Arial" pitchFamily="34" charset="0"/>
              <a:buNone/>
            </a:pPr>
            <a:endParaRPr lang="en-US" sz="2400"/>
          </a:p>
          <a:p>
            <a:pPr>
              <a:buFont typeface="Wingdings" pitchFamily="2" charset="2"/>
              <a:buChar char="Ø"/>
            </a:pPr>
            <a:endParaRPr lang="en-US" sz="2400"/>
          </a:p>
          <a:p>
            <a:pPr marL="0" indent="0">
              <a:buFont typeface="Arial" pitchFamily="34" charset="0"/>
              <a:buNone/>
            </a:pPr>
            <a:endParaRPr lang="en-US" sz="240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8A0180C-FDE6-4874-AAE5-6FA30826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675E36-5D13-49F6-9E29-FAE00AAB24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4" descr="\\VADIM-PK\Design\Macets\Прогноз\АфрикБанк\Лого.png">
            <a:extLst>
              <a:ext uri="{FF2B5EF4-FFF2-40B4-BE49-F238E27FC236}">
                <a16:creationId xmlns:a16="http://schemas.microsoft.com/office/drawing/2014/main" id="{40EBA92D-A067-45F1-B281-BFFAB94E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868" y="5638800"/>
            <a:ext cx="1618732" cy="901521"/>
          </a:xfrm>
          <a:prstGeom prst="rect">
            <a:avLst/>
          </a:prstGeom>
          <a:noFill/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1D92DFC-51FA-41A5-9E46-E4E05FCE73BA}"/>
              </a:ext>
            </a:extLst>
          </p:cNvPr>
          <p:cNvSpPr txBox="1"/>
          <p:nvPr/>
        </p:nvSpPr>
        <p:spPr>
          <a:xfrm>
            <a:off x="6477000" y="1828800"/>
            <a:ext cx="243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Catalogue de données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Sujets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Régions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Recherche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3194D7-8E77-4AFF-A20B-347A1C534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9" b="-12609"/>
          <a:stretch/>
        </p:blipFill>
        <p:spPr>
          <a:xfrm>
            <a:off x="5209916" y="901638"/>
            <a:ext cx="4016084" cy="51113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4FB4FDE-EFC3-4CA7-AAE7-116B48510632}"/>
              </a:ext>
            </a:extLst>
          </p:cNvPr>
          <p:cNvSpPr/>
          <p:nvPr/>
        </p:nvSpPr>
        <p:spPr>
          <a:xfrm>
            <a:off x="5796136" y="907298"/>
            <a:ext cx="1440160" cy="43347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1C9E8E0-22D1-48F7-A429-90CC5667D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/>
          <a:stretch/>
        </p:blipFill>
        <p:spPr>
          <a:xfrm>
            <a:off x="130236" y="992768"/>
            <a:ext cx="5005886" cy="3228319"/>
          </a:xfrm>
          <a:prstGeom prst="rect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5548F2-31C4-4D1A-AFF0-06B3FC409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457" y="2492896"/>
            <a:ext cx="5059743" cy="28220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349B2A-A0C8-4561-95B8-A50BDF98B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20" y="3803135"/>
            <a:ext cx="5059743" cy="291127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8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3FBE73-AF89-4610-85E3-1BFB891A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69675E36-5D13-49F6-9E29-FAE00AAB24C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\\VADIM-PK\Design\Macets\Прогноз\АфрикБанк\Лого.png">
            <a:extLst>
              <a:ext uri="{FF2B5EF4-FFF2-40B4-BE49-F238E27FC236}">
                <a16:creationId xmlns:a16="http://schemas.microsoft.com/office/drawing/2014/main" id="{5407CA28-CADC-4764-AB32-677441D4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868" y="5638800"/>
            <a:ext cx="1618732" cy="901521"/>
          </a:xfrm>
          <a:prstGeom prst="rect">
            <a:avLst/>
          </a:prstGeom>
          <a:noFill/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1DA77FD-ADF5-484B-A33B-68AA5CCAF6DE}"/>
              </a:ext>
            </a:extLst>
          </p:cNvPr>
          <p:cNvSpPr txBox="1"/>
          <p:nvPr/>
        </p:nvSpPr>
        <p:spPr>
          <a:xfrm>
            <a:off x="5925068" y="1028343"/>
            <a:ext cx="289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Visionneur d’un ensemble de données permet</a:t>
            </a:r>
            <a:r>
              <a:rPr lang="en-US" sz="1600" b="1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De parcourir l’ensemble de données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De télécharger les données(toutes les données ou une partie)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Aide à visualiser rapidement les données sur un graphique / tableau,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Aide à exporter les graphiques/tableaux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Aide à sauvegarder les graphiques  pour un utilisation en ligne.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De visualiser l’historique des mises à jour d’un ensemble de données.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AFB692-86D1-4763-B196-E0DDE1761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77" y="1028343"/>
            <a:ext cx="5180257" cy="54483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4AB6D4-C585-4A53-A439-3CABD17867AB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Catalogue de données</a:t>
            </a:r>
          </a:p>
        </p:txBody>
      </p:sp>
    </p:spTree>
    <p:extLst>
      <p:ext uri="{BB962C8B-B14F-4D97-AF65-F5344CB8AC3E}">
        <p14:creationId xmlns:p14="http://schemas.microsoft.com/office/powerpoint/2010/main" val="357011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38A9538-5023-4D0A-8B46-BE7C1A82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9" y="977983"/>
            <a:ext cx="8892480" cy="4199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77D999-230A-4B8D-B8E6-1D9C18C20A9E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Export des données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4447958-D727-4455-B512-0C545874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69675E36-5D13-49F6-9E29-FAE00AAB24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4" descr="\\VADIM-PK\Design\Macets\Прогноз\АфрикБанк\Лого.png">
            <a:extLst>
              <a:ext uri="{FF2B5EF4-FFF2-40B4-BE49-F238E27FC236}">
                <a16:creationId xmlns:a16="http://schemas.microsoft.com/office/drawing/2014/main" id="{4AD917AD-F41F-414D-8CCD-D460577B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868" y="5638800"/>
            <a:ext cx="1618732" cy="901521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D7A05F-1FC5-4C55-92C4-F9F77D949E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3" t="17471" b="5650"/>
          <a:stretch/>
        </p:blipFill>
        <p:spPr>
          <a:xfrm>
            <a:off x="131009" y="1397904"/>
            <a:ext cx="271709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3A8900C-572F-4BC1-8870-3DBC32A44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29" y="1317762"/>
            <a:ext cx="282892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BF34AB-2BC8-462E-BEF3-200449699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398" y="1356840"/>
            <a:ext cx="13049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3FD115-9DBE-4FF3-84F1-5A8D1F7B7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880" y="1550871"/>
            <a:ext cx="2570720" cy="187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9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E36-5D13-49F6-9E29-FAE00AAB24C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4" descr="\\VADIM-PK\Design\Macets\Прогноз\АфрикБанк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868" y="5638800"/>
            <a:ext cx="1618732" cy="901521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A4111BF-B7DC-46D1-9AB7-7A2C7BD37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32" y="1202386"/>
            <a:ext cx="6335936" cy="49685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434C35-4218-41E0-8B3F-502E44897460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 err="1">
                <a:solidFill>
                  <a:schemeClr val="accent3">
                    <a:lumMod val="50000"/>
                  </a:schemeClr>
                </a:solidFill>
              </a:rPr>
              <a:t>Gallerie</a:t>
            </a:r>
            <a:endParaRPr lang="fr-FR" sz="17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CFDB47-70D1-4B25-B5FC-158435026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546" y="1788435"/>
            <a:ext cx="4641054" cy="475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8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40CF98-FD62-438E-8FF1-7EB22DE3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0729"/>
            <a:ext cx="6272654" cy="56288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F80C41-845C-416E-ABE7-8EA547FB6355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Recensement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161207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776865-468F-4403-B930-38E7BE4C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07504"/>
            <a:ext cx="5904656" cy="55387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13B560-3130-416D-9BEF-335ECA920F9A}"/>
              </a:ext>
            </a:extLst>
          </p:cNvPr>
          <p:cNvSpPr txBox="1">
            <a:spLocks/>
          </p:cNvSpPr>
          <p:nvPr/>
        </p:nvSpPr>
        <p:spPr>
          <a:xfrm>
            <a:off x="539552" y="118418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Vue d’ensemble de l’ODP</a:t>
            </a:r>
          </a:p>
          <a:p>
            <a:pPr marL="57150" algn="l">
              <a:defRPr/>
            </a:pPr>
            <a:r>
              <a:rPr lang="fr-FR" sz="332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1700" i="1" dirty="0">
                <a:solidFill>
                  <a:schemeClr val="accent3">
                    <a:lumMod val="50000"/>
                  </a:schemeClr>
                </a:solidFill>
              </a:rPr>
              <a:t>PNRD</a:t>
            </a:r>
          </a:p>
        </p:txBody>
      </p:sp>
    </p:spTree>
    <p:extLst>
      <p:ext uri="{BB962C8B-B14F-4D97-AF65-F5344CB8AC3E}">
        <p14:creationId xmlns:p14="http://schemas.microsoft.com/office/powerpoint/2010/main" val="38286219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281</Words>
  <Application>Microsoft Office PowerPoint</Application>
  <PresentationFormat>Affichage à l'écran (4:3)</PresentationFormat>
  <Paragraphs>73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ins</dc:creator>
  <cp:lastModifiedBy>Abdellaoui Kamel</cp:lastModifiedBy>
  <cp:revision>343</cp:revision>
  <dcterms:created xsi:type="dcterms:W3CDTF">2018-12-04T08:41:56Z</dcterms:created>
  <dcterms:modified xsi:type="dcterms:W3CDTF">2023-04-10T06:45:01Z</dcterms:modified>
</cp:coreProperties>
</file>