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03" r:id="rId3"/>
    <p:sldId id="258" r:id="rId4"/>
    <p:sldId id="260" r:id="rId5"/>
    <p:sldId id="408" r:id="rId6"/>
    <p:sldId id="319" r:id="rId7"/>
    <p:sldId id="404" r:id="rId8"/>
    <p:sldId id="409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505"/>
    <a:srgbClr val="0484AB"/>
    <a:srgbClr val="9997FC"/>
    <a:srgbClr val="9896FC"/>
    <a:srgbClr val="9BBB59"/>
    <a:srgbClr val="4BACC6"/>
    <a:srgbClr val="8CD179"/>
    <a:srgbClr val="8BC53F"/>
    <a:srgbClr val="FF8F01"/>
    <a:srgbClr val="FD9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45" autoAdjust="0"/>
  </p:normalViewPr>
  <p:slideViewPr>
    <p:cSldViewPr>
      <p:cViewPr>
        <p:scale>
          <a:sx n="50" d="100"/>
          <a:sy n="50" d="100"/>
        </p:scale>
        <p:origin x="1282" y="2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5C6B-AD7E-4F89-8016-A94DF4461462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BB532-3F97-40DC-A6FB-3EBACACC28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BB532-3F97-40DC-A6FB-3EBACACC281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For data to be usable, it must be properly described. The descriptions let users know what the data actually represent.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33F2F-24CA-4C73-9572-2DEA214649BD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40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14FE7-26C0-467A-AAAD-0AF45D26C2BA}" type="datetimeFigureOut">
              <a:rPr lang="fr-FR" smtClean="0"/>
              <a:pPr/>
              <a:t>11/04/2023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433C-DF2C-4F01-B6F5-04BE343911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06" b="-333"/>
          <a:stretch>
            <a:fillRect/>
          </a:stretch>
        </p:blipFill>
        <p:spPr bwMode="auto">
          <a:xfrm>
            <a:off x="7452320" y="5930019"/>
            <a:ext cx="1641541" cy="86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RÃ©sultat de recherche d'images pour &quot;sdmx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2232248" cy="864711"/>
          </a:xfrm>
          <a:prstGeom prst="rect">
            <a:avLst/>
          </a:prstGeom>
          <a:noFill/>
        </p:spPr>
      </p:pic>
      <p:cxnSp>
        <p:nvCxnSpPr>
          <p:cNvPr id="8" name="Connecteur droit 7"/>
          <p:cNvCxnSpPr/>
          <p:nvPr/>
        </p:nvCxnSpPr>
        <p:spPr>
          <a:xfrm>
            <a:off x="1428657" y="2663052"/>
            <a:ext cx="20370" cy="170205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15817" y="2708920"/>
            <a:ext cx="57721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chemeClr val="accent3">
                    <a:lumMod val="50000"/>
                  </a:schemeClr>
                </a:solidFill>
              </a:rPr>
              <a:t>Modélisation</a:t>
            </a:r>
            <a: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  <a:t> des </a:t>
            </a:r>
            <a:r>
              <a:rPr lang="en-US" sz="4800" b="1" dirty="0" err="1">
                <a:solidFill>
                  <a:schemeClr val="accent3">
                    <a:lumMod val="50000"/>
                  </a:schemeClr>
                </a:solidFill>
              </a:rPr>
              <a:t>données</a:t>
            </a:r>
            <a: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  <a:t> :  </a:t>
            </a:r>
          </a:p>
          <a:p>
            <a:r>
              <a:rPr lang="en-US" sz="3600" dirty="0" err="1">
                <a:solidFill>
                  <a:schemeClr val="accent3">
                    <a:lumMod val="50000"/>
                  </a:schemeClr>
                </a:solidFill>
              </a:rPr>
              <a:t>Comprendre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 la structure des </a:t>
            </a:r>
            <a:r>
              <a:rPr lang="en-US" sz="3600" dirty="0" err="1">
                <a:solidFill>
                  <a:schemeClr val="accent3">
                    <a:lumMod val="50000"/>
                  </a:schemeClr>
                </a:solidFill>
              </a:rPr>
              <a:t>données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fr-FR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67944" y="6287973"/>
            <a:ext cx="1312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accent3">
                    <a:lumMod val="50000"/>
                  </a:schemeClr>
                </a:solidFill>
              </a:rPr>
              <a:t>Kamel Abdellaoui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e 43">
            <a:extLst>
              <a:ext uri="{FF2B5EF4-FFF2-40B4-BE49-F238E27FC236}">
                <a16:creationId xmlns:a16="http://schemas.microsoft.com/office/drawing/2014/main" id="{E689643D-08B0-4DA7-90AE-E4F48601F748}"/>
              </a:ext>
            </a:extLst>
          </p:cNvPr>
          <p:cNvGrpSpPr/>
          <p:nvPr/>
        </p:nvGrpSpPr>
        <p:grpSpPr>
          <a:xfrm>
            <a:off x="122905" y="4888931"/>
            <a:ext cx="2822558" cy="989915"/>
            <a:chOff x="136919" y="5440125"/>
            <a:chExt cx="4039147" cy="1474479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63CC3E83-F931-4645-945C-E928F9E66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6919" y="5440125"/>
              <a:ext cx="4039147" cy="1261437"/>
            </a:xfrm>
            <a:prstGeom prst="rect">
              <a:avLst/>
            </a:prstGeom>
          </p:spPr>
        </p:pic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3D87CDF8-91E8-4AC6-B997-618A5DC7146E}"/>
                </a:ext>
              </a:extLst>
            </p:cNvPr>
            <p:cNvSpPr txBox="1"/>
            <p:nvPr/>
          </p:nvSpPr>
          <p:spPr>
            <a:xfrm>
              <a:off x="1475951" y="6467632"/>
              <a:ext cx="1080444" cy="4469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50" b="1" dirty="0"/>
                <a:t>Figure 2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AE1865F-69F6-452A-BE81-FF43E887251E}"/>
              </a:ext>
            </a:extLst>
          </p:cNvPr>
          <p:cNvGrpSpPr/>
          <p:nvPr/>
        </p:nvGrpSpPr>
        <p:grpSpPr>
          <a:xfrm>
            <a:off x="3132050" y="1224945"/>
            <a:ext cx="1812347" cy="1852437"/>
            <a:chOff x="4536352" y="667255"/>
            <a:chExt cx="2416463" cy="2469915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EA19A5E6-371B-4284-949A-C48C24593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36352" y="667255"/>
              <a:ext cx="2416463" cy="2243859"/>
            </a:xfrm>
            <a:prstGeom prst="rect">
              <a:avLst/>
            </a:prstGeom>
          </p:spPr>
        </p:pic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69DE4418-D651-48C8-A6CF-4B56B1521EA4}"/>
                </a:ext>
              </a:extLst>
            </p:cNvPr>
            <p:cNvSpPr txBox="1"/>
            <p:nvPr/>
          </p:nvSpPr>
          <p:spPr>
            <a:xfrm>
              <a:off x="5222563" y="2737061"/>
              <a:ext cx="955391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50" b="1" dirty="0"/>
                <a:t>Figure3</a:t>
              </a:r>
            </a:p>
          </p:txBody>
        </p: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970951CE-2E8D-4DC9-9DE0-D7DA70E013EB}"/>
              </a:ext>
            </a:extLst>
          </p:cNvPr>
          <p:cNvGrpSpPr/>
          <p:nvPr/>
        </p:nvGrpSpPr>
        <p:grpSpPr>
          <a:xfrm>
            <a:off x="122789" y="1326659"/>
            <a:ext cx="2922681" cy="3500093"/>
            <a:chOff x="0" y="31907"/>
            <a:chExt cx="4295273" cy="5064039"/>
          </a:xfrm>
        </p:grpSpPr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8C719258-E86D-430E-825A-7A756168D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1907"/>
              <a:ext cx="4295273" cy="4743546"/>
            </a:xfrm>
            <a:prstGeom prst="rect">
              <a:avLst/>
            </a:prstGeom>
          </p:spPr>
        </p:pic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D25B8945-758F-41F2-9525-3D68D187284D}"/>
                </a:ext>
              </a:extLst>
            </p:cNvPr>
            <p:cNvSpPr txBox="1"/>
            <p:nvPr/>
          </p:nvSpPr>
          <p:spPr>
            <a:xfrm>
              <a:off x="1475950" y="4661778"/>
              <a:ext cx="1109596" cy="434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50" b="1" dirty="0"/>
                <a:t>Figure 1</a:t>
              </a:r>
            </a:p>
          </p:txBody>
        </p: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90F40BED-47DA-4DEB-BC0F-6B3A405E0438}"/>
              </a:ext>
            </a:extLst>
          </p:cNvPr>
          <p:cNvGrpSpPr/>
          <p:nvPr/>
        </p:nvGrpSpPr>
        <p:grpSpPr>
          <a:xfrm>
            <a:off x="3104433" y="3023591"/>
            <a:ext cx="2980076" cy="1950622"/>
            <a:chOff x="4139244" y="2888453"/>
            <a:chExt cx="3973434" cy="2600828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7F0F20C4-432F-40FB-9D35-3E774D8EA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39244" y="2888453"/>
              <a:ext cx="3973434" cy="2176751"/>
            </a:xfrm>
            <a:prstGeom prst="rect">
              <a:avLst/>
            </a:prstGeom>
          </p:spPr>
        </p:pic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26E4307A-FF79-43FE-BEE8-95B95BD552E7}"/>
                </a:ext>
              </a:extLst>
            </p:cNvPr>
            <p:cNvSpPr txBox="1"/>
            <p:nvPr/>
          </p:nvSpPr>
          <p:spPr>
            <a:xfrm>
              <a:off x="5597225" y="5089172"/>
              <a:ext cx="100668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50" b="1" dirty="0"/>
                <a:t>Figure 4</a:t>
              </a: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87E8053B-43CE-41CC-A478-5BFED1503A7A}"/>
              </a:ext>
            </a:extLst>
          </p:cNvPr>
          <p:cNvGrpSpPr/>
          <p:nvPr/>
        </p:nvGrpSpPr>
        <p:grpSpPr>
          <a:xfrm>
            <a:off x="5030977" y="1260994"/>
            <a:ext cx="3658781" cy="1662798"/>
            <a:chOff x="7016450" y="487903"/>
            <a:chExt cx="4878375" cy="2217064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66774735-6A90-4984-9AAB-6B225C1BE0B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016450" y="487903"/>
              <a:ext cx="4878375" cy="1972022"/>
            </a:xfrm>
            <a:prstGeom prst="rect">
              <a:avLst/>
            </a:prstGeom>
          </p:spPr>
        </p:pic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1AC468F-80A7-4E04-80F0-CE74BC1C4B1A}"/>
                </a:ext>
              </a:extLst>
            </p:cNvPr>
            <p:cNvSpPr txBox="1"/>
            <p:nvPr/>
          </p:nvSpPr>
          <p:spPr>
            <a:xfrm>
              <a:off x="8997971" y="2304858"/>
              <a:ext cx="1006687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50" b="1" dirty="0"/>
                <a:t>Figure 5</a:t>
              </a:r>
            </a:p>
          </p:txBody>
        </p:sp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83AA4DA2-84E2-46FF-8749-B84662623152}"/>
              </a:ext>
            </a:extLst>
          </p:cNvPr>
          <p:cNvGrpSpPr/>
          <p:nvPr/>
        </p:nvGrpSpPr>
        <p:grpSpPr>
          <a:xfrm>
            <a:off x="6143472" y="3043952"/>
            <a:ext cx="2843570" cy="1747468"/>
            <a:chOff x="8351593" y="2888453"/>
            <a:chExt cx="3684634" cy="2220895"/>
          </a:xfrm>
        </p:grpSpPr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4E55E3E0-A7B8-472F-B621-0B112B86969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351593" y="2888453"/>
              <a:ext cx="3684634" cy="18641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EBA41619-87FF-4741-8C46-6B411D911A9D}"/>
                </a:ext>
              </a:extLst>
            </p:cNvPr>
            <p:cNvSpPr txBox="1"/>
            <p:nvPr/>
          </p:nvSpPr>
          <p:spPr>
            <a:xfrm>
              <a:off x="9606465" y="4727967"/>
              <a:ext cx="978331" cy="381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350" b="1" dirty="0"/>
                <a:t>Figure 6</a:t>
              </a:r>
            </a:p>
          </p:txBody>
        </p:sp>
      </p:grpSp>
      <p:sp>
        <p:nvSpPr>
          <p:cNvPr id="51" name="ZoneTexte 50">
            <a:extLst>
              <a:ext uri="{FF2B5EF4-FFF2-40B4-BE49-F238E27FC236}">
                <a16:creationId xmlns:a16="http://schemas.microsoft.com/office/drawing/2014/main" id="{4E092262-3ABF-4AEE-8BDC-1436E189F856}"/>
              </a:ext>
            </a:extLst>
          </p:cNvPr>
          <p:cNvSpPr txBox="1"/>
          <p:nvPr/>
        </p:nvSpPr>
        <p:spPr>
          <a:xfrm>
            <a:off x="5706195" y="5357824"/>
            <a:ext cx="1899559" cy="300082"/>
          </a:xfrm>
          <a:prstGeom prst="rect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350" b="1" dirty="0"/>
              <a:t>Nombre des naissances 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286F404A-5D37-F9F2-86A9-DEAB8EF96461}"/>
              </a:ext>
            </a:extLst>
          </p:cNvPr>
          <p:cNvSpPr txBox="1">
            <a:spLocks/>
          </p:cNvSpPr>
          <p:nvPr/>
        </p:nvSpPr>
        <p:spPr>
          <a:xfrm>
            <a:off x="683568" y="-18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800" dirty="0" err="1">
                <a:solidFill>
                  <a:srgbClr val="37441C"/>
                </a:solidFill>
              </a:rPr>
              <a:t>Présentation</a:t>
            </a:r>
            <a:r>
              <a:rPr lang="en-US" altLang="en-US" sz="2800" dirty="0">
                <a:solidFill>
                  <a:srgbClr val="37441C"/>
                </a:solidFill>
              </a:rPr>
              <a:t>  </a:t>
            </a:r>
            <a:r>
              <a:rPr lang="en-US" altLang="en-US" sz="2800" b="1" dirty="0">
                <a:solidFill>
                  <a:srgbClr val="37441C"/>
                </a:solidFill>
              </a:rPr>
              <a:t>vs</a:t>
            </a:r>
            <a:r>
              <a:rPr lang="en-US" altLang="en-US" sz="2800" dirty="0">
                <a:solidFill>
                  <a:srgbClr val="37441C"/>
                </a:solidFill>
              </a:rPr>
              <a:t> structure des </a:t>
            </a:r>
            <a:r>
              <a:rPr lang="en-US" altLang="en-US" sz="2800" dirty="0" err="1">
                <a:solidFill>
                  <a:srgbClr val="37441C"/>
                </a:solidFill>
              </a:rPr>
              <a:t>données</a:t>
            </a:r>
            <a:endParaRPr lang="en-US" sz="2800" dirty="0">
              <a:solidFill>
                <a:srgbClr val="37441C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AA7B4DB-0AF4-1B78-7501-8CF0AC9BCAD1}"/>
              </a:ext>
            </a:extLst>
          </p:cNvPr>
          <p:cNvSpPr txBox="1"/>
          <p:nvPr/>
        </p:nvSpPr>
        <p:spPr>
          <a:xfrm>
            <a:off x="2489412" y="6488668"/>
            <a:ext cx="4864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Différentes</a:t>
            </a:r>
            <a:r>
              <a:rPr lang="en-US" dirty="0"/>
              <a:t> </a:t>
            </a:r>
            <a:r>
              <a:rPr lang="en-US" b="1" dirty="0" err="1"/>
              <a:t>présentations</a:t>
            </a:r>
            <a:r>
              <a:rPr lang="en-US" dirty="0"/>
              <a:t> pour la </a:t>
            </a:r>
            <a:r>
              <a:rPr lang="en-US" dirty="0" err="1"/>
              <a:t>même</a:t>
            </a:r>
            <a:r>
              <a:rPr lang="en-US" dirty="0"/>
              <a:t> </a:t>
            </a:r>
            <a:r>
              <a:rPr lang="en-US" dirty="0" err="1"/>
              <a:t>données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579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FB10D86A-25ED-4EC7-9C0C-889FBD313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50" y="2009095"/>
            <a:ext cx="3051430" cy="84287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95D7A53-63FF-48D5-A5E1-5FBAF7889D62}"/>
              </a:ext>
            </a:extLst>
          </p:cNvPr>
          <p:cNvSpPr txBox="1"/>
          <p:nvPr/>
        </p:nvSpPr>
        <p:spPr>
          <a:xfrm>
            <a:off x="296850" y="1633977"/>
            <a:ext cx="2176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Nombre des naissances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C6FBBC7-099E-4DF2-987D-A3EAEEF90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835" y="2011021"/>
            <a:ext cx="2923308" cy="84095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FE78FBE2-F37B-4268-938C-B3F23423F0F5}"/>
              </a:ext>
            </a:extLst>
          </p:cNvPr>
          <p:cNvSpPr txBox="1"/>
          <p:nvPr/>
        </p:nvSpPr>
        <p:spPr>
          <a:xfrm>
            <a:off x="5014663" y="1654521"/>
            <a:ext cx="2411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Population totale par sexe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5158C282-CF5B-4F23-8842-04B5F038CA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668" y="3007535"/>
            <a:ext cx="3624487" cy="1783927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CB6F43C5-6210-4013-B695-A2E9E9A8DF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6194" y="2918006"/>
            <a:ext cx="3602833" cy="1783927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C63FD067-08DE-46D3-821F-2C08665F8B58}"/>
              </a:ext>
            </a:extLst>
          </p:cNvPr>
          <p:cNvSpPr txBox="1"/>
          <p:nvPr/>
        </p:nvSpPr>
        <p:spPr>
          <a:xfrm>
            <a:off x="542398" y="4947024"/>
            <a:ext cx="1095941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Indicateur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51CE103-C9F8-4A4A-B633-006BB0E9A9F4}"/>
              </a:ext>
            </a:extLst>
          </p:cNvPr>
          <p:cNvSpPr txBox="1"/>
          <p:nvPr/>
        </p:nvSpPr>
        <p:spPr>
          <a:xfrm>
            <a:off x="537172" y="5363580"/>
            <a:ext cx="574068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Sexe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3814D46-7529-460E-A45F-56731EF5440B}"/>
              </a:ext>
            </a:extLst>
          </p:cNvPr>
          <p:cNvSpPr txBox="1"/>
          <p:nvPr/>
        </p:nvSpPr>
        <p:spPr>
          <a:xfrm>
            <a:off x="543468" y="5834241"/>
            <a:ext cx="72853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Temps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827A920F-0476-BBBE-9C4C-7EDE185A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>
                <a:solidFill>
                  <a:srgbClr val="37441C"/>
                </a:solidFill>
              </a:rPr>
              <a:t>Identification de la structure des </a:t>
            </a:r>
            <a:r>
              <a:rPr lang="en-US" altLang="en-US" sz="2800" dirty="0" err="1">
                <a:solidFill>
                  <a:srgbClr val="37441C"/>
                </a:solidFill>
              </a:rPr>
              <a:t>données</a:t>
            </a:r>
            <a:endParaRPr lang="en-US" sz="2800" dirty="0">
              <a:solidFill>
                <a:srgbClr val="37441C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FCDE1D5-ADC5-E6F1-2F4A-F8A4D1E19614}"/>
              </a:ext>
            </a:extLst>
          </p:cNvPr>
          <p:cNvSpPr txBox="1"/>
          <p:nvPr/>
        </p:nvSpPr>
        <p:spPr>
          <a:xfrm>
            <a:off x="6228184" y="4947024"/>
            <a:ext cx="1095941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Indicateur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E3B3678-6E39-B3C3-DA3A-F13D4BF9DBD5}"/>
              </a:ext>
            </a:extLst>
          </p:cNvPr>
          <p:cNvSpPr txBox="1"/>
          <p:nvPr/>
        </p:nvSpPr>
        <p:spPr>
          <a:xfrm>
            <a:off x="6228184" y="5363580"/>
            <a:ext cx="574068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Sexe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7979C62-568E-C5BA-3F38-305CF04D24B3}"/>
              </a:ext>
            </a:extLst>
          </p:cNvPr>
          <p:cNvSpPr txBox="1"/>
          <p:nvPr/>
        </p:nvSpPr>
        <p:spPr>
          <a:xfrm>
            <a:off x="6229254" y="5834241"/>
            <a:ext cx="77502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Temps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1D552D5-94A1-3677-8D6F-6C596D13D96D}"/>
              </a:ext>
            </a:extLst>
          </p:cNvPr>
          <p:cNvSpPr txBox="1"/>
          <p:nvPr/>
        </p:nvSpPr>
        <p:spPr>
          <a:xfrm>
            <a:off x="1090368" y="6381802"/>
            <a:ext cx="681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Différents</a:t>
            </a:r>
            <a:r>
              <a:rPr lang="fr-FR" dirty="0"/>
              <a:t> ensembles de données avec </a:t>
            </a:r>
            <a:r>
              <a:rPr lang="fr-FR" b="1" dirty="0"/>
              <a:t>la même structure </a:t>
            </a:r>
            <a:r>
              <a:rPr lang="fr-FR" dirty="0"/>
              <a:t>de données</a:t>
            </a:r>
          </a:p>
        </p:txBody>
      </p:sp>
    </p:spTree>
    <p:extLst>
      <p:ext uri="{BB962C8B-B14F-4D97-AF65-F5344CB8AC3E}">
        <p14:creationId xmlns:p14="http://schemas.microsoft.com/office/powerpoint/2010/main" val="7424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15" grpId="0" animBg="1"/>
      <p:bldP spid="17" grpId="0" animBg="1"/>
      <p:bldP spid="18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15EDC6A-5B8F-4B48-B267-EB4909FC1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708" y="2043536"/>
            <a:ext cx="3898808" cy="1076944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E621116A-C8AA-4675-BDFC-5A5C1138BA41}"/>
              </a:ext>
            </a:extLst>
          </p:cNvPr>
          <p:cNvSpPr txBox="1"/>
          <p:nvPr/>
        </p:nvSpPr>
        <p:spPr>
          <a:xfrm>
            <a:off x="460478" y="3782208"/>
            <a:ext cx="1095941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Indicateur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2623910-026C-45B3-B9E7-3D35F56A98C3}"/>
              </a:ext>
            </a:extLst>
          </p:cNvPr>
          <p:cNvSpPr txBox="1"/>
          <p:nvPr/>
        </p:nvSpPr>
        <p:spPr>
          <a:xfrm>
            <a:off x="1955763" y="3811550"/>
            <a:ext cx="620554" cy="338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Sexe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2C40E9D-3F35-4E68-8BE8-DE28C4AB789D}"/>
              </a:ext>
            </a:extLst>
          </p:cNvPr>
          <p:cNvSpPr txBox="1"/>
          <p:nvPr/>
        </p:nvSpPr>
        <p:spPr>
          <a:xfrm>
            <a:off x="2909768" y="3803263"/>
            <a:ext cx="728533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Temps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8AC60F-2135-474E-8121-49882351BB98}"/>
              </a:ext>
            </a:extLst>
          </p:cNvPr>
          <p:cNvSpPr txBox="1"/>
          <p:nvPr/>
        </p:nvSpPr>
        <p:spPr>
          <a:xfrm>
            <a:off x="4128879" y="3809423"/>
            <a:ext cx="507896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Age</a:t>
            </a:r>
            <a:endParaRPr lang="fr-FR" sz="1200" b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FE586CFA-522F-4039-BC3B-07C51553DF6F}"/>
              </a:ext>
            </a:extLst>
          </p:cNvPr>
          <p:cNvSpPr txBox="1"/>
          <p:nvPr/>
        </p:nvSpPr>
        <p:spPr>
          <a:xfrm>
            <a:off x="4932040" y="3791544"/>
            <a:ext cx="611642" cy="338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1600" b="1" dirty="0"/>
              <a:t>Pays </a:t>
            </a:r>
          </a:p>
        </p:txBody>
      </p:sp>
      <p:sp>
        <p:nvSpPr>
          <p:cNvPr id="27" name="Titre 1">
            <a:extLst>
              <a:ext uri="{FF2B5EF4-FFF2-40B4-BE49-F238E27FC236}">
                <a16:creationId xmlns:a16="http://schemas.microsoft.com/office/drawing/2014/main" id="{1FE09771-3520-4B4F-829B-19BD1F124FA1}"/>
              </a:ext>
            </a:extLst>
          </p:cNvPr>
          <p:cNvSpPr txBox="1">
            <a:spLocks/>
          </p:cNvSpPr>
          <p:nvPr/>
        </p:nvSpPr>
        <p:spPr>
          <a:xfrm>
            <a:off x="179512" y="6093296"/>
            <a:ext cx="2156034" cy="51871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/>
              <a:t>Dimensions</a:t>
            </a:r>
            <a:endParaRPr lang="fr-FR" sz="2400" b="1" dirty="0">
              <a:solidFill>
                <a:schemeClr val="tx2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46FDD11-15E8-3474-82AD-BD504963AAB8}"/>
              </a:ext>
            </a:extLst>
          </p:cNvPr>
          <p:cNvSpPr txBox="1"/>
          <p:nvPr/>
        </p:nvSpPr>
        <p:spPr>
          <a:xfrm>
            <a:off x="1825621" y="1532868"/>
            <a:ext cx="2811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/>
              <a:t>Nombre de naissance par sexe </a:t>
            </a:r>
            <a:endParaRPr lang="fr-FR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26A6F69-5F98-3B0A-6B50-CEFC6B02CD65}"/>
              </a:ext>
            </a:extLst>
          </p:cNvPr>
          <p:cNvSpPr txBox="1"/>
          <p:nvPr/>
        </p:nvSpPr>
        <p:spPr>
          <a:xfrm>
            <a:off x="1799692" y="6242677"/>
            <a:ext cx="5544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GB" sz="1800" dirty="0"/>
              <a:t>Concepts qui </a:t>
            </a:r>
            <a:r>
              <a:rPr lang="en-GB" sz="1800" b="1" dirty="0" err="1">
                <a:solidFill>
                  <a:srgbClr val="FF0000"/>
                </a:solidFill>
              </a:rPr>
              <a:t>identifient</a:t>
            </a:r>
            <a:r>
              <a:rPr lang="en-GB" sz="1800" dirty="0"/>
              <a:t> </a:t>
            </a:r>
            <a:r>
              <a:rPr lang="en-GB" sz="1800" dirty="0" err="1"/>
              <a:t>une</a:t>
            </a:r>
            <a:r>
              <a:rPr lang="en-GB" sz="1800" dirty="0"/>
              <a:t> observation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67BFF368-14F2-89F7-DE89-560AF382C151}"/>
              </a:ext>
            </a:extLst>
          </p:cNvPr>
          <p:cNvSpPr txBox="1"/>
          <p:nvPr/>
        </p:nvSpPr>
        <p:spPr>
          <a:xfrm>
            <a:off x="4504652" y="1544749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total âge</a:t>
            </a:r>
            <a:r>
              <a:rPr lang="fr-FR" sz="1600" b="1" dirty="0"/>
              <a:t>,  </a:t>
            </a:r>
            <a:r>
              <a:rPr lang="fr-F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Niger</a:t>
            </a:r>
            <a:endParaRPr lang="fr-FR" sz="1600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06BC1532-57C9-71AA-A3D9-A8925EF70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>
                <a:solidFill>
                  <a:srgbClr val="37441C"/>
                </a:solidFill>
              </a:rPr>
              <a:t>Identification de la structure des </a:t>
            </a:r>
            <a:r>
              <a:rPr lang="en-US" altLang="en-US" sz="2800" dirty="0" err="1">
                <a:solidFill>
                  <a:srgbClr val="37441C"/>
                </a:solidFill>
              </a:rPr>
              <a:t>données</a:t>
            </a:r>
            <a:endParaRPr lang="en-US" sz="2800" dirty="0">
              <a:solidFill>
                <a:srgbClr val="3744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7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2D0B6CC1-3C54-4A32-878E-CEA35544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18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>
                <a:solidFill>
                  <a:srgbClr val="37441C"/>
                </a:solidFill>
              </a:rPr>
              <a:t>Figures vs Data</a:t>
            </a:r>
            <a:endParaRPr lang="en-US" sz="2800" dirty="0">
              <a:solidFill>
                <a:srgbClr val="37441C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FD104FB9-05EF-8D48-CB79-DCE080B8F1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312"/>
          <a:stretch/>
        </p:blipFill>
        <p:spPr>
          <a:xfrm>
            <a:off x="496169" y="1637184"/>
            <a:ext cx="5371975" cy="41679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F44889A-670E-FA89-E474-95551F1CA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687" r="30590"/>
          <a:stretch/>
        </p:blipFill>
        <p:spPr>
          <a:xfrm>
            <a:off x="5868144" y="1637184"/>
            <a:ext cx="576064" cy="41679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B958B8EE-1E06-C79B-F46D-44C59633CF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410" r="336"/>
          <a:stretch/>
        </p:blipFill>
        <p:spPr>
          <a:xfrm>
            <a:off x="6444208" y="1637184"/>
            <a:ext cx="2592288" cy="41679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DC5BF7B0-1BD2-7228-AB0D-D41C1C4C2B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417" y="5949280"/>
            <a:ext cx="3503719" cy="50405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ED536D0-DB7D-3F79-F0F7-8E953E9CBB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816" y="997891"/>
            <a:ext cx="4187378" cy="56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01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t="22851" r="5927"/>
          <a:stretch>
            <a:fillRect/>
          </a:stretch>
        </p:blipFill>
        <p:spPr bwMode="auto">
          <a:xfrm>
            <a:off x="323528" y="3501008"/>
            <a:ext cx="850636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Connecteur droit avec flèche 7"/>
          <p:cNvCxnSpPr/>
          <p:nvPr/>
        </p:nvCxnSpPr>
        <p:spPr>
          <a:xfrm flipH="1">
            <a:off x="6948264" y="3068960"/>
            <a:ext cx="792088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520" y="836712"/>
            <a:ext cx="662473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altLang="en-US" dirty="0"/>
              <a:t>Quels sont les concepts utilisés pour identifier une observation ?</a:t>
            </a:r>
            <a:endParaRPr lang="en-US" alt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3568" y="26064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 algn="l" eaLnBrk="0" fontAlgn="base" hangingPunct="0">
              <a:spcAft>
                <a:spcPct val="0"/>
              </a:spcAft>
            </a:pPr>
            <a:r>
              <a:rPr lang="en-US" altLang="en-US" sz="2800" dirty="0">
                <a:solidFill>
                  <a:srgbClr val="37441C"/>
                </a:solidFill>
              </a:rPr>
              <a:t>Dimension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6963" y="1764350"/>
            <a:ext cx="697024" cy="3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2994563" y="1268760"/>
            <a:ext cx="596510" cy="369332"/>
          </a:xfrm>
          <a:prstGeom prst="rect">
            <a:avLst/>
          </a:prstGeom>
          <a:solidFill>
            <a:srgbClr val="CCFFCC">
              <a:alpha val="74901"/>
            </a:srgbClr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Pays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4584001" y="1268760"/>
            <a:ext cx="786562" cy="369332"/>
          </a:xfrm>
          <a:prstGeom prst="rect">
            <a:avLst/>
          </a:prstGeom>
          <a:solidFill>
            <a:srgbClr val="CCFFCC">
              <a:alpha val="74901"/>
            </a:srgbClr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Temps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6281208" y="1268760"/>
            <a:ext cx="1135119" cy="369332"/>
          </a:xfrm>
          <a:prstGeom prst="rect">
            <a:avLst/>
          </a:prstGeom>
          <a:solidFill>
            <a:srgbClr val="CCFFCC">
              <a:alpha val="74901"/>
            </a:srgbClr>
          </a:solidFill>
          <a:ln w="1270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dirty="0" err="1"/>
              <a:t>Indicateur</a:t>
            </a:r>
            <a:endParaRPr lang="en-US" alt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3652" y="1715186"/>
            <a:ext cx="2422626" cy="4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7817" y="1750901"/>
            <a:ext cx="1015132" cy="485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84001" y="1723090"/>
            <a:ext cx="793098" cy="43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à coins arrondis 21"/>
          <p:cNvSpPr/>
          <p:nvPr/>
        </p:nvSpPr>
        <p:spPr>
          <a:xfrm>
            <a:off x="323528" y="4005064"/>
            <a:ext cx="8496944" cy="144016"/>
          </a:xfrm>
          <a:prstGeom prst="roundRect">
            <a:avLst/>
          </a:prstGeom>
          <a:solidFill>
            <a:srgbClr val="FF0000">
              <a:alpha val="12157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à coins arrondis 25"/>
          <p:cNvSpPr/>
          <p:nvPr/>
        </p:nvSpPr>
        <p:spPr>
          <a:xfrm>
            <a:off x="6588224" y="3861048"/>
            <a:ext cx="360040" cy="2304256"/>
          </a:xfrm>
          <a:prstGeom prst="roundRect">
            <a:avLst/>
          </a:prstGeom>
          <a:solidFill>
            <a:srgbClr val="FF0000">
              <a:alpha val="12157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à coins arrondis 26"/>
          <p:cNvSpPr/>
          <p:nvPr/>
        </p:nvSpPr>
        <p:spPr>
          <a:xfrm>
            <a:off x="2771800" y="3501008"/>
            <a:ext cx="3672408" cy="216024"/>
          </a:xfrm>
          <a:prstGeom prst="roundRect">
            <a:avLst/>
          </a:prstGeom>
          <a:solidFill>
            <a:srgbClr val="FF0000">
              <a:alpha val="12157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1784" y="2564904"/>
            <a:ext cx="775860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en-US" dirty="0"/>
              <a:t> </a:t>
            </a:r>
            <a:r>
              <a:rPr lang="fr-FR" altLang="en-US" dirty="0"/>
              <a:t>Lorsque ces trois éléments sont connus, nous pouvons localiser sans ambiguïté une observation dans le tableau.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2" grpId="0" animBg="1"/>
      <p:bldP spid="26" grpId="0" animBg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33294-9B48-4531-03D2-AFB6CBD1D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0568" y="-6052"/>
            <a:ext cx="8229600" cy="1143000"/>
          </a:xfrm>
        </p:spPr>
        <p:txBody>
          <a:bodyPr/>
          <a:lstStyle/>
          <a:p>
            <a:r>
              <a:rPr lang="en-US" sz="2800" dirty="0" err="1">
                <a:solidFill>
                  <a:srgbClr val="37441C"/>
                </a:solidFill>
              </a:rPr>
              <a:t>Exercice</a:t>
            </a:r>
            <a:r>
              <a:rPr lang="en-US" sz="2800" dirty="0">
                <a:solidFill>
                  <a:srgbClr val="37441C"/>
                </a:solidFill>
              </a:rPr>
              <a:t> 1 : Identification des dimensions </a:t>
            </a:r>
            <a:br>
              <a:rPr lang="fr-FR" sz="2800" dirty="0">
                <a:solidFill>
                  <a:srgbClr val="37441C"/>
                </a:solidFill>
              </a:rPr>
            </a:br>
            <a:r>
              <a:rPr lang="en-US" sz="2800" dirty="0">
                <a:solidFill>
                  <a:srgbClr val="37441C"/>
                </a:solidFill>
              </a:rPr>
              <a:t> </a:t>
            </a:r>
            <a:endParaRPr lang="fr-FR" sz="2800" dirty="0">
              <a:solidFill>
                <a:srgbClr val="37441C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1238A37-6930-1525-F2A9-F33863C32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935935"/>
            <a:ext cx="5544616" cy="589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8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B818268-8950-5762-753E-EAAC6B849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6792"/>
            <a:ext cx="8703480" cy="4948625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554EE01F-4F63-920C-8214-F8F3E30F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40568" y="-6052"/>
            <a:ext cx="8229600" cy="1143000"/>
          </a:xfrm>
        </p:spPr>
        <p:txBody>
          <a:bodyPr/>
          <a:lstStyle/>
          <a:p>
            <a:r>
              <a:rPr lang="en-US" sz="2800" dirty="0" err="1">
                <a:solidFill>
                  <a:srgbClr val="37441C"/>
                </a:solidFill>
              </a:rPr>
              <a:t>Exercice</a:t>
            </a:r>
            <a:r>
              <a:rPr lang="en-US" sz="2800" dirty="0">
                <a:solidFill>
                  <a:srgbClr val="37441C"/>
                </a:solidFill>
              </a:rPr>
              <a:t> 2: Identification des dimensions </a:t>
            </a:r>
            <a:br>
              <a:rPr lang="fr-FR" sz="2800" dirty="0">
                <a:solidFill>
                  <a:srgbClr val="37441C"/>
                </a:solidFill>
              </a:rPr>
            </a:br>
            <a:r>
              <a:rPr lang="en-US" sz="2800" dirty="0">
                <a:solidFill>
                  <a:srgbClr val="37441C"/>
                </a:solidFill>
              </a:rPr>
              <a:t> </a:t>
            </a:r>
            <a:endParaRPr lang="fr-FR" sz="2800" dirty="0">
              <a:solidFill>
                <a:srgbClr val="3744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4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06" b="-333"/>
          <a:stretch>
            <a:fillRect/>
          </a:stretch>
        </p:blipFill>
        <p:spPr bwMode="auto">
          <a:xfrm>
            <a:off x="6804248" y="5805264"/>
            <a:ext cx="2167573" cy="951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889248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1875256" y="2276872"/>
            <a:ext cx="28242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solidFill>
                  <a:schemeClr val="accent3">
                    <a:lumMod val="50000"/>
                  </a:schemeClr>
                </a:solidFill>
              </a:rPr>
              <a:t>Merci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BEB77B-4D33-4B44-B36F-AAB8F71E14AD}"/>
              </a:ext>
            </a:extLst>
          </p:cNvPr>
          <p:cNvSpPr/>
          <p:nvPr/>
        </p:nvSpPr>
        <p:spPr>
          <a:xfrm>
            <a:off x="683568" y="6165304"/>
            <a:ext cx="1902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A.AIH@AFDB.ORG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4446</TotalTime>
  <Words>177</Words>
  <Application>Microsoft Office PowerPoint</Application>
  <PresentationFormat>Affichage à l'écran (4:3)</PresentationFormat>
  <Paragraphs>46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Identification de la structure des données</vt:lpstr>
      <vt:lpstr>Identification de la structure des données</vt:lpstr>
      <vt:lpstr>Figures vs Data</vt:lpstr>
      <vt:lpstr>Présentation PowerPoint</vt:lpstr>
      <vt:lpstr>Exercice 1 : Identification des dimensions   </vt:lpstr>
      <vt:lpstr>Exercice 2: Identification des dimensions   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ins</dc:creator>
  <cp:lastModifiedBy>Abdellaoui Kamel</cp:lastModifiedBy>
  <cp:revision>305</cp:revision>
  <dcterms:created xsi:type="dcterms:W3CDTF">2018-12-04T08:41:56Z</dcterms:created>
  <dcterms:modified xsi:type="dcterms:W3CDTF">2023-04-11T07:05:18Z</dcterms:modified>
</cp:coreProperties>
</file>