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99" r:id="rId2"/>
    <p:sldId id="516" r:id="rId3"/>
    <p:sldId id="517" r:id="rId4"/>
    <p:sldId id="51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65F724B-4BB1-4C2C-AB79-C25ECD5622C1}">
          <p14:sldIdLst>
            <p14:sldId id="299"/>
            <p14:sldId id="516"/>
            <p14:sldId id="517"/>
            <p14:sldId id="518"/>
          </p14:sldIdLst>
        </p14:section>
        <p14:section name="Section sans titre" id="{C67A54A2-4A70-4FDB-88A2-550EBAA4A7D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SD" initials="I" lastIdx="1" clrIdx="0">
    <p:extLst>
      <p:ext uri="{19B8F6BF-5375-455C-9EA6-DF929625EA0E}">
        <p15:presenceInfo xmlns:p15="http://schemas.microsoft.com/office/powerpoint/2012/main" userId="INS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E7C55-31C7-49A4-9FB5-3C3343969762}" v="1" dt="2023-04-29T10:18:34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4434" autoAdjust="0"/>
  </p:normalViewPr>
  <p:slideViewPr>
    <p:cSldViewPr>
      <p:cViewPr varScale="1">
        <p:scale>
          <a:sx n="104" d="100"/>
          <a:sy n="104" d="100"/>
        </p:scale>
        <p:origin x="20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souf Keita" userId="1eea62b8091332b4" providerId="LiveId" clId="{CCDE7C55-31C7-49A4-9FB5-3C3343969762}"/>
    <pc:docChg chg="custSel modSld">
      <pc:chgData name="Youssouf Keita" userId="1eea62b8091332b4" providerId="LiveId" clId="{CCDE7C55-31C7-49A4-9FB5-3C3343969762}" dt="2023-04-29T10:18:57.666" v="111" actId="207"/>
      <pc:docMkLst>
        <pc:docMk/>
      </pc:docMkLst>
      <pc:sldChg chg="addSp modSp mod">
        <pc:chgData name="Youssouf Keita" userId="1eea62b8091332b4" providerId="LiveId" clId="{CCDE7C55-31C7-49A4-9FB5-3C3343969762}" dt="2023-04-29T10:18:57.666" v="111" actId="207"/>
        <pc:sldMkLst>
          <pc:docMk/>
          <pc:sldMk cId="2670343435" sldId="299"/>
        </pc:sldMkLst>
        <pc:spChg chg="add mod">
          <ac:chgData name="Youssouf Keita" userId="1eea62b8091332b4" providerId="LiveId" clId="{CCDE7C55-31C7-49A4-9FB5-3C3343969762}" dt="2023-04-29T10:18:57.666" v="111" actId="207"/>
          <ac:spMkLst>
            <pc:docMk/>
            <pc:sldMk cId="2670343435" sldId="299"/>
            <ac:spMk id="2" creationId="{D2FDF32E-C631-DBBF-E388-C182895F023F}"/>
          </ac:spMkLst>
        </pc:spChg>
        <pc:spChg chg="mod">
          <ac:chgData name="Youssouf Keita" userId="1eea62b8091332b4" providerId="LiveId" clId="{CCDE7C55-31C7-49A4-9FB5-3C3343969762}" dt="2023-04-29T10:18:32.304" v="103" actId="404"/>
          <ac:spMkLst>
            <pc:docMk/>
            <pc:sldMk cId="2670343435" sldId="299"/>
            <ac:spMk id="3" creationId="{405B9015-CCE2-834D-9E84-9A70286CAA57}"/>
          </ac:spMkLst>
        </pc:spChg>
      </pc:sldChg>
      <pc:sldChg chg="modSp mod">
        <pc:chgData name="Youssouf Keita" userId="1eea62b8091332b4" providerId="LiveId" clId="{CCDE7C55-31C7-49A4-9FB5-3C3343969762}" dt="2023-04-25T08:48:33.212" v="52" actId="404"/>
        <pc:sldMkLst>
          <pc:docMk/>
          <pc:sldMk cId="1649007362" sldId="516"/>
        </pc:sldMkLst>
        <pc:spChg chg="mod">
          <ac:chgData name="Youssouf Keita" userId="1eea62b8091332b4" providerId="LiveId" clId="{CCDE7C55-31C7-49A4-9FB5-3C3343969762}" dt="2023-04-25T08:48:33.212" v="52" actId="404"/>
          <ac:spMkLst>
            <pc:docMk/>
            <pc:sldMk cId="1649007362" sldId="516"/>
            <ac:spMk id="3" creationId="{7A470781-6E64-7A09-E979-CB17E7AA149C}"/>
          </ac:spMkLst>
        </pc:spChg>
        <pc:spChg chg="mod">
          <ac:chgData name="Youssouf Keita" userId="1eea62b8091332b4" providerId="LiveId" clId="{CCDE7C55-31C7-49A4-9FB5-3C3343969762}" dt="2023-04-25T08:47:27.700" v="39" actId="403"/>
          <ac:spMkLst>
            <pc:docMk/>
            <pc:sldMk cId="1649007362" sldId="516"/>
            <ac:spMk id="5" creationId="{91FD0511-9EA0-15DE-0043-1FE92FF7DC56}"/>
          </ac:spMkLst>
        </pc:spChg>
      </pc:sldChg>
      <pc:sldChg chg="modSp mod">
        <pc:chgData name="Youssouf Keita" userId="1eea62b8091332b4" providerId="LiveId" clId="{CCDE7C55-31C7-49A4-9FB5-3C3343969762}" dt="2023-04-25T08:47:36.622" v="40" actId="255"/>
        <pc:sldMkLst>
          <pc:docMk/>
          <pc:sldMk cId="279986071" sldId="517"/>
        </pc:sldMkLst>
        <pc:spChg chg="mod">
          <ac:chgData name="Youssouf Keita" userId="1eea62b8091332b4" providerId="LiveId" clId="{CCDE7C55-31C7-49A4-9FB5-3C3343969762}" dt="2023-04-25T08:44:18.372" v="27" actId="1037"/>
          <ac:spMkLst>
            <pc:docMk/>
            <pc:sldMk cId="279986071" sldId="517"/>
            <ac:spMk id="3" creationId="{8599DFE8-F6CA-32B4-F411-392D943E1F09}"/>
          </ac:spMkLst>
        </pc:spChg>
        <pc:spChg chg="mod">
          <ac:chgData name="Youssouf Keita" userId="1eea62b8091332b4" providerId="LiveId" clId="{CCDE7C55-31C7-49A4-9FB5-3C3343969762}" dt="2023-04-25T08:47:36.622" v="40" actId="255"/>
          <ac:spMkLst>
            <pc:docMk/>
            <pc:sldMk cId="279986071" sldId="517"/>
            <ac:spMk id="8" creationId="{934014AC-45D7-73C1-7277-95BBDB2FB8FF}"/>
          </ac:spMkLst>
        </pc:spChg>
        <pc:picChg chg="mod">
          <ac:chgData name="Youssouf Keita" userId="1eea62b8091332b4" providerId="LiveId" clId="{CCDE7C55-31C7-49A4-9FB5-3C3343969762}" dt="2023-04-25T08:41:22.840" v="18" actId="1035"/>
          <ac:picMkLst>
            <pc:docMk/>
            <pc:sldMk cId="279986071" sldId="517"/>
            <ac:picMk id="10" creationId="{F7F89695-A7AD-5CB1-4E72-72FBB9489079}"/>
          </ac:picMkLst>
        </pc:picChg>
        <pc:picChg chg="mod">
          <ac:chgData name="Youssouf Keita" userId="1eea62b8091332b4" providerId="LiveId" clId="{CCDE7C55-31C7-49A4-9FB5-3C3343969762}" dt="2023-04-25T08:41:29.859" v="21" actId="1036"/>
          <ac:picMkLst>
            <pc:docMk/>
            <pc:sldMk cId="279986071" sldId="517"/>
            <ac:picMk id="16" creationId="{E6F0EAE0-1AF6-5250-66A8-DA7C32D2DE5E}"/>
          </ac:picMkLst>
        </pc:picChg>
        <pc:picChg chg="mod">
          <ac:chgData name="Youssouf Keita" userId="1eea62b8091332b4" providerId="LiveId" clId="{CCDE7C55-31C7-49A4-9FB5-3C3343969762}" dt="2023-04-25T08:41:36.073" v="25" actId="1035"/>
          <ac:picMkLst>
            <pc:docMk/>
            <pc:sldMk cId="279986071" sldId="517"/>
            <ac:picMk id="17" creationId="{3EEA6DA3-F9CF-1346-B14A-BF1E30F9FA94}"/>
          </ac:picMkLst>
        </pc:picChg>
        <pc:picChg chg="mod">
          <ac:chgData name="Youssouf Keita" userId="1eea62b8091332b4" providerId="LiveId" clId="{CCDE7C55-31C7-49A4-9FB5-3C3343969762}" dt="2023-04-25T08:41:32.576" v="23" actId="1035"/>
          <ac:picMkLst>
            <pc:docMk/>
            <pc:sldMk cId="279986071" sldId="517"/>
            <ac:picMk id="18" creationId="{8B3702D9-249B-7A0C-8A22-8525E626186D}"/>
          </ac:picMkLst>
        </pc:picChg>
        <pc:picChg chg="mod">
          <ac:chgData name="Youssouf Keita" userId="1eea62b8091332b4" providerId="LiveId" clId="{CCDE7C55-31C7-49A4-9FB5-3C3343969762}" dt="2023-04-25T08:41:07.704" v="16" actId="1038"/>
          <ac:picMkLst>
            <pc:docMk/>
            <pc:sldMk cId="279986071" sldId="517"/>
            <ac:picMk id="20" creationId="{C74F5148-9910-80BD-4045-5B540A444FCD}"/>
          </ac:picMkLst>
        </pc:picChg>
      </pc:sldChg>
      <pc:sldChg chg="modSp mod">
        <pc:chgData name="Youssouf Keita" userId="1eea62b8091332b4" providerId="LiveId" clId="{CCDE7C55-31C7-49A4-9FB5-3C3343969762}" dt="2023-04-25T08:47:43.404" v="41" actId="255"/>
        <pc:sldMkLst>
          <pc:docMk/>
          <pc:sldMk cId="262345062" sldId="518"/>
        </pc:sldMkLst>
        <pc:spChg chg="mod">
          <ac:chgData name="Youssouf Keita" userId="1eea62b8091332b4" providerId="LiveId" clId="{CCDE7C55-31C7-49A4-9FB5-3C3343969762}" dt="2023-04-25T08:46:48.285" v="32" actId="1076"/>
          <ac:spMkLst>
            <pc:docMk/>
            <pc:sldMk cId="262345062" sldId="518"/>
            <ac:spMk id="3" creationId="{5902B865-9DF9-1D38-2868-603FC40A18E6}"/>
          </ac:spMkLst>
        </pc:spChg>
        <pc:spChg chg="mod">
          <ac:chgData name="Youssouf Keita" userId="1eea62b8091332b4" providerId="LiveId" clId="{CCDE7C55-31C7-49A4-9FB5-3C3343969762}" dt="2023-04-25T08:47:43.404" v="41" actId="255"/>
          <ac:spMkLst>
            <pc:docMk/>
            <pc:sldMk cId="262345062" sldId="518"/>
            <ac:spMk id="5" creationId="{D6B57D21-7D58-00A7-6F77-96A3104502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D3592-F663-4DAD-82B0-B6206D1A948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8DAC-8A2D-4825-850C-34E762FB0A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50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81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3573016"/>
            <a:ext cx="8208912" cy="2016224"/>
          </a:xfrm>
        </p:spPr>
        <p:txBody>
          <a:bodyPr anchor="ctr" anchorCtr="0">
            <a:normAutofit/>
          </a:bodyPr>
          <a:lstStyle>
            <a:lvl1pPr algn="ctr">
              <a:buNone/>
              <a:defRPr sz="2800"/>
            </a:lvl1pPr>
          </a:lstStyle>
          <a:p>
            <a:pPr lvl="0"/>
            <a:r>
              <a:rPr lang="fr-FR"/>
              <a:t>Sub-title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467544" y="1628800"/>
            <a:ext cx="8208912" cy="172819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Title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7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23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Text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7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23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5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716016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7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0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23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20891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1" y="6453344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3660767-003D-A14A-B1B5-0BAC8049BB96}" type="datetime1">
              <a:rPr lang="de-DE" smtClean="0"/>
              <a:t>29.04.2023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5698" y="6453344"/>
            <a:ext cx="4392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88424" y="6453344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89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50" r:id="rId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9015-CCE2-834D-9E84-9A70286CA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56213"/>
            <a:ext cx="8496944" cy="1672787"/>
          </a:xfr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100" b="1" i="0" u="none" strike="noStrike" baseline="0" dirty="0">
              <a:solidFill>
                <a:srgbClr val="FFFFFF"/>
              </a:solidFill>
              <a:latin typeface="+mj-lt"/>
            </a:endParaRPr>
          </a:p>
          <a:p>
            <a:pPr marL="0" indent="0">
              <a:buNone/>
            </a:pPr>
            <a:r>
              <a:rPr lang="fr-FR" sz="4000" b="1" i="0" u="none" strike="noStrike" baseline="0" dirty="0">
                <a:solidFill>
                  <a:srgbClr val="FFFFFF"/>
                </a:solidFill>
                <a:latin typeface="+mj-lt"/>
              </a:rPr>
              <a:t>PLAN D’ACTION MULTISECTORIEL </a:t>
            </a:r>
          </a:p>
          <a:p>
            <a:pPr marL="457200" lvl="1" indent="0">
              <a:buNone/>
            </a:pPr>
            <a:r>
              <a:rPr lang="fr-FR" sz="4000" b="1" dirty="0">
                <a:solidFill>
                  <a:srgbClr val="92D050"/>
                </a:solidFill>
                <a:latin typeface="+mj-lt"/>
              </a:rPr>
              <a:t>PNSN </a:t>
            </a:r>
            <a:r>
              <a:rPr lang="fr-FR" sz="4000" b="1" i="0" u="none" strike="noStrike" baseline="0" dirty="0">
                <a:solidFill>
                  <a:srgbClr val="92D050"/>
                </a:solidFill>
                <a:latin typeface="+mj-lt"/>
              </a:rPr>
              <a:t>2021-2025</a:t>
            </a:r>
            <a:r>
              <a:rPr lang="fr-FR" sz="4000" b="1" i="0" u="none" strike="noStrike" baseline="0" dirty="0">
                <a:solidFill>
                  <a:srgbClr val="FFFFFF"/>
                </a:solidFill>
                <a:latin typeface="+mj-lt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DBE1F-2908-DA4B-9FD1-415FC970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5A9B639C-2965-481E-BD78-322C862D73E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8E7FE9F1-7EB2-497C-8F28-5DC93DBB7625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ADEFEFEF-875E-D1C6-EDE8-A47194D64C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95736" y="116632"/>
            <a:ext cx="6624736" cy="431800"/>
          </a:xfrm>
        </p:spPr>
        <p:txBody>
          <a:bodyPr/>
          <a:lstStyle/>
          <a:p>
            <a:r>
              <a:rPr lang="fr-ML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Proposition de question d’analyse LiST</a:t>
            </a:r>
          </a:p>
        </p:txBody>
      </p:sp>
      <p:sp>
        <p:nvSpPr>
          <p:cNvPr id="2" name="ZoneTexte 2">
            <a:extLst>
              <a:ext uri="{FF2B5EF4-FFF2-40B4-BE49-F238E27FC236}">
                <a16:creationId xmlns:a16="http://schemas.microsoft.com/office/drawing/2014/main" id="{D2FDF32E-C631-DBBF-E388-C182895F023F}"/>
              </a:ext>
            </a:extLst>
          </p:cNvPr>
          <p:cNvSpPr txBox="1"/>
          <p:nvPr/>
        </p:nvSpPr>
        <p:spPr>
          <a:xfrm>
            <a:off x="323528" y="3522494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ML" sz="1600" b="1" i="1" dirty="0">
                <a:solidFill>
                  <a:schemeClr val="accent2">
                    <a:lumMod val="75000"/>
                  </a:schemeClr>
                </a:solidFill>
                <a:latin typeface="Ink Free" panose="03080402000500000000" pitchFamily="66" charset="0"/>
              </a:rPr>
              <a:t>Formation LiST PNIN Niger, Niamey le 2 mai 2023</a:t>
            </a:r>
          </a:p>
        </p:txBody>
      </p:sp>
    </p:spTree>
    <p:extLst>
      <p:ext uri="{BB962C8B-B14F-4D97-AF65-F5344CB8AC3E}">
        <p14:creationId xmlns:p14="http://schemas.microsoft.com/office/powerpoint/2010/main" val="267034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470781-6E64-7A09-E979-CB17E7AA1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968552"/>
          </a:xfrm>
        </p:spPr>
        <p:txBody>
          <a:bodyPr>
            <a:normAutofit fontScale="92500" lnSpcReduction="10000"/>
          </a:bodyPr>
          <a:lstStyle/>
          <a:p>
            <a:r>
              <a:rPr lang="fr-ML" dirty="0"/>
              <a:t>Quelle serait la contribution </a:t>
            </a:r>
            <a:r>
              <a:rPr lang="fr-ML" b="1" dirty="0">
                <a:solidFill>
                  <a:schemeClr val="accent4">
                    <a:lumMod val="50000"/>
                  </a:schemeClr>
                </a:solidFill>
              </a:rPr>
              <a:t>des interventions nutritionnelles prises en compte dans le PA PNSN</a:t>
            </a:r>
            <a:r>
              <a:rPr lang="fr-ML" dirty="0"/>
              <a:t> 2021 – 2025 et disponibles dans LiST en terme :</a:t>
            </a:r>
          </a:p>
          <a:p>
            <a:endParaRPr lang="fr-ML" sz="900" dirty="0"/>
          </a:p>
          <a:p>
            <a:pPr marL="1314450" lvl="2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200" b="1" i="1" dirty="0">
                <a:solidFill>
                  <a:schemeClr val="tx1">
                    <a:lumMod val="50000"/>
                  </a:schemeClr>
                </a:solidFill>
              </a:rPr>
              <a:t>de réduction du nombre de cas de malnutrition chronique ; </a:t>
            </a:r>
          </a:p>
          <a:p>
            <a:pPr marL="1314450" lvl="2" indent="-514350">
              <a:lnSpc>
                <a:spcPct val="110000"/>
              </a:lnSpc>
              <a:buFont typeface="+mj-lt"/>
              <a:buAutoNum type="arabicPeriod"/>
            </a:pPr>
            <a:endParaRPr lang="fr-ML" sz="900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1314450" lvl="2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200" b="1" i="1" dirty="0">
                <a:solidFill>
                  <a:schemeClr val="tx1">
                    <a:lumMod val="50000"/>
                  </a:schemeClr>
                </a:solidFill>
              </a:rPr>
              <a:t>de réduction du taux de malnutrition chronique ;</a:t>
            </a:r>
          </a:p>
          <a:p>
            <a:pPr marL="1314450" lvl="2" indent="-514350">
              <a:lnSpc>
                <a:spcPct val="110000"/>
              </a:lnSpc>
              <a:buFont typeface="+mj-lt"/>
              <a:buAutoNum type="arabicPeriod"/>
            </a:pPr>
            <a:endParaRPr lang="fr-ML" sz="900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1314450" lvl="2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200" b="1" i="1" dirty="0">
                <a:solidFill>
                  <a:schemeClr val="tx1">
                    <a:lumMod val="50000"/>
                  </a:schemeClr>
                </a:solidFill>
              </a:rPr>
              <a:t>du nombre de vies d’enfant de moins de 5 ans sauvées ;</a:t>
            </a:r>
          </a:p>
          <a:p>
            <a:pPr marL="1314450" lvl="2" indent="-514350">
              <a:lnSpc>
                <a:spcPct val="110000"/>
              </a:lnSpc>
              <a:buFont typeface="+mj-lt"/>
              <a:buAutoNum type="arabicPeriod"/>
            </a:pPr>
            <a:endParaRPr lang="fr-ML" sz="900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1314450" lvl="2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200" b="1" i="1" dirty="0">
                <a:solidFill>
                  <a:schemeClr val="tx1">
                    <a:lumMod val="50000"/>
                  </a:schemeClr>
                </a:solidFill>
              </a:rPr>
              <a:t>de réduction du taux de mortalité infanto-juvénile.</a:t>
            </a:r>
          </a:p>
          <a:p>
            <a:pPr marL="400050" lvl="1" indent="0">
              <a:lnSpc>
                <a:spcPct val="110000"/>
              </a:lnSpc>
              <a:buNone/>
            </a:pPr>
            <a:endParaRPr lang="fr-ML" sz="15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ML" sz="2800" dirty="0"/>
              <a:t>Quelles interventions auront le plus d’impact </a:t>
            </a:r>
            <a:r>
              <a:rPr lang="fr-ML" sz="2800" b="1" dirty="0">
                <a:solidFill>
                  <a:schemeClr val="accent4">
                    <a:lumMod val="50000"/>
                  </a:schemeClr>
                </a:solidFill>
              </a:rPr>
              <a:t>si les augmentations de couverture prévues sont atteintes </a:t>
            </a:r>
            <a:r>
              <a:rPr lang="fr-ML" sz="2800" dirty="0"/>
              <a:t>?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9A9AD92-0641-42C2-8C76-241B5C70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5DB39-235C-4181-99D2-A95E6E7404E4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1FD0511-9EA0-15DE-0043-1FE92FF7DC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84438" y="116632"/>
            <a:ext cx="6191250" cy="431800"/>
          </a:xfrm>
        </p:spPr>
        <p:txBody>
          <a:bodyPr/>
          <a:lstStyle/>
          <a:p>
            <a:r>
              <a:rPr lang="fr-M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Proposition de question d’analyse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168B22-54D1-BF0B-048D-DE7B1D147633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048683E-E104-1C0A-EE10-F6D18B1A3BC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r-ML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7D56440-713B-490C-B589-C20F9848B1F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453188"/>
            <a:ext cx="1377950" cy="365125"/>
          </a:xfrm>
        </p:spPr>
        <p:txBody>
          <a:bodyPr/>
          <a:lstStyle/>
          <a:p>
            <a:pPr>
              <a:defRPr/>
            </a:pPr>
            <a:fld id="{90861648-7802-4EF5-8150-175D9D1903BC}" type="datetime1">
              <a:rPr lang="fr-FR" smtClean="0"/>
              <a:t>29/04/2023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00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99DFE8-F6CA-32B4-F411-392D943E1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196752"/>
            <a:ext cx="8208912" cy="4968552"/>
          </a:xfrm>
        </p:spPr>
        <p:txBody>
          <a:bodyPr>
            <a:normAutofit/>
          </a:bodyPr>
          <a:lstStyle/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000" b="1" dirty="0"/>
              <a:t>Le # de cas de malnutrition chronique évités entre 2021 et 2025 au niveau national </a:t>
            </a:r>
          </a:p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endParaRPr lang="fr-ML" sz="800" dirty="0"/>
          </a:p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000" b="1" dirty="0"/>
              <a:t>La réduction du taux de malnutrition chronique entre 2021 et 2025 au niveau national </a:t>
            </a:r>
          </a:p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endParaRPr lang="fr-ML" sz="800" dirty="0"/>
          </a:p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000" b="1" dirty="0"/>
              <a:t>Le # de vies d’enfants de 0-59 mois sauvées entre 2021 et 2025 au niveau national</a:t>
            </a:r>
          </a:p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endParaRPr lang="fr-ML" sz="800" dirty="0"/>
          </a:p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r>
              <a:rPr lang="fr-ML" sz="2000" b="1" dirty="0"/>
              <a:t>La réduction du taux de mortalité infanto-juvénile entre 2021 et 2025 au niveau national </a:t>
            </a:r>
          </a:p>
          <a:p>
            <a:pPr marL="914400" lvl="1" indent="-514350">
              <a:lnSpc>
                <a:spcPct val="110000"/>
              </a:lnSpc>
              <a:buFont typeface="+mj-lt"/>
              <a:buAutoNum type="arabicPeriod"/>
            </a:pPr>
            <a:endParaRPr lang="fr-ML" sz="800" dirty="0"/>
          </a:p>
          <a:p>
            <a:pPr marL="914400" lvl="1" indent="-514350">
              <a:lnSpc>
                <a:spcPct val="120000"/>
              </a:lnSpc>
              <a:buFont typeface="+mj-lt"/>
              <a:buAutoNum type="arabicPeriod"/>
            </a:pPr>
            <a:r>
              <a:rPr lang="fr-ML" sz="2000" b="1" dirty="0"/>
              <a:t>Les interventions ayant eu le plus grand impact sur la malnutrition chronique et le taux de mortalité infanto-juvénile dans le contexte du Niger seront identifiées</a:t>
            </a:r>
          </a:p>
          <a:p>
            <a:pPr marL="400050" lvl="1" indent="0">
              <a:lnSpc>
                <a:spcPct val="120000"/>
              </a:lnSpc>
              <a:buNone/>
            </a:pPr>
            <a:endParaRPr lang="fr-ML" sz="2000" b="1" dirty="0"/>
          </a:p>
          <a:p>
            <a:pPr marL="400050" lvl="1" indent="0">
              <a:lnSpc>
                <a:spcPct val="110000"/>
              </a:lnSpc>
              <a:buNone/>
            </a:pPr>
            <a:endParaRPr lang="fr-ML" sz="1600" dirty="0"/>
          </a:p>
          <a:p>
            <a:endParaRPr lang="fr-ML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9204A9-2CCD-A9D0-B3C1-486A2DCC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0" name="Espace réservé du contenu 9" descr="Présentation avec graphique à barres avec un remplissage uni">
            <a:extLst>
              <a:ext uri="{FF2B5EF4-FFF2-40B4-BE49-F238E27FC236}">
                <a16:creationId xmlns:a16="http://schemas.microsoft.com/office/drawing/2014/main" id="{F7F89695-A7AD-5CB1-4E72-72FBB9489079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8504" y="1124744"/>
            <a:ext cx="720000" cy="720000"/>
          </a:xfrm>
        </p:spPr>
      </p:pic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934014AC-45D7-73C1-7277-95BBDB2FB8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39752" y="44624"/>
            <a:ext cx="6335936" cy="576064"/>
          </a:xfrm>
        </p:spPr>
        <p:txBody>
          <a:bodyPr/>
          <a:lstStyle/>
          <a:p>
            <a:r>
              <a:rPr lang="fr-ML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Au terme de l’analyse LiST du PA PNSN les résultats des projections suivantes seront disponibles :</a:t>
            </a:r>
          </a:p>
        </p:txBody>
      </p:sp>
      <p:pic>
        <p:nvPicPr>
          <p:cNvPr id="16" name="Espace réservé du contenu 15" descr="Graphique de tendance à la baisse contour">
            <a:extLst>
              <a:ext uri="{FF2B5EF4-FFF2-40B4-BE49-F238E27FC236}">
                <a16:creationId xmlns:a16="http://schemas.microsoft.com/office/drawing/2014/main" id="{E6F0EAE0-1AF6-5250-66A8-DA7C32D2DE5E}"/>
              </a:ext>
            </a:extLst>
          </p:cNvPr>
          <p:cNvPicPr>
            <a:picLocks noGrp="1" noChangeAspect="1"/>
          </p:cNvPicPr>
          <p:nvPr>
            <p:ph sz="quarter" idx="18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8504" y="2060928"/>
            <a:ext cx="720000" cy="720000"/>
          </a:xfrm>
        </p:spPr>
      </p:pic>
      <p:pic>
        <p:nvPicPr>
          <p:cNvPr id="17" name="Espace réservé du contenu 15" descr="Graphique de tendance à la baisse contour">
            <a:extLst>
              <a:ext uri="{FF2B5EF4-FFF2-40B4-BE49-F238E27FC236}">
                <a16:creationId xmlns:a16="http://schemas.microsoft.com/office/drawing/2014/main" id="{3EEA6DA3-F9CF-1346-B14A-BF1E30F9FA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8504" y="3861048"/>
            <a:ext cx="720000" cy="720000"/>
          </a:xfrm>
          <a:prstGeom prst="rect">
            <a:avLst/>
          </a:prstGeom>
        </p:spPr>
      </p:pic>
      <p:pic>
        <p:nvPicPr>
          <p:cNvPr id="18" name="Espace réservé du contenu 9" descr="Présentation avec graphique à barres avec un remplissage uni">
            <a:extLst>
              <a:ext uri="{FF2B5EF4-FFF2-40B4-BE49-F238E27FC236}">
                <a16:creationId xmlns:a16="http://schemas.microsoft.com/office/drawing/2014/main" id="{8B3702D9-249B-7A0C-8A22-8525E6261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8504" y="2924944"/>
            <a:ext cx="720000" cy="720000"/>
          </a:xfrm>
          <a:prstGeom prst="rect">
            <a:avLst/>
          </a:prstGeom>
        </p:spPr>
      </p:pic>
      <p:pic>
        <p:nvPicPr>
          <p:cNvPr id="20" name="Graphique 19" descr="Sphères de Harvey 70% avec un remplissage uni">
            <a:extLst>
              <a:ext uri="{FF2B5EF4-FFF2-40B4-BE49-F238E27FC236}">
                <a16:creationId xmlns:a16="http://schemas.microsoft.com/office/drawing/2014/main" id="{C74F5148-9910-80BD-4045-5B540A444F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8504" y="4968086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02B865-9DF9-1D38-2868-603FC40A1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28" y="1619394"/>
            <a:ext cx="8208912" cy="3888432"/>
          </a:xfrm>
        </p:spPr>
        <p:txBody>
          <a:bodyPr/>
          <a:lstStyle/>
          <a:p>
            <a:r>
              <a:rPr lang="fr-FR" dirty="0"/>
              <a:t>Initiation au module LiST Costing</a:t>
            </a:r>
          </a:p>
          <a:p>
            <a:r>
              <a:rPr lang="fr-FR" dirty="0"/>
              <a:t>Définition des besoins éventuels d’assistance pour son application effective au Niger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8E0E6C-ADAD-B2A8-61F6-E628AAA5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6B57D21-7D58-00A7-6F77-96A3104502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sz="2000" dirty="0"/>
              <a:t> Initiation des participants au module LiST Costing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F87E94-AFB0-034D-2166-62C8F67C3D3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2228B68-9BDB-0146-9C49-C2BD9696108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450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231</Words>
  <Application>Microsoft Office PowerPoint</Application>
  <PresentationFormat>Affichage à l'écran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Ink Free</vt:lpstr>
      <vt:lpstr>Trebuchet MS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hello</dc:creator>
  <cp:lastModifiedBy>Plumour</cp:lastModifiedBy>
  <cp:revision>159</cp:revision>
  <dcterms:created xsi:type="dcterms:W3CDTF">2016-04-15T07:54:58Z</dcterms:created>
  <dcterms:modified xsi:type="dcterms:W3CDTF">2023-04-29T10:19:02Z</dcterms:modified>
</cp:coreProperties>
</file>