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2"/>
  </p:notesMasterIdLst>
  <p:sldIdLst>
    <p:sldId id="290" r:id="rId5"/>
    <p:sldId id="291" r:id="rId6"/>
    <p:sldId id="292" r:id="rId7"/>
    <p:sldId id="294" r:id="rId8"/>
    <p:sldId id="310" r:id="rId9"/>
    <p:sldId id="311" r:id="rId10"/>
    <p:sldId id="309" r:id="rId11"/>
    <p:sldId id="297" r:id="rId12"/>
    <p:sldId id="295" r:id="rId13"/>
    <p:sldId id="298" r:id="rId14"/>
    <p:sldId id="299" r:id="rId15"/>
    <p:sldId id="301" r:id="rId16"/>
    <p:sldId id="307" r:id="rId17"/>
    <p:sldId id="302" r:id="rId18"/>
    <p:sldId id="308" r:id="rId19"/>
    <p:sldId id="303" r:id="rId20"/>
    <p:sldId id="29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7EE683-581D-58D3-2D5F-7AC42D1B2884}" name="Carmel" initials="Ca" userId="S::carmel@n4d.group::eeb6e4a4-30b8-4e52-a77b-585df22d020e" providerId="AD"/>
  <p188:author id="{0201959B-878E-9557-D012-A0832560C9C2}" name="jeremy" initials="je" userId="S::jeremy@n4d.group::85d605ab-7e5e-46fb-8fc8-78d18c486c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FD0F55-6114-400F-8BB0-5B127EFFD72A}" v="271" dt="2023-06-01T09:46:49.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8" d="100"/>
          <a:sy n="108" d="100"/>
        </p:scale>
        <p:origin x="-302" y="-2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le, Barbara GIZ BE" userId="02aba3c6-cecd-4dcb-a0c0-c7211ec827ee" providerId="ADAL" clId="{F7FD0F55-6114-400F-8BB0-5B127EFFD72A}"/>
    <pc:docChg chg="undo custSel modSld">
      <pc:chgData name="Baille, Barbara GIZ BE" userId="02aba3c6-cecd-4dcb-a0c0-c7211ec827ee" providerId="ADAL" clId="{F7FD0F55-6114-400F-8BB0-5B127EFFD72A}" dt="2023-06-01T09:46:49.566" v="371" actId="20577"/>
      <pc:docMkLst>
        <pc:docMk/>
      </pc:docMkLst>
      <pc:sldChg chg="modSp mod">
        <pc:chgData name="Baille, Barbara GIZ BE" userId="02aba3c6-cecd-4dcb-a0c0-c7211ec827ee" providerId="ADAL" clId="{F7FD0F55-6114-400F-8BB0-5B127EFFD72A}" dt="2023-06-01T09:24:06.590" v="93" actId="20577"/>
        <pc:sldMkLst>
          <pc:docMk/>
          <pc:sldMk cId="1526475150" sldId="291"/>
        </pc:sldMkLst>
        <pc:spChg chg="mod">
          <ac:chgData name="Baille, Barbara GIZ BE" userId="02aba3c6-cecd-4dcb-a0c0-c7211ec827ee" providerId="ADAL" clId="{F7FD0F55-6114-400F-8BB0-5B127EFFD72A}" dt="2023-06-01T09:24:06.590" v="93" actId="20577"/>
          <ac:spMkLst>
            <pc:docMk/>
            <pc:sldMk cId="1526475150" sldId="291"/>
            <ac:spMk id="4" creationId="{933A568B-5D88-9E4B-B92F-22FC2043D644}"/>
          </ac:spMkLst>
        </pc:spChg>
      </pc:sldChg>
      <pc:sldChg chg="modSp mod modAnim">
        <pc:chgData name="Baille, Barbara GIZ BE" userId="02aba3c6-cecd-4dcb-a0c0-c7211ec827ee" providerId="ADAL" clId="{F7FD0F55-6114-400F-8BB0-5B127EFFD72A}" dt="2023-06-01T09:30:01.364" v="110" actId="27636"/>
        <pc:sldMkLst>
          <pc:docMk/>
          <pc:sldMk cId="2178796372" sldId="292"/>
        </pc:sldMkLst>
        <pc:spChg chg="mod">
          <ac:chgData name="Baille, Barbara GIZ BE" userId="02aba3c6-cecd-4dcb-a0c0-c7211ec827ee" providerId="ADAL" clId="{F7FD0F55-6114-400F-8BB0-5B127EFFD72A}" dt="2023-06-01T09:30:01.364" v="110" actId="27636"/>
          <ac:spMkLst>
            <pc:docMk/>
            <pc:sldMk cId="2178796372" sldId="292"/>
            <ac:spMk id="3" creationId="{30F5ED3C-DD82-7C44-B5B9-D35444BAAAB5}"/>
          </ac:spMkLst>
        </pc:spChg>
      </pc:sldChg>
      <pc:sldChg chg="modSp mod modAnim">
        <pc:chgData name="Baille, Barbara GIZ BE" userId="02aba3c6-cecd-4dcb-a0c0-c7211ec827ee" providerId="ADAL" clId="{F7FD0F55-6114-400F-8BB0-5B127EFFD72A}" dt="2023-06-01T09:31:17.740" v="156" actId="20577"/>
        <pc:sldMkLst>
          <pc:docMk/>
          <pc:sldMk cId="663358268" sldId="294"/>
        </pc:sldMkLst>
        <pc:spChg chg="mod">
          <ac:chgData name="Baille, Barbara GIZ BE" userId="02aba3c6-cecd-4dcb-a0c0-c7211ec827ee" providerId="ADAL" clId="{F7FD0F55-6114-400F-8BB0-5B127EFFD72A}" dt="2023-06-01T09:30:20.846" v="132" actId="20577"/>
          <ac:spMkLst>
            <pc:docMk/>
            <pc:sldMk cId="663358268" sldId="294"/>
            <ac:spMk id="2" creationId="{47E1C73E-3A34-2841-A262-37C0CE6F6083}"/>
          </ac:spMkLst>
        </pc:spChg>
        <pc:spChg chg="mod">
          <ac:chgData name="Baille, Barbara GIZ BE" userId="02aba3c6-cecd-4dcb-a0c0-c7211ec827ee" providerId="ADAL" clId="{F7FD0F55-6114-400F-8BB0-5B127EFFD72A}" dt="2023-06-01T09:31:17.740" v="156" actId="20577"/>
          <ac:spMkLst>
            <pc:docMk/>
            <pc:sldMk cId="663358268" sldId="294"/>
            <ac:spMk id="3" creationId="{30F5ED3C-DD82-7C44-B5B9-D35444BAAAB5}"/>
          </ac:spMkLst>
        </pc:spChg>
      </pc:sldChg>
      <pc:sldChg chg="modSp mod">
        <pc:chgData name="Baille, Barbara GIZ BE" userId="02aba3c6-cecd-4dcb-a0c0-c7211ec827ee" providerId="ADAL" clId="{F7FD0F55-6114-400F-8BB0-5B127EFFD72A}" dt="2023-06-01T09:38:30.159" v="327" actId="20577"/>
        <pc:sldMkLst>
          <pc:docMk/>
          <pc:sldMk cId="3849635576" sldId="295"/>
        </pc:sldMkLst>
        <pc:spChg chg="mod">
          <ac:chgData name="Baille, Barbara GIZ BE" userId="02aba3c6-cecd-4dcb-a0c0-c7211ec827ee" providerId="ADAL" clId="{F7FD0F55-6114-400F-8BB0-5B127EFFD72A}" dt="2023-06-01T09:38:30.159" v="327" actId="20577"/>
          <ac:spMkLst>
            <pc:docMk/>
            <pc:sldMk cId="3849635576" sldId="295"/>
            <ac:spMk id="2" creationId="{47E1C73E-3A34-2841-A262-37C0CE6F6083}"/>
          </ac:spMkLst>
        </pc:spChg>
      </pc:sldChg>
      <pc:sldChg chg="modSp mod modAnim">
        <pc:chgData name="Baille, Barbara GIZ BE" userId="02aba3c6-cecd-4dcb-a0c0-c7211ec827ee" providerId="ADAL" clId="{F7FD0F55-6114-400F-8BB0-5B127EFFD72A}" dt="2023-06-01T09:46:49.566" v="371" actId="20577"/>
        <pc:sldMkLst>
          <pc:docMk/>
          <pc:sldMk cId="1857873532" sldId="297"/>
        </pc:sldMkLst>
        <pc:spChg chg="mod">
          <ac:chgData name="Baille, Barbara GIZ BE" userId="02aba3c6-cecd-4dcb-a0c0-c7211ec827ee" providerId="ADAL" clId="{F7FD0F55-6114-400F-8BB0-5B127EFFD72A}" dt="2023-06-01T09:36:20.960" v="316" actId="20577"/>
          <ac:spMkLst>
            <pc:docMk/>
            <pc:sldMk cId="1857873532" sldId="297"/>
            <ac:spMk id="2" creationId="{47E1C73E-3A34-2841-A262-37C0CE6F6083}"/>
          </ac:spMkLst>
        </pc:spChg>
        <pc:spChg chg="mod">
          <ac:chgData name="Baille, Barbara GIZ BE" userId="02aba3c6-cecd-4dcb-a0c0-c7211ec827ee" providerId="ADAL" clId="{F7FD0F55-6114-400F-8BB0-5B127EFFD72A}" dt="2023-06-01T09:46:49.566" v="371" actId="20577"/>
          <ac:spMkLst>
            <pc:docMk/>
            <pc:sldMk cId="1857873532" sldId="297"/>
            <ac:spMk id="6" creationId="{981C2B4A-B8E2-9947-AF85-34CEE897A28E}"/>
          </ac:spMkLst>
        </pc:spChg>
      </pc:sldChg>
      <pc:sldChg chg="modSp modAnim">
        <pc:chgData name="Baille, Barbara GIZ BE" userId="02aba3c6-cecd-4dcb-a0c0-c7211ec827ee" providerId="ADAL" clId="{F7FD0F55-6114-400F-8BB0-5B127EFFD72A}" dt="2023-06-01T09:35:49.822" v="300" actId="20577"/>
        <pc:sldMkLst>
          <pc:docMk/>
          <pc:sldMk cId="2053265966" sldId="309"/>
        </pc:sldMkLst>
        <pc:spChg chg="mod">
          <ac:chgData name="Baille, Barbara GIZ BE" userId="02aba3c6-cecd-4dcb-a0c0-c7211ec827ee" providerId="ADAL" clId="{F7FD0F55-6114-400F-8BB0-5B127EFFD72A}" dt="2023-06-01T09:35:49.822" v="300" actId="20577"/>
          <ac:spMkLst>
            <pc:docMk/>
            <pc:sldMk cId="2053265966" sldId="309"/>
            <ac:spMk id="3" creationId="{30F5ED3C-DD82-7C44-B5B9-D35444BAAAB5}"/>
          </ac:spMkLst>
        </pc:spChg>
      </pc:sldChg>
      <pc:sldChg chg="modSp mod modAnim">
        <pc:chgData name="Baille, Barbara GIZ BE" userId="02aba3c6-cecd-4dcb-a0c0-c7211ec827ee" providerId="ADAL" clId="{F7FD0F55-6114-400F-8BB0-5B127EFFD72A}" dt="2023-06-01T09:33:36.595" v="220" actId="403"/>
        <pc:sldMkLst>
          <pc:docMk/>
          <pc:sldMk cId="55918581" sldId="310"/>
        </pc:sldMkLst>
        <pc:spChg chg="mod">
          <ac:chgData name="Baille, Barbara GIZ BE" userId="02aba3c6-cecd-4dcb-a0c0-c7211ec827ee" providerId="ADAL" clId="{F7FD0F55-6114-400F-8BB0-5B127EFFD72A}" dt="2023-06-01T09:32:11.615" v="183" actId="6549"/>
          <ac:spMkLst>
            <pc:docMk/>
            <pc:sldMk cId="55918581" sldId="310"/>
            <ac:spMk id="2" creationId="{47E1C73E-3A34-2841-A262-37C0CE6F6083}"/>
          </ac:spMkLst>
        </pc:spChg>
        <pc:spChg chg="mod">
          <ac:chgData name="Baille, Barbara GIZ BE" userId="02aba3c6-cecd-4dcb-a0c0-c7211ec827ee" providerId="ADAL" clId="{F7FD0F55-6114-400F-8BB0-5B127EFFD72A}" dt="2023-06-01T09:33:36.595" v="220" actId="403"/>
          <ac:spMkLst>
            <pc:docMk/>
            <pc:sldMk cId="55918581" sldId="310"/>
            <ac:spMk id="3" creationId="{30F5ED3C-DD82-7C44-B5B9-D35444BAAAB5}"/>
          </ac:spMkLst>
        </pc:spChg>
      </pc:sldChg>
      <pc:sldChg chg="modSp mod">
        <pc:chgData name="Baille, Barbara GIZ BE" userId="02aba3c6-cecd-4dcb-a0c0-c7211ec827ee" providerId="ADAL" clId="{F7FD0F55-6114-400F-8BB0-5B127EFFD72A}" dt="2023-06-01T09:34:27.637" v="244" actId="313"/>
        <pc:sldMkLst>
          <pc:docMk/>
          <pc:sldMk cId="3940375507" sldId="311"/>
        </pc:sldMkLst>
        <pc:spChg chg="mod">
          <ac:chgData name="Baille, Barbara GIZ BE" userId="02aba3c6-cecd-4dcb-a0c0-c7211ec827ee" providerId="ADAL" clId="{F7FD0F55-6114-400F-8BB0-5B127EFFD72A}" dt="2023-06-01T09:34:27.637" v="244" actId="313"/>
          <ac:spMkLst>
            <pc:docMk/>
            <pc:sldMk cId="3940375507" sldId="311"/>
            <ac:spMk id="2" creationId="{47E1C73E-3A34-2841-A262-37C0CE6F60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6D0D72-20E2-C740-9711-4714661E8942}" type="datetimeFigureOut">
              <a:rPr lang="en-US" smtClean="0"/>
              <a:t>5/30/2023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6099E-B033-2942-9CB6-300E19590534}" type="slidenum">
              <a:rPr lang="en-US" smtClean="0"/>
              <a:t>‹#›</a:t>
            </a:fld>
            <a:endParaRPr lang="en-US"/>
          </a:p>
        </p:txBody>
      </p:sp>
    </p:spTree>
    <p:extLst>
      <p:ext uri="{BB962C8B-B14F-4D97-AF65-F5344CB8AC3E}">
        <p14:creationId xmlns:p14="http://schemas.microsoft.com/office/powerpoint/2010/main" val="4027648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a:t>
            </a:fld>
            <a:endParaRPr lang="en-US"/>
          </a:p>
        </p:txBody>
      </p:sp>
    </p:spTree>
    <p:extLst>
      <p:ext uri="{BB962C8B-B14F-4D97-AF65-F5344CB8AC3E}">
        <p14:creationId xmlns:p14="http://schemas.microsoft.com/office/powerpoint/2010/main" val="2675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a:p>
            <a:pPr marL="171450" indent="-1714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10</a:t>
            </a:fld>
            <a:endParaRPr lang="en-US"/>
          </a:p>
        </p:txBody>
      </p:sp>
    </p:spTree>
    <p:extLst>
      <p:ext uri="{BB962C8B-B14F-4D97-AF65-F5344CB8AC3E}">
        <p14:creationId xmlns:p14="http://schemas.microsoft.com/office/powerpoint/2010/main" val="3920839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11</a:t>
            </a:fld>
            <a:endParaRPr lang="en-US"/>
          </a:p>
        </p:txBody>
      </p:sp>
    </p:spTree>
    <p:extLst>
      <p:ext uri="{BB962C8B-B14F-4D97-AF65-F5344CB8AC3E}">
        <p14:creationId xmlns:p14="http://schemas.microsoft.com/office/powerpoint/2010/main" val="85283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12</a:t>
            </a:fld>
            <a:endParaRPr lang="en-US"/>
          </a:p>
        </p:txBody>
      </p:sp>
    </p:spTree>
    <p:extLst>
      <p:ext uri="{BB962C8B-B14F-4D97-AF65-F5344CB8AC3E}">
        <p14:creationId xmlns:p14="http://schemas.microsoft.com/office/powerpoint/2010/main" val="2177822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13</a:t>
            </a:fld>
            <a:endParaRPr lang="en-US"/>
          </a:p>
        </p:txBody>
      </p:sp>
    </p:spTree>
    <p:extLst>
      <p:ext uri="{BB962C8B-B14F-4D97-AF65-F5344CB8AC3E}">
        <p14:creationId xmlns:p14="http://schemas.microsoft.com/office/powerpoint/2010/main" val="1310307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14</a:t>
            </a:fld>
            <a:endParaRPr lang="en-US"/>
          </a:p>
        </p:txBody>
      </p:sp>
    </p:spTree>
    <p:extLst>
      <p:ext uri="{BB962C8B-B14F-4D97-AF65-F5344CB8AC3E}">
        <p14:creationId xmlns:p14="http://schemas.microsoft.com/office/powerpoint/2010/main" val="3896304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a:p>
            <a:endParaRPr lang="en-US" b="1">
              <a:cs typeface="Calibri"/>
            </a:endParaRPr>
          </a:p>
          <a:p>
            <a:endParaRPr lang="en-US" b="1">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15</a:t>
            </a:fld>
            <a:endParaRPr lang="en-US"/>
          </a:p>
        </p:txBody>
      </p:sp>
    </p:spTree>
    <p:extLst>
      <p:ext uri="{BB962C8B-B14F-4D97-AF65-F5344CB8AC3E}">
        <p14:creationId xmlns:p14="http://schemas.microsoft.com/office/powerpoint/2010/main" val="1457895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16</a:t>
            </a:fld>
            <a:endParaRPr lang="en-US"/>
          </a:p>
        </p:txBody>
      </p:sp>
    </p:spTree>
    <p:extLst>
      <p:ext uri="{BB962C8B-B14F-4D97-AF65-F5344CB8AC3E}">
        <p14:creationId xmlns:p14="http://schemas.microsoft.com/office/powerpoint/2010/main" val="3641620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CLOSE SLIDE</a:t>
            </a:r>
          </a:p>
        </p:txBody>
      </p:sp>
      <p:sp>
        <p:nvSpPr>
          <p:cNvPr id="4" name="Slide Number Placeholder 3"/>
          <p:cNvSpPr>
            <a:spLocks noGrp="1"/>
          </p:cNvSpPr>
          <p:nvPr>
            <p:ph type="sldNum" sz="quarter" idx="5"/>
          </p:nvPr>
        </p:nvSpPr>
        <p:spPr/>
        <p:txBody>
          <a:bodyPr/>
          <a:lstStyle/>
          <a:p>
            <a:fld id="{3486099E-B033-2942-9CB6-300E19590534}" type="slidenum">
              <a:rPr lang="en-US" smtClean="0"/>
              <a:t>17</a:t>
            </a:fld>
            <a:endParaRPr lang="en-US"/>
          </a:p>
        </p:txBody>
      </p:sp>
    </p:spTree>
    <p:extLst>
      <p:ext uri="{BB962C8B-B14F-4D97-AF65-F5344CB8AC3E}">
        <p14:creationId xmlns:p14="http://schemas.microsoft.com/office/powerpoint/2010/main" val="111074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2</a:t>
            </a:fld>
            <a:endParaRPr lang="en-US"/>
          </a:p>
        </p:txBody>
      </p:sp>
    </p:spTree>
    <p:extLst>
      <p:ext uri="{BB962C8B-B14F-4D97-AF65-F5344CB8AC3E}">
        <p14:creationId xmlns:p14="http://schemas.microsoft.com/office/powerpoint/2010/main" val="262211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b="1" dirty="0">
              <a:ea typeface="Calibri"/>
              <a:cs typeface="Calibri"/>
            </a:endParaRPr>
          </a:p>
          <a:p>
            <a:pPr>
              <a:defRPr/>
            </a:pPr>
            <a:endParaRPr lang="en-US" dirty="0">
              <a:ea typeface="Calibri"/>
              <a:cs typeface="Calibri"/>
            </a:endParaRPr>
          </a:p>
          <a:p>
            <a:pPr>
              <a:defRPr/>
            </a:pPr>
            <a:endParaRPr lang="en-US" dirty="0"/>
          </a:p>
        </p:txBody>
      </p:sp>
      <p:sp>
        <p:nvSpPr>
          <p:cNvPr id="4" name="Slide Number Placeholder 3"/>
          <p:cNvSpPr>
            <a:spLocks noGrp="1"/>
          </p:cNvSpPr>
          <p:nvPr>
            <p:ph type="sldNum" sz="quarter" idx="5"/>
          </p:nvPr>
        </p:nvSpPr>
        <p:spPr/>
        <p:txBody>
          <a:bodyPr/>
          <a:lstStyle/>
          <a:p>
            <a:fld id="{3486099E-B033-2942-9CB6-300E19590534}" type="slidenum">
              <a:rPr lang="en-US" smtClean="0"/>
              <a:t>3</a:t>
            </a:fld>
            <a:endParaRPr lang="en-US"/>
          </a:p>
        </p:txBody>
      </p:sp>
    </p:spTree>
    <p:extLst>
      <p:ext uri="{BB962C8B-B14F-4D97-AF65-F5344CB8AC3E}">
        <p14:creationId xmlns:p14="http://schemas.microsoft.com/office/powerpoint/2010/main" val="17303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4</a:t>
            </a:fld>
            <a:endParaRPr lang="en-US"/>
          </a:p>
        </p:txBody>
      </p:sp>
    </p:spTree>
    <p:extLst>
      <p:ext uri="{BB962C8B-B14F-4D97-AF65-F5344CB8AC3E}">
        <p14:creationId xmlns:p14="http://schemas.microsoft.com/office/powerpoint/2010/main" val="130397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ea typeface="Calibri"/>
              <a:cs typeface="Calibri"/>
            </a:endParaRPr>
          </a:p>
          <a:p>
            <a:endParaRPr lang="en-US" dirty="0"/>
          </a:p>
        </p:txBody>
      </p:sp>
      <p:sp>
        <p:nvSpPr>
          <p:cNvPr id="4" name="Slide Number Placeholder 3"/>
          <p:cNvSpPr>
            <a:spLocks noGrp="1"/>
          </p:cNvSpPr>
          <p:nvPr>
            <p:ph type="sldNum" sz="quarter" idx="5"/>
          </p:nvPr>
        </p:nvSpPr>
        <p:spPr/>
        <p:txBody>
          <a:bodyPr/>
          <a:lstStyle/>
          <a:p>
            <a:fld id="{3486099E-B033-2942-9CB6-300E19590534}" type="slidenum">
              <a:rPr lang="en-US" smtClean="0"/>
              <a:t>5</a:t>
            </a:fld>
            <a:endParaRPr lang="en-US"/>
          </a:p>
        </p:txBody>
      </p:sp>
    </p:spTree>
    <p:extLst>
      <p:ext uri="{BB962C8B-B14F-4D97-AF65-F5344CB8AC3E}">
        <p14:creationId xmlns:p14="http://schemas.microsoft.com/office/powerpoint/2010/main" val="1006968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ea typeface="Calibri"/>
              <a:cs typeface="Calibri"/>
            </a:endParaRPr>
          </a:p>
          <a:p>
            <a:endParaRPr lang="en-US"/>
          </a:p>
        </p:txBody>
      </p:sp>
      <p:sp>
        <p:nvSpPr>
          <p:cNvPr id="4" name="Slide Number Placeholder 3"/>
          <p:cNvSpPr>
            <a:spLocks noGrp="1"/>
          </p:cNvSpPr>
          <p:nvPr>
            <p:ph type="sldNum" sz="quarter" idx="5"/>
          </p:nvPr>
        </p:nvSpPr>
        <p:spPr/>
        <p:txBody>
          <a:bodyPr/>
          <a:lstStyle/>
          <a:p>
            <a:fld id="{3486099E-B033-2942-9CB6-300E19590534}" type="slidenum">
              <a:rPr lang="en-US" smtClean="0"/>
              <a:t>6</a:t>
            </a:fld>
            <a:endParaRPr lang="en-US"/>
          </a:p>
        </p:txBody>
      </p:sp>
    </p:spTree>
    <p:extLst>
      <p:ext uri="{BB962C8B-B14F-4D97-AF65-F5344CB8AC3E}">
        <p14:creationId xmlns:p14="http://schemas.microsoft.com/office/powerpoint/2010/main" val="341529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ea typeface="Calibri"/>
              <a:cs typeface="Calibri"/>
            </a:endParaRPr>
          </a:p>
          <a:p>
            <a:endParaRPr lang="en-US"/>
          </a:p>
        </p:txBody>
      </p:sp>
      <p:sp>
        <p:nvSpPr>
          <p:cNvPr id="4" name="Slide Number Placeholder 3"/>
          <p:cNvSpPr>
            <a:spLocks noGrp="1"/>
          </p:cNvSpPr>
          <p:nvPr>
            <p:ph type="sldNum" sz="quarter" idx="5"/>
          </p:nvPr>
        </p:nvSpPr>
        <p:spPr/>
        <p:txBody>
          <a:bodyPr/>
          <a:lstStyle/>
          <a:p>
            <a:fld id="{3486099E-B033-2942-9CB6-300E19590534}" type="slidenum">
              <a:rPr lang="en-US" smtClean="0"/>
              <a:t>7</a:t>
            </a:fld>
            <a:endParaRPr lang="en-US"/>
          </a:p>
        </p:txBody>
      </p:sp>
    </p:spTree>
    <p:extLst>
      <p:ext uri="{BB962C8B-B14F-4D97-AF65-F5344CB8AC3E}">
        <p14:creationId xmlns:p14="http://schemas.microsoft.com/office/powerpoint/2010/main" val="4290728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8</a:t>
            </a:fld>
            <a:endParaRPr lang="en-US"/>
          </a:p>
        </p:txBody>
      </p:sp>
    </p:spTree>
    <p:extLst>
      <p:ext uri="{BB962C8B-B14F-4D97-AF65-F5344CB8AC3E}">
        <p14:creationId xmlns:p14="http://schemas.microsoft.com/office/powerpoint/2010/main" val="916063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3486099E-B033-2942-9CB6-300E19590534}" type="slidenum">
              <a:rPr lang="en-US" smtClean="0"/>
              <a:t>9</a:t>
            </a:fld>
            <a:endParaRPr lang="en-US"/>
          </a:p>
        </p:txBody>
      </p:sp>
    </p:spTree>
    <p:extLst>
      <p:ext uri="{BB962C8B-B14F-4D97-AF65-F5344CB8AC3E}">
        <p14:creationId xmlns:p14="http://schemas.microsoft.com/office/powerpoint/2010/main" val="366266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61183FE6-BFB0-F246-8F68-5C6C0F105BB7}"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2910402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183FE6-BFB0-F246-8F68-5C6C0F105BB7}"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3658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183FE6-BFB0-F246-8F68-5C6C0F105BB7}"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357869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1183FE6-BFB0-F246-8F68-5C6C0F105BB7}"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192791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1183FE6-BFB0-F246-8F68-5C6C0F105BB7}"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18169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1183FE6-BFB0-F246-8F68-5C6C0F105BB7}"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41708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1183FE6-BFB0-F246-8F68-5C6C0F105BB7}" type="datetimeFigureOut">
              <a:rPr lang="en-US" smtClean="0"/>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230300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1183FE6-BFB0-F246-8F68-5C6C0F105BB7}" type="datetimeFigureOut">
              <a:rPr lang="en-US" smtClean="0"/>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257041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83FE6-BFB0-F246-8F68-5C6C0F105BB7}" type="datetimeFigureOut">
              <a:rPr lang="en-US" smtClean="0"/>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295640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1183FE6-BFB0-F246-8F68-5C6C0F105BB7}"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314164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1183FE6-BFB0-F246-8F68-5C6C0F105BB7}"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C08-C7F8-4D47-B52C-88AF9953AC8F}" type="slidenum">
              <a:rPr lang="en-US" smtClean="0"/>
              <a:t>‹#›</a:t>
            </a:fld>
            <a:endParaRPr lang="en-US"/>
          </a:p>
        </p:txBody>
      </p:sp>
    </p:spTree>
    <p:extLst>
      <p:ext uri="{BB962C8B-B14F-4D97-AF65-F5344CB8AC3E}">
        <p14:creationId xmlns:p14="http://schemas.microsoft.com/office/powerpoint/2010/main" val="18923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83FE6-BFB0-F246-8F68-5C6C0F105BB7}" type="datetimeFigureOut">
              <a:rPr lang="en-US" smtClean="0"/>
              <a:t>5/30/2023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E5C08-C7F8-4D47-B52C-88AF9953AC8F}" type="slidenum">
              <a:rPr lang="en-US" smtClean="0"/>
              <a:t>‹#›</a:t>
            </a:fld>
            <a:endParaRPr lang="en-US"/>
          </a:p>
        </p:txBody>
      </p:sp>
    </p:spTree>
    <p:extLst>
      <p:ext uri="{BB962C8B-B14F-4D97-AF65-F5344CB8AC3E}">
        <p14:creationId xmlns:p14="http://schemas.microsoft.com/office/powerpoint/2010/main" val="3431644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3903E68-BDE3-754F-B164-8ABE5D9A404F}"/>
              </a:ext>
            </a:extLst>
          </p:cNvPr>
          <p:cNvPicPr>
            <a:picLocks noChangeAspect="1"/>
          </p:cNvPicPr>
          <p:nvPr/>
        </p:nvPicPr>
        <p:blipFill>
          <a:blip r:embed="rId3"/>
          <a:stretch>
            <a:fillRect/>
          </a:stretch>
        </p:blipFill>
        <p:spPr>
          <a:xfrm>
            <a:off x="0" y="0"/>
            <a:ext cx="12192000" cy="6858000"/>
          </a:xfrm>
          <a:prstGeom prst="rect">
            <a:avLst/>
          </a:prstGeom>
        </p:spPr>
      </p:pic>
      <p:grpSp>
        <p:nvGrpSpPr>
          <p:cNvPr id="12" name="Group 11">
            <a:extLst>
              <a:ext uri="{FF2B5EF4-FFF2-40B4-BE49-F238E27FC236}">
                <a16:creationId xmlns:a16="http://schemas.microsoft.com/office/drawing/2014/main" id="{AB465C0E-FF47-1845-97F4-389332DBC300}"/>
              </a:ext>
            </a:extLst>
          </p:cNvPr>
          <p:cNvGrpSpPr/>
          <p:nvPr/>
        </p:nvGrpSpPr>
        <p:grpSpPr>
          <a:xfrm>
            <a:off x="0" y="1727502"/>
            <a:ext cx="12192000" cy="4451934"/>
            <a:chOff x="0" y="1727502"/>
            <a:chExt cx="12192000" cy="4451934"/>
          </a:xfrm>
        </p:grpSpPr>
        <p:pic>
          <p:nvPicPr>
            <p:cNvPr id="2" name="Picture 1">
              <a:extLst>
                <a:ext uri="{FF2B5EF4-FFF2-40B4-BE49-F238E27FC236}">
                  <a16:creationId xmlns:a16="http://schemas.microsoft.com/office/drawing/2014/main" id="{9B9C43CA-D099-754A-944B-C50E8FADC33A}"/>
                </a:ext>
              </a:extLst>
            </p:cNvPr>
            <p:cNvPicPr>
              <a:picLocks noChangeAspect="1"/>
            </p:cNvPicPr>
            <p:nvPr/>
          </p:nvPicPr>
          <p:blipFill>
            <a:blip r:embed="rId4"/>
            <a:stretch>
              <a:fillRect/>
            </a:stretch>
          </p:blipFill>
          <p:spPr>
            <a:xfrm>
              <a:off x="3408891" y="1727502"/>
              <a:ext cx="5374217" cy="2590196"/>
            </a:xfrm>
            <a:prstGeom prst="rect">
              <a:avLst/>
            </a:prstGeom>
          </p:spPr>
        </p:pic>
        <p:sp>
          <p:nvSpPr>
            <p:cNvPr id="4" name="TextBox 3">
              <a:extLst>
                <a:ext uri="{FF2B5EF4-FFF2-40B4-BE49-F238E27FC236}">
                  <a16:creationId xmlns:a16="http://schemas.microsoft.com/office/drawing/2014/main" id="{933A568B-5D88-9E4B-B92F-22FC2043D644}"/>
                </a:ext>
              </a:extLst>
            </p:cNvPr>
            <p:cNvSpPr txBox="1"/>
            <p:nvPr/>
          </p:nvSpPr>
          <p:spPr>
            <a:xfrm>
              <a:off x="0" y="5533105"/>
              <a:ext cx="12192000" cy="646331"/>
            </a:xfrm>
            <a:prstGeom prst="rect">
              <a:avLst/>
            </a:prstGeom>
            <a:noFill/>
          </p:spPr>
          <p:txBody>
            <a:bodyPr wrap="square" rtlCol="0">
              <a:spAutoFit/>
            </a:bodyPr>
            <a:lstStyle/>
            <a:p>
              <a:pPr algn="ctr"/>
              <a:r>
                <a:rPr lang="en-US" sz="3600">
                  <a:solidFill>
                    <a:schemeClr val="bg1"/>
                  </a:solidFill>
                  <a:latin typeface="+mj-lt"/>
                </a:rPr>
                <a:t>n4d.group</a:t>
              </a:r>
            </a:p>
          </p:txBody>
        </p:sp>
      </p:grpSp>
      <p:pic>
        <p:nvPicPr>
          <p:cNvPr id="11" name="Picture 10">
            <a:extLst>
              <a:ext uri="{FF2B5EF4-FFF2-40B4-BE49-F238E27FC236}">
                <a16:creationId xmlns:a16="http://schemas.microsoft.com/office/drawing/2014/main" id="{1C0FF65E-390F-E448-9C16-E04565EB0F30}"/>
              </a:ext>
            </a:extLst>
          </p:cNvPr>
          <p:cNvPicPr>
            <a:picLocks noChangeAspect="1"/>
          </p:cNvPicPr>
          <p:nvPr/>
        </p:nvPicPr>
        <p:blipFill>
          <a:blip r:embed="rId5"/>
          <a:stretch>
            <a:fillRect/>
          </a:stretch>
        </p:blipFill>
        <p:spPr>
          <a:xfrm>
            <a:off x="-5044516" y="-2500551"/>
            <a:ext cx="8453407" cy="9358551"/>
          </a:xfrm>
          <a:prstGeom prst="rect">
            <a:avLst/>
          </a:prstGeom>
        </p:spPr>
      </p:pic>
    </p:spTree>
    <p:extLst>
      <p:ext uri="{BB962C8B-B14F-4D97-AF65-F5344CB8AC3E}">
        <p14:creationId xmlns:p14="http://schemas.microsoft.com/office/powerpoint/2010/main" val="406602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Effectiveness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p:txBody>
          <a:bodyPr vert="horz" lIns="91440" tIns="45720" rIns="91440" bIns="45720" rtlCol="0" anchor="t">
            <a:normAutofit/>
          </a:bodyPr>
          <a:lstStyle/>
          <a:p>
            <a:r>
              <a:rPr lang="en-US" sz="2000">
                <a:ea typeface="Calibri" panose="020F0502020204030204"/>
                <a:cs typeface="Calibri" panose="020F0502020204030204"/>
              </a:rPr>
              <a:t>Countries feel well supported by C4N (Brussels and Technical Consultants) in terms of guidance, peer interactions and facilitating at the inception of NIPN. </a:t>
            </a:r>
          </a:p>
          <a:p>
            <a:r>
              <a:rPr lang="en-US" sz="2000"/>
              <a:t>NIPNs integration into government information systems and structures is essential for its effectiveness and created a strong sense of national ownership in several countries laying the foundations for longer-term sustainability. </a:t>
            </a:r>
            <a:endParaRPr lang="en-US" sz="2000">
              <a:ea typeface="Calibri" panose="020F0502020204030204"/>
              <a:cs typeface="Calibri"/>
            </a:endParaRPr>
          </a:p>
          <a:p>
            <a:r>
              <a:rPr lang="en-US" sz="2000"/>
              <a:t>The policy question formulation process undertaken in all countries in Phase 1 has progressed well although some countries have achieved more than others. The policy cycle analysis has strengthened partnerships between NIPN and numerous stakeholders.</a:t>
            </a:r>
            <a:endParaRPr lang="en-US" sz="2000">
              <a:ea typeface="Calibri"/>
              <a:cs typeface="Calibri"/>
            </a:endParaRPr>
          </a:p>
          <a:p>
            <a:r>
              <a:rPr lang="en-US" sz="2000"/>
              <a:t>The NIPN data dashboards/repositories were all developed in Phase 1, but the extent of their use and updating varies extensively. There is no systematic monitoring of dashboard uptake/use</a:t>
            </a:r>
            <a:endParaRPr lang="en-US" sz="2000">
              <a:ea typeface="Calibri"/>
              <a:cs typeface="Calibri"/>
            </a:endParaRPr>
          </a:p>
          <a:p>
            <a:r>
              <a:rPr lang="en-US" sz="2000"/>
              <a:t>Policy outputs have been produced in all countries but most have not been able to determine utility through evaluation or uptake. </a:t>
            </a:r>
            <a:endParaRPr lang="en-US" sz="2000">
              <a:cs typeface="Calibri"/>
            </a:endParaRPr>
          </a:p>
          <a:p>
            <a:endParaRPr lang="en-US"/>
          </a:p>
          <a:p>
            <a:endParaRPr lang="en-US"/>
          </a:p>
          <a:p>
            <a:endParaRPr lang="en-US"/>
          </a:p>
          <a:p>
            <a:endParaRPr lang="en-AU"/>
          </a:p>
        </p:txBody>
      </p:sp>
    </p:spTree>
    <p:extLst>
      <p:ext uri="{BB962C8B-B14F-4D97-AF65-F5344CB8AC3E}">
        <p14:creationId xmlns:p14="http://schemas.microsoft.com/office/powerpoint/2010/main" val="106908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Effectiveness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838200" y="1825625"/>
            <a:ext cx="10515600" cy="4863274"/>
          </a:xfrm>
        </p:spPr>
        <p:txBody>
          <a:bodyPr vert="horz" lIns="91440" tIns="45720" rIns="91440" bIns="45720" rtlCol="0" anchor="t">
            <a:normAutofit/>
          </a:bodyPr>
          <a:lstStyle/>
          <a:p>
            <a:r>
              <a:rPr lang="en-US" sz="2000"/>
              <a:t>Capacity strengthening is a focus for all NIPNs and is an appropriate approach to support </a:t>
            </a:r>
            <a:r>
              <a:rPr lang="en-US" sz="2000" err="1"/>
              <a:t>localisation</a:t>
            </a:r>
            <a:r>
              <a:rPr lang="en-US" sz="2000"/>
              <a:t> and government ownership. It</a:t>
            </a:r>
            <a:r>
              <a:rPr lang="en-US" sz="2000">
                <a:cs typeface="Calibri"/>
              </a:rPr>
              <a:t> has had a substantial impact on increasing understanding of the role of nutrition in sector </a:t>
            </a:r>
            <a:r>
              <a:rPr lang="en-US" sz="2000" err="1">
                <a:cs typeface="Calibri"/>
              </a:rPr>
              <a:t>programmes</a:t>
            </a:r>
            <a:r>
              <a:rPr lang="en-US" sz="2000">
                <a:cs typeface="Calibri"/>
              </a:rPr>
              <a:t> and monitoring systems for implementation in some countries. </a:t>
            </a:r>
            <a:endParaRPr lang="en-US" sz="2000"/>
          </a:p>
          <a:p>
            <a:r>
              <a:rPr lang="en-US" sz="2000"/>
              <a:t>The focus of capacity building has been at the national level, but this now needs to scale to the sub-national level to be even more effective. </a:t>
            </a:r>
            <a:endParaRPr lang="en-US" sz="2000">
              <a:ea typeface="Calibri"/>
              <a:cs typeface="Calibri"/>
            </a:endParaRPr>
          </a:p>
          <a:p>
            <a:r>
              <a:rPr lang="en-US" sz="2100">
                <a:ea typeface="Calibri"/>
                <a:cs typeface="Calibri"/>
              </a:rPr>
              <a:t>Staff turnover within national governments is a clear barrier to sustained capacity strengthening. </a:t>
            </a:r>
            <a:endParaRPr lang="en-US" sz="2100"/>
          </a:p>
          <a:p>
            <a:r>
              <a:rPr lang="en-US" sz="2000"/>
              <a:t>The complexity of sub-national roll out </a:t>
            </a:r>
            <a:r>
              <a:rPr lang="en-US" sz="2000">
                <a:cs typeface="Calibri" panose="020F0502020204030204"/>
              </a:rPr>
              <a:t>should not be underestimated as the success of devolved NIPN will depend on the resources, capacities and institutional arrangements which vary enormously. </a:t>
            </a:r>
            <a:endParaRPr lang="en-US" sz="2000">
              <a:ea typeface="Calibri"/>
              <a:cs typeface="Calibri" panose="020F0502020204030204"/>
            </a:endParaRPr>
          </a:p>
          <a:p>
            <a:endParaRPr lang="en-US" sz="2000">
              <a:ea typeface="Calibri"/>
              <a:cs typeface="Calibri" panose="020F0502020204030204"/>
            </a:endParaRPr>
          </a:p>
        </p:txBody>
      </p:sp>
    </p:spTree>
    <p:extLst>
      <p:ext uri="{BB962C8B-B14F-4D97-AF65-F5344CB8AC3E}">
        <p14:creationId xmlns:p14="http://schemas.microsoft.com/office/powerpoint/2010/main" val="248506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Impact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838200" y="1674067"/>
            <a:ext cx="10515600" cy="4863274"/>
          </a:xfrm>
        </p:spPr>
        <p:txBody>
          <a:bodyPr vert="horz" lIns="91440" tIns="45720" rIns="91440" bIns="45720" rtlCol="0" anchor="t">
            <a:noAutofit/>
          </a:bodyPr>
          <a:lstStyle/>
          <a:p>
            <a:r>
              <a:rPr lang="en-US" sz="2000"/>
              <a:t>In some countries, NIPN has informed and is now playing a key role in monitoring national nutrition action plans and nutrition sensitive sector programming. </a:t>
            </a:r>
            <a:endParaRPr lang="en-US" sz="2000">
              <a:cs typeface="Calibri"/>
            </a:endParaRPr>
          </a:p>
          <a:p>
            <a:r>
              <a:rPr lang="en-US" sz="2000">
                <a:cs typeface="Calibri"/>
              </a:rPr>
              <a:t>Extensive work has/is happening in several countries on sector indicators both to align with multi-sectoral plans.</a:t>
            </a:r>
            <a:endParaRPr lang="en-US" sz="2000">
              <a:ea typeface="Calibri"/>
              <a:cs typeface="Calibri"/>
            </a:endParaRPr>
          </a:p>
          <a:p>
            <a:r>
              <a:rPr lang="en-US" sz="2000"/>
              <a:t>NIPN is also strengthening country ability to track nutrition progress through re-analysis of survey data and through sector surveys. Critical barriers that prohibit NIPN’s ability to strengthen countries’ ability to track nutrition progress include lack of quality data available and inability to coordinate across ministries. </a:t>
            </a:r>
            <a:endParaRPr lang="en-US" sz="2000">
              <a:cs typeface="Calibri"/>
            </a:endParaRPr>
          </a:p>
          <a:p>
            <a:r>
              <a:rPr lang="en-US" sz="2000">
                <a:cs typeface="Calibri"/>
              </a:rPr>
              <a:t>The policy outputs (briefing and technical notes) are beginning to inform multi-sector and sectoral plans and priorities. </a:t>
            </a:r>
            <a:endParaRPr lang="en-US" sz="2000">
              <a:ea typeface="Calibri"/>
              <a:cs typeface="Calibri"/>
            </a:endParaRPr>
          </a:p>
          <a:p>
            <a:r>
              <a:rPr lang="en-US" sz="2000">
                <a:cs typeface="Calibri"/>
              </a:rPr>
              <a:t>The NIPN dashboards are widely seen as a vital tool that provide a 'one-stop shop' for policymakers and a potential data repository for researchers and others.  </a:t>
            </a:r>
            <a:endParaRPr lang="en-US" sz="2000">
              <a:ea typeface="Calibri"/>
              <a:cs typeface="Calibri"/>
            </a:endParaRPr>
          </a:p>
          <a:p>
            <a:endParaRPr lang="en-US" sz="2000">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80313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Impact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838200" y="1674067"/>
            <a:ext cx="10515600" cy="4863274"/>
          </a:xfrm>
        </p:spPr>
        <p:txBody>
          <a:bodyPr vert="horz" lIns="91440" tIns="45720" rIns="91440" bIns="45720" rtlCol="0" anchor="t">
            <a:noAutofit/>
          </a:bodyPr>
          <a:lstStyle/>
          <a:p>
            <a:endParaRPr lang="en-US" sz="2000"/>
          </a:p>
          <a:p>
            <a:r>
              <a:rPr lang="en-US" sz="2000"/>
              <a:t>There is recognition across all countries that NIPN needs longer to inform and influence multisectoral policymaking and investments on nutrition, particularly given the delay in establishing NIPN in Phase 1 and during the transition to Phase 2.</a:t>
            </a:r>
            <a:endParaRPr lang="en-US" sz="2000">
              <a:cs typeface="Calibri"/>
            </a:endParaRPr>
          </a:p>
          <a:p>
            <a:endParaRPr lang="en-US" sz="2000">
              <a:cs typeface="Calibri"/>
            </a:endParaRPr>
          </a:p>
          <a:p>
            <a:r>
              <a:rPr lang="en-US" sz="2000">
                <a:cs typeface="Calibri"/>
              </a:rPr>
              <a:t>There is a widely-held belief that in some countries NIPN has created the enabling environment for strengthened evidence-based decision making and that in Phase 2 and beyond, NIPN outputs will directly influence and support policy development at sector and multi-sector level.</a:t>
            </a:r>
            <a:endParaRPr lang="en-US" sz="2000">
              <a:ea typeface="Calibri"/>
              <a:cs typeface="Calibri"/>
            </a:endParaRPr>
          </a:p>
          <a:p>
            <a:pPr marL="0" indent="0">
              <a:buNone/>
            </a:pPr>
            <a:endParaRPr lang="en-US" sz="2000">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288927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Sustainability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439479" y="1448063"/>
            <a:ext cx="11313042" cy="5308819"/>
          </a:xfrm>
        </p:spPr>
        <p:txBody>
          <a:bodyPr vert="horz" lIns="91440" tIns="45720" rIns="91440" bIns="45720" rtlCol="0" anchor="t">
            <a:normAutofit/>
          </a:bodyPr>
          <a:lstStyle/>
          <a:p>
            <a:r>
              <a:rPr lang="en-US" sz="2000"/>
              <a:t>Limited focus on sustainability in Phase 1 as countries were establishing the platforms. Phase 2, sustainability has been a priority. Sustainability plans for each country are at varying stages. </a:t>
            </a:r>
            <a:endParaRPr lang="en-US" sz="2000">
              <a:cs typeface="Calibri"/>
            </a:endParaRPr>
          </a:p>
          <a:p>
            <a:pPr marL="0" indent="0">
              <a:buNone/>
            </a:pPr>
            <a:r>
              <a:rPr lang="en-US" sz="2000" b="1"/>
              <a:t>Technical  </a:t>
            </a:r>
            <a:endParaRPr lang="en-US" sz="2000">
              <a:cs typeface="Calibri"/>
            </a:endParaRPr>
          </a:p>
          <a:p>
            <a:r>
              <a:rPr lang="en-US" sz="2000"/>
              <a:t>Capacity strengthening activities have contributed substantially to technical sustainability. Promising examples of technical sustainability have utilized relationships with local researchers and institutions to build capacities. </a:t>
            </a:r>
            <a:endParaRPr lang="en-US" sz="2000">
              <a:cs typeface="Calibri" panose="020F0502020204030204"/>
            </a:endParaRPr>
          </a:p>
          <a:p>
            <a:r>
              <a:rPr lang="en-US" sz="2000"/>
              <a:t>Turnover within government a risk. </a:t>
            </a:r>
            <a:endParaRPr lang="en-US" sz="2000">
              <a:cs typeface="Calibri" panose="020F0502020204030204"/>
            </a:endParaRPr>
          </a:p>
          <a:p>
            <a:pPr marL="0" indent="0">
              <a:buNone/>
            </a:pPr>
            <a:r>
              <a:rPr lang="en-US" sz="2000" b="1"/>
              <a:t>Financial</a:t>
            </a:r>
            <a:endParaRPr lang="en-US" sz="2000"/>
          </a:p>
          <a:p>
            <a:r>
              <a:rPr lang="en-US" sz="2000"/>
              <a:t>The arrangements of NIPN in Phase 1 saw government partners were directly financed via the EUDs as an approach to foster greater government ownership and systems strengthening.</a:t>
            </a:r>
            <a:endParaRPr lang="en-US" sz="2000">
              <a:ea typeface="Calibri"/>
              <a:cs typeface="Calibri"/>
            </a:endParaRPr>
          </a:p>
          <a:p>
            <a:r>
              <a:rPr lang="en-US" sz="2000">
                <a:cs typeface="Calibri"/>
              </a:rPr>
              <a:t>Phase 2 arrangements have changed with funding going through GIZ, UNICEF, CARTIE</a:t>
            </a:r>
            <a:endParaRPr lang="en-US" sz="2000"/>
          </a:p>
          <a:p>
            <a:r>
              <a:rPr lang="en-US" sz="2000"/>
              <a:t>Stakeholders in several countries believe external support will be needed for the gains of NIPN to be continued. Particularly true for the NIPNs which experienced significant delays during the inception and transition phases.</a:t>
            </a:r>
            <a:endParaRPr lang="en-US" sz="2000">
              <a:ea typeface="Calibri"/>
              <a:cs typeface="Calibri"/>
            </a:endParaRPr>
          </a:p>
          <a:p>
            <a:r>
              <a:rPr lang="en-US" sz="2000">
                <a:cs typeface="Calibri"/>
              </a:rPr>
              <a:t>Some countries are developing risk mitigation strategies.</a:t>
            </a:r>
            <a:endParaRPr lang="en-US" sz="2000">
              <a:ea typeface="Calibri"/>
              <a:cs typeface="Calibri"/>
            </a:endParaRPr>
          </a:p>
        </p:txBody>
      </p:sp>
    </p:spTree>
    <p:extLst>
      <p:ext uri="{BB962C8B-B14F-4D97-AF65-F5344CB8AC3E}">
        <p14:creationId xmlns:p14="http://schemas.microsoft.com/office/powerpoint/2010/main" val="282199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Sustainability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439479" y="1448063"/>
            <a:ext cx="11313042" cy="5308819"/>
          </a:xfrm>
        </p:spPr>
        <p:txBody>
          <a:bodyPr vert="horz" lIns="91440" tIns="45720" rIns="91440" bIns="45720" rtlCol="0" anchor="t">
            <a:normAutofit/>
          </a:bodyPr>
          <a:lstStyle/>
          <a:p>
            <a:pPr marL="0" indent="0">
              <a:buNone/>
            </a:pPr>
            <a:r>
              <a:rPr lang="en-US" sz="2000" b="1">
                <a:cs typeface="Calibri"/>
              </a:rPr>
              <a:t>Institutional </a:t>
            </a:r>
            <a:endParaRPr lang="en-US" sz="2000"/>
          </a:p>
          <a:p>
            <a:r>
              <a:rPr lang="en-US" sz="2000">
                <a:cs typeface="Calibri"/>
              </a:rPr>
              <a:t>Phase 1 activities have enabled a strong sense of institutional ownership in several countries- the unfortunate experience of Bangladesh highlights the critical importance of national institutional ownership for the NIPN to be sustainable. </a:t>
            </a:r>
            <a:endParaRPr lang="en-US" sz="2000">
              <a:ea typeface="Calibri"/>
              <a:cs typeface="Calibri"/>
            </a:endParaRPr>
          </a:p>
          <a:p>
            <a:endParaRPr lang="en-US" sz="2000">
              <a:cs typeface="Calibri"/>
            </a:endParaRPr>
          </a:p>
          <a:p>
            <a:r>
              <a:rPr lang="en-US" sz="2000">
                <a:cs typeface="Calibri"/>
              </a:rPr>
              <a:t>The effectiveness of multi-sectoral coordination and collaboration is critical to institutional sustainability. Some countries have been more successful than others at this. </a:t>
            </a:r>
            <a:endParaRPr lang="en-US" sz="2000">
              <a:ea typeface="Calibri"/>
              <a:cs typeface="Calibri"/>
            </a:endParaRPr>
          </a:p>
          <a:p>
            <a:endParaRPr lang="en-US" sz="2000">
              <a:cs typeface="Calibri"/>
            </a:endParaRPr>
          </a:p>
          <a:p>
            <a:r>
              <a:rPr lang="en-US" sz="2000">
                <a:cs typeface="Calibri"/>
              </a:rPr>
              <a:t>Scaling NIPN to be relevant at the sub-national level is an important strategic aim for institutional sustainability. </a:t>
            </a:r>
            <a:endParaRPr lang="en-US" sz="2000">
              <a:ea typeface="Calibri"/>
              <a:cs typeface="Calibri"/>
            </a:endParaRPr>
          </a:p>
          <a:p>
            <a:pPr marL="0" indent="0">
              <a:buNone/>
            </a:pPr>
            <a:endParaRPr lang="en-US" sz="2000" b="1">
              <a:ea typeface="Calibri" panose="020F0502020204030204"/>
              <a:cs typeface="Calibri"/>
            </a:endParaRPr>
          </a:p>
          <a:p>
            <a:pPr marL="0" indent="0">
              <a:buNone/>
            </a:pPr>
            <a:endParaRPr lang="en-US" sz="2000" b="1">
              <a:ea typeface="Calibri" panose="020F0502020204030204"/>
              <a:cs typeface="Calibri"/>
            </a:endParaRPr>
          </a:p>
        </p:txBody>
      </p:sp>
    </p:spTree>
    <p:extLst>
      <p:ext uri="{BB962C8B-B14F-4D97-AF65-F5344CB8AC3E}">
        <p14:creationId xmlns:p14="http://schemas.microsoft.com/office/powerpoint/2010/main" val="401519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a:solidFill>
                  <a:schemeClr val="bg1"/>
                </a:solidFill>
              </a:rPr>
              <a:t>  Sustainability</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334" y="1362275"/>
            <a:ext cx="12233192" cy="6143375"/>
          </a:xfrm>
        </p:spPr>
        <p:txBody>
          <a:bodyPr vert="horz" lIns="91440" tIns="45720" rIns="91440" bIns="45720" rtlCol="0" anchor="t">
            <a:noAutofit/>
          </a:bodyPr>
          <a:lstStyle/>
          <a:p>
            <a:r>
              <a:rPr lang="en-US" sz="2000"/>
              <a:t>NIPN is having an impact through strengthening technical knowledge amongst sectors staff, enhancing multi-sectoral nutrition data systems, galvanizing multi-sectoral engagement and support for nutrition and in monitoring multi-sector nutrition plans-creating </a:t>
            </a:r>
            <a:r>
              <a:rPr lang="en-US" sz="2000" b="1"/>
              <a:t>demand led sustainability</a:t>
            </a:r>
            <a:r>
              <a:rPr lang="en-US" sz="2000"/>
              <a:t>. </a:t>
            </a:r>
            <a:endParaRPr lang="en-US" sz="2000">
              <a:cs typeface="Calibri" panose="020F0502020204030204"/>
            </a:endParaRPr>
          </a:p>
          <a:p>
            <a:endParaRPr lang="en-US" sz="2000">
              <a:ea typeface="Calibri" panose="020F0502020204030204"/>
              <a:cs typeface="Calibri" panose="020F0502020204030204"/>
            </a:endParaRPr>
          </a:p>
          <a:p>
            <a:r>
              <a:rPr lang="en-US" sz="2000">
                <a:ea typeface="Calibri" panose="020F0502020204030204"/>
                <a:cs typeface="Calibri" panose="020F0502020204030204"/>
              </a:rPr>
              <a:t>Sustainability of NIPN also depends on the value and inclusiveness of the PCA process and the use of country dashboards. More can be done to create greater demand for NIPN services through </a:t>
            </a:r>
            <a:r>
              <a:rPr lang="en-US" sz="2000" b="1">
                <a:ea typeface="Calibri" panose="020F0502020204030204"/>
                <a:cs typeface="Calibri" panose="020F0502020204030204"/>
              </a:rPr>
              <a:t>business case development,</a:t>
            </a:r>
            <a:r>
              <a:rPr lang="en-US" sz="2000">
                <a:ea typeface="Calibri" panose="020F0502020204030204"/>
                <a:cs typeface="Calibri" panose="020F0502020204030204"/>
              </a:rPr>
              <a:t> strategic outreach and increasing the responsiveness to emerging needs.</a:t>
            </a:r>
          </a:p>
          <a:p>
            <a:endParaRPr lang="en-US" sz="2000">
              <a:ea typeface="Calibri" panose="020F0502020204030204"/>
              <a:cs typeface="Calibri" panose="020F0502020204030204"/>
            </a:endParaRPr>
          </a:p>
          <a:p>
            <a:r>
              <a:rPr lang="en-US" sz="2000">
                <a:ea typeface="Calibri" panose="020F0502020204030204"/>
                <a:cs typeface="Calibri" panose="020F0502020204030204"/>
              </a:rPr>
              <a:t>The NIPN’s financial arrangements in Phase 2 </a:t>
            </a:r>
            <a:r>
              <a:rPr lang="en-US" sz="2000" b="1">
                <a:ea typeface="Calibri" panose="020F0502020204030204"/>
                <a:cs typeface="Calibri" panose="020F0502020204030204"/>
              </a:rPr>
              <a:t>poses some degree of risk</a:t>
            </a:r>
            <a:r>
              <a:rPr lang="en-US" sz="2000">
                <a:ea typeface="Calibri" panose="020F0502020204030204"/>
                <a:cs typeface="Calibri" panose="020F0502020204030204"/>
              </a:rPr>
              <a:t> to ownership and sustainability.  </a:t>
            </a:r>
            <a:endParaRPr lang="en-US">
              <a:ea typeface="Calibri" panose="020F0502020204030204"/>
              <a:cs typeface="Calibri" panose="020F0502020204030204"/>
            </a:endParaRPr>
          </a:p>
          <a:p>
            <a:endParaRPr lang="en-US" sz="2000">
              <a:ea typeface="Calibri" panose="020F0502020204030204"/>
              <a:cs typeface="Calibri" panose="020F0502020204030204"/>
            </a:endParaRPr>
          </a:p>
          <a:p>
            <a:r>
              <a:rPr lang="en-US" sz="2000">
                <a:ea typeface="Calibri" panose="020F0502020204030204"/>
                <a:cs typeface="Calibri" panose="020F0502020204030204"/>
              </a:rPr>
              <a:t>It would be </a:t>
            </a:r>
            <a:r>
              <a:rPr lang="en-US" sz="2000" b="1">
                <a:ea typeface="Calibri" panose="020F0502020204030204"/>
                <a:cs typeface="Calibri" panose="020F0502020204030204"/>
              </a:rPr>
              <a:t>hard to justify</a:t>
            </a:r>
            <a:r>
              <a:rPr lang="en-US" sz="2000">
                <a:ea typeface="Calibri" panose="020F0502020204030204"/>
                <a:cs typeface="Calibri" panose="020F0502020204030204"/>
              </a:rPr>
              <a:t> the ending of funding following Phase 2 given the progress and value add of NIPN and the prospects for policy influence over the next two to three years. </a:t>
            </a:r>
            <a:endParaRPr lang="en-US">
              <a:cs typeface="Calibri" panose="020F0502020204030204"/>
            </a:endParaRPr>
          </a:p>
          <a:p>
            <a:pPr marL="0" indent="0">
              <a:buNone/>
            </a:pPr>
            <a:endParaRPr lang="en-US" sz="2000">
              <a:ea typeface="Calibri" panose="020F0502020204030204"/>
              <a:cs typeface="Calibri" panose="020F0502020204030204"/>
            </a:endParaRPr>
          </a:p>
          <a:p>
            <a:pPr marL="342900" indent="-342900">
              <a:buAutoNum type="arabicPeriod"/>
            </a:pPr>
            <a:endParaRPr lang="en-US" sz="2000">
              <a:ea typeface="Calibri" panose="020F0502020204030204"/>
              <a:cs typeface="Calibri" panose="020F0502020204030204"/>
            </a:endParaRPr>
          </a:p>
          <a:p>
            <a:pPr marL="342900" indent="-342900">
              <a:buAutoNum type="arabicPeriod"/>
            </a:pPr>
            <a:endParaRPr lang="en-US" sz="1600">
              <a:ea typeface="Calibri" panose="020F0502020204030204"/>
              <a:cs typeface="Calibri" panose="020F0502020204030204"/>
            </a:endParaRPr>
          </a:p>
          <a:p>
            <a:endParaRPr lang="en-US" sz="1600">
              <a:ea typeface="Calibri" panose="020F0502020204030204"/>
              <a:cs typeface="Calibri" panose="020F0502020204030204"/>
            </a:endParaRPr>
          </a:p>
          <a:p>
            <a:endParaRPr lang="en-US" sz="2000" i="1">
              <a:ea typeface="Calibri" panose="020F0502020204030204"/>
              <a:cs typeface="Calibri" panose="020F0502020204030204"/>
            </a:endParaRPr>
          </a:p>
          <a:p>
            <a:pPr marL="0" indent="0">
              <a:buNone/>
            </a:pPr>
            <a:endParaRPr lang="en-US" sz="2000" i="1">
              <a:ea typeface="Calibri" panose="020F0502020204030204"/>
              <a:cs typeface="Calibri" panose="020F0502020204030204"/>
            </a:endParaRPr>
          </a:p>
          <a:p>
            <a:endParaRPr lang="en-US" sz="2000">
              <a:ea typeface="Calibri"/>
              <a:cs typeface="Calibri"/>
            </a:endParaRPr>
          </a:p>
          <a:p>
            <a:endParaRPr lang="en-US" sz="2000">
              <a:cs typeface="Calibri"/>
            </a:endParaRPr>
          </a:p>
        </p:txBody>
      </p:sp>
    </p:spTree>
    <p:extLst>
      <p:ext uri="{BB962C8B-B14F-4D97-AF65-F5344CB8AC3E}">
        <p14:creationId xmlns:p14="http://schemas.microsoft.com/office/powerpoint/2010/main" val="396329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3903E68-BDE3-754F-B164-8ABE5D9A404F}"/>
              </a:ext>
            </a:extLst>
          </p:cNvPr>
          <p:cNvPicPr>
            <a:picLocks noChangeAspect="1"/>
          </p:cNvPicPr>
          <p:nvPr/>
        </p:nvPicPr>
        <p:blipFill>
          <a:blip r:embed="rId3"/>
          <a:stretch>
            <a:fillRect/>
          </a:stretch>
        </p:blipFill>
        <p:spPr>
          <a:xfrm>
            <a:off x="0" y="0"/>
            <a:ext cx="12192000" cy="6858000"/>
          </a:xfrm>
          <a:prstGeom prst="rect">
            <a:avLst/>
          </a:prstGeom>
        </p:spPr>
      </p:pic>
      <p:grpSp>
        <p:nvGrpSpPr>
          <p:cNvPr id="5" name="Group 4">
            <a:extLst>
              <a:ext uri="{FF2B5EF4-FFF2-40B4-BE49-F238E27FC236}">
                <a16:creationId xmlns:a16="http://schemas.microsoft.com/office/drawing/2014/main" id="{ECEADDA8-EEE1-A341-A43F-5331FF6C92E0}"/>
              </a:ext>
            </a:extLst>
          </p:cNvPr>
          <p:cNvGrpSpPr/>
          <p:nvPr/>
        </p:nvGrpSpPr>
        <p:grpSpPr>
          <a:xfrm>
            <a:off x="2624667" y="2629728"/>
            <a:ext cx="8674704" cy="1988058"/>
            <a:chOff x="2624667" y="2629728"/>
            <a:chExt cx="8674704" cy="1988058"/>
          </a:xfrm>
        </p:grpSpPr>
        <p:sp>
          <p:nvSpPr>
            <p:cNvPr id="4" name="TextBox 3">
              <a:extLst>
                <a:ext uri="{FF2B5EF4-FFF2-40B4-BE49-F238E27FC236}">
                  <a16:creationId xmlns:a16="http://schemas.microsoft.com/office/drawing/2014/main" id="{933A568B-5D88-9E4B-B92F-22FC2043D644}"/>
                </a:ext>
              </a:extLst>
            </p:cNvPr>
            <p:cNvSpPr txBox="1"/>
            <p:nvPr/>
          </p:nvSpPr>
          <p:spPr>
            <a:xfrm>
              <a:off x="2757981" y="3971455"/>
              <a:ext cx="3224785" cy="646331"/>
            </a:xfrm>
            <a:prstGeom prst="rect">
              <a:avLst/>
            </a:prstGeom>
            <a:noFill/>
          </p:spPr>
          <p:txBody>
            <a:bodyPr wrap="square" rtlCol="0">
              <a:spAutoFit/>
            </a:bodyPr>
            <a:lstStyle/>
            <a:p>
              <a:r>
                <a:rPr lang="en-US" sz="3600">
                  <a:solidFill>
                    <a:schemeClr val="bg1"/>
                  </a:solidFill>
                  <a:latin typeface="+mj-lt"/>
                </a:rPr>
                <a:t>n4d.group</a:t>
              </a:r>
            </a:p>
          </p:txBody>
        </p:sp>
        <p:sp>
          <p:nvSpPr>
            <p:cNvPr id="8" name="TextBox 7">
              <a:extLst>
                <a:ext uri="{FF2B5EF4-FFF2-40B4-BE49-F238E27FC236}">
                  <a16:creationId xmlns:a16="http://schemas.microsoft.com/office/drawing/2014/main" id="{D10608A3-CE34-3843-BD57-533ABAA88EEF}"/>
                </a:ext>
              </a:extLst>
            </p:cNvPr>
            <p:cNvSpPr txBox="1"/>
            <p:nvPr/>
          </p:nvSpPr>
          <p:spPr>
            <a:xfrm>
              <a:off x="2624667" y="2629728"/>
              <a:ext cx="8674704" cy="1323439"/>
            </a:xfrm>
            <a:prstGeom prst="rect">
              <a:avLst/>
            </a:prstGeom>
            <a:noFill/>
          </p:spPr>
          <p:txBody>
            <a:bodyPr wrap="square" rtlCol="0">
              <a:spAutoFit/>
            </a:bodyPr>
            <a:lstStyle/>
            <a:p>
              <a:pPr marL="15875"/>
              <a:r>
                <a:rPr lang="en-GB" sz="8000">
                  <a:solidFill>
                    <a:schemeClr val="bg1"/>
                  </a:solidFill>
                  <a:latin typeface="+mj-lt"/>
                </a:rPr>
                <a:t>Thank you</a:t>
              </a:r>
              <a:endParaRPr lang="en-US" sz="8000">
                <a:solidFill>
                  <a:schemeClr val="bg1"/>
                </a:solidFill>
                <a:latin typeface="+mj-lt"/>
              </a:endParaRPr>
            </a:p>
          </p:txBody>
        </p:sp>
      </p:grpSp>
      <p:pic>
        <p:nvPicPr>
          <p:cNvPr id="9" name="Picture 8">
            <a:extLst>
              <a:ext uri="{FF2B5EF4-FFF2-40B4-BE49-F238E27FC236}">
                <a16:creationId xmlns:a16="http://schemas.microsoft.com/office/drawing/2014/main" id="{F77C1B14-1A77-FF47-9680-E0B4351ECF96}"/>
              </a:ext>
            </a:extLst>
          </p:cNvPr>
          <p:cNvPicPr>
            <a:picLocks noChangeAspect="1"/>
          </p:cNvPicPr>
          <p:nvPr/>
        </p:nvPicPr>
        <p:blipFill>
          <a:blip r:embed="rId4"/>
          <a:stretch>
            <a:fillRect/>
          </a:stretch>
        </p:blipFill>
        <p:spPr>
          <a:xfrm>
            <a:off x="10112827" y="399729"/>
            <a:ext cx="1345748" cy="648606"/>
          </a:xfrm>
          <a:prstGeom prst="rect">
            <a:avLst/>
          </a:prstGeom>
        </p:spPr>
      </p:pic>
      <p:pic>
        <p:nvPicPr>
          <p:cNvPr id="10" name="Picture 9">
            <a:extLst>
              <a:ext uri="{FF2B5EF4-FFF2-40B4-BE49-F238E27FC236}">
                <a16:creationId xmlns:a16="http://schemas.microsoft.com/office/drawing/2014/main" id="{57579B6E-94EF-104E-BDFB-735A544F0035}"/>
              </a:ext>
            </a:extLst>
          </p:cNvPr>
          <p:cNvPicPr>
            <a:picLocks noChangeAspect="1"/>
          </p:cNvPicPr>
          <p:nvPr/>
        </p:nvPicPr>
        <p:blipFill>
          <a:blip r:embed="rId5"/>
          <a:stretch>
            <a:fillRect/>
          </a:stretch>
        </p:blipFill>
        <p:spPr>
          <a:xfrm>
            <a:off x="-5044516" y="-2500551"/>
            <a:ext cx="8453407" cy="9358551"/>
          </a:xfrm>
          <a:prstGeom prst="rect">
            <a:avLst/>
          </a:prstGeom>
        </p:spPr>
      </p:pic>
    </p:spTree>
    <p:extLst>
      <p:ext uri="{BB962C8B-B14F-4D97-AF65-F5344CB8AC3E}">
        <p14:creationId xmlns:p14="http://schemas.microsoft.com/office/powerpoint/2010/main" val="361049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3903E68-BDE3-754F-B164-8ABE5D9A404F}"/>
              </a:ext>
            </a:extLst>
          </p:cNvPr>
          <p:cNvPicPr>
            <a:picLocks noChangeAspect="1"/>
          </p:cNvPicPr>
          <p:nvPr/>
        </p:nvPicPr>
        <p:blipFill>
          <a:blip r:embed="rId3"/>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33A568B-5D88-9E4B-B92F-22FC2043D644}"/>
              </a:ext>
            </a:extLst>
          </p:cNvPr>
          <p:cNvSpPr txBox="1"/>
          <p:nvPr/>
        </p:nvSpPr>
        <p:spPr>
          <a:xfrm>
            <a:off x="2624666" y="1794933"/>
            <a:ext cx="7358233" cy="2246769"/>
          </a:xfrm>
          <a:prstGeom prst="rect">
            <a:avLst/>
          </a:prstGeom>
          <a:noFill/>
        </p:spPr>
        <p:txBody>
          <a:bodyPr wrap="square" lIns="91440" tIns="45720" rIns="91440" bIns="45720" rtlCol="0" anchor="t">
            <a:spAutoFit/>
          </a:bodyPr>
          <a:lstStyle/>
          <a:p>
            <a:pPr marL="15875"/>
            <a:r>
              <a:rPr lang="fr-FR" sz="5000" dirty="0">
                <a:solidFill>
                  <a:schemeClr val="bg1"/>
                </a:solidFill>
                <a:latin typeface="+mj-lt"/>
              </a:rPr>
              <a:t>Etude de Contribution PNIN</a:t>
            </a:r>
            <a:endParaRPr lang="fr-FR" sz="5000" b="1" dirty="0">
              <a:solidFill>
                <a:schemeClr val="bg1"/>
              </a:solidFill>
            </a:endParaRPr>
          </a:p>
          <a:p>
            <a:r>
              <a:rPr lang="fr-FR" sz="3000" i="1" dirty="0">
                <a:solidFill>
                  <a:schemeClr val="bg1"/>
                </a:solidFill>
                <a:latin typeface="+mj-lt"/>
              </a:rPr>
              <a:t>Résultats préliminaires</a:t>
            </a:r>
            <a:endParaRPr lang="fr-FR" sz="3000" i="1" dirty="0">
              <a:solidFill>
                <a:schemeClr val="bg1"/>
              </a:solidFill>
              <a:latin typeface="+mj-lt"/>
              <a:cs typeface="Calibri Light"/>
            </a:endParaRPr>
          </a:p>
          <a:p>
            <a:endParaRPr lang="fr-FR" sz="3000" b="1" dirty="0">
              <a:solidFill>
                <a:schemeClr val="bg1"/>
              </a:solidFill>
              <a:latin typeface="+mj-lt"/>
            </a:endParaRPr>
          </a:p>
          <a:p>
            <a:r>
              <a:rPr lang="fr-FR" sz="3000" b="1" dirty="0">
                <a:solidFill>
                  <a:schemeClr val="bg1"/>
                </a:solidFill>
                <a:latin typeface="+mj-lt"/>
              </a:rPr>
              <a:t>Juin 2023</a:t>
            </a:r>
            <a:endParaRPr lang="fr-FR" sz="3000" dirty="0">
              <a:solidFill>
                <a:schemeClr val="bg1"/>
              </a:solidFill>
              <a:latin typeface="+mj-lt"/>
            </a:endParaRPr>
          </a:p>
        </p:txBody>
      </p:sp>
      <p:pic>
        <p:nvPicPr>
          <p:cNvPr id="10" name="Picture 9">
            <a:extLst>
              <a:ext uri="{FF2B5EF4-FFF2-40B4-BE49-F238E27FC236}">
                <a16:creationId xmlns:a16="http://schemas.microsoft.com/office/drawing/2014/main" id="{D94CB27A-C833-8F43-BD63-BF18327D7498}"/>
              </a:ext>
            </a:extLst>
          </p:cNvPr>
          <p:cNvPicPr>
            <a:picLocks noChangeAspect="1"/>
          </p:cNvPicPr>
          <p:nvPr/>
        </p:nvPicPr>
        <p:blipFill>
          <a:blip r:embed="rId4"/>
          <a:stretch>
            <a:fillRect/>
          </a:stretch>
        </p:blipFill>
        <p:spPr>
          <a:xfrm>
            <a:off x="10112827" y="399729"/>
            <a:ext cx="1345748" cy="648606"/>
          </a:xfrm>
          <a:prstGeom prst="rect">
            <a:avLst/>
          </a:prstGeom>
        </p:spPr>
      </p:pic>
      <p:pic>
        <p:nvPicPr>
          <p:cNvPr id="6" name="Picture 5">
            <a:extLst>
              <a:ext uri="{FF2B5EF4-FFF2-40B4-BE49-F238E27FC236}">
                <a16:creationId xmlns:a16="http://schemas.microsoft.com/office/drawing/2014/main" id="{EB18A51B-8E35-8C45-8CBD-5C1168632BB7}"/>
              </a:ext>
            </a:extLst>
          </p:cNvPr>
          <p:cNvPicPr>
            <a:picLocks noChangeAspect="1"/>
          </p:cNvPicPr>
          <p:nvPr/>
        </p:nvPicPr>
        <p:blipFill>
          <a:blip r:embed="rId5"/>
          <a:stretch>
            <a:fillRect/>
          </a:stretch>
        </p:blipFill>
        <p:spPr>
          <a:xfrm>
            <a:off x="-5044516" y="-2500551"/>
            <a:ext cx="8453407" cy="9358551"/>
          </a:xfrm>
          <a:prstGeom prst="rect">
            <a:avLst/>
          </a:prstGeom>
        </p:spPr>
      </p:pic>
    </p:spTree>
    <p:extLst>
      <p:ext uri="{BB962C8B-B14F-4D97-AF65-F5344CB8AC3E}">
        <p14:creationId xmlns:p14="http://schemas.microsoft.com/office/powerpoint/2010/main" val="152647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8436429" cy="1371599"/>
          </a:xfrm>
        </p:spPr>
        <p:txBody>
          <a:bodyPr>
            <a:normAutofit/>
          </a:bodyPr>
          <a:lstStyle/>
          <a:p>
            <a:r>
              <a:rPr lang="en-US" sz="3500">
                <a:solidFill>
                  <a:schemeClr val="bg1"/>
                </a:solidFill>
              </a:rPr>
              <a:t>Introduction </a:t>
            </a:r>
          </a:p>
        </p:txBody>
      </p:sp>
      <p:sp>
        <p:nvSpPr>
          <p:cNvPr id="3" name="Content Placeholder 2">
            <a:extLst>
              <a:ext uri="{FF2B5EF4-FFF2-40B4-BE49-F238E27FC236}">
                <a16:creationId xmlns:a16="http://schemas.microsoft.com/office/drawing/2014/main" id="{30F5ED3C-DD82-7C44-B5B9-D35444BAAAB5}"/>
              </a:ext>
            </a:extLst>
          </p:cNvPr>
          <p:cNvSpPr>
            <a:spLocks noGrp="1"/>
          </p:cNvSpPr>
          <p:nvPr>
            <p:ph idx="1"/>
          </p:nvPr>
        </p:nvSpPr>
        <p:spPr>
          <a:xfrm>
            <a:off x="838200" y="1604849"/>
            <a:ext cx="10515600" cy="4351338"/>
          </a:xfrm>
        </p:spPr>
        <p:txBody>
          <a:bodyPr vert="horz" lIns="91440" tIns="45720" rIns="91440" bIns="45720" rtlCol="0" anchor="t">
            <a:normAutofit fontScale="85000" lnSpcReduction="10000"/>
          </a:bodyPr>
          <a:lstStyle/>
          <a:p>
            <a:pPr marL="0" indent="0">
              <a:spcBef>
                <a:spcPts val="2000"/>
              </a:spcBef>
              <a:buNone/>
            </a:pPr>
            <a:r>
              <a:rPr lang="fr-FR" dirty="0"/>
              <a:t>Objectifs </a:t>
            </a:r>
          </a:p>
          <a:p>
            <a:pPr marL="514350" indent="-514350">
              <a:spcBef>
                <a:spcPts val="2000"/>
              </a:spcBef>
              <a:buFont typeface="+mj-lt"/>
              <a:buAutoNum type="arabicPeriod"/>
            </a:pPr>
            <a:r>
              <a:rPr lang="fr-FR" dirty="0"/>
              <a:t>Évaluer les performances de la PNIN Phase I. </a:t>
            </a:r>
          </a:p>
          <a:p>
            <a:pPr marL="514350" indent="-514350">
              <a:spcBef>
                <a:spcPts val="2000"/>
              </a:spcBef>
              <a:buFont typeface="+mj-lt"/>
              <a:buAutoNum type="arabicPeriod"/>
            </a:pPr>
            <a:r>
              <a:rPr lang="fr-FR" dirty="0"/>
              <a:t>Comprendre si des changements sont nécessaires à l'approche de la PNIN pour éclairer la mise en œuvre future. </a:t>
            </a:r>
          </a:p>
          <a:p>
            <a:pPr marL="514350" indent="-514350">
              <a:spcBef>
                <a:spcPts val="2000"/>
              </a:spcBef>
              <a:buFont typeface="+mj-lt"/>
              <a:buAutoNum type="arabicPeriod"/>
            </a:pPr>
            <a:r>
              <a:rPr lang="fr-FR" dirty="0"/>
              <a:t>Fournir des recommandations concrètes qui éclairent la mise en œuvre future. </a:t>
            </a:r>
          </a:p>
          <a:p>
            <a:pPr marL="0" indent="0">
              <a:spcBef>
                <a:spcPts val="2000"/>
              </a:spcBef>
              <a:buNone/>
            </a:pPr>
            <a:r>
              <a:rPr lang="fr-FR" dirty="0"/>
              <a:t>L'étude évalue (</a:t>
            </a:r>
            <a:r>
              <a:rPr lang="fr-FR" b="1" dirty="0"/>
              <a:t>1) la pertinence</a:t>
            </a:r>
            <a:r>
              <a:rPr lang="fr-FR" dirty="0"/>
              <a:t>, (2) </a:t>
            </a:r>
            <a:r>
              <a:rPr lang="fr-FR" b="1" dirty="0"/>
              <a:t>la cohérence</a:t>
            </a:r>
            <a:r>
              <a:rPr lang="fr-FR" dirty="0"/>
              <a:t>, (3</a:t>
            </a:r>
            <a:r>
              <a:rPr lang="fr-FR" b="1" dirty="0"/>
              <a:t>) l'efficacité</a:t>
            </a:r>
            <a:r>
              <a:rPr lang="fr-FR" dirty="0"/>
              <a:t>, (4) l</a:t>
            </a:r>
            <a:r>
              <a:rPr lang="fr-FR" b="1" dirty="0"/>
              <a:t>'impact</a:t>
            </a:r>
            <a:r>
              <a:rPr lang="fr-FR" dirty="0"/>
              <a:t> et (5) </a:t>
            </a:r>
            <a:r>
              <a:rPr lang="fr-FR" b="1" dirty="0"/>
              <a:t>la durabilité</a:t>
            </a:r>
            <a:r>
              <a:rPr lang="fr-FR" dirty="0"/>
              <a:t> de la phase 1 de la PNIN à la fois au niveau mondial et au sein des pays. </a:t>
            </a:r>
          </a:p>
          <a:p>
            <a:pPr marL="0" indent="0">
              <a:spcBef>
                <a:spcPts val="2000"/>
              </a:spcBef>
              <a:buNone/>
            </a:pPr>
            <a:r>
              <a:rPr lang="fr-FR" dirty="0"/>
              <a:t>Différencié entre l'évaluation de la réalisation des résultats escomptés (extrants et résultats directs) et la contribution de la PNIN aux résultats indirects (impact).</a:t>
            </a:r>
            <a:endParaRPr lang="fr-BE" sz="2000" dirty="0">
              <a:solidFill>
                <a:schemeClr val="bg2">
                  <a:lumMod val="25000"/>
                </a:schemeClr>
              </a:solidFill>
              <a:cs typeface="Calibri"/>
            </a:endParaRP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Tree>
    <p:extLst>
      <p:ext uri="{BB962C8B-B14F-4D97-AF65-F5344CB8AC3E}">
        <p14:creationId xmlns:p14="http://schemas.microsoft.com/office/powerpoint/2010/main" val="217879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8436429" cy="1371599"/>
          </a:xfrm>
        </p:spPr>
        <p:txBody>
          <a:bodyPr>
            <a:normAutofit/>
          </a:bodyPr>
          <a:lstStyle/>
          <a:p>
            <a:r>
              <a:rPr lang="en-US" sz="3500" dirty="0">
                <a:solidFill>
                  <a:schemeClr val="bg1"/>
                </a:solidFill>
              </a:rPr>
              <a:t>Questions de recherche</a:t>
            </a:r>
          </a:p>
        </p:txBody>
      </p:sp>
      <p:sp>
        <p:nvSpPr>
          <p:cNvPr id="3" name="Content Placeholder 2">
            <a:extLst>
              <a:ext uri="{FF2B5EF4-FFF2-40B4-BE49-F238E27FC236}">
                <a16:creationId xmlns:a16="http://schemas.microsoft.com/office/drawing/2014/main" id="{30F5ED3C-DD82-7C44-B5B9-D35444BAAAB5}"/>
              </a:ext>
            </a:extLst>
          </p:cNvPr>
          <p:cNvSpPr>
            <a:spLocks noGrp="1"/>
          </p:cNvSpPr>
          <p:nvPr>
            <p:ph idx="1"/>
          </p:nvPr>
        </p:nvSpPr>
        <p:spPr>
          <a:xfrm>
            <a:off x="838200" y="1825625"/>
            <a:ext cx="10515600" cy="4351338"/>
          </a:xfrm>
        </p:spPr>
        <p:txBody>
          <a:bodyPr vert="horz" lIns="91440" tIns="45720" rIns="91440" bIns="45720" rtlCol="0" anchor="t">
            <a:normAutofit fontScale="92500" lnSpcReduction="10000"/>
          </a:bodyPr>
          <a:lstStyle/>
          <a:p>
            <a:pPr marL="0" indent="0">
              <a:buNone/>
            </a:pPr>
            <a:r>
              <a:rPr lang="fr-FR" sz="2000" b="1" dirty="0">
                <a:ea typeface="+mn-lt"/>
                <a:cs typeface="+mn-lt"/>
              </a:rPr>
              <a:t>Pertinence : </a:t>
            </a:r>
            <a:r>
              <a:rPr lang="fr-FR" sz="2000" dirty="0">
                <a:ea typeface="+mn-lt"/>
                <a:cs typeface="+mn-lt"/>
              </a:rPr>
              <a:t>Dans quelle mesure l'approche PNIN est-elle pertinente pour la conduite d'approches politiques et programmatiques optimales pour lutter contre la malnutrition ?</a:t>
            </a:r>
          </a:p>
          <a:p>
            <a:pPr marL="0" indent="0">
              <a:buNone/>
            </a:pPr>
            <a:endParaRPr lang="fr-FR" sz="2000" b="1" dirty="0">
              <a:ea typeface="+mn-lt"/>
              <a:cs typeface="+mn-lt"/>
            </a:endParaRPr>
          </a:p>
          <a:p>
            <a:pPr marL="0" indent="0">
              <a:buNone/>
            </a:pPr>
            <a:r>
              <a:rPr lang="fr-FR" sz="2000" b="1" dirty="0">
                <a:ea typeface="+mn-lt"/>
                <a:cs typeface="+mn-lt"/>
              </a:rPr>
              <a:t>Cohérence : </a:t>
            </a:r>
            <a:r>
              <a:rPr lang="fr-FR" sz="2000" dirty="0">
                <a:ea typeface="+mn-lt"/>
                <a:cs typeface="+mn-lt"/>
              </a:rPr>
              <a:t>Dans quelle mesure le PNIN coordonne et collabore avec les initiatives et les acteurs pertinents pour obtenir des résultats ?</a:t>
            </a:r>
          </a:p>
          <a:p>
            <a:pPr marL="0" indent="0">
              <a:buNone/>
            </a:pPr>
            <a:endParaRPr lang="fr-FR" sz="2000" b="1" dirty="0">
              <a:ea typeface="+mn-lt"/>
              <a:cs typeface="+mn-lt"/>
            </a:endParaRPr>
          </a:p>
          <a:p>
            <a:pPr marL="0" indent="0">
              <a:buNone/>
            </a:pPr>
            <a:r>
              <a:rPr lang="fr-FR" sz="2000" b="1" dirty="0">
                <a:ea typeface="+mn-lt"/>
                <a:cs typeface="+mn-lt"/>
              </a:rPr>
              <a:t>Efficacité : </a:t>
            </a:r>
            <a:r>
              <a:rPr lang="fr-FR" sz="2000" dirty="0">
                <a:ea typeface="+mn-lt"/>
                <a:cs typeface="+mn-lt"/>
              </a:rPr>
              <a:t>Dans quelle mesure la PNIN atteint-elle ses résultats (résultats directs) ?</a:t>
            </a:r>
          </a:p>
          <a:p>
            <a:pPr marL="0" indent="0">
              <a:buNone/>
            </a:pPr>
            <a:endParaRPr lang="fr-FR" sz="2000" b="1" dirty="0">
              <a:ea typeface="+mn-lt"/>
              <a:cs typeface="+mn-lt"/>
            </a:endParaRPr>
          </a:p>
          <a:p>
            <a:pPr marL="0" indent="0">
              <a:buNone/>
            </a:pPr>
            <a:r>
              <a:rPr lang="fr-FR" sz="2000" b="1" dirty="0">
                <a:ea typeface="+mn-lt"/>
                <a:cs typeface="+mn-lt"/>
              </a:rPr>
              <a:t>Impact : </a:t>
            </a:r>
            <a:r>
              <a:rPr lang="fr-FR" sz="2000" dirty="0">
                <a:ea typeface="+mn-lt"/>
                <a:cs typeface="+mn-lt"/>
              </a:rPr>
              <a:t>Dans quelle mesure les activités de la PNIN mises en œuvre au cours de la phase 1 ont-elles contribué à l'impact (résultats indirects) ?</a:t>
            </a:r>
          </a:p>
          <a:p>
            <a:pPr marL="0" indent="0">
              <a:buNone/>
            </a:pPr>
            <a:endParaRPr lang="fr-FR" sz="2000" b="1" dirty="0">
              <a:ea typeface="+mn-lt"/>
              <a:cs typeface="+mn-lt"/>
            </a:endParaRPr>
          </a:p>
          <a:p>
            <a:pPr marL="0" indent="0">
              <a:buNone/>
            </a:pPr>
            <a:r>
              <a:rPr lang="fr-FR" sz="2000" b="1" dirty="0">
                <a:ea typeface="+mn-lt"/>
                <a:cs typeface="+mn-lt"/>
              </a:rPr>
              <a:t>Durabilité : </a:t>
            </a:r>
            <a:r>
              <a:rPr lang="fr-FR" sz="2000" dirty="0">
                <a:ea typeface="+mn-lt"/>
                <a:cs typeface="+mn-lt"/>
              </a:rPr>
              <a:t>Dans quelle mesure les résultats </a:t>
            </a:r>
            <a:r>
              <a:rPr lang="fr-FR" sz="2000" dirty="0" err="1">
                <a:ea typeface="+mn-lt"/>
                <a:cs typeface="+mn-lt"/>
              </a:rPr>
              <a:t>seront-ils</a:t>
            </a:r>
            <a:r>
              <a:rPr lang="fr-FR" sz="2000" dirty="0">
                <a:ea typeface="+mn-lt"/>
                <a:cs typeface="+mn-lt"/>
              </a:rPr>
              <a:t> maintenus pour renforcer les capacités nationales en matière de politiques et de programmes nutritionnels fondés sur des données probantes ?</a:t>
            </a:r>
            <a:endParaRPr lang="en-GB" sz="2000" dirty="0">
              <a:ea typeface="+mn-lt"/>
              <a:cs typeface="+mn-lt"/>
            </a:endParaRPr>
          </a:p>
          <a:p>
            <a:pPr marL="0" indent="0">
              <a:buNone/>
            </a:pPr>
            <a:endParaRPr lang="en-GB" sz="2000" dirty="0">
              <a:ea typeface="+mn-lt"/>
              <a:cs typeface="+mn-lt"/>
            </a:endParaRPr>
          </a:p>
          <a:p>
            <a:pPr marL="0" indent="0">
              <a:buNone/>
            </a:pPr>
            <a:endParaRPr lang="en-GB" sz="2000" dirty="0">
              <a:cs typeface="Calibri"/>
            </a:endParaRP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Tree>
    <p:extLst>
      <p:ext uri="{BB962C8B-B14F-4D97-AF65-F5344CB8AC3E}">
        <p14:creationId xmlns:p14="http://schemas.microsoft.com/office/powerpoint/2010/main" val="66335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8436429" cy="1371599"/>
          </a:xfrm>
        </p:spPr>
        <p:txBody>
          <a:bodyPr>
            <a:normAutofit/>
          </a:bodyPr>
          <a:lstStyle/>
          <a:p>
            <a:r>
              <a:rPr lang="fr-BE" sz="3500" dirty="0">
                <a:solidFill>
                  <a:schemeClr val="bg1"/>
                </a:solidFill>
              </a:rPr>
              <a:t>Approche et méthodologie </a:t>
            </a:r>
          </a:p>
        </p:txBody>
      </p:sp>
      <p:sp>
        <p:nvSpPr>
          <p:cNvPr id="3" name="Content Placeholder 2">
            <a:extLst>
              <a:ext uri="{FF2B5EF4-FFF2-40B4-BE49-F238E27FC236}">
                <a16:creationId xmlns:a16="http://schemas.microsoft.com/office/drawing/2014/main" id="{30F5ED3C-DD82-7C44-B5B9-D35444BAAAB5}"/>
              </a:ext>
            </a:extLst>
          </p:cNvPr>
          <p:cNvSpPr>
            <a:spLocks noGrp="1"/>
          </p:cNvSpPr>
          <p:nvPr>
            <p:ph idx="1"/>
          </p:nvPr>
        </p:nvSpPr>
        <p:spPr>
          <a:xfrm>
            <a:off x="656968" y="1514832"/>
            <a:ext cx="10515600" cy="5166053"/>
          </a:xfrm>
        </p:spPr>
        <p:txBody>
          <a:bodyPr vert="horz" lIns="91440" tIns="45720" rIns="91440" bIns="45720" rtlCol="0" anchor="t">
            <a:noAutofit/>
          </a:bodyPr>
          <a:lstStyle/>
          <a:p>
            <a:pPr>
              <a:spcBef>
                <a:spcPts val="2000"/>
              </a:spcBef>
            </a:pPr>
            <a:r>
              <a:rPr lang="fr-FR" sz="2000" dirty="0">
                <a:solidFill>
                  <a:schemeClr val="bg2">
                    <a:lumMod val="25000"/>
                  </a:schemeClr>
                </a:solidFill>
              </a:rPr>
              <a:t>L'évaluation évalue la performance de la phase 1 de la PNIN entre 2016 et 2021 dans tous les pays cibles (réalisation des extrants et des résultats directs) et sa contribution potentielle aux résultats indirects.</a:t>
            </a:r>
          </a:p>
          <a:p>
            <a:pPr>
              <a:spcBef>
                <a:spcPts val="2000"/>
              </a:spcBef>
            </a:pPr>
            <a:r>
              <a:rPr lang="fr-FR" sz="2000" dirty="0">
                <a:solidFill>
                  <a:schemeClr val="bg2">
                    <a:lumMod val="25000"/>
                  </a:schemeClr>
                </a:solidFill>
              </a:rPr>
              <a:t>Approche basée sur la théorie basée sur un examen de la théorie du changement (</a:t>
            </a:r>
            <a:r>
              <a:rPr lang="fr-FR" sz="2000" dirty="0" err="1">
                <a:solidFill>
                  <a:schemeClr val="bg2">
                    <a:lumMod val="25000"/>
                  </a:schemeClr>
                </a:solidFill>
              </a:rPr>
              <a:t>ToC</a:t>
            </a:r>
            <a:r>
              <a:rPr lang="fr-FR" sz="2000" dirty="0">
                <a:solidFill>
                  <a:schemeClr val="bg2">
                    <a:lumMod val="25000"/>
                  </a:schemeClr>
                </a:solidFill>
              </a:rPr>
              <a:t>) existante de la PNIN pour renforcer le modèle logique de la PNIN.</a:t>
            </a:r>
          </a:p>
          <a:p>
            <a:pPr>
              <a:spcBef>
                <a:spcPts val="2000"/>
              </a:spcBef>
            </a:pPr>
            <a:r>
              <a:rPr lang="fr-FR" sz="2000" dirty="0">
                <a:solidFill>
                  <a:schemeClr val="bg2">
                    <a:lumMod val="25000"/>
                  </a:schemeClr>
                </a:solidFill>
              </a:rPr>
              <a:t>Approche de méthode mixte, collecte de données par le biais de documents de programme et conduite de KII avec les parties prenantes dans tous les pays de la PNIN ainsi qu'à l'échelle mondiale.</a:t>
            </a:r>
          </a:p>
          <a:p>
            <a:pPr>
              <a:spcBef>
                <a:spcPts val="2000"/>
              </a:spcBef>
            </a:pPr>
            <a:r>
              <a:rPr lang="fr-FR" sz="2000" dirty="0">
                <a:solidFill>
                  <a:schemeClr val="bg2">
                    <a:lumMod val="25000"/>
                  </a:schemeClr>
                </a:solidFill>
              </a:rPr>
              <a:t>Approche d'études de cas pour comprendre le niveau d'efficacité et d'impact dans les pays de la PNIN :</a:t>
            </a:r>
          </a:p>
          <a:p>
            <a:pPr lvl="1">
              <a:spcBef>
                <a:spcPts val="2000"/>
              </a:spcBef>
            </a:pPr>
            <a:r>
              <a:rPr lang="fr-FR" sz="2000" dirty="0">
                <a:solidFill>
                  <a:schemeClr val="bg2">
                    <a:lumMod val="25000"/>
                  </a:schemeClr>
                </a:solidFill>
              </a:rPr>
              <a:t>Pays pour les études de cas: Niger, Kenya et Bangladesh</a:t>
            </a:r>
          </a:p>
          <a:p>
            <a:pPr>
              <a:spcBef>
                <a:spcPts val="2000"/>
              </a:spcBef>
            </a:pPr>
            <a:r>
              <a:rPr lang="fr-FR" sz="2000" dirty="0">
                <a:solidFill>
                  <a:schemeClr val="bg2">
                    <a:lumMod val="25000"/>
                  </a:schemeClr>
                </a:solidFill>
              </a:rPr>
              <a:t>L'analyse de la contribution en tant que principale approche d'évaluation pour évaluer la contribution de la PNIN aux résultats indirects mis en évidence dans la théorie du changement révisée.</a:t>
            </a:r>
            <a:endParaRPr lang="fr-BE" sz="1800" dirty="0">
              <a:solidFill>
                <a:schemeClr val="bg2">
                  <a:lumMod val="25000"/>
                </a:schemeClr>
              </a:solidFill>
            </a:endParaRP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Tree>
    <p:extLst>
      <p:ext uri="{BB962C8B-B14F-4D97-AF65-F5344CB8AC3E}">
        <p14:creationId xmlns:p14="http://schemas.microsoft.com/office/powerpoint/2010/main" val="5591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8436429" cy="1371599"/>
          </a:xfrm>
        </p:spPr>
        <p:txBody>
          <a:bodyPr>
            <a:normAutofit/>
          </a:bodyPr>
          <a:lstStyle/>
          <a:p>
            <a:r>
              <a:rPr lang="fr-BE" sz="3500" dirty="0">
                <a:solidFill>
                  <a:schemeClr val="bg1"/>
                </a:solidFill>
              </a:rPr>
              <a:t>Théorie de Changement révisée </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pic>
        <p:nvPicPr>
          <p:cNvPr id="10" name="Picture 9">
            <a:extLst>
              <a:ext uri="{FF2B5EF4-FFF2-40B4-BE49-F238E27FC236}">
                <a16:creationId xmlns:a16="http://schemas.microsoft.com/office/drawing/2014/main" id="{44CB7F93-7BDE-8EEF-2752-456F73692442}"/>
              </a:ext>
            </a:extLst>
          </p:cNvPr>
          <p:cNvPicPr>
            <a:picLocks noChangeAspect="1"/>
          </p:cNvPicPr>
          <p:nvPr/>
        </p:nvPicPr>
        <p:blipFill>
          <a:blip r:embed="rId5"/>
          <a:stretch>
            <a:fillRect/>
          </a:stretch>
        </p:blipFill>
        <p:spPr>
          <a:xfrm>
            <a:off x="368807" y="1180537"/>
            <a:ext cx="11454385" cy="5677463"/>
          </a:xfrm>
          <a:prstGeom prst="rect">
            <a:avLst/>
          </a:prstGeom>
        </p:spPr>
      </p:pic>
    </p:spTree>
    <p:extLst>
      <p:ext uri="{BB962C8B-B14F-4D97-AF65-F5344CB8AC3E}">
        <p14:creationId xmlns:p14="http://schemas.microsoft.com/office/powerpoint/2010/main" val="394037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8436429" cy="1371599"/>
          </a:xfrm>
        </p:spPr>
        <p:txBody>
          <a:bodyPr>
            <a:normAutofit/>
          </a:bodyPr>
          <a:lstStyle/>
          <a:p>
            <a:r>
              <a:rPr lang="en-US" sz="3500">
                <a:solidFill>
                  <a:schemeClr val="bg1"/>
                </a:solidFill>
              </a:rPr>
              <a:t>Limitations </a:t>
            </a:r>
          </a:p>
        </p:txBody>
      </p:sp>
      <p:sp>
        <p:nvSpPr>
          <p:cNvPr id="3" name="Content Placeholder 2">
            <a:extLst>
              <a:ext uri="{FF2B5EF4-FFF2-40B4-BE49-F238E27FC236}">
                <a16:creationId xmlns:a16="http://schemas.microsoft.com/office/drawing/2014/main" id="{30F5ED3C-DD82-7C44-B5B9-D35444BAAAB5}"/>
              </a:ext>
            </a:extLst>
          </p:cNvPr>
          <p:cNvSpPr>
            <a:spLocks noGrp="1"/>
          </p:cNvSpPr>
          <p:nvPr>
            <p:ph idx="1"/>
          </p:nvPr>
        </p:nvSpPr>
        <p:spPr>
          <a:xfrm>
            <a:off x="838200" y="1825625"/>
            <a:ext cx="10515600" cy="4351338"/>
          </a:xfrm>
        </p:spPr>
        <p:txBody>
          <a:bodyPr vert="horz" lIns="91440" tIns="45720" rIns="91440" bIns="45720" rtlCol="0" anchor="t">
            <a:normAutofit/>
          </a:bodyPr>
          <a:lstStyle/>
          <a:p>
            <a:pPr>
              <a:spcBef>
                <a:spcPts val="2000"/>
              </a:spcBef>
            </a:pPr>
            <a:r>
              <a:rPr lang="fr-FR" sz="2500" dirty="0">
                <a:solidFill>
                  <a:schemeClr val="bg2">
                    <a:lumMod val="25000"/>
                  </a:schemeClr>
                </a:solidFill>
              </a:rPr>
              <a:t>Données collectées limitées aux documents du programme partagés avec l'équipe d'évaluation.</a:t>
            </a:r>
          </a:p>
          <a:p>
            <a:pPr>
              <a:spcBef>
                <a:spcPts val="2000"/>
              </a:spcBef>
            </a:pPr>
            <a:r>
              <a:rPr lang="fr-FR" sz="2500" dirty="0">
                <a:solidFill>
                  <a:schemeClr val="bg2">
                    <a:lumMod val="25000"/>
                  </a:schemeClr>
                </a:solidFill>
              </a:rPr>
              <a:t>Toutes les parties prenantes prioritaires de tous les pays de la PNIN n’étaient pas disponibles pour être interviewées.</a:t>
            </a:r>
          </a:p>
          <a:p>
            <a:pPr>
              <a:spcBef>
                <a:spcPts val="2000"/>
              </a:spcBef>
            </a:pPr>
            <a:r>
              <a:rPr lang="fr-FR" sz="2500" dirty="0">
                <a:solidFill>
                  <a:schemeClr val="bg2">
                    <a:lumMod val="25000"/>
                  </a:schemeClr>
                </a:solidFill>
              </a:rPr>
              <a:t>Beaucoup plus d'entretiens ont été organisés pour les pays d'études de cas approfondis, les exemples découlent donc fortement de ces pays.</a:t>
            </a:r>
          </a:p>
          <a:p>
            <a:pPr>
              <a:spcBef>
                <a:spcPts val="2000"/>
              </a:spcBef>
            </a:pPr>
            <a:r>
              <a:rPr lang="fr-FR" sz="2500" dirty="0">
                <a:solidFill>
                  <a:schemeClr val="bg2">
                    <a:lumMod val="25000"/>
                  </a:schemeClr>
                </a:solidFill>
              </a:rPr>
              <a:t>Une analyse complète de la contribution nécessite une gamme de sources de données pour trianguler la contribution aux résultats indirects. Le manque de données disponibles a rendu l'histoire de la contribution difficile à assembler.</a:t>
            </a:r>
            <a:endParaRPr lang="en-GB" sz="2500" dirty="0">
              <a:solidFill>
                <a:schemeClr val="bg2">
                  <a:lumMod val="25000"/>
                </a:schemeClr>
              </a:solidFill>
            </a:endParaRPr>
          </a:p>
          <a:p>
            <a:pPr>
              <a:spcBef>
                <a:spcPts val="2000"/>
              </a:spcBef>
            </a:pPr>
            <a:endParaRPr lang="en-GB" sz="2500" dirty="0">
              <a:solidFill>
                <a:schemeClr val="bg2">
                  <a:lumMod val="25000"/>
                </a:schemeClr>
              </a:solidFill>
            </a:endParaRP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Tree>
    <p:extLst>
      <p:ext uri="{BB962C8B-B14F-4D97-AF65-F5344CB8AC3E}">
        <p14:creationId xmlns:p14="http://schemas.microsoft.com/office/powerpoint/2010/main" val="205326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0" y="0"/>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dirty="0">
                <a:solidFill>
                  <a:schemeClr val="bg1"/>
                </a:solidFill>
              </a:rPr>
              <a:t>Pertinence</a:t>
            </a: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838200" y="1316684"/>
            <a:ext cx="10515600" cy="5304736"/>
          </a:xfrm>
        </p:spPr>
        <p:txBody>
          <a:bodyPr vert="horz" lIns="91440" tIns="45720" rIns="91440" bIns="45720" rtlCol="0" anchor="t">
            <a:noAutofit/>
          </a:bodyPr>
          <a:lstStyle/>
          <a:p>
            <a:r>
              <a:rPr lang="fr-FR" sz="1600" dirty="0"/>
              <a:t>Unanimité dans la conceptualisation originale de la PNIN au vu de la demande envers des données et des preuves plus nombreuses et de meilleure qualité.</a:t>
            </a:r>
          </a:p>
          <a:p>
            <a:r>
              <a:rPr lang="fr-FR" sz="1600" dirty="0"/>
              <a:t>La théorie du changement, les conseils techniques et les documents opérationnels ont évolué de manière appropriée depuis 2014. La PNIN est passée d'une initiative axée sur les données à une initiative axée sur les politiques où l'analyse des données vise à renforcer et à éclairer les politiques sur la malnutrition.</a:t>
            </a:r>
          </a:p>
          <a:p>
            <a:r>
              <a:rPr lang="fr-FR" sz="1600" dirty="0"/>
              <a:t>Suite à la pression du MTR et de l'UE pour que le NIPN siège sous C4N au sein de la GIZ/BMZ, la PNIN est mieux soutenue et équipée pour atteindre ses objectifs.</a:t>
            </a:r>
          </a:p>
          <a:p>
            <a:r>
              <a:rPr lang="fr-FR" sz="1600" dirty="0"/>
              <a:t>La configuration opérationnelle et la conception de la PNIN en font une initiative complexe; difficile pour les rapports centralisés et les documents opérationnels de saisir pleinement l'éventail de la mise en œuvre des pays, les niveaux de performance et de communiquer les résultats.</a:t>
            </a:r>
          </a:p>
          <a:p>
            <a:r>
              <a:rPr lang="fr-FR" sz="1600" dirty="0"/>
              <a:t>Les dispositions institutionnelles sont une condition préalable à l'appropriation nationale, à l'engagement multisectoriel et à la génération de preuves pertinentes pour les politiques.</a:t>
            </a:r>
          </a:p>
          <a:p>
            <a:r>
              <a:rPr lang="fr-FR" sz="1600"/>
              <a:t>La PNIN démontre </a:t>
            </a:r>
            <a:r>
              <a:rPr lang="fr-FR" sz="1600" dirty="0"/>
              <a:t>la pertinence des politiques et des programmes, bien qu'il soit trop tôt pour mesurer les impacts tangibles.</a:t>
            </a:r>
          </a:p>
          <a:p>
            <a:r>
              <a:rPr lang="fr-FR" sz="1600" dirty="0"/>
              <a:t>La PNIN a montré qu'elle était capable de répondre aux besoins des pays, tels que la cartographie des programmes et des indicateurs de convergence, et le suivi des liens. Dans certains pays, intérêt croissant pour la PNIN soutenant le développement du suivi du financement de la nutrition.</a:t>
            </a:r>
          </a:p>
          <a:p>
            <a:r>
              <a:rPr lang="fr-FR" sz="1600" dirty="0"/>
              <a:t>La PNIN n'est pas intégrée à l'écosystème mondial pour être en mesure de répondre aux priorités et aux besoins liés aux politiques et aux programmes identifiés à l'échelle mondiale</a:t>
            </a:r>
            <a:endParaRPr lang="en-US" sz="1600" dirty="0">
              <a:ea typeface="Calibri"/>
              <a:cs typeface="Calibri"/>
            </a:endParaRPr>
          </a:p>
        </p:txBody>
      </p:sp>
    </p:spTree>
    <p:extLst>
      <p:ext uri="{BB962C8B-B14F-4D97-AF65-F5344CB8AC3E}">
        <p14:creationId xmlns:p14="http://schemas.microsoft.com/office/powerpoint/2010/main" val="185787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E40D86-EEDE-7048-9BF3-6419A5B0DCDC}"/>
              </a:ext>
            </a:extLst>
          </p:cNvPr>
          <p:cNvPicPr>
            <a:picLocks noChangeAspect="1"/>
          </p:cNvPicPr>
          <p:nvPr/>
        </p:nvPicPr>
        <p:blipFill>
          <a:blip r:embed="rId3"/>
          <a:stretch>
            <a:fillRect/>
          </a:stretch>
        </p:blipFill>
        <p:spPr>
          <a:xfrm>
            <a:off x="1884" y="-1173"/>
            <a:ext cx="12192000" cy="1371600"/>
          </a:xfrm>
          <a:prstGeom prst="rect">
            <a:avLst/>
          </a:prstGeom>
        </p:spPr>
      </p:pic>
      <p:sp>
        <p:nvSpPr>
          <p:cNvPr id="2" name="Title 1">
            <a:extLst>
              <a:ext uri="{FF2B5EF4-FFF2-40B4-BE49-F238E27FC236}">
                <a16:creationId xmlns:a16="http://schemas.microsoft.com/office/drawing/2014/main" id="{47E1C73E-3A34-2841-A262-37C0CE6F6083}"/>
              </a:ext>
            </a:extLst>
          </p:cNvPr>
          <p:cNvSpPr>
            <a:spLocks noGrp="1"/>
          </p:cNvSpPr>
          <p:nvPr>
            <p:ph type="title"/>
          </p:nvPr>
        </p:nvSpPr>
        <p:spPr>
          <a:xfrm>
            <a:off x="838199" y="1"/>
            <a:ext cx="9274628" cy="1371599"/>
          </a:xfrm>
        </p:spPr>
        <p:txBody>
          <a:bodyPr>
            <a:normAutofit/>
          </a:bodyPr>
          <a:lstStyle/>
          <a:p>
            <a:r>
              <a:rPr lang="en-US" sz="3500" dirty="0" err="1">
                <a:solidFill>
                  <a:schemeClr val="bg1"/>
                </a:solidFill>
              </a:rPr>
              <a:t>Cohérence</a:t>
            </a:r>
            <a:endParaRPr lang="en-US" sz="3500" dirty="0">
              <a:solidFill>
                <a:schemeClr val="bg1"/>
              </a:solidFill>
            </a:endParaRPr>
          </a:p>
        </p:txBody>
      </p:sp>
      <p:pic>
        <p:nvPicPr>
          <p:cNvPr id="5" name="Picture 4">
            <a:extLst>
              <a:ext uri="{FF2B5EF4-FFF2-40B4-BE49-F238E27FC236}">
                <a16:creationId xmlns:a16="http://schemas.microsoft.com/office/drawing/2014/main" id="{4CF8D23D-496A-034D-8D76-6A79C11B300F}"/>
              </a:ext>
            </a:extLst>
          </p:cNvPr>
          <p:cNvPicPr>
            <a:picLocks noChangeAspect="1"/>
          </p:cNvPicPr>
          <p:nvPr/>
        </p:nvPicPr>
        <p:blipFill>
          <a:blip r:embed="rId4"/>
          <a:stretch>
            <a:fillRect/>
          </a:stretch>
        </p:blipFill>
        <p:spPr>
          <a:xfrm>
            <a:off x="10112827" y="399729"/>
            <a:ext cx="1345748" cy="648606"/>
          </a:xfrm>
          <a:prstGeom prst="rect">
            <a:avLst/>
          </a:prstGeom>
        </p:spPr>
      </p:pic>
      <p:sp>
        <p:nvSpPr>
          <p:cNvPr id="7" name="TextBox 6">
            <a:extLst>
              <a:ext uri="{FF2B5EF4-FFF2-40B4-BE49-F238E27FC236}">
                <a16:creationId xmlns:a16="http://schemas.microsoft.com/office/drawing/2014/main" id="{5547E0C9-9DCE-C946-AFC6-94DE01A8D69B}"/>
              </a:ext>
            </a:extLst>
          </p:cNvPr>
          <p:cNvSpPr txBox="1"/>
          <p:nvPr/>
        </p:nvSpPr>
        <p:spPr>
          <a:xfrm>
            <a:off x="9797142" y="6189436"/>
            <a:ext cx="1556657" cy="338554"/>
          </a:xfrm>
          <a:prstGeom prst="rect">
            <a:avLst/>
          </a:prstGeom>
          <a:noFill/>
        </p:spPr>
        <p:txBody>
          <a:bodyPr wrap="square" rtlCol="0">
            <a:spAutoFit/>
          </a:bodyPr>
          <a:lstStyle/>
          <a:p>
            <a:pPr algn="r"/>
            <a:r>
              <a:rPr lang="en-US" sz="1600">
                <a:solidFill>
                  <a:schemeClr val="bg2">
                    <a:lumMod val="50000"/>
                  </a:schemeClr>
                </a:solidFill>
                <a:latin typeface="+mj-lt"/>
              </a:rPr>
              <a:t>n4d.group</a:t>
            </a:r>
          </a:p>
        </p:txBody>
      </p:sp>
      <p:sp>
        <p:nvSpPr>
          <p:cNvPr id="6" name="Content Placeholder 5">
            <a:extLst>
              <a:ext uri="{FF2B5EF4-FFF2-40B4-BE49-F238E27FC236}">
                <a16:creationId xmlns:a16="http://schemas.microsoft.com/office/drawing/2014/main" id="{981C2B4A-B8E2-9947-AF85-34CEE897A28E}"/>
              </a:ext>
            </a:extLst>
          </p:cNvPr>
          <p:cNvSpPr>
            <a:spLocks noGrp="1"/>
          </p:cNvSpPr>
          <p:nvPr>
            <p:ph idx="1"/>
          </p:nvPr>
        </p:nvSpPr>
        <p:spPr>
          <a:xfrm>
            <a:off x="650831" y="1517782"/>
            <a:ext cx="10890337" cy="5010208"/>
          </a:xfrm>
        </p:spPr>
        <p:txBody>
          <a:bodyPr vert="horz" lIns="91440" tIns="45720" rIns="91440" bIns="45720" rtlCol="0" anchor="t">
            <a:normAutofit/>
          </a:bodyPr>
          <a:lstStyle/>
          <a:p>
            <a:pPr marL="285750" indent="-285750"/>
            <a:r>
              <a:rPr lang="en-US" sz="2000" dirty="0"/>
              <a:t>In early stages, NIPN shared lessons and communicated its approach and outcomes at the global and regional level and more recently the focus has been at the Global Gatherings.  </a:t>
            </a:r>
            <a:endParaRPr lang="en-US" sz="2000" dirty="0">
              <a:ea typeface="Calibri" panose="020F0502020204030204"/>
              <a:cs typeface="Calibri"/>
            </a:endParaRPr>
          </a:p>
          <a:p>
            <a:r>
              <a:rPr lang="en-US" sz="2000" dirty="0"/>
              <a:t>The lack of more strategic engagement between NIPN and SUN at the global level and via the newly formed regional hubs is surprising. Opportunities exist to form more strategic alliances between the two initiatives.  </a:t>
            </a:r>
            <a:endParaRPr lang="en-US" sz="2000" dirty="0">
              <a:ea typeface="Calibri"/>
              <a:cs typeface="Calibri"/>
            </a:endParaRPr>
          </a:p>
          <a:p>
            <a:r>
              <a:rPr lang="en-US" sz="2000" dirty="0">
                <a:ea typeface="Calibri"/>
                <a:cs typeface="Calibri"/>
              </a:rPr>
              <a:t>The institutional set up of NIPN has been vital to the engagement with allied sectors. </a:t>
            </a:r>
          </a:p>
          <a:p>
            <a:r>
              <a:rPr lang="en-GB" sz="2000" dirty="0">
                <a:ea typeface="Calibri"/>
                <a:cs typeface="Calibri"/>
              </a:rPr>
              <a:t>Countries vary enormously in degree of engagement and collaboration with other country actors and there </a:t>
            </a:r>
            <a:r>
              <a:rPr lang="en-GB" sz="2000">
                <a:ea typeface="Calibri"/>
                <a:cs typeface="Calibri"/>
              </a:rPr>
              <a:t>is </a:t>
            </a:r>
            <a:r>
              <a:rPr lang="en-US" sz="2000">
                <a:ea typeface="Calibri"/>
                <a:cs typeface="Calibri"/>
              </a:rPr>
              <a:t>recognition </a:t>
            </a:r>
            <a:r>
              <a:rPr lang="en-US" sz="2000" dirty="0">
                <a:ea typeface="Calibri"/>
                <a:cs typeface="Calibri"/>
              </a:rPr>
              <a:t>across all countries that improving communication with other actors is a priority for Phase 2.</a:t>
            </a:r>
          </a:p>
          <a:p>
            <a:r>
              <a:rPr lang="en-US" sz="2000" dirty="0"/>
              <a:t>Communication and visibility plans should help to ensure synergies are being harnessed.  However, adherence to plans has been inconsistent and opportunities for better engagement with other initiatives and actors has not always been </a:t>
            </a:r>
            <a:r>
              <a:rPr lang="en-US" sz="2000" dirty="0" err="1"/>
              <a:t>realised</a:t>
            </a:r>
            <a:r>
              <a:rPr lang="en-US" sz="2000" dirty="0"/>
              <a:t>. </a:t>
            </a:r>
            <a:endParaRPr lang="en-US" sz="2000" dirty="0">
              <a:ea typeface="Calibri"/>
              <a:cs typeface="Calibri"/>
            </a:endParaRPr>
          </a:p>
          <a:p>
            <a:r>
              <a:rPr lang="en-GB" sz="2000" dirty="0">
                <a:cs typeface="Calibri"/>
              </a:rPr>
              <a:t>There are gaps in engagement within NIPN countries including humanitarian data, the EC-NIS initiative and other data systems including</a:t>
            </a:r>
            <a:r>
              <a:rPr lang="en-GB" sz="2000" dirty="0">
                <a:solidFill>
                  <a:schemeClr val="accent6"/>
                </a:solidFill>
                <a:cs typeface="Calibri"/>
              </a:rPr>
              <a:t> </a:t>
            </a:r>
            <a:r>
              <a:rPr lang="en-GB" sz="2000" dirty="0">
                <a:cs typeface="Calibri"/>
              </a:rPr>
              <a:t>HIS</a:t>
            </a:r>
            <a:r>
              <a:rPr lang="en-GB" sz="2000" dirty="0">
                <a:solidFill>
                  <a:schemeClr val="accent6"/>
                </a:solidFill>
                <a:cs typeface="Calibri"/>
              </a:rPr>
              <a:t>.</a:t>
            </a:r>
            <a:endParaRPr lang="en-US" sz="2000" dirty="0">
              <a:solidFill>
                <a:schemeClr val="accent6"/>
              </a:solidFill>
              <a:cs typeface="Calibri"/>
            </a:endParaRPr>
          </a:p>
          <a:p>
            <a:endParaRPr lang="en-US" sz="1800" dirty="0">
              <a:cs typeface="Calibri" panose="020F0502020204030204"/>
            </a:endParaRPr>
          </a:p>
          <a:p>
            <a:endParaRPr lang="en-US" sz="1800" dirty="0">
              <a:cs typeface="Calibri" panose="020F0502020204030204"/>
            </a:endParaRPr>
          </a:p>
          <a:p>
            <a:endParaRPr lang="en-AU" sz="1800" dirty="0">
              <a:cs typeface="Calibri" panose="020F0502020204030204"/>
            </a:endParaRPr>
          </a:p>
        </p:txBody>
      </p:sp>
    </p:spTree>
    <p:extLst>
      <p:ext uri="{BB962C8B-B14F-4D97-AF65-F5344CB8AC3E}">
        <p14:creationId xmlns:p14="http://schemas.microsoft.com/office/powerpoint/2010/main" val="3849635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D7684A253392741811102AB879D41BE" ma:contentTypeVersion="16" ma:contentTypeDescription="Ein neues Dokument erstellen." ma:contentTypeScope="" ma:versionID="431a51bf18cc6f31f0862982442711dd">
  <xsd:schema xmlns:xsd="http://www.w3.org/2001/XMLSchema" xmlns:xs="http://www.w3.org/2001/XMLSchema" xmlns:p="http://schemas.microsoft.com/office/2006/metadata/properties" xmlns:ns2="aa881689-6e67-4978-98cd-db3d7af7dc70" xmlns:ns3="3741bd88-2690-4161-9ebf-ee4011326438" targetNamespace="http://schemas.microsoft.com/office/2006/metadata/properties" ma:root="true" ma:fieldsID="d0b90b0ff1913a453bde705fc826e6e4" ns2:_="" ns3:_="">
    <xsd:import namespace="aa881689-6e67-4978-98cd-db3d7af7dc70"/>
    <xsd:import namespace="3741bd88-2690-4161-9ebf-ee40113264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81689-6e67-4978-98cd-db3d7af7dc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0aed264e-563a-469a-8ebe-271e849ec10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741bd88-2690-4161-9ebf-ee4011326438"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58b19cf7-c6cf-4c35-9edc-6b21cd3a821e}" ma:internalName="TaxCatchAll" ma:showField="CatchAllData" ma:web="3741bd88-2690-4161-9ebf-ee40113264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881689-6e67-4978-98cd-db3d7af7dc70">
      <Terms xmlns="http://schemas.microsoft.com/office/infopath/2007/PartnerControls"/>
    </lcf76f155ced4ddcb4097134ff3c332f>
    <TaxCatchAll xmlns="3741bd88-2690-4161-9ebf-ee4011326438" xsi:nil="true"/>
  </documentManagement>
</p:properties>
</file>

<file path=customXml/itemProps1.xml><?xml version="1.0" encoding="utf-8"?>
<ds:datastoreItem xmlns:ds="http://schemas.openxmlformats.org/officeDocument/2006/customXml" ds:itemID="{03718E1D-DCCB-435D-8306-FE0A17A68AF1}">
  <ds:schemaRefs>
    <ds:schemaRef ds:uri="http://schemas.microsoft.com/sharepoint/v3/contenttype/forms"/>
  </ds:schemaRefs>
</ds:datastoreItem>
</file>

<file path=customXml/itemProps2.xml><?xml version="1.0" encoding="utf-8"?>
<ds:datastoreItem xmlns:ds="http://schemas.openxmlformats.org/officeDocument/2006/customXml" ds:itemID="{5E1B7B8B-F7DA-4ED4-992B-4420BD1AB12E}"/>
</file>

<file path=customXml/itemProps3.xml><?xml version="1.0" encoding="utf-8"?>
<ds:datastoreItem xmlns:ds="http://schemas.openxmlformats.org/officeDocument/2006/customXml" ds:itemID="{20A30067-719E-4C81-AC2A-A658CF169D4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741bd88-2690-4161-9ebf-ee4011326438"/>
    <ds:schemaRef ds:uri="aa881689-6e67-4978-98cd-db3d7af7dc7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1904</Words>
  <Application>Microsoft Office PowerPoint</Application>
  <PresentationFormat>Widescreen</PresentationFormat>
  <Paragraphs>153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Introduction </vt:lpstr>
      <vt:lpstr>Questions de recherche</vt:lpstr>
      <vt:lpstr>Approche et méthodologie </vt:lpstr>
      <vt:lpstr>Théorie de Changement révisée </vt:lpstr>
      <vt:lpstr>Limitations </vt:lpstr>
      <vt:lpstr>Pertinence</vt:lpstr>
      <vt:lpstr>Cohérence</vt:lpstr>
      <vt:lpstr>Effectiveness </vt:lpstr>
      <vt:lpstr>Effectiveness </vt:lpstr>
      <vt:lpstr>Impact </vt:lpstr>
      <vt:lpstr>Impact </vt:lpstr>
      <vt:lpstr>Sustainability  </vt:lpstr>
      <vt:lpstr>Sustainability  </vt:lpstr>
      <vt:lpstr>  Sustainability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in SUN 3.0</dc:title>
  <dc:creator>Chris Leather</dc:creator>
  <cp:lastModifiedBy>Baille, Barbara GIZ BE</cp:lastModifiedBy>
  <cp:revision>18</cp:revision>
  <dcterms:created xsi:type="dcterms:W3CDTF">2020-09-15T09:45:44Z</dcterms:created>
  <dcterms:modified xsi:type="dcterms:W3CDTF">2023-06-01T09:46:52Z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0x0101000D7684A253392741811102AB879D41BE</vt:lpwstr>
  </property>
  <property fmtid="{D5CDD505-2E9C-101B-9397-08002B2CF9AE}" pid="3" name="MediaServiceImageTags">
    <vt:lpwstr/>
  </property>
</Properties>
</file>