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6" r:id="rId1"/>
    <p:sldMasterId id="2147483648" r:id="rId2"/>
  </p:sldMasterIdLst>
  <p:notesMasterIdLst>
    <p:notesMasterId r:id="rId18"/>
  </p:notesMasterIdLst>
  <p:sldIdLst>
    <p:sldId id="261" r:id="rId3"/>
    <p:sldId id="432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440" r:id="rId12"/>
    <p:sldId id="441" r:id="rId13"/>
    <p:sldId id="442" r:id="rId14"/>
    <p:sldId id="443" r:id="rId15"/>
    <p:sldId id="445" r:id="rId16"/>
    <p:sldId id="446" r:id="rId17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65F724B-4BB1-4C2C-AB79-C25ECD5622C1}">
          <p14:sldIdLst>
            <p14:sldId id="261"/>
          </p14:sldIdLst>
        </p14:section>
        <p14:section name="Section sans titre" id="{C67A54A2-4A70-4FDB-88A2-550EBAA4A7D9}">
          <p14:sldIdLst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5"/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nda Munos" initials="MM" lastIdx="15" clrIdx="0">
    <p:extLst>
      <p:ext uri="{19B8F6BF-5375-455C-9EA6-DF929625EA0E}">
        <p15:presenceInfo xmlns:p15="http://schemas.microsoft.com/office/powerpoint/2012/main" userId="Melinda Mun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293" autoAdjust="0"/>
  </p:normalViewPr>
  <p:slideViewPr>
    <p:cSldViewPr>
      <p:cViewPr varScale="1">
        <p:scale>
          <a:sx n="73" d="100"/>
          <a:sy n="73" d="100"/>
        </p:scale>
        <p:origin x="106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6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D3592-F663-4DAD-82B0-B6206D1A948B}" type="datetimeFigureOut">
              <a:rPr lang="fr-FR" smtClean="0"/>
              <a:pPr/>
              <a:t>23/03/2024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48DAC-8A2D-4825-850C-34E762FB0A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50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397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228DE-4FB6-AF09-0DEE-82B51F397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4CB5008-A8CB-757B-C5E7-B0A27C88E5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63E19B1-1D81-4D63-79C0-EE6DBCADC9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A9939F-8690-BBD3-D834-84DCD94507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862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228DE-4FB6-AF09-0DEE-82B51F397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4CB5008-A8CB-757B-C5E7-B0A27C88E5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63E19B1-1D81-4D63-79C0-EE6DBCADC9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A9939F-8690-BBD3-D834-84DCD94507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244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228DE-4FB6-AF09-0DEE-82B51F397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4CB5008-A8CB-757B-C5E7-B0A27C88E5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63E19B1-1D81-4D63-79C0-EE6DBCADC9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A9939F-8690-BBD3-D834-84DCD94507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122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228DE-4FB6-AF09-0DEE-82B51F397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4CB5008-A8CB-757B-C5E7-B0A27C88E5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63E19B1-1D81-4D63-79C0-EE6DBCADC9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A9939F-8690-BBD3-D834-84DCD94507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60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228DE-4FB6-AF09-0DEE-82B51F397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4CB5008-A8CB-757B-C5E7-B0A27C88E5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63E19B1-1D81-4D63-79C0-EE6DBCADC9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A9939F-8690-BBD3-D834-84DCD94507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302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228DE-4FB6-AF09-0DEE-82B51F397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4CB5008-A8CB-757B-C5E7-B0A27C88E5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63E19B1-1D81-4D63-79C0-EE6DBCADC9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A9939F-8690-BBD3-D834-84DCD94507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237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9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FAAA2C-44B2-A224-29DD-A2F01F037E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81A26C2-4CB2-2CB9-2D4C-15C4B28165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A5C99D7-23AA-151F-7FD2-E30183FE11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9623AC-1851-ACE5-413E-89F7C66B51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83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FF7F79-F3F6-0B32-D41B-94ABF69B69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5EBC5D5-910E-ACD9-9039-305B4DAFD7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2E3F4FB-83A0-5F5E-E16D-694D1A819F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642747-8083-D47A-FDD0-D4D7BBF1A8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195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843C81-44DC-F39B-FEBE-8D14F7B70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54E5584-868D-99EF-10E6-7BB428E9A2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3D8A6A2-C6FF-6853-32B5-12E4CA0C93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A398E1-9B9A-C0DE-6FE3-A10FE24424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294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DCD0E5-B936-182B-3ACD-A6901D59EC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58C5120-8FBA-BC42-359E-D16AAD39B4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6C14829-5EC7-8998-935D-CC6AB2286B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326CD3-9AC8-6203-4C66-B8226B47D8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92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228DE-4FB6-AF09-0DEE-82B51F397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4CB5008-A8CB-757B-C5E7-B0A27C88E5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63E19B1-1D81-4D63-79C0-EE6DBCADC9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A9939F-8690-BBD3-D834-84DCD94507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754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228DE-4FB6-AF09-0DEE-82B51F397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4CB5008-A8CB-757B-C5E7-B0A27C88E5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63E19B1-1D81-4D63-79C0-EE6DBCADC9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A9939F-8690-BBD3-D834-84DCD94507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081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228DE-4FB6-AF09-0DEE-82B51F397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4CB5008-A8CB-757B-C5E7-B0A27C88E5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63E19B1-1D81-4D63-79C0-EE6DBCADC9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A9939F-8690-BBD3-D834-84DCD94507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52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/>
          <p:cNvSpPr>
            <a:spLocks noGrp="1"/>
          </p:cNvSpPr>
          <p:nvPr>
            <p:ph type="title" hasCustomPrompt="1"/>
          </p:nvPr>
        </p:nvSpPr>
        <p:spPr>
          <a:xfrm>
            <a:off x="4572000" y="2852936"/>
            <a:ext cx="432048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none" baseline="0"/>
            </a:lvl1pPr>
          </a:lstStyle>
          <a:p>
            <a:r>
              <a:rPr lang="fr-FR"/>
              <a:t>Title</a:t>
            </a: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idx="1" hasCustomPrompt="1"/>
          </p:nvPr>
        </p:nvSpPr>
        <p:spPr>
          <a:xfrm>
            <a:off x="4572000" y="4797152"/>
            <a:ext cx="4320480" cy="9361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cap="none" baseline="0"/>
            </a:lvl1pPr>
          </a:lstStyle>
          <a:p>
            <a:pPr lvl="0"/>
            <a:r>
              <a:rPr lang="fr-FR"/>
              <a:t>Presenter, authors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 hasCustomPrompt="1"/>
          </p:nvPr>
        </p:nvSpPr>
        <p:spPr>
          <a:xfrm>
            <a:off x="4572000" y="6022107"/>
            <a:ext cx="4320480" cy="503237"/>
          </a:xfrm>
        </p:spPr>
        <p:txBody>
          <a:bodyPr anchor="ctr" anchorCtr="0">
            <a:normAutofit/>
          </a:bodyPr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Date, Place</a:t>
            </a:r>
          </a:p>
        </p:txBody>
      </p:sp>
    </p:spTree>
    <p:extLst>
      <p:ext uri="{BB962C8B-B14F-4D97-AF65-F5344CB8AC3E}">
        <p14:creationId xmlns:p14="http://schemas.microsoft.com/office/powerpoint/2010/main" val="90576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67544" y="3573016"/>
            <a:ext cx="8208912" cy="2016224"/>
          </a:xfrm>
        </p:spPr>
        <p:txBody>
          <a:bodyPr anchor="ctr" anchorCtr="0">
            <a:normAutofit/>
          </a:bodyPr>
          <a:lstStyle>
            <a:lvl1pPr algn="ctr">
              <a:buNone/>
              <a:defRPr sz="2800"/>
            </a:lvl1pPr>
          </a:lstStyle>
          <a:p>
            <a:pPr lvl="0"/>
            <a:r>
              <a:rPr lang="fr-FR"/>
              <a:t>Sub-title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467544" y="1628800"/>
            <a:ext cx="8208912" cy="172819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Title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3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15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19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cap="none" baseline="0"/>
            </a:lvl1pPr>
          </a:lstStyle>
          <a:p>
            <a:r>
              <a:rPr lang="fr-FR"/>
              <a:t>Title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Text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8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3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9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19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cap="none" baseline="0"/>
            </a:lvl1pPr>
          </a:lstStyle>
          <a:p>
            <a:r>
              <a:rPr lang="fr-FR"/>
              <a:t>Title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67544" y="2276872"/>
            <a:ext cx="3960440" cy="388843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/>
              <a:t>Text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4716016" y="2276872"/>
            <a:ext cx="3960440" cy="388843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/>
              <a:t>Text</a:t>
            </a:r>
            <a:endParaRPr lang="fr-FR" dirty="0"/>
          </a:p>
        </p:txBody>
      </p:sp>
      <p:sp>
        <p:nvSpPr>
          <p:cNvPr id="9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3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10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19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33664" y="3140968"/>
            <a:ext cx="425881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44008" y="4437112"/>
            <a:ext cx="424847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SOUS-TITRE DE LA PRESENTATION </a:t>
            </a:r>
          </a:p>
        </p:txBody>
      </p:sp>
    </p:spTree>
    <p:extLst>
      <p:ext uri="{BB962C8B-B14F-4D97-AF65-F5344CB8AC3E}">
        <p14:creationId xmlns:p14="http://schemas.microsoft.com/office/powerpoint/2010/main" val="182181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 cap="none" baseline="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0891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8208912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35696" y="6453336"/>
            <a:ext cx="4392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Place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2C702AE-1502-43AE-8DBA-2BCAD3408EF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489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50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 cap="none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60032" y="2636912"/>
            <a:ext cx="3916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Indicateurs « Nutrition Info »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6039F34-9A5A-42FB-9F70-28AC9C6C2334}"/>
              </a:ext>
            </a:extLst>
          </p:cNvPr>
          <p:cNvSpPr txBox="1">
            <a:spLocks/>
          </p:cNvSpPr>
          <p:nvPr/>
        </p:nvSpPr>
        <p:spPr>
          <a:xfrm>
            <a:off x="5004048" y="5191432"/>
            <a:ext cx="4032448" cy="11669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500" dirty="0">
                <a:solidFill>
                  <a:schemeClr val="tx1"/>
                </a:solidFill>
              </a:rPr>
              <a:t>Atelier de consolidation des indicateurs Nutrition Info</a:t>
            </a: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Mars 2024 Tahoua, Niger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12570-27B9-29AB-9E10-4A203BE36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3F6AC6B-6315-C0F4-F609-53511C86822C}"/>
              </a:ext>
            </a:extLst>
          </p:cNvPr>
          <p:cNvSpPr txBox="1"/>
          <p:nvPr/>
        </p:nvSpPr>
        <p:spPr>
          <a:xfrm>
            <a:off x="2378333" y="116632"/>
            <a:ext cx="638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Indicateurs de l’Agriculture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E83F78B-3290-5696-1B4C-545B08E5C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6B98C43-9406-A5D8-827C-718EB8BE4ED6}"/>
              </a:ext>
            </a:extLst>
          </p:cNvPr>
          <p:cNvSpPr txBox="1"/>
          <p:nvPr/>
        </p:nvSpPr>
        <p:spPr>
          <a:xfrm>
            <a:off x="251520" y="1034141"/>
            <a:ext cx="864096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1">
                    <a:lumMod val="50000"/>
                  </a:schemeClr>
                </a:solidFill>
              </a:rPr>
              <a:t>Série moyenne des indicateurs du secteur de l ’Agriculture : </a:t>
            </a:r>
            <a:r>
              <a:rPr lang="fr-FR" sz="1600" b="1" dirty="0">
                <a:solidFill>
                  <a:srgbClr val="C00000"/>
                </a:solidFill>
              </a:rPr>
              <a:t>série de moins de 11 ans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61B4DA8-A2D1-8727-A076-5301321E9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581114"/>
              </p:ext>
            </p:extLst>
          </p:nvPr>
        </p:nvGraphicFramePr>
        <p:xfrm>
          <a:off x="251520" y="1618916"/>
          <a:ext cx="8640960" cy="4934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3173847082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5604657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8477414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23785375"/>
                    </a:ext>
                  </a:extLst>
                </a:gridCol>
                <a:gridCol w="1080769">
                  <a:extLst>
                    <a:ext uri="{9D8B030D-6E8A-4147-A177-3AD203B41FA5}">
                      <a16:colId xmlns:a16="http://schemas.microsoft.com/office/drawing/2014/main" val="2436699984"/>
                    </a:ext>
                  </a:extLst>
                </a:gridCol>
                <a:gridCol w="1007463">
                  <a:extLst>
                    <a:ext uri="{9D8B030D-6E8A-4147-A177-3AD203B41FA5}">
                      <a16:colId xmlns:a16="http://schemas.microsoft.com/office/drawing/2014/main" val="2936690057"/>
                    </a:ext>
                  </a:extLst>
                </a:gridCol>
              </a:tblGrid>
              <a:tr h="911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N°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Indicateurs (1)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Intervalle de disponibilité en années (2)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Disponibilité en nombre d’années (3)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Nombre d'années renseignées (4) 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Taux de diffusion (%) (4) / (3)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3672187530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de piment irrigué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4527297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de pomme de terre irriguée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0046939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de terre agricole couverte de semences améliorées par ménage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23043764"/>
                  </a:ext>
                </a:extLst>
              </a:tr>
              <a:tr h="10948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de souchet pluviale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65967530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totale irriguée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38035238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de tomate irriguée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99290175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des paysans qui utilisent les fertilisants organiques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5431002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Rendement d'oignon irrigué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21619270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moyenne de terre agricole par ménage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215549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de mise en valeur d’oignon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73977045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des terres mises en culture du poivron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3830917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Taux de croissance annuelle de la production agricole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3321488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des femmes actives dans l’agriculture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01155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de poivron irrigué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706129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Rendement de culture de blé en irrigation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623545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Rendement de culture de la canne à sucre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54953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Rendement de la carotte irriguée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745297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Rendement de culture de manioc en irrigation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51442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Rendement de la patate douce produite en irrigation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424353"/>
                  </a:ext>
                </a:extLst>
              </a:tr>
              <a:tr h="2446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des femmes actives dans l’agriculture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637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37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12570-27B9-29AB-9E10-4A203BE36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3F6AC6B-6315-C0F4-F609-53511C86822C}"/>
              </a:ext>
            </a:extLst>
          </p:cNvPr>
          <p:cNvSpPr txBox="1"/>
          <p:nvPr/>
        </p:nvSpPr>
        <p:spPr>
          <a:xfrm>
            <a:off x="2378333" y="116632"/>
            <a:ext cx="638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Indicateurs de l’Agriculture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E83F78B-3290-5696-1B4C-545B08E5C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6B98C43-9406-A5D8-827C-718EB8BE4ED6}"/>
              </a:ext>
            </a:extLst>
          </p:cNvPr>
          <p:cNvSpPr txBox="1"/>
          <p:nvPr/>
        </p:nvSpPr>
        <p:spPr>
          <a:xfrm>
            <a:off x="251520" y="1034141"/>
            <a:ext cx="864096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1">
                    <a:lumMod val="50000"/>
                  </a:schemeClr>
                </a:solidFill>
              </a:rPr>
              <a:t>Absence de série des indicateurs du secteur de l ’Agriculture : </a:t>
            </a:r>
            <a:r>
              <a:rPr lang="fr-FR" sz="1600" b="1" dirty="0">
                <a:solidFill>
                  <a:srgbClr val="C00000"/>
                </a:solidFill>
              </a:rPr>
              <a:t>série de moins de 11 ans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61B4DA8-A2D1-8727-A076-5301321E9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08800"/>
              </p:ext>
            </p:extLst>
          </p:nvPr>
        </p:nvGraphicFramePr>
        <p:xfrm>
          <a:off x="251520" y="1618916"/>
          <a:ext cx="8640960" cy="4981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3173847082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5604657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8477414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23785375"/>
                    </a:ext>
                  </a:extLst>
                </a:gridCol>
                <a:gridCol w="1080769">
                  <a:extLst>
                    <a:ext uri="{9D8B030D-6E8A-4147-A177-3AD203B41FA5}">
                      <a16:colId xmlns:a16="http://schemas.microsoft.com/office/drawing/2014/main" val="2436699984"/>
                    </a:ext>
                  </a:extLst>
                </a:gridCol>
                <a:gridCol w="1007463">
                  <a:extLst>
                    <a:ext uri="{9D8B030D-6E8A-4147-A177-3AD203B41FA5}">
                      <a16:colId xmlns:a16="http://schemas.microsoft.com/office/drawing/2014/main" val="2936690057"/>
                    </a:ext>
                  </a:extLst>
                </a:gridCol>
              </a:tblGrid>
              <a:tr h="911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N°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Indicateurs (1)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Intervalle de disponibilité en années (2)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Disponibilité en nombre d’années (3)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Nombre d'années renseignées (4) 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Taux de diffusion (%) (4) / (3)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3672187530"/>
                  </a:ext>
                </a:extLst>
              </a:tr>
              <a:tr h="1785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Rendement du piment en irrigation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527297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Rendement du poivron produit en irrigation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6939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Rendement de culture de la pomme de terre en irrigation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043764"/>
                  </a:ext>
                </a:extLst>
              </a:tr>
              <a:tr h="10948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Rendement de culture du souchet en pluviale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967530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Rendement de culture de tomate en irrigation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035238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culture du blé irrigué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290175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culture de la canne à sucre en irrigation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1002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des terres mises en valeur pour la culture de la carotte irriguée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619270"/>
                  </a:ext>
                </a:extLst>
              </a:tr>
              <a:tr h="2888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culture de manioc irrigué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15549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culture de la patate douce en irrigation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977045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culture du piment en irrigation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830917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culture de pomme de terre en irrigation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21488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culture de souchet pluviale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01155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culture de la tomate irriguée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706129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Surface totale emblavée en cultures pluviales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623545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Taux d’accroissement des rendements des productions agricoles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54953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Taux de croissance des productions agricoles en volume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745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42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12570-27B9-29AB-9E10-4A203BE36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3F6AC6B-6315-C0F4-F609-53511C86822C}"/>
              </a:ext>
            </a:extLst>
          </p:cNvPr>
          <p:cNvSpPr txBox="1"/>
          <p:nvPr/>
        </p:nvSpPr>
        <p:spPr>
          <a:xfrm>
            <a:off x="2378333" y="116632"/>
            <a:ext cx="638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Indicateurs de l’Education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E83F78B-3290-5696-1B4C-545B08E5C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6B98C43-9406-A5D8-827C-718EB8BE4ED6}"/>
              </a:ext>
            </a:extLst>
          </p:cNvPr>
          <p:cNvSpPr txBox="1"/>
          <p:nvPr/>
        </p:nvSpPr>
        <p:spPr>
          <a:xfrm>
            <a:off x="251520" y="1034141"/>
            <a:ext cx="864096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1">
                    <a:lumMod val="50000"/>
                  </a:schemeClr>
                </a:solidFill>
              </a:rPr>
              <a:t>Série des indicateurs du secteur de l ’Education : </a:t>
            </a:r>
            <a:r>
              <a:rPr lang="fr-FR" sz="1600" b="1" dirty="0">
                <a:solidFill>
                  <a:srgbClr val="C00000"/>
                </a:solidFill>
              </a:rPr>
              <a:t>série de moins de 20 ans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61B4DA8-A2D1-8727-A076-5301321E9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412410"/>
              </p:ext>
            </p:extLst>
          </p:nvPr>
        </p:nvGraphicFramePr>
        <p:xfrm>
          <a:off x="251520" y="1484784"/>
          <a:ext cx="8640960" cy="469387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7384708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5604657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8477414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23785375"/>
                    </a:ext>
                  </a:extLst>
                </a:gridCol>
                <a:gridCol w="1080769">
                  <a:extLst>
                    <a:ext uri="{9D8B030D-6E8A-4147-A177-3AD203B41FA5}">
                      <a16:colId xmlns:a16="http://schemas.microsoft.com/office/drawing/2014/main" val="2436699984"/>
                    </a:ext>
                  </a:extLst>
                </a:gridCol>
                <a:gridCol w="1007463">
                  <a:extLst>
                    <a:ext uri="{9D8B030D-6E8A-4147-A177-3AD203B41FA5}">
                      <a16:colId xmlns:a16="http://schemas.microsoft.com/office/drawing/2014/main" val="2936690057"/>
                    </a:ext>
                  </a:extLst>
                </a:gridCol>
              </a:tblGrid>
              <a:tr h="1009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N°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Indicateurs (1)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Intervalle de disponibilité en années (2)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Disponibilité en nombre d’années (3)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Nombre d'années renseignées (4) 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Taux de diffusion (%) (4) / (3)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3672187530"/>
                  </a:ext>
                </a:extLst>
              </a:tr>
              <a:tr h="1977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solidFill>
                            <a:schemeClr val="tx1"/>
                          </a:solidFill>
                          <a:effectLst/>
                        </a:rPr>
                        <a:t>Indice de Parité filles/garçons (scolarisation)</a:t>
                      </a:r>
                      <a:endParaRPr lang="fr-FR" sz="12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2001 à 2022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54527297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fr-FR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solidFill>
                            <a:schemeClr val="tx1"/>
                          </a:solidFill>
                          <a:effectLst/>
                        </a:rPr>
                        <a:t>Nombre total d'écoles</a:t>
                      </a:r>
                      <a:endParaRPr lang="fr-FR" sz="12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2001 à 2022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00469393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fr-FR" sz="16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>
                          <a:solidFill>
                            <a:schemeClr val="tx1"/>
                          </a:solidFill>
                          <a:effectLst/>
                        </a:rPr>
                        <a:t>Ratio élèves/maître</a:t>
                      </a:r>
                      <a:endParaRPr lang="fr-FR" sz="120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2001 à 2022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23043764"/>
                  </a:ext>
                </a:extLst>
              </a:tr>
              <a:tr h="172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fr-FR" sz="16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solidFill>
                            <a:schemeClr val="tx1"/>
                          </a:solidFill>
                          <a:effectLst/>
                        </a:rPr>
                        <a:t>Ratio élèves/salle de classe</a:t>
                      </a:r>
                      <a:endParaRPr lang="fr-FR" sz="12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2001 à 2022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65967530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fr-FR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solidFill>
                            <a:schemeClr val="tx1"/>
                          </a:solidFill>
                          <a:effectLst/>
                        </a:rPr>
                        <a:t>Taux d’Achèvement du Primaire</a:t>
                      </a:r>
                      <a:endParaRPr lang="fr-FR" sz="12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2001 à 2022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38035238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fr-FR" sz="16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solidFill>
                            <a:schemeClr val="tx1"/>
                          </a:solidFill>
                          <a:effectLst/>
                        </a:rPr>
                        <a:t>Taux d’Achèvement Primaire des filles</a:t>
                      </a:r>
                      <a:endParaRPr lang="fr-FR" sz="12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2001 à 2022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99290175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fr-FR" sz="16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>
                          <a:solidFill>
                            <a:schemeClr val="tx1"/>
                          </a:solidFill>
                          <a:effectLst/>
                        </a:rPr>
                        <a:t>Taux Net d’Admission au CI</a:t>
                      </a:r>
                      <a:endParaRPr lang="fr-FR" sz="120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2001 à 2022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54310023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fr-FR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solidFill>
                            <a:schemeClr val="tx1"/>
                          </a:solidFill>
                          <a:effectLst/>
                        </a:rPr>
                        <a:t>Nombre d’inscrits dans les centres d’alphabétisation</a:t>
                      </a:r>
                      <a:endParaRPr lang="fr-FR" sz="12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2002 à 2022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21619270"/>
                  </a:ext>
                </a:extLst>
              </a:tr>
              <a:tr h="319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fr-FR" sz="16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solidFill>
                            <a:schemeClr val="tx1"/>
                          </a:solidFill>
                          <a:effectLst/>
                        </a:rPr>
                        <a:t>Taux Brut d’Admission des filles au CI</a:t>
                      </a:r>
                      <a:endParaRPr lang="fr-FR" sz="12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2002 à 2022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2155493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fr-FR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>
                          <a:solidFill>
                            <a:schemeClr val="tx1"/>
                          </a:solidFill>
                          <a:effectLst/>
                        </a:rPr>
                        <a:t>Taux Brut de Scolarisation des Filles</a:t>
                      </a:r>
                      <a:endParaRPr lang="fr-FR" sz="120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2002 à 2022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73977045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fr-FR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>
                          <a:solidFill>
                            <a:schemeClr val="tx1"/>
                          </a:solidFill>
                          <a:effectLst/>
                        </a:rPr>
                        <a:t>Taux Brut de préscolarisation</a:t>
                      </a:r>
                      <a:endParaRPr lang="fr-FR" sz="120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2002 à 2022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3830917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fr-FR" sz="16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solidFill>
                            <a:schemeClr val="tx1"/>
                          </a:solidFill>
                          <a:effectLst/>
                        </a:rPr>
                        <a:t>Taux Brut de Scolarisation</a:t>
                      </a:r>
                      <a:endParaRPr lang="fr-FR" sz="12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2002 à 2022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3321488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fr-FR" sz="1600" kern="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>
                          <a:solidFill>
                            <a:schemeClr val="tx1"/>
                          </a:solidFill>
                          <a:effectLst/>
                        </a:rPr>
                        <a:t>Taux Net de Scolarisation Primaire</a:t>
                      </a:r>
                      <a:endParaRPr lang="fr-FR" sz="120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2001 à 2022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41011553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fr-FR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solidFill>
                            <a:schemeClr val="tx1"/>
                          </a:solidFill>
                          <a:effectLst/>
                        </a:rPr>
                        <a:t>Ratio élèves/livre de lecture</a:t>
                      </a:r>
                      <a:endParaRPr lang="fr-FR" sz="12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2003 à 2022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63706129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fr-FR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solidFill>
                            <a:schemeClr val="tx1"/>
                          </a:solidFill>
                          <a:effectLst/>
                        </a:rPr>
                        <a:t>Taux de survie au cycle de base 1 (primaire)</a:t>
                      </a:r>
                      <a:endParaRPr lang="fr-FR" sz="12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2008 à 2022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623545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fr-FR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solidFill>
                            <a:schemeClr val="tx1"/>
                          </a:solidFill>
                          <a:effectLst/>
                        </a:rPr>
                        <a:t>Taux de réussite au BEPC des filles</a:t>
                      </a:r>
                      <a:endParaRPr lang="fr-FR" sz="12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2001 à 2022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549533"/>
                  </a:ext>
                </a:extLst>
              </a:tr>
              <a:tr h="199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fr-FR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solidFill>
                            <a:schemeClr val="tx1"/>
                          </a:solidFill>
                          <a:effectLst/>
                        </a:rPr>
                        <a:t>Taux de réussite au BEPC des garçons</a:t>
                      </a:r>
                      <a:endParaRPr lang="fr-FR" sz="12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2001 à 2022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745297"/>
                  </a:ext>
                </a:extLst>
              </a:tr>
              <a:tr h="189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fr-FR" sz="160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solidFill>
                            <a:schemeClr val="tx1"/>
                          </a:solidFill>
                          <a:effectLst/>
                        </a:rPr>
                        <a:t>Taux de réussite au BEPC</a:t>
                      </a:r>
                      <a:endParaRPr lang="fr-FR" sz="120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2001 à 2022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fr-FR" sz="1150" ker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fr-FR" sz="1150" kern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184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1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12570-27B9-29AB-9E10-4A203BE36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3F6AC6B-6315-C0F4-F609-53511C86822C}"/>
              </a:ext>
            </a:extLst>
          </p:cNvPr>
          <p:cNvSpPr txBox="1"/>
          <p:nvPr/>
        </p:nvSpPr>
        <p:spPr>
          <a:xfrm>
            <a:off x="2378333" y="116632"/>
            <a:ext cx="638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Indicateurs de l’Elevage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E83F78B-3290-5696-1B4C-545B08E5C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6B98C43-9406-A5D8-827C-718EB8BE4ED6}"/>
              </a:ext>
            </a:extLst>
          </p:cNvPr>
          <p:cNvSpPr txBox="1"/>
          <p:nvPr/>
        </p:nvSpPr>
        <p:spPr>
          <a:xfrm>
            <a:off x="107504" y="1340768"/>
            <a:ext cx="8784976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chemeClr val="tx1">
                    <a:lumMod val="50000"/>
                  </a:schemeClr>
                </a:solidFill>
              </a:rPr>
              <a:t>Les indicateurs sont à consolider et à charger sur le site web de la PNIN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800" b="1" dirty="0">
              <a:solidFill>
                <a:schemeClr val="tx1">
                  <a:lumMod val="50000"/>
                </a:schemeClr>
              </a:solidFill>
            </a:endParaRPr>
          </a:p>
          <a:p>
            <a:endParaRPr lang="fr-FR" sz="2800" b="1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chemeClr val="tx1">
                    <a:lumMod val="50000"/>
                  </a:schemeClr>
                </a:solidFill>
              </a:rPr>
              <a:t>Les fiches techniques sont à élaborer</a:t>
            </a:r>
            <a:endParaRPr lang="fr-FR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5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12570-27B9-29AB-9E10-4A203BE36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3F6AC6B-6315-C0F4-F609-53511C86822C}"/>
              </a:ext>
            </a:extLst>
          </p:cNvPr>
          <p:cNvSpPr txBox="1"/>
          <p:nvPr/>
        </p:nvSpPr>
        <p:spPr>
          <a:xfrm>
            <a:off x="2378333" y="116632"/>
            <a:ext cx="6388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Indicateurs de l’Hydraulique et Assainissement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E83F78B-3290-5696-1B4C-545B08E5C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6B98C43-9406-A5D8-827C-718EB8BE4ED6}"/>
              </a:ext>
            </a:extLst>
          </p:cNvPr>
          <p:cNvSpPr txBox="1"/>
          <p:nvPr/>
        </p:nvSpPr>
        <p:spPr>
          <a:xfrm>
            <a:off x="107504" y="1340768"/>
            <a:ext cx="8784976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chemeClr val="tx1">
                    <a:lumMod val="50000"/>
                  </a:schemeClr>
                </a:solidFill>
              </a:rPr>
              <a:t>Les indicateurs sont à consolider et à charger sur le site web de la PNIN</a:t>
            </a:r>
          </a:p>
          <a:p>
            <a:endParaRPr lang="fr-FR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9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12570-27B9-29AB-9E10-4A203BE36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3F6AC6B-6315-C0F4-F609-53511C86822C}"/>
              </a:ext>
            </a:extLst>
          </p:cNvPr>
          <p:cNvSpPr txBox="1"/>
          <p:nvPr/>
        </p:nvSpPr>
        <p:spPr>
          <a:xfrm>
            <a:off x="2378333" y="116632"/>
            <a:ext cx="638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Indicateurs de la Santé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E83F78B-3290-5696-1B4C-545B08E5C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6B98C43-9406-A5D8-827C-718EB8BE4ED6}"/>
              </a:ext>
            </a:extLst>
          </p:cNvPr>
          <p:cNvSpPr txBox="1"/>
          <p:nvPr/>
        </p:nvSpPr>
        <p:spPr>
          <a:xfrm>
            <a:off x="107504" y="1340768"/>
            <a:ext cx="8784976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chemeClr val="tx1">
                    <a:lumMod val="50000"/>
                  </a:schemeClr>
                </a:solidFill>
              </a:rPr>
              <a:t>Les indicateurs sont à consolider et à charger sur le site web de la PNIN</a:t>
            </a:r>
          </a:p>
          <a:p>
            <a:endParaRPr lang="fr-FR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74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40F7D922-8A6D-4AEC-B44F-01D472F22DD8}"/>
              </a:ext>
            </a:extLst>
          </p:cNvPr>
          <p:cNvSpPr txBox="1"/>
          <p:nvPr/>
        </p:nvSpPr>
        <p:spPr>
          <a:xfrm>
            <a:off x="2339752" y="15902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PLAN DE LA PRESENTATION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7235A42-2B09-5C87-1B7A-2911F09A39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1ABBD66-AEF7-8B42-2202-91A27D2F64CA}"/>
              </a:ext>
            </a:extLst>
          </p:cNvPr>
          <p:cNvSpPr txBox="1"/>
          <p:nvPr/>
        </p:nvSpPr>
        <p:spPr>
          <a:xfrm>
            <a:off x="107504" y="1484784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Nombre d’indicateurs retenus et disponibles sur Nutrition Info par secteur</a:t>
            </a:r>
          </a:p>
          <a:p>
            <a:endParaRPr lang="fr-FR" sz="2400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640460B-BDC6-3E80-8F90-1FD3D38C19B2}"/>
              </a:ext>
            </a:extLst>
          </p:cNvPr>
          <p:cNvSpPr txBox="1"/>
          <p:nvPr/>
        </p:nvSpPr>
        <p:spPr>
          <a:xfrm>
            <a:off x="107504" y="2695554"/>
            <a:ext cx="9001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Situation des fiches techniques disponibles sur Nutrition Info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26801E0-9AC3-561E-B01A-5B5BFB1A8757}"/>
              </a:ext>
            </a:extLst>
          </p:cNvPr>
          <p:cNvSpPr txBox="1"/>
          <p:nvPr/>
        </p:nvSpPr>
        <p:spPr>
          <a:xfrm>
            <a:off x="97754" y="3771822"/>
            <a:ext cx="87849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Taux de renseignement des indicateurs disponibles sur l’outil par secteur </a:t>
            </a:r>
          </a:p>
        </p:txBody>
      </p:sp>
    </p:spTree>
    <p:extLst>
      <p:ext uri="{BB962C8B-B14F-4D97-AF65-F5344CB8AC3E}">
        <p14:creationId xmlns:p14="http://schemas.microsoft.com/office/powerpoint/2010/main" val="261788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59F392-0DC8-BAD1-1C9D-CA44BAAC96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3">
            <a:extLst>
              <a:ext uri="{FF2B5EF4-FFF2-40B4-BE49-F238E27FC236}">
                <a16:creationId xmlns:a16="http://schemas.microsoft.com/office/drawing/2014/main" id="{0790ED9A-B9B5-F1FC-E3AA-83D1B1C7115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983413" y="0"/>
            <a:ext cx="21311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A1B25655-1BDF-BD4A-D345-68489E7B8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4F722F6D-2B0F-65D4-E281-3961C075657A}"/>
              </a:ext>
            </a:extLst>
          </p:cNvPr>
          <p:cNvSpPr txBox="1"/>
          <p:nvPr/>
        </p:nvSpPr>
        <p:spPr>
          <a:xfrm>
            <a:off x="2339752" y="159023"/>
            <a:ext cx="5679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Indicateurs Nutrition Info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C257E17-E64F-9881-2207-B70E873F5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80863" y="1124744"/>
            <a:ext cx="6087481" cy="528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4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C5B963-58AE-EB84-3CCC-8256C96DE5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02B17856-0F16-B9C8-789E-E085AB43C18B}"/>
              </a:ext>
            </a:extLst>
          </p:cNvPr>
          <p:cNvSpPr txBox="1"/>
          <p:nvPr/>
        </p:nvSpPr>
        <p:spPr>
          <a:xfrm>
            <a:off x="2144307" y="129529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Fiches techniques des indicateurs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D6B722C-214F-5655-9085-DEB2C1A9B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03" y="1556792"/>
            <a:ext cx="8376994" cy="346066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188710F-352F-5A6D-7223-62899D18F8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2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CF6854-CCCC-CDB0-824D-A58C9C5BBF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3CAF8EC8-AF66-F665-9C05-5FD6E1995F23}"/>
              </a:ext>
            </a:extLst>
          </p:cNvPr>
          <p:cNvSpPr txBox="1"/>
          <p:nvPr/>
        </p:nvSpPr>
        <p:spPr>
          <a:xfrm>
            <a:off x="2144307" y="129529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Fiches techniques des indicateurs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C714AE3-9A97-4D34-323C-E2F2136A6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802259"/>
              </p:ext>
            </p:extLst>
          </p:nvPr>
        </p:nvGraphicFramePr>
        <p:xfrm>
          <a:off x="377533" y="1347369"/>
          <a:ext cx="8388933" cy="4416325"/>
        </p:xfrm>
        <a:graphic>
          <a:graphicData uri="http://schemas.openxmlformats.org/drawingml/2006/table">
            <a:tbl>
              <a:tblPr firstRow="1" firstCol="1" lastCol="1" bandRow="1">
                <a:tableStyleId>{8EC20E35-A176-4012-BC5E-935CFFF8708E}</a:tableStyleId>
              </a:tblPr>
              <a:tblGrid>
                <a:gridCol w="1458163">
                  <a:extLst>
                    <a:ext uri="{9D8B030D-6E8A-4147-A177-3AD203B41FA5}">
                      <a16:colId xmlns:a16="http://schemas.microsoft.com/office/drawing/2014/main" val="4153472891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371321312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464099240"/>
                    </a:ext>
                  </a:extLst>
                </a:gridCol>
                <a:gridCol w="1170130">
                  <a:extLst>
                    <a:ext uri="{9D8B030D-6E8A-4147-A177-3AD203B41FA5}">
                      <a16:colId xmlns:a16="http://schemas.microsoft.com/office/drawing/2014/main" val="3043136714"/>
                    </a:ext>
                  </a:extLst>
                </a:gridCol>
              </a:tblGrid>
              <a:tr h="312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kern="0" dirty="0">
                          <a:effectLst/>
                        </a:rPr>
                        <a:t>Code</a:t>
                      </a:r>
                      <a:endParaRPr lang="fr-FR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kern="0" dirty="0">
                          <a:effectLst/>
                        </a:rPr>
                        <a:t>Indicateurs </a:t>
                      </a:r>
                      <a:endParaRPr lang="fr-FR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kern="0" dirty="0">
                          <a:effectLst/>
                        </a:rPr>
                        <a:t>Métadonnées</a:t>
                      </a:r>
                      <a:endParaRPr lang="fr-FR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kern="100" dirty="0">
                          <a:effectLst/>
                        </a:rPr>
                        <a:t>Secteurs</a:t>
                      </a:r>
                      <a:endParaRPr lang="fr-FR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28128"/>
                  </a:ext>
                </a:extLst>
              </a:tr>
              <a:tr h="5166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ADO.DDE.PCN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Valeur en FCFA du total des exportations des poissons et crustacés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</a:rPr>
                        <a:t>Non conforme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 dirty="0">
                          <a:effectLst/>
                        </a:rPr>
                        <a:t>Commerce Extérieur 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896796"/>
                  </a:ext>
                </a:extLst>
              </a:tr>
              <a:tr h="1392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ADO.DDE.PCP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Part de la valeur des exportations des poissons et crustacés, mollusques et autres invertébrés aquatiques en FCFA par rapport au total de la valeur des exportations des produits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Non conforme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00" dirty="0">
                          <a:effectLst/>
                        </a:rPr>
                        <a:t>Commerce Extérieur 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634105"/>
                  </a:ext>
                </a:extLst>
              </a:tr>
              <a:tr h="5166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</a:rPr>
                        <a:t>ADO.DDE.PMN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Valeur en FCFA du total des exportations des produits de la minoterie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A mettre à jour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00" dirty="0">
                          <a:effectLst/>
                        </a:rPr>
                        <a:t>Commerce Extérieur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553584"/>
                  </a:ext>
                </a:extLst>
              </a:tr>
              <a:tr h="341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AGR.REN.MIL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Rendement de culture de mil en pluvial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Non disponible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 dirty="0">
                          <a:effectLst/>
                        </a:rPr>
                        <a:t>Agriculture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73711"/>
                  </a:ext>
                </a:extLst>
              </a:tr>
              <a:tr h="341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EDU.TRE.BEF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Taux de réussite au BEPC des filles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</a:rPr>
                        <a:t>Non disponible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 dirty="0">
                          <a:effectLst/>
                        </a:rPr>
                        <a:t>Education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033807"/>
                  </a:ext>
                </a:extLst>
              </a:tr>
              <a:tr h="341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EDU.TRE.BEG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Taux de réussite au BEPC des garçons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Non disponible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 dirty="0">
                          <a:effectLst/>
                        </a:rPr>
                        <a:t>Education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210119"/>
                  </a:ext>
                </a:extLst>
              </a:tr>
              <a:tr h="341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</a:rPr>
                        <a:t>EDU.TRE.BEP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Taux de réussite au BEPC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Non disponible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 dirty="0">
                          <a:effectLst/>
                        </a:rPr>
                        <a:t>Education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549069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2A7343F4-82D7-F082-4662-3DB34C2B1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9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00DABC-9069-F316-9BB1-DA70849A99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ACA18A08-7AE8-5A1D-8630-E8FE805D36DA}"/>
              </a:ext>
            </a:extLst>
          </p:cNvPr>
          <p:cNvSpPr txBox="1"/>
          <p:nvPr/>
        </p:nvSpPr>
        <p:spPr>
          <a:xfrm>
            <a:off x="2378333" y="116632"/>
            <a:ext cx="638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Indicateurs du commerce extérieur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D52E310-6BF8-CF15-9BBE-FF7F270B5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190DE88-BE7A-BC56-F735-EE857FC02CCC}"/>
              </a:ext>
            </a:extLst>
          </p:cNvPr>
          <p:cNvSpPr txBox="1"/>
          <p:nvPr/>
        </p:nvSpPr>
        <p:spPr>
          <a:xfrm>
            <a:off x="71499" y="1217632"/>
            <a:ext cx="3996445" cy="923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50000"/>
                  </a:schemeClr>
                </a:solidFill>
              </a:rPr>
              <a:t>Une longue série des indicateurs du commerce extérieur disponible sur Nutrition Info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C446F5D-D31E-B5BE-392E-F125027735E1}"/>
              </a:ext>
            </a:extLst>
          </p:cNvPr>
          <p:cNvSpPr txBox="1"/>
          <p:nvPr/>
        </p:nvSpPr>
        <p:spPr>
          <a:xfrm>
            <a:off x="2645786" y="2599270"/>
            <a:ext cx="27003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50000"/>
                  </a:schemeClr>
                </a:solidFill>
              </a:rPr>
              <a:t>1996 à 2022 soit une série de 27 ans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21ACE4B-D6B6-09CB-BDC4-AB61BB3479DC}"/>
              </a:ext>
            </a:extLst>
          </p:cNvPr>
          <p:cNvSpPr txBox="1"/>
          <p:nvPr/>
        </p:nvSpPr>
        <p:spPr>
          <a:xfrm>
            <a:off x="3491880" y="3704598"/>
            <a:ext cx="360040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50000"/>
                  </a:schemeClr>
                </a:solidFill>
              </a:rPr>
              <a:t>Série de 25 ans disponible  sur Nutrition Info à la date d’aujourd’hui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385C2ED-649B-34DC-64F6-DE3BC94EC736}"/>
              </a:ext>
            </a:extLst>
          </p:cNvPr>
          <p:cNvSpPr txBox="1"/>
          <p:nvPr/>
        </p:nvSpPr>
        <p:spPr>
          <a:xfrm>
            <a:off x="5670122" y="5086925"/>
            <a:ext cx="284431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50000"/>
                  </a:schemeClr>
                </a:solidFill>
              </a:rPr>
              <a:t>Décision : nécessité de mise à jour</a:t>
            </a:r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id="{42A20774-1AF3-EAE8-4181-10440A32C725}"/>
              </a:ext>
            </a:extLst>
          </p:cNvPr>
          <p:cNvSpPr/>
          <p:nvPr/>
        </p:nvSpPr>
        <p:spPr>
          <a:xfrm>
            <a:off x="3779912" y="2164005"/>
            <a:ext cx="288032" cy="43526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 : bas 8">
            <a:extLst>
              <a:ext uri="{FF2B5EF4-FFF2-40B4-BE49-F238E27FC236}">
                <a16:creationId xmlns:a16="http://schemas.microsoft.com/office/drawing/2014/main" id="{B58E259D-5D7F-5CD0-E91E-49ABA4B5D6AC}"/>
              </a:ext>
            </a:extLst>
          </p:cNvPr>
          <p:cNvSpPr/>
          <p:nvPr/>
        </p:nvSpPr>
        <p:spPr>
          <a:xfrm>
            <a:off x="5071725" y="3268645"/>
            <a:ext cx="288032" cy="41290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660EDDF5-E80A-5E47-D51F-33EB18C374A6}"/>
              </a:ext>
            </a:extLst>
          </p:cNvPr>
          <p:cNvSpPr/>
          <p:nvPr/>
        </p:nvSpPr>
        <p:spPr>
          <a:xfrm>
            <a:off x="6876256" y="4644929"/>
            <a:ext cx="288032" cy="41290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60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12570-27B9-29AB-9E10-4A203BE36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3F6AC6B-6315-C0F4-F609-53511C86822C}"/>
              </a:ext>
            </a:extLst>
          </p:cNvPr>
          <p:cNvSpPr txBox="1"/>
          <p:nvPr/>
        </p:nvSpPr>
        <p:spPr>
          <a:xfrm>
            <a:off x="2378333" y="116632"/>
            <a:ext cx="638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Indicateurs de l’Environnement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E83F78B-3290-5696-1B4C-545B08E5C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B0DDBBC-B1D6-9DC2-4BE0-BC512D595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708967"/>
              </p:ext>
            </p:extLst>
          </p:nvPr>
        </p:nvGraphicFramePr>
        <p:xfrm>
          <a:off x="251520" y="1844824"/>
          <a:ext cx="8640960" cy="448786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1060">
                  <a:extLst>
                    <a:ext uri="{9D8B030D-6E8A-4147-A177-3AD203B41FA5}">
                      <a16:colId xmlns:a16="http://schemas.microsoft.com/office/drawing/2014/main" val="3379976652"/>
                    </a:ext>
                  </a:extLst>
                </a:gridCol>
                <a:gridCol w="2618281">
                  <a:extLst>
                    <a:ext uri="{9D8B030D-6E8A-4147-A177-3AD203B41FA5}">
                      <a16:colId xmlns:a16="http://schemas.microsoft.com/office/drawing/2014/main" val="1248850751"/>
                    </a:ext>
                  </a:extLst>
                </a:gridCol>
                <a:gridCol w="1499671">
                  <a:extLst>
                    <a:ext uri="{9D8B030D-6E8A-4147-A177-3AD203B41FA5}">
                      <a16:colId xmlns:a16="http://schemas.microsoft.com/office/drawing/2014/main" val="2079876874"/>
                    </a:ext>
                  </a:extLst>
                </a:gridCol>
                <a:gridCol w="1428258">
                  <a:extLst>
                    <a:ext uri="{9D8B030D-6E8A-4147-A177-3AD203B41FA5}">
                      <a16:colId xmlns:a16="http://schemas.microsoft.com/office/drawing/2014/main" val="2552585853"/>
                    </a:ext>
                  </a:extLst>
                </a:gridCol>
                <a:gridCol w="1417546">
                  <a:extLst>
                    <a:ext uri="{9D8B030D-6E8A-4147-A177-3AD203B41FA5}">
                      <a16:colId xmlns:a16="http://schemas.microsoft.com/office/drawing/2014/main" val="240269539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150384531"/>
                    </a:ext>
                  </a:extLst>
                </a:gridCol>
              </a:tblGrid>
              <a:tr h="1112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effectLst/>
                        </a:rPr>
                        <a:t>N°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Indicateurs (1)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Intervalle de disponibilité en années</a:t>
                      </a:r>
                      <a:endParaRPr lang="fr-FR" sz="16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(2)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>
                          <a:effectLst/>
                        </a:rPr>
                        <a:t>Disponibilité en nombre d’années (3)</a:t>
                      </a:r>
                      <a:endParaRPr lang="fr-FR" sz="1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Nombre d'années renseignées (4) 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Taux de diffusion (%)</a:t>
                      </a:r>
                      <a:endParaRPr lang="fr-FR" sz="16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0" dirty="0">
                          <a:effectLst/>
                        </a:rPr>
                        <a:t>(4) / (3)</a:t>
                      </a:r>
                      <a:endParaRPr lang="fr-F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98400615"/>
                  </a:ext>
                </a:extLst>
              </a:tr>
              <a:tr h="422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 dirty="0">
                          <a:effectLst/>
                        </a:rPr>
                        <a:t>1</a:t>
                      </a:r>
                      <a:endParaRPr lang="fr-FR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Nombre de fermes Piscicoles créées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2018 à 2022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5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4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80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99107817"/>
                  </a:ext>
                </a:extLst>
              </a:tr>
              <a:tr h="422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 dirty="0">
                          <a:effectLst/>
                        </a:rPr>
                        <a:t>2</a:t>
                      </a:r>
                      <a:endParaRPr lang="fr-FR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Production piscicole suite à un empoissonnement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2017 à 2022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effectLst/>
                        </a:rPr>
                        <a:t>6</a:t>
                      </a:r>
                      <a:endParaRPr lang="fr-FR" sz="18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effectLst/>
                        </a:rPr>
                        <a:t>4</a:t>
                      </a:r>
                      <a:endParaRPr lang="fr-FR" sz="18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67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78407896"/>
                  </a:ext>
                </a:extLst>
              </a:tr>
              <a:tr h="639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 dirty="0">
                          <a:effectLst/>
                        </a:rPr>
                        <a:t>3</a:t>
                      </a:r>
                      <a:endParaRPr lang="fr-FR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Quantité des déchets solides évacués en décharge municipale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2018 à 2022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5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effectLst/>
                        </a:rPr>
                        <a:t>4</a:t>
                      </a:r>
                      <a:endParaRPr lang="fr-FR" sz="18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80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9925160"/>
                  </a:ext>
                </a:extLst>
              </a:tr>
              <a:tr h="515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 dirty="0">
                          <a:effectLst/>
                        </a:rPr>
                        <a:t>4</a:t>
                      </a:r>
                      <a:endParaRPr lang="fr-FR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Quantité de feuilles de Moringa produite et commercialisée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2017 à 2022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6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4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effectLst/>
                        </a:rPr>
                        <a:t>67</a:t>
                      </a:r>
                      <a:endParaRPr lang="fr-FR" sz="18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67859524"/>
                  </a:ext>
                </a:extLst>
              </a:tr>
              <a:tr h="639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>
                          <a:effectLst/>
                        </a:rPr>
                        <a:t>5</a:t>
                      </a:r>
                      <a:endParaRPr lang="fr-FR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Superficie des plans et cours d’eau infestée par les plantes envahissantes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2017 à 2022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effectLst/>
                        </a:rPr>
                        <a:t>6</a:t>
                      </a:r>
                      <a:endParaRPr lang="fr-FR" sz="18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4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67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33726358"/>
                  </a:ext>
                </a:extLst>
              </a:tr>
              <a:tr h="422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kern="100" dirty="0">
                          <a:effectLst/>
                        </a:rPr>
                        <a:t>6</a:t>
                      </a:r>
                      <a:endParaRPr lang="fr-FR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Volume de miel produit et commercialisé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2017 à 2022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>
                          <a:effectLst/>
                        </a:rPr>
                        <a:t>6</a:t>
                      </a:r>
                      <a:endParaRPr lang="fr-FR" sz="18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4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kern="0" dirty="0">
                          <a:effectLst/>
                        </a:rPr>
                        <a:t>67</a:t>
                      </a:r>
                      <a:endParaRPr lang="fr-FR" sz="18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30191459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F6B98C43-9406-A5D8-827C-718EB8BE4ED6}"/>
              </a:ext>
            </a:extLst>
          </p:cNvPr>
          <p:cNvSpPr txBox="1"/>
          <p:nvPr/>
        </p:nvSpPr>
        <p:spPr>
          <a:xfrm>
            <a:off x="251520" y="1316101"/>
            <a:ext cx="864096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1">
                    <a:lumMod val="50000"/>
                  </a:schemeClr>
                </a:solidFill>
              </a:rPr>
              <a:t>Courte série des indicateurs du secteur de l ’environnement : </a:t>
            </a:r>
            <a:r>
              <a:rPr lang="fr-FR" sz="1600" b="1" dirty="0">
                <a:solidFill>
                  <a:srgbClr val="C00000"/>
                </a:solidFill>
              </a:rPr>
              <a:t>série de moins de 7 ans</a:t>
            </a:r>
          </a:p>
        </p:txBody>
      </p:sp>
    </p:spTree>
    <p:extLst>
      <p:ext uri="{BB962C8B-B14F-4D97-AF65-F5344CB8AC3E}">
        <p14:creationId xmlns:p14="http://schemas.microsoft.com/office/powerpoint/2010/main" val="167365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12570-27B9-29AB-9E10-4A203BE36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3F6AC6B-6315-C0F4-F609-53511C86822C}"/>
              </a:ext>
            </a:extLst>
          </p:cNvPr>
          <p:cNvSpPr txBox="1"/>
          <p:nvPr/>
        </p:nvSpPr>
        <p:spPr>
          <a:xfrm>
            <a:off x="2378333" y="116632"/>
            <a:ext cx="638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Indicateurs de l’Agriculture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E83F78B-3290-5696-1B4C-545B08E5C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6B98C43-9406-A5D8-827C-718EB8BE4ED6}"/>
              </a:ext>
            </a:extLst>
          </p:cNvPr>
          <p:cNvSpPr txBox="1"/>
          <p:nvPr/>
        </p:nvSpPr>
        <p:spPr>
          <a:xfrm>
            <a:off x="251520" y="1034141"/>
            <a:ext cx="864096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1">
                    <a:lumMod val="50000"/>
                  </a:schemeClr>
                </a:solidFill>
              </a:rPr>
              <a:t>Série moyenne des indicateurs du secteur de l ’Agriculture : </a:t>
            </a:r>
            <a:r>
              <a:rPr lang="fr-FR" sz="1600" b="1" dirty="0">
                <a:solidFill>
                  <a:srgbClr val="C00000"/>
                </a:solidFill>
              </a:rPr>
              <a:t>série de moins de 11 ans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61B4DA8-A2D1-8727-A076-5301321E9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167053"/>
              </p:ext>
            </p:extLst>
          </p:nvPr>
        </p:nvGraphicFramePr>
        <p:xfrm>
          <a:off x="251521" y="1700809"/>
          <a:ext cx="8640960" cy="4701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1">
                  <a:extLst>
                    <a:ext uri="{9D8B030D-6E8A-4147-A177-3AD203B41FA5}">
                      <a16:colId xmlns:a16="http://schemas.microsoft.com/office/drawing/2014/main" val="3173847082"/>
                    </a:ext>
                  </a:extLst>
                </a:gridCol>
                <a:gridCol w="3384377">
                  <a:extLst>
                    <a:ext uri="{9D8B030D-6E8A-4147-A177-3AD203B41FA5}">
                      <a16:colId xmlns:a16="http://schemas.microsoft.com/office/drawing/2014/main" val="2560465751"/>
                    </a:ext>
                  </a:extLst>
                </a:gridCol>
                <a:gridCol w="1652154">
                  <a:extLst>
                    <a:ext uri="{9D8B030D-6E8A-4147-A177-3AD203B41FA5}">
                      <a16:colId xmlns:a16="http://schemas.microsoft.com/office/drawing/2014/main" val="3084774146"/>
                    </a:ext>
                  </a:extLst>
                </a:gridCol>
                <a:gridCol w="1237385">
                  <a:extLst>
                    <a:ext uri="{9D8B030D-6E8A-4147-A177-3AD203B41FA5}">
                      <a16:colId xmlns:a16="http://schemas.microsoft.com/office/drawing/2014/main" val="223785375"/>
                    </a:ext>
                  </a:extLst>
                </a:gridCol>
                <a:gridCol w="1071550">
                  <a:extLst>
                    <a:ext uri="{9D8B030D-6E8A-4147-A177-3AD203B41FA5}">
                      <a16:colId xmlns:a16="http://schemas.microsoft.com/office/drawing/2014/main" val="2436699984"/>
                    </a:ext>
                  </a:extLst>
                </a:gridCol>
                <a:gridCol w="1007463">
                  <a:extLst>
                    <a:ext uri="{9D8B030D-6E8A-4147-A177-3AD203B41FA5}">
                      <a16:colId xmlns:a16="http://schemas.microsoft.com/office/drawing/2014/main" val="2936690057"/>
                    </a:ext>
                  </a:extLst>
                </a:gridCol>
              </a:tblGrid>
              <a:tr h="911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N°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Indicateurs (1)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Intervalle de disponibilité en années (2)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Disponibilité en nombre d’années (3)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Nombre d'années renseignées (4) 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Taux de diffusion (%) (4) / (3)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3672187530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1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Production irriguée de gombo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2010 à 2022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2854527297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2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Production de maïs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2010 à 2022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300046939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Production de mil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1723043764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4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Production de niébé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4165967530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Production pluviale d’oseille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1538035238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6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Production de riz en irrigation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13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3099290175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7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Production pluviale du sésame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195431002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8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Quantité de sorgho produite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13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1421619270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9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Production de voandzou pluvial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11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355215549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10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Rendement de culture d’arachide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4073977045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Rendement de culture de gombo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2893830917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12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Rendement de culture de maïs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283321488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13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Rendement de culture de mil en pluvial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424101155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14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Rendement de culture de niébé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85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2763706129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15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Rendement de culture d'oseille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2105623545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16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Rendement de riz en cultures d'irrigation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85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411054953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</a:rPr>
                        <a:t>17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Rendement des cultures de sésame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85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3932745297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18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Rendement de culture de sorgho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85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233251442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19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Rendement de culture de voandzou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2010 à 2022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85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4069424353"/>
                  </a:ext>
                </a:extLst>
              </a:tr>
              <a:tr h="369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20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Superficie totale de culture d’arachide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2010 à 2022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85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1741637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86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12570-27B9-29AB-9E10-4A203BE36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3F6AC6B-6315-C0F4-F609-53511C86822C}"/>
              </a:ext>
            </a:extLst>
          </p:cNvPr>
          <p:cNvSpPr txBox="1"/>
          <p:nvPr/>
        </p:nvSpPr>
        <p:spPr>
          <a:xfrm>
            <a:off x="2378333" y="116632"/>
            <a:ext cx="638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Indicateurs de l’Agriculture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E83F78B-3290-5696-1B4C-545B08E5C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963" y="3176"/>
            <a:ext cx="1095037" cy="71599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F6B98C43-9406-A5D8-827C-718EB8BE4ED6}"/>
              </a:ext>
            </a:extLst>
          </p:cNvPr>
          <p:cNvSpPr txBox="1"/>
          <p:nvPr/>
        </p:nvSpPr>
        <p:spPr>
          <a:xfrm>
            <a:off x="251520" y="1034141"/>
            <a:ext cx="864096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1">
                    <a:lumMod val="50000"/>
                  </a:schemeClr>
                </a:solidFill>
              </a:rPr>
              <a:t>Série moyenne des indicateurs du secteur de l ’Agriculture : </a:t>
            </a:r>
            <a:r>
              <a:rPr lang="fr-FR" sz="1600" b="1" dirty="0">
                <a:solidFill>
                  <a:srgbClr val="C00000"/>
                </a:solidFill>
              </a:rPr>
              <a:t>série de moins de 11 ans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61B4DA8-A2D1-8727-A076-5301321E9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488768"/>
              </p:ext>
            </p:extLst>
          </p:nvPr>
        </p:nvGraphicFramePr>
        <p:xfrm>
          <a:off x="251520" y="1618916"/>
          <a:ext cx="8640960" cy="5051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3173847082"/>
                    </a:ext>
                  </a:extLst>
                </a:gridCol>
                <a:gridCol w="3748703">
                  <a:extLst>
                    <a:ext uri="{9D8B030D-6E8A-4147-A177-3AD203B41FA5}">
                      <a16:colId xmlns:a16="http://schemas.microsoft.com/office/drawing/2014/main" val="2560465751"/>
                    </a:ext>
                  </a:extLst>
                </a:gridCol>
                <a:gridCol w="1287827">
                  <a:extLst>
                    <a:ext uri="{9D8B030D-6E8A-4147-A177-3AD203B41FA5}">
                      <a16:colId xmlns:a16="http://schemas.microsoft.com/office/drawing/2014/main" val="3084774146"/>
                    </a:ext>
                  </a:extLst>
                </a:gridCol>
                <a:gridCol w="1237385">
                  <a:extLst>
                    <a:ext uri="{9D8B030D-6E8A-4147-A177-3AD203B41FA5}">
                      <a16:colId xmlns:a16="http://schemas.microsoft.com/office/drawing/2014/main" val="223785375"/>
                    </a:ext>
                  </a:extLst>
                </a:gridCol>
                <a:gridCol w="1071550">
                  <a:extLst>
                    <a:ext uri="{9D8B030D-6E8A-4147-A177-3AD203B41FA5}">
                      <a16:colId xmlns:a16="http://schemas.microsoft.com/office/drawing/2014/main" val="2436699984"/>
                    </a:ext>
                  </a:extLst>
                </a:gridCol>
                <a:gridCol w="1007463">
                  <a:extLst>
                    <a:ext uri="{9D8B030D-6E8A-4147-A177-3AD203B41FA5}">
                      <a16:colId xmlns:a16="http://schemas.microsoft.com/office/drawing/2014/main" val="2936690057"/>
                    </a:ext>
                  </a:extLst>
                </a:gridCol>
              </a:tblGrid>
              <a:tr h="911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100" dirty="0">
                          <a:effectLst/>
                        </a:rPr>
                        <a:t>N°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Indicateurs (1)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Intervalle de disponibilité en années (2)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Disponibilité en nombre d’années (3)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Nombre d'années renseignées (4) 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Taux de diffusion (%) (4) / (3)</a:t>
                      </a:r>
                      <a:endParaRPr lang="fr-FR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3672187530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21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Superficie totale de culture de gombo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2010 à 2022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13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11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85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2854527297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22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Superficie totale de culture de maïs en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2010 à 2022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13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effectLst/>
                        </a:rPr>
                        <a:t>11</a:t>
                      </a:r>
                      <a:endParaRPr lang="fr-FR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85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300046939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</a:rPr>
                        <a:t>23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effectLst/>
                        </a:rPr>
                        <a:t>Superficie totale de culture de mil pluviale</a:t>
                      </a:r>
                      <a:endParaRPr lang="fr-FR" sz="115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2010 à 2022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13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11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effectLst/>
                        </a:rPr>
                        <a:t>85</a:t>
                      </a:r>
                      <a:endParaRPr lang="fr-FR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53" marR="26453" marT="0" marB="0" anchor="ctr"/>
                </a:tc>
                <a:extLst>
                  <a:ext uri="{0D108BD9-81ED-4DB2-BD59-A6C34878D82A}">
                    <a16:rowId xmlns:a16="http://schemas.microsoft.com/office/drawing/2014/main" val="1723043764"/>
                  </a:ext>
                </a:extLst>
              </a:tr>
              <a:tr h="10948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culture de niébé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65967530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culture d'oseille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38035238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riz en cultures d'irrigation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99290175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culture de sésame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5431002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culture de sorgho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21619270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Superficie totale de culture de voandzou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215549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de canne à sucre irriguée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73977045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de manioc irrigué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93830917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Taux de couverture des besoins alimentaires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3321488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Quantité d’engrais minéral mis en place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4101155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Quantité de semences améliorées pour cultures pluviales mises en place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63706129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irriguée de blé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05623545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de carotte irriguée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10549533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de paysans qui utilisent les engrais chimiques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32745297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d'oignon irrigué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3251442"/>
                  </a:ext>
                </a:extLst>
              </a:tr>
              <a:tr h="180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de patate douce irriguée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69424353"/>
                  </a:ext>
                </a:extLst>
              </a:tr>
              <a:tr h="2446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5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Proportion de paysans qui utilisent les pesticides/herbicides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 à 2022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41637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21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Conception personnalisée">
  <a:themeElements>
    <a:clrScheme name="NIPN">
      <a:dk1>
        <a:srgbClr val="575757"/>
      </a:dk1>
      <a:lt1>
        <a:srgbClr val="FFFFFF"/>
      </a:lt1>
      <a:dk2>
        <a:srgbClr val="36C1C2"/>
      </a:dk2>
      <a:lt2>
        <a:srgbClr val="FFFFFF"/>
      </a:lt2>
      <a:accent1>
        <a:srgbClr val="0081AE"/>
      </a:accent1>
      <a:accent2>
        <a:srgbClr val="86C286"/>
      </a:accent2>
      <a:accent3>
        <a:srgbClr val="34AE8D"/>
      </a:accent3>
      <a:accent4>
        <a:srgbClr val="0081AE"/>
      </a:accent4>
      <a:accent5>
        <a:srgbClr val="36C1C2"/>
      </a:accent5>
      <a:accent6>
        <a:srgbClr val="DADC4B"/>
      </a:accent6>
      <a:hlink>
        <a:srgbClr val="34AE8D"/>
      </a:hlink>
      <a:folHlink>
        <a:srgbClr val="34AE8D"/>
      </a:folHlink>
    </a:clrScheme>
    <a:fontScheme name="NIP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NIPN">
      <a:dk1>
        <a:srgbClr val="575757"/>
      </a:dk1>
      <a:lt1>
        <a:srgbClr val="FFFFFF"/>
      </a:lt1>
      <a:dk2>
        <a:srgbClr val="36C1C2"/>
      </a:dk2>
      <a:lt2>
        <a:srgbClr val="FFFFFF"/>
      </a:lt2>
      <a:accent1>
        <a:srgbClr val="0081AE"/>
      </a:accent1>
      <a:accent2>
        <a:srgbClr val="86C286"/>
      </a:accent2>
      <a:accent3>
        <a:srgbClr val="34AE8D"/>
      </a:accent3>
      <a:accent4>
        <a:srgbClr val="0081AE"/>
      </a:accent4>
      <a:accent5>
        <a:srgbClr val="36C1C2"/>
      </a:accent5>
      <a:accent6>
        <a:srgbClr val="DADC4B"/>
      </a:accent6>
      <a:hlink>
        <a:srgbClr val="34AE8D"/>
      </a:hlink>
      <a:folHlink>
        <a:srgbClr val="34AE8D"/>
      </a:folHlink>
    </a:clrScheme>
    <a:fontScheme name="NIP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26751</TotalTime>
  <Words>2020</Words>
  <Application>Microsoft Office PowerPoint</Application>
  <PresentationFormat>Affichage à l'écran (4:3)</PresentationFormat>
  <Paragraphs>727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</vt:lpstr>
      <vt:lpstr>Conception personnalisée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Système d'Information pour la Nutrition</dc:title>
  <dc:creator>Almoustapha THEODORE YATTA</dc:creator>
  <cp:lastModifiedBy>Ali ADAMOU ISSA</cp:lastModifiedBy>
  <cp:revision>516</cp:revision>
  <cp:lastPrinted>2020-06-10T10:43:31Z</cp:lastPrinted>
  <dcterms:created xsi:type="dcterms:W3CDTF">2016-04-15T07:54:58Z</dcterms:created>
  <dcterms:modified xsi:type="dcterms:W3CDTF">2024-03-23T13:26:37Z</dcterms:modified>
</cp:coreProperties>
</file>