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1" r:id="rId2"/>
    <p:sldId id="307" r:id="rId3"/>
    <p:sldId id="314" r:id="rId4"/>
    <p:sldId id="308" r:id="rId5"/>
    <p:sldId id="309" r:id="rId6"/>
    <p:sldId id="310" r:id="rId7"/>
    <p:sldId id="311" r:id="rId8"/>
    <p:sldId id="305" r:id="rId9"/>
    <p:sldId id="300" r:id="rId10"/>
    <p:sldId id="312" r:id="rId11"/>
    <p:sldId id="303" r:id="rId12"/>
    <p:sldId id="306" r:id="rId13"/>
    <p:sldId id="290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00CC00"/>
    <a:srgbClr val="3AAA35"/>
    <a:srgbClr val="315E6F"/>
    <a:srgbClr val="4E4E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A53A2-DDEC-419B-8C50-30EF5C106D82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71C7E-4992-4601-8EEA-5ADDB58736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56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2D1F-B01D-457C-A1CD-CB6F223F1969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CC74-1B43-46B0-8B39-D80FC15AE3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29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2D1F-B01D-457C-A1CD-CB6F223F1969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CC74-1B43-46B0-8B39-D80FC15AE3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3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2D1F-B01D-457C-A1CD-CB6F223F1969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CC74-1B43-46B0-8B39-D80FC15AE3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4444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2D1F-B01D-457C-A1CD-CB6F223F1969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CC74-1B43-46B0-8B39-D80FC15AE3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3719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2D1F-B01D-457C-A1CD-CB6F223F1969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CC74-1B43-46B0-8B39-D80FC15AE3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3293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2D1F-B01D-457C-A1CD-CB6F223F1969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CC74-1B43-46B0-8B39-D80FC15AE3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958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2D1F-B01D-457C-A1CD-CB6F223F1969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CC74-1B43-46B0-8B39-D80FC15AE3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8580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2D1F-B01D-457C-A1CD-CB6F223F1969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CC74-1B43-46B0-8B39-D80FC15AE3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877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2D1F-B01D-457C-A1CD-CB6F223F1969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CC74-1B43-46B0-8B39-D80FC15AE3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3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2D1F-B01D-457C-A1CD-CB6F223F1969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CC74-1B43-46B0-8B39-D80FC15AE3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0676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22D1F-B01D-457C-A1CD-CB6F223F1969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CC74-1B43-46B0-8B39-D80FC15AE3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81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22D1F-B01D-457C-A1CD-CB6F223F1969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ECC74-1B43-46B0-8B39-D80FC15AE3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32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26" Type="http://schemas.openxmlformats.org/officeDocument/2006/relationships/image" Target="../media/image33.png"/><Relationship Id="rId39" Type="http://schemas.openxmlformats.org/officeDocument/2006/relationships/image" Target="../media/image43.jpeg"/><Relationship Id="rId3" Type="http://schemas.openxmlformats.org/officeDocument/2006/relationships/image" Target="../media/image12.jpeg"/><Relationship Id="rId21" Type="http://schemas.openxmlformats.org/officeDocument/2006/relationships/image" Target="../media/image28.jpeg"/><Relationship Id="rId34" Type="http://schemas.microsoft.com/office/2007/relationships/hdphoto" Target="../media/hdphoto5.wdp"/><Relationship Id="rId42" Type="http://schemas.openxmlformats.org/officeDocument/2006/relationships/image" Target="../media/image46.jpeg"/><Relationship Id="rId47" Type="http://schemas.microsoft.com/office/2007/relationships/hdphoto" Target="../media/hdphoto6.wdp"/><Relationship Id="rId7" Type="http://schemas.openxmlformats.org/officeDocument/2006/relationships/image" Target="../media/image15.jpe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jpeg"/><Relationship Id="rId33" Type="http://schemas.openxmlformats.org/officeDocument/2006/relationships/image" Target="../media/image38.jpeg"/><Relationship Id="rId38" Type="http://schemas.openxmlformats.org/officeDocument/2006/relationships/image" Target="../media/image42.jpeg"/><Relationship Id="rId46" Type="http://schemas.openxmlformats.org/officeDocument/2006/relationships/image" Target="../media/image50.jpeg"/><Relationship Id="rId2" Type="http://schemas.openxmlformats.org/officeDocument/2006/relationships/image" Target="../media/image11.jpg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29" Type="http://schemas.openxmlformats.org/officeDocument/2006/relationships/image" Target="../media/image35.jpeg"/><Relationship Id="rId41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11" Type="http://schemas.openxmlformats.org/officeDocument/2006/relationships/image" Target="../media/image18.jpeg"/><Relationship Id="rId24" Type="http://schemas.openxmlformats.org/officeDocument/2006/relationships/image" Target="../media/image31.jpeg"/><Relationship Id="rId32" Type="http://schemas.openxmlformats.org/officeDocument/2006/relationships/image" Target="../media/image37.jpeg"/><Relationship Id="rId37" Type="http://schemas.openxmlformats.org/officeDocument/2006/relationships/image" Target="../media/image41.jpeg"/><Relationship Id="rId40" Type="http://schemas.openxmlformats.org/officeDocument/2006/relationships/image" Target="../media/image44.jpeg"/><Relationship Id="rId45" Type="http://schemas.openxmlformats.org/officeDocument/2006/relationships/image" Target="../media/image49.jpeg"/><Relationship Id="rId5" Type="http://schemas.microsoft.com/office/2007/relationships/hdphoto" Target="../media/hdphoto1.wdp"/><Relationship Id="rId15" Type="http://schemas.openxmlformats.org/officeDocument/2006/relationships/image" Target="../media/image22.jpeg"/><Relationship Id="rId23" Type="http://schemas.openxmlformats.org/officeDocument/2006/relationships/image" Target="../media/image30.jpeg"/><Relationship Id="rId28" Type="http://schemas.microsoft.com/office/2007/relationships/hdphoto" Target="../media/hdphoto3.wdp"/><Relationship Id="rId36" Type="http://schemas.openxmlformats.org/officeDocument/2006/relationships/image" Target="../media/image40.jpeg"/><Relationship Id="rId49" Type="http://schemas.openxmlformats.org/officeDocument/2006/relationships/image" Target="../media/image52.png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31" Type="http://schemas.openxmlformats.org/officeDocument/2006/relationships/image" Target="../media/image36.jpeg"/><Relationship Id="rId44" Type="http://schemas.openxmlformats.org/officeDocument/2006/relationships/image" Target="../media/image48.jpeg"/><Relationship Id="rId4" Type="http://schemas.openxmlformats.org/officeDocument/2006/relationships/image" Target="../media/image13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Relationship Id="rId22" Type="http://schemas.openxmlformats.org/officeDocument/2006/relationships/image" Target="../media/image29.jpeg"/><Relationship Id="rId27" Type="http://schemas.openxmlformats.org/officeDocument/2006/relationships/image" Target="../media/image34.jpeg"/><Relationship Id="rId30" Type="http://schemas.microsoft.com/office/2007/relationships/hdphoto" Target="../media/hdphoto4.wdp"/><Relationship Id="rId35" Type="http://schemas.openxmlformats.org/officeDocument/2006/relationships/image" Target="../media/image39.jpeg"/><Relationship Id="rId43" Type="http://schemas.openxmlformats.org/officeDocument/2006/relationships/image" Target="../media/image47.jpeg"/><Relationship Id="rId48" Type="http://schemas.openxmlformats.org/officeDocument/2006/relationships/image" Target="../media/image51.png"/><Relationship Id="rId8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9526" y="2108622"/>
            <a:ext cx="5924744" cy="369331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lvl="1" algn="ctr">
              <a:defRPr/>
            </a:pPr>
            <a:endParaRPr lang="fr-FR" sz="2600" b="1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fr-FR" sz="2400" b="1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fr-FR" sz="2000" b="1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fr-FR" sz="2000" b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fr-FR" sz="2000" b="1" dirty="0">
                <a:solidFill>
                  <a:schemeClr val="bg1"/>
                </a:solidFill>
              </a:rPr>
              <a:t>Rappel sur le p</a:t>
            </a:r>
            <a:r>
              <a:rPr lang="fr-FR" sz="2000" b="1" dirty="0">
                <a:solidFill>
                  <a:schemeClr val="bg1"/>
                </a:solidFill>
                <a:latin typeface="+mn-lt"/>
              </a:rPr>
              <a:t>rocessus </a:t>
            </a:r>
            <a:r>
              <a:rPr lang="fr-FR" sz="2000" b="1" dirty="0">
                <a:solidFill>
                  <a:schemeClr val="bg1"/>
                </a:solidFill>
              </a:rPr>
              <a:t>de réalisation et des outils du bilan </a:t>
            </a:r>
            <a:r>
              <a:rPr lang="fr-FR" sz="2000" b="1" dirty="0">
                <a:solidFill>
                  <a:schemeClr val="bg1"/>
                </a:solidFill>
                <a:latin typeface="+mn-lt"/>
              </a:rPr>
              <a:t>2021-2025 de la PNSN</a:t>
            </a:r>
            <a:endParaRPr lang="fr-FR" sz="2000" b="1" dirty="0">
              <a:latin typeface="+mn-lt"/>
            </a:endParaRPr>
          </a:p>
          <a:p>
            <a:pPr algn="ctr" defTabSz="685800"/>
            <a:endParaRPr lang="en-GB" sz="2400" b="1" dirty="0">
              <a:solidFill>
                <a:srgbClr val="4E4E4C"/>
              </a:solidFill>
            </a:endParaRPr>
          </a:p>
          <a:p>
            <a:pPr algn="ctr" defTabSz="685800"/>
            <a:endParaRPr lang="en-GB" sz="2400" b="1" dirty="0">
              <a:solidFill>
                <a:srgbClr val="4E4E4C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/>
            <a:endParaRPr lang="en-GB" sz="2400" b="1" dirty="0">
              <a:solidFill>
                <a:srgbClr val="4E4E4C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/>
            <a:endParaRPr lang="fr-FR" sz="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/>
            <a:endParaRPr lang="fr-FR" sz="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/>
            <a:endParaRPr lang="fr-FR" sz="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/>
            <a:endParaRPr lang="fr-FR" sz="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52CF244E-EFA3-4393-AC11-BE170BE943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2" y="6120333"/>
            <a:ext cx="2557710" cy="543878"/>
          </a:xfrm>
          <a:prstGeom prst="rect">
            <a:avLst/>
          </a:prstGeom>
        </p:spPr>
      </p:pic>
      <p:pic>
        <p:nvPicPr>
          <p:cNvPr id="25" name="Image 1">
            <a:extLst>
              <a:ext uri="{FF2B5EF4-FFF2-40B4-BE49-F238E27FC236}">
                <a16:creationId xmlns:a16="http://schemas.microsoft.com/office/drawing/2014/main" id="{CC17B0B0-72F0-4E8D-9FBA-CBE518B22F3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071" y="6019901"/>
            <a:ext cx="826858" cy="58287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AEA400D-7ED5-432E-AF3D-17D1582F4C5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2" b="16165"/>
          <a:stretch/>
        </p:blipFill>
        <p:spPr bwMode="auto">
          <a:xfrm>
            <a:off x="8857520" y="6019901"/>
            <a:ext cx="982523" cy="6207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F1BF2C7-A30A-44A7-BDDC-0EC9245603F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861" y="6061808"/>
            <a:ext cx="1035923" cy="55596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2FAB8B9-58A6-4C37-B49D-47A16D168B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9484" y="6061808"/>
            <a:ext cx="1451982" cy="589325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F0638911-498B-45B0-B831-45C1DAAA440E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83" y="5992108"/>
            <a:ext cx="1238488" cy="608510"/>
          </a:xfrm>
          <a:prstGeom prst="rect">
            <a:avLst/>
          </a:prstGeom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D2EB2D82-8D41-48E7-A28A-326A078744E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641" y="6061808"/>
            <a:ext cx="1080621" cy="63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A3BDDB8-BBA9-4942-93B8-D4338BBE8189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892" y="6164723"/>
            <a:ext cx="1581150" cy="486410"/>
          </a:xfrm>
          <a:prstGeom prst="rect">
            <a:avLst/>
          </a:prstGeom>
          <a:noFill/>
        </p:spPr>
      </p:pic>
      <p:pic>
        <p:nvPicPr>
          <p:cNvPr id="16" name="Image 15" descr="C:\Users\Ntandoubouzitou\Downloads\Femmes Niger joie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270" y="2108621"/>
            <a:ext cx="6257730" cy="3797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2722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733424" y="6488668"/>
            <a:ext cx="410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Nigériens Nourrissent les Nigériens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295276" y="1126342"/>
            <a:ext cx="11287124" cy="51187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9DDD61D-C044-E2AF-0D72-2512C0899B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432266"/>
              </p:ext>
            </p:extLst>
          </p:nvPr>
        </p:nvGraphicFramePr>
        <p:xfrm>
          <a:off x="295276" y="1493949"/>
          <a:ext cx="11287125" cy="4864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2361">
                  <a:extLst>
                    <a:ext uri="{9D8B030D-6E8A-4147-A177-3AD203B41FA5}">
                      <a16:colId xmlns:a16="http://schemas.microsoft.com/office/drawing/2014/main" val="3780493814"/>
                    </a:ext>
                  </a:extLst>
                </a:gridCol>
                <a:gridCol w="690693">
                  <a:extLst>
                    <a:ext uri="{9D8B030D-6E8A-4147-A177-3AD203B41FA5}">
                      <a16:colId xmlns:a16="http://schemas.microsoft.com/office/drawing/2014/main" val="1789078894"/>
                    </a:ext>
                  </a:extLst>
                </a:gridCol>
                <a:gridCol w="793740">
                  <a:extLst>
                    <a:ext uri="{9D8B030D-6E8A-4147-A177-3AD203B41FA5}">
                      <a16:colId xmlns:a16="http://schemas.microsoft.com/office/drawing/2014/main" val="1444449222"/>
                    </a:ext>
                  </a:extLst>
                </a:gridCol>
                <a:gridCol w="793740">
                  <a:extLst>
                    <a:ext uri="{9D8B030D-6E8A-4147-A177-3AD203B41FA5}">
                      <a16:colId xmlns:a16="http://schemas.microsoft.com/office/drawing/2014/main" val="493857882"/>
                    </a:ext>
                  </a:extLst>
                </a:gridCol>
                <a:gridCol w="793740">
                  <a:extLst>
                    <a:ext uri="{9D8B030D-6E8A-4147-A177-3AD203B41FA5}">
                      <a16:colId xmlns:a16="http://schemas.microsoft.com/office/drawing/2014/main" val="2429442378"/>
                    </a:ext>
                  </a:extLst>
                </a:gridCol>
                <a:gridCol w="888432">
                  <a:extLst>
                    <a:ext uri="{9D8B030D-6E8A-4147-A177-3AD203B41FA5}">
                      <a16:colId xmlns:a16="http://schemas.microsoft.com/office/drawing/2014/main" val="14710245"/>
                    </a:ext>
                  </a:extLst>
                </a:gridCol>
                <a:gridCol w="986606">
                  <a:extLst>
                    <a:ext uri="{9D8B030D-6E8A-4147-A177-3AD203B41FA5}">
                      <a16:colId xmlns:a16="http://schemas.microsoft.com/office/drawing/2014/main" val="1620184733"/>
                    </a:ext>
                  </a:extLst>
                </a:gridCol>
                <a:gridCol w="986606">
                  <a:extLst>
                    <a:ext uri="{9D8B030D-6E8A-4147-A177-3AD203B41FA5}">
                      <a16:colId xmlns:a16="http://schemas.microsoft.com/office/drawing/2014/main" val="4271913913"/>
                    </a:ext>
                  </a:extLst>
                </a:gridCol>
                <a:gridCol w="2961207">
                  <a:extLst>
                    <a:ext uri="{9D8B030D-6E8A-4147-A177-3AD203B41FA5}">
                      <a16:colId xmlns:a16="http://schemas.microsoft.com/office/drawing/2014/main" val="3778041870"/>
                    </a:ext>
                  </a:extLst>
                </a:gridCol>
              </a:tblGrid>
              <a:tr h="177837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Indicateurs du cadre de redevabilité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Valeur référence 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Valeurs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Notes/ Observations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404274"/>
                  </a:ext>
                </a:extLst>
              </a:tr>
              <a:tr h="372197">
                <a:tc v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Previsions 2021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Réalisations 2021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Previsions 2022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Réalisations 2022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Previsions 2023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Réalisations 2023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698246"/>
                  </a:ext>
                </a:extLst>
              </a:tr>
              <a:tr h="7819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effectLst/>
                        </a:rPr>
                        <a:t>1.Taux (%) d’achèvement des filles au primaire </a:t>
                      </a:r>
                      <a:endParaRPr lang="fr-N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56,73%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(2020)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61,6%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67,3%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72,9% 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Augmentation de 5 points de pourcentage/an. Le taux global et par sexe sont à produire 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4643512"/>
                  </a:ext>
                </a:extLst>
              </a:tr>
              <a:tr h="4798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2. Taux d’achèvement des filles du cycle de base 2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17,4%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(2020)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18,6%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19,3%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19,9% 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Augmentation de 0,6 pt de pourcentage/an. Le taux global et par sexe sont à produire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3926560"/>
                  </a:ext>
                </a:extLst>
              </a:tr>
              <a:tr h="5500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3. Taux (%) d'écoles à cantines qui servent des repas diversifiés (≥4 groupes alimentaires)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80%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(2020)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80%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85%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85%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Les inspecteurs du MEN et les écoles à cantines doivent être sensibilisées à la notion de groupes alimentaires et alimentation diversifiée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7411418"/>
                  </a:ext>
                </a:extLst>
              </a:tr>
              <a:tr h="4798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4. Taux d’écoles nomades à cantines qui servent trois repas par jour 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22%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(2020)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36%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36%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36%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Ecoles à bien identifier et situer géographiquement. 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8810064"/>
                  </a:ext>
                </a:extLst>
              </a:tr>
              <a:tr h="5500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5. Taux d’écoles à cantines qui servent les repas tout au long de l’année scolaire 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80%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(2020)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80%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85%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85%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Nécessite un recensement et suivi des écoles à cantines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423020"/>
                  </a:ext>
                </a:extLst>
              </a:tr>
              <a:tr h="92223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6. Un curriculum harmonisé de formation en nutrition, pour les universitaires, des instituts et grandes écoles des professionnels de santé disponible 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1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Le processus débute en 2022 et se termine en 2023. Le Curriculum concerne les cycles de formation universitaire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9137262"/>
                  </a:ext>
                </a:extLst>
              </a:tr>
              <a:tr h="5500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7. Curricula d’établissements et centres de formation professionnels et agricoles qui intègre la nutrition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1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effectLst/>
                        </a:rPr>
                        <a:t>Le processus débute en 2022 et se termine en 2023</a:t>
                      </a:r>
                      <a:endParaRPr lang="fr-N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7881261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0EFB440D-60EA-7FCB-BEF1-E7F4AE052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59" y="123927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NE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Cadre de redevabilité de l’Engagement 6</a:t>
            </a:r>
            <a:endParaRPr kumimoji="0" lang="fr-FR" altLang="fr-N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NE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Acteurs : MEN, MES/R/IT</a:t>
            </a:r>
            <a:endParaRPr kumimoji="0" lang="fr-FR" altLang="fr-N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N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fr-FR" altLang="fr-N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41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733424" y="6488668"/>
            <a:ext cx="410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Nigériens Nourrissent les Nigériens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295276" y="1126342"/>
            <a:ext cx="11287124" cy="51187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FB3415B-A323-BFDE-9A44-08AEDEC201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371284"/>
              </p:ext>
            </p:extLst>
          </p:nvPr>
        </p:nvGraphicFramePr>
        <p:xfrm>
          <a:off x="399245" y="1571223"/>
          <a:ext cx="11621304" cy="46738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5118">
                  <a:extLst>
                    <a:ext uri="{9D8B030D-6E8A-4147-A177-3AD203B41FA5}">
                      <a16:colId xmlns:a16="http://schemas.microsoft.com/office/drawing/2014/main" val="4224948941"/>
                    </a:ext>
                  </a:extLst>
                </a:gridCol>
                <a:gridCol w="693632">
                  <a:extLst>
                    <a:ext uri="{9D8B030D-6E8A-4147-A177-3AD203B41FA5}">
                      <a16:colId xmlns:a16="http://schemas.microsoft.com/office/drawing/2014/main" val="2708247501"/>
                    </a:ext>
                  </a:extLst>
                </a:gridCol>
                <a:gridCol w="796315">
                  <a:extLst>
                    <a:ext uri="{9D8B030D-6E8A-4147-A177-3AD203B41FA5}">
                      <a16:colId xmlns:a16="http://schemas.microsoft.com/office/drawing/2014/main" val="4165029412"/>
                    </a:ext>
                  </a:extLst>
                </a:gridCol>
                <a:gridCol w="796315">
                  <a:extLst>
                    <a:ext uri="{9D8B030D-6E8A-4147-A177-3AD203B41FA5}">
                      <a16:colId xmlns:a16="http://schemas.microsoft.com/office/drawing/2014/main" val="964159254"/>
                    </a:ext>
                  </a:extLst>
                </a:gridCol>
                <a:gridCol w="796315">
                  <a:extLst>
                    <a:ext uri="{9D8B030D-6E8A-4147-A177-3AD203B41FA5}">
                      <a16:colId xmlns:a16="http://schemas.microsoft.com/office/drawing/2014/main" val="583086964"/>
                    </a:ext>
                  </a:extLst>
                </a:gridCol>
                <a:gridCol w="796315">
                  <a:extLst>
                    <a:ext uri="{9D8B030D-6E8A-4147-A177-3AD203B41FA5}">
                      <a16:colId xmlns:a16="http://schemas.microsoft.com/office/drawing/2014/main" val="3872350369"/>
                    </a:ext>
                  </a:extLst>
                </a:gridCol>
                <a:gridCol w="890615">
                  <a:extLst>
                    <a:ext uri="{9D8B030D-6E8A-4147-A177-3AD203B41FA5}">
                      <a16:colId xmlns:a16="http://schemas.microsoft.com/office/drawing/2014/main" val="2127245696"/>
                    </a:ext>
                  </a:extLst>
                </a:gridCol>
                <a:gridCol w="890615">
                  <a:extLst>
                    <a:ext uri="{9D8B030D-6E8A-4147-A177-3AD203B41FA5}">
                      <a16:colId xmlns:a16="http://schemas.microsoft.com/office/drawing/2014/main" val="3290217768"/>
                    </a:ext>
                  </a:extLst>
                </a:gridCol>
                <a:gridCol w="3466064">
                  <a:extLst>
                    <a:ext uri="{9D8B030D-6E8A-4147-A177-3AD203B41FA5}">
                      <a16:colId xmlns:a16="http://schemas.microsoft.com/office/drawing/2014/main" val="411013232"/>
                    </a:ext>
                  </a:extLst>
                </a:gridCol>
              </a:tblGrid>
              <a:tr h="199043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Indicateurs du cadre de redevabilité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Valeur référence 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Valeurs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Observations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9949086"/>
                  </a:ext>
                </a:extLst>
              </a:tr>
              <a:tr h="416579">
                <a:tc v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Previsions 2021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Réalisations 2021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Previsions 2022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Réalisations 2022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Previsions 2023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Réalisations 2023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4930611"/>
                  </a:ext>
                </a:extLst>
              </a:tr>
              <a:tr h="10321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1. Nombre d’agents de la police sanitaire et des nutritionnistes dont les capacités sont renforcées en technique d'analyse sensorielle des denrées alimentaires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25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25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La formation concerne des acteurs de Niamey et des régions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6086717"/>
                  </a:ext>
                </a:extLst>
              </a:tr>
              <a:tr h="10321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2. Nombre des contrôles effectuées sur les mets servis et/ou commercialisés dans les écoles et à proximité, en vue d'évaluer les risques sanitaires et nutritionnels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N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150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150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Contrôles effectués dans 150 écoles à Niamey et/ou en région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096434"/>
                  </a:ext>
                </a:extLst>
              </a:tr>
              <a:tr h="9708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3. Nombre de guides et supports de communication sur la prévention du surpoids, de l’obésité et autres MNT élaborés   et validés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4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Inclus les guides de prévention contre le surpoids/obésité, diabète, hypertension et les paquets d’outils de communication y relatifs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0781871"/>
                  </a:ext>
                </a:extLst>
              </a:tr>
              <a:tr h="4073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4. Un guide alimentaire du Niger (GAN) élaboré, validé et disponible 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1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Le processus débute en 2022 et se termine en 2023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8093488"/>
                  </a:ext>
                </a:extLst>
              </a:tr>
              <a:tr h="6156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5. Une table de composition des aliments du Niger (TCAN) élaborée, validée et disponible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1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effectLst/>
                        </a:rPr>
                        <a:t>Le processus débute en 2022 et se termine en 2023</a:t>
                      </a:r>
                      <a:endParaRPr lang="fr-N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0537081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A8779765-9482-91BD-1C85-0E68BFBD8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6" y="123821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Cadre de redevabilit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l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Engagement 7</a:t>
            </a:r>
            <a:endParaRPr kumimoji="0" lang="fr-FR" altLang="fr-N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Acteurs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MSP/AS/P, MAGEL</a:t>
            </a:r>
            <a:endParaRPr kumimoji="0" lang="fr-FR" altLang="fr-N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N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57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733424" y="6488668"/>
            <a:ext cx="410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Les Nigériens Nourrissent les Nigériens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295276" y="1126342"/>
            <a:ext cx="11287124" cy="51187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fr-FR" sz="2200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47676" y="1126342"/>
            <a:ext cx="11287124" cy="52711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endParaRPr lang="fr-FR" sz="200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85AD3881-3A29-D190-310E-AF709CFEA3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055229"/>
              </p:ext>
            </p:extLst>
          </p:nvPr>
        </p:nvGraphicFramePr>
        <p:xfrm>
          <a:off x="295276" y="1626564"/>
          <a:ext cx="11601449" cy="48879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1784">
                  <a:extLst>
                    <a:ext uri="{9D8B030D-6E8A-4147-A177-3AD203B41FA5}">
                      <a16:colId xmlns:a16="http://schemas.microsoft.com/office/drawing/2014/main" val="3038391183"/>
                    </a:ext>
                  </a:extLst>
                </a:gridCol>
                <a:gridCol w="710103">
                  <a:extLst>
                    <a:ext uri="{9D8B030D-6E8A-4147-A177-3AD203B41FA5}">
                      <a16:colId xmlns:a16="http://schemas.microsoft.com/office/drawing/2014/main" val="220137872"/>
                    </a:ext>
                  </a:extLst>
                </a:gridCol>
                <a:gridCol w="816045">
                  <a:extLst>
                    <a:ext uri="{9D8B030D-6E8A-4147-A177-3AD203B41FA5}">
                      <a16:colId xmlns:a16="http://schemas.microsoft.com/office/drawing/2014/main" val="3517489383"/>
                    </a:ext>
                  </a:extLst>
                </a:gridCol>
                <a:gridCol w="816045">
                  <a:extLst>
                    <a:ext uri="{9D8B030D-6E8A-4147-A177-3AD203B41FA5}">
                      <a16:colId xmlns:a16="http://schemas.microsoft.com/office/drawing/2014/main" val="2317698296"/>
                    </a:ext>
                  </a:extLst>
                </a:gridCol>
                <a:gridCol w="816045">
                  <a:extLst>
                    <a:ext uri="{9D8B030D-6E8A-4147-A177-3AD203B41FA5}">
                      <a16:colId xmlns:a16="http://schemas.microsoft.com/office/drawing/2014/main" val="307789850"/>
                    </a:ext>
                  </a:extLst>
                </a:gridCol>
                <a:gridCol w="913399">
                  <a:extLst>
                    <a:ext uri="{9D8B030D-6E8A-4147-A177-3AD203B41FA5}">
                      <a16:colId xmlns:a16="http://schemas.microsoft.com/office/drawing/2014/main" val="3387897927"/>
                    </a:ext>
                  </a:extLst>
                </a:gridCol>
                <a:gridCol w="913399">
                  <a:extLst>
                    <a:ext uri="{9D8B030D-6E8A-4147-A177-3AD203B41FA5}">
                      <a16:colId xmlns:a16="http://schemas.microsoft.com/office/drawing/2014/main" val="1954710828"/>
                    </a:ext>
                  </a:extLst>
                </a:gridCol>
                <a:gridCol w="913399">
                  <a:extLst>
                    <a:ext uri="{9D8B030D-6E8A-4147-A177-3AD203B41FA5}">
                      <a16:colId xmlns:a16="http://schemas.microsoft.com/office/drawing/2014/main" val="830536185"/>
                    </a:ext>
                  </a:extLst>
                </a:gridCol>
                <a:gridCol w="3551230">
                  <a:extLst>
                    <a:ext uri="{9D8B030D-6E8A-4147-A177-3AD203B41FA5}">
                      <a16:colId xmlns:a16="http://schemas.microsoft.com/office/drawing/2014/main" val="2182431136"/>
                    </a:ext>
                  </a:extLst>
                </a:gridCol>
              </a:tblGrid>
              <a:tr h="174724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effectLst/>
                        </a:rPr>
                        <a:t>Indicateurs du cadre de redevabilité</a:t>
                      </a:r>
                      <a:endParaRPr lang="fr-N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Valeur référence 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Valeurs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Observations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7275072"/>
                  </a:ext>
                </a:extLst>
              </a:tr>
              <a:tr h="365682">
                <a:tc v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Previsions 2021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Réalisations 2021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Previsions 2022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Réalisations 2022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Previsions 2023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Réalisations 2023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830093"/>
                  </a:ext>
                </a:extLst>
              </a:tr>
              <a:tr h="1088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 1.Stratégie de communication et de plaidoyer cohérente et multisectorielle sur la sécurité nutritionnelle et son Plan de mise en œuvre élaborée et mise en œuvre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Stratégie à élaborer en étroite coordination avec l’Engagement 1 et tous les secteurs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1531327"/>
                  </a:ext>
                </a:extLst>
              </a:tr>
              <a:tr h="9060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2. Nombre d’événements nationaux et internationaux utilisés pour la diffusion de la PNSN et le plaidoyer en faveur de la nutrition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10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effectLst/>
                        </a:rPr>
                        <a:t>Fêtes nationales, séminaires, ateliers conférences, journées spécifiques, événements spéciaux. Les plateformes SUN, PNIN, GTN, GTNS, maisons du paysan, plateforme paysanne seront pleinement impliquées</a:t>
                      </a:r>
                      <a:endParaRPr lang="fr-N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7547350"/>
                  </a:ext>
                </a:extLst>
              </a:tr>
              <a:tr h="9060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3.. Nombre d’activités de communication de masse (émissions télévisées, radios, Forums…) sur les sujets en lien avec la nutrition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18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18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Les activités couvriront prioritairement au moins 3 régions à taux élevé de malnutrition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7879914"/>
                  </a:ext>
                </a:extLst>
              </a:tr>
              <a:tr h="7232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4. Pourcentage de media publiques/ communautaires diffusant des messages et émission sur la nutrition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20%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30%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Les messages à diffuser seront harmonisés et validés par le comité de communication et plaidoyer de la PNSN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0176772"/>
                  </a:ext>
                </a:extLst>
              </a:tr>
              <a:tr h="7232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5. Nombre de journalistes et animateurs des médias (publics, privés, radios communautaire) formés sur la PNSN et le SUN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120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70%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effectLst/>
                        </a:rPr>
                        <a:t>Les modules de formation développés par la PNIN seront mis à profit</a:t>
                      </a:r>
                      <a:endParaRPr lang="fr-N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2636440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A6061475-21EE-CC40-B0A6-D42968FF4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524" y="116936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Cadre de redevabilit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l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Engagement 8</a:t>
            </a:r>
            <a:endParaRPr kumimoji="0" lang="fr-FR" altLang="fr-N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Acteurs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MC, HC3N, PNIN</a:t>
            </a:r>
            <a:endParaRPr kumimoji="0" lang="fr-FR" altLang="fr-N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N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37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4"/>
          <p:cNvSpPr txBox="1">
            <a:spLocks/>
          </p:cNvSpPr>
          <p:nvPr/>
        </p:nvSpPr>
        <p:spPr>
          <a:xfrm>
            <a:off x="5758992" y="114300"/>
            <a:ext cx="6433008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fr-FR" sz="3200" b="1" dirty="0">
                <a:solidFill>
                  <a:schemeClr val="bg1"/>
                </a:solidFill>
                <a:latin typeface="+mn-lt"/>
              </a:rPr>
              <a:t>Diversifions notre alimentation pour une bonne nutrition et santé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33424" y="6469618"/>
            <a:ext cx="410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Les Nigériens Nourrissent les Nigériens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519199" y="1354584"/>
            <a:ext cx="6201778" cy="1687666"/>
            <a:chOff x="994041" y="1267253"/>
            <a:chExt cx="8202146" cy="1800136"/>
          </a:xfrm>
        </p:grpSpPr>
        <p:pic>
          <p:nvPicPr>
            <p:cNvPr id="7" name="Picture 4" descr="http://3.bp.blogspot.com/_1ak7ZkGqXrk/TCN2OUm08sI/AAAAAAAACnY/AYq2LZAu9dA/s1600/sorgho_rouge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55" t="1798" r="25164" b="13116"/>
            <a:stretch/>
          </p:blipFill>
          <p:spPr bwMode="auto">
            <a:xfrm>
              <a:off x="994041" y="2171328"/>
              <a:ext cx="1197441" cy="857540"/>
            </a:xfrm>
            <a:prstGeom prst="round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 8" descr="F:\ETHNO_BIO_VP_21_08_2014\ETHNOBIO_PHASE_1\DSCN0312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46" t="31997" r="38549" b="31997"/>
            <a:stretch/>
          </p:blipFill>
          <p:spPr bwMode="auto">
            <a:xfrm>
              <a:off x="994407" y="1271494"/>
              <a:ext cx="1183605" cy="845168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0" name="Picture 311" descr="D:\fichier photo nad\GROUPES_ALIMENTAIRES_PHOTOS_30-11-12\produit céréaliers ok\maïs\Zea mays 11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35" t="10074" r="30364" b="42373"/>
            <a:stretch/>
          </p:blipFill>
          <p:spPr bwMode="auto">
            <a:xfrm>
              <a:off x="3559624" y="1276262"/>
              <a:ext cx="1185842" cy="851391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1" name="Picture 338" descr="C:\Users\USER\Desktop\Photo_complémentaire_Poster\Likoun2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43" t="38990" r="33017" b="28464"/>
            <a:stretch/>
          </p:blipFill>
          <p:spPr bwMode="auto">
            <a:xfrm>
              <a:off x="3563991" y="2187627"/>
              <a:ext cx="1206301" cy="856421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2" name="Picture 137" descr="C:\Users\USER\Documents\Kenya\Photo_Aliments_Toffo\glin-tarot (1).JPG"/>
            <p:cNvPicPr>
              <a:picLocks noChangeAspect="1"/>
            </p:cNvPicPr>
            <p:nvPr/>
          </p:nvPicPr>
          <p:blipFill rotWithShape="1">
            <a:blip r:embed="rId9" cstate="print"/>
            <a:srcRect l="20725" t="26434" r="47401" b="46230"/>
            <a:stretch/>
          </p:blipFill>
          <p:spPr bwMode="auto">
            <a:xfrm>
              <a:off x="5041400" y="1275811"/>
              <a:ext cx="1330790" cy="885873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3" name="Picture 135" descr="D:\Vincent De Paul 18_12_2012\Photo poster complémentaire\DSC01666.JPG"/>
            <p:cNvPicPr>
              <a:picLocks noChangeAspect="1"/>
            </p:cNvPicPr>
            <p:nvPr/>
          </p:nvPicPr>
          <p:blipFill rotWithShape="1">
            <a:blip r:embed="rId10" cstate="print"/>
            <a:srcRect l="8776" t="18557" r="25529" b="7832"/>
            <a:stretch/>
          </p:blipFill>
          <p:spPr bwMode="auto">
            <a:xfrm>
              <a:off x="5067049" y="2216750"/>
              <a:ext cx="1344285" cy="850639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4" name="Picture 4" descr="F:\Photo_Aliments_Toffo\Discorea XXX  1 (tévi laboko).JPG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027" r="15572" b="26684"/>
            <a:stretch/>
          </p:blipFill>
          <p:spPr bwMode="auto">
            <a:xfrm>
              <a:off x="7895400" y="2169631"/>
              <a:ext cx="1300787" cy="866301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5" name="Image 14"/>
            <p:cNvPicPr/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80" t="-975" r="53374" b="5170"/>
            <a:stretch/>
          </p:blipFill>
          <p:spPr bwMode="auto">
            <a:xfrm>
              <a:off x="6512244" y="2192283"/>
              <a:ext cx="1323488" cy="850447"/>
            </a:xfrm>
            <a:prstGeom prst="roundRect">
              <a:avLst/>
            </a:prstGeom>
            <a:noFill/>
            <a:ln>
              <a:noFill/>
            </a:ln>
          </p:spPr>
        </p:pic>
        <p:pic>
          <p:nvPicPr>
            <p:cNvPr id="16" name="Image 15" descr="http://media.meltyfood.fr/article-1496260-ajust_930/grains-de-riz.jpg"/>
            <p:cNvPicPr/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2" t="6293" r="11325" b="19682"/>
            <a:stretch/>
          </p:blipFill>
          <p:spPr bwMode="auto">
            <a:xfrm rot="5400000">
              <a:off x="2053581" y="1588876"/>
              <a:ext cx="1630474" cy="1121092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7" name="Picture 8" descr="https://encrypted-tbn3.gstatic.com/images?q=tbn:ANd9GcRhFi9lH3MUSUFq5CJeig5y_DkXChfs5xOJPXaH75GLQ0JV3DqCDA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13"/>
            <a:stretch/>
          </p:blipFill>
          <p:spPr bwMode="auto">
            <a:xfrm>
              <a:off x="6461315" y="1267696"/>
              <a:ext cx="1374417" cy="862907"/>
            </a:xfrm>
            <a:prstGeom prst="round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ttp://fr.africatime.com/sites/default/files/styles/large/public/photo-articles/regime_banane.jpg?itok=3fuu4JBX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0816" y="1267253"/>
              <a:ext cx="1294610" cy="864613"/>
            </a:xfrm>
            <a:prstGeom prst="round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Zone de texte 4"/>
          <p:cNvSpPr txBox="1"/>
          <p:nvPr/>
        </p:nvSpPr>
        <p:spPr>
          <a:xfrm>
            <a:off x="4504641" y="996267"/>
            <a:ext cx="2278204" cy="3333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1200" b="1" dirty="0">
                <a:solidFill>
                  <a:srgbClr val="00B0F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Racines et tubercules</a:t>
            </a:r>
          </a:p>
          <a:p>
            <a:pPr algn="just">
              <a:lnSpc>
                <a:spcPct val="107000"/>
              </a:lnSpc>
            </a:pPr>
            <a:r>
              <a:rPr lang="fr-FR" sz="12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492387" y="3351853"/>
            <a:ext cx="5634593" cy="1717357"/>
            <a:chOff x="1284241" y="6589844"/>
            <a:chExt cx="7265165" cy="1884530"/>
          </a:xfrm>
        </p:grpSpPr>
        <p:pic>
          <p:nvPicPr>
            <p:cNvPr id="21" name="Picture 6" descr="http://ptitgone-oeufs.fr/blog/wp-content/uploads/2013/07/Oeufs-blancs-et-bruns2.jpg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6" t="-389" r="4206"/>
            <a:stretch/>
          </p:blipFill>
          <p:spPr bwMode="auto">
            <a:xfrm>
              <a:off x="7208181" y="7589925"/>
              <a:ext cx="1341225" cy="842819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22" name="Image 21"/>
            <p:cNvPicPr/>
            <p:nvPr/>
          </p:nvPicPr>
          <p:blipFill rotWithShape="1"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668" b="-10667"/>
            <a:stretch/>
          </p:blipFill>
          <p:spPr bwMode="auto">
            <a:xfrm>
              <a:off x="7193019" y="6589844"/>
              <a:ext cx="1189372" cy="9372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Image 22" descr="F:\ETHNO_BIO_VP_21_08_2014\ETHNOBIO_PHASE_1\DSCN4377.JPG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"/>
            <a:stretch/>
          </p:blipFill>
          <p:spPr bwMode="auto">
            <a:xfrm>
              <a:off x="1287381" y="6617691"/>
              <a:ext cx="1345418" cy="919065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24" name="Image 23" descr="F:\ETHNO_BIO_VP_21_08_2014\ETHNOBIO_PHASE_1\DSCN4222.JPG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" r="2390" b="7483"/>
            <a:stretch/>
          </p:blipFill>
          <p:spPr bwMode="auto">
            <a:xfrm>
              <a:off x="4150116" y="6617691"/>
              <a:ext cx="1478108" cy="932942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25" name="Image 24" descr="F:\ETHNO_BIO_VP_21_08_2014\ETHNOBIO_PHASE_1\DSCN4190.JP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96" t="16347" r="18085" b="21430"/>
            <a:stretch/>
          </p:blipFill>
          <p:spPr bwMode="auto">
            <a:xfrm>
              <a:off x="1284241" y="7602170"/>
              <a:ext cx="1347416" cy="852632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26" name="Image 25" descr="F:\ETHNO_BIO_VP_21_08_2014\ETHNOBIO_PHASE_1\DSCN4165.JPG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87" t="11561" r="9786" b="4261"/>
            <a:stretch/>
          </p:blipFill>
          <p:spPr bwMode="auto">
            <a:xfrm>
              <a:off x="2676012" y="6617691"/>
              <a:ext cx="1430891" cy="941808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27" name="Picture 282" descr="D:\fichier photo nad\GROUPES_ALIMENTAIRES_PHOTOS_30-11-12\poisson-fruit de mer-mollusque\poisson\apkavi mou-tilapia frais(2).JPG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89" t="16624" r="13708" b="18845"/>
            <a:stretch/>
          </p:blipFill>
          <p:spPr bwMode="auto">
            <a:xfrm>
              <a:off x="2693268" y="7602169"/>
              <a:ext cx="1439914" cy="872205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28" name="Picture 2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65" t="33069" r="45194" b="35748"/>
            <a:stretch/>
          </p:blipFill>
          <p:spPr bwMode="auto">
            <a:xfrm>
              <a:off x="5696809" y="7608817"/>
              <a:ext cx="1422403" cy="839338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29" name="Image 28" descr="F:\ETHNO_BIO_VP_21_08_2014\ETHNOBIO_PHASE_1\DSCN3398.JPG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84" r="-293"/>
            <a:stretch/>
          </p:blipFill>
          <p:spPr bwMode="auto">
            <a:xfrm>
              <a:off x="5680903" y="6617813"/>
              <a:ext cx="1467947" cy="946800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30" name="Image 29" descr="F:\ETHNO_BIO_VP_21_08_2014\ETHNOBIO_PHASE_2\106NIKON\DSCN1663.JPG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17" t="14357" r="27250" b="43058"/>
            <a:stretch/>
          </p:blipFill>
          <p:spPr bwMode="auto">
            <a:xfrm>
              <a:off x="4185526" y="7602170"/>
              <a:ext cx="1437994" cy="852632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sp>
        <p:nvSpPr>
          <p:cNvPr id="31" name="Zone de texte 4"/>
          <p:cNvSpPr txBox="1"/>
          <p:nvPr/>
        </p:nvSpPr>
        <p:spPr>
          <a:xfrm>
            <a:off x="706319" y="3040807"/>
            <a:ext cx="3319026" cy="21602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</a:pPr>
            <a:r>
              <a:rPr lang="fr-FR" sz="1200" b="1" dirty="0">
                <a:solidFill>
                  <a:srgbClr val="00B0F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Viandes, poissons, œufs et fruits de mer</a:t>
            </a:r>
          </a:p>
        </p:txBody>
      </p:sp>
      <p:grpSp>
        <p:nvGrpSpPr>
          <p:cNvPr id="32" name="Groupe 31"/>
          <p:cNvGrpSpPr/>
          <p:nvPr/>
        </p:nvGrpSpPr>
        <p:grpSpPr>
          <a:xfrm>
            <a:off x="6489381" y="3465167"/>
            <a:ext cx="5385411" cy="1618420"/>
            <a:chOff x="748212" y="4082874"/>
            <a:chExt cx="7603939" cy="2019394"/>
          </a:xfrm>
        </p:grpSpPr>
        <p:pic>
          <p:nvPicPr>
            <p:cNvPr id="33" name="Image 32"/>
            <p:cNvPicPr/>
            <p:nvPr/>
          </p:nvPicPr>
          <p:blipFill rotWithShape="1">
            <a:blip r:embed="rId2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1" t="23331" r="15825" b="29093"/>
            <a:stretch/>
          </p:blipFill>
          <p:spPr bwMode="auto">
            <a:xfrm>
              <a:off x="748212" y="4082874"/>
              <a:ext cx="1530630" cy="962408"/>
            </a:xfrm>
            <a:prstGeom prst="round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34" name="Picture 65" descr="C:\Users\HP\Desktop\fichier photo nad\GROUPES_ALIMENTAIRES_PHOTOS_30-11-12\légumineuse ok\niébé (grains)\Ayikoun tawa-niébé blanc.JPG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4" t="28593" r="21092" b="8755"/>
            <a:stretch/>
          </p:blipFill>
          <p:spPr bwMode="auto">
            <a:xfrm>
              <a:off x="2318365" y="4083167"/>
              <a:ext cx="1464681" cy="962408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35" name="Picture 2" descr="C:\Users\HP\Desktop\fichier photo nad\GROUPES_ALIMENTAIRES_PHOTOS_30-11-12\légumineuse ok\soja (grains)\Soja-soja.JPG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63" t="34002" r="15187" b="26157"/>
            <a:stretch/>
          </p:blipFill>
          <p:spPr bwMode="auto">
            <a:xfrm>
              <a:off x="751424" y="5101163"/>
              <a:ext cx="1535886" cy="1001105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36" name="Image 35" descr="F:\ETHNO_BIO_VP_21_08_2014\ETHNOBIO_PHASE_2\100NIKON\DSCN0090.JPG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15" t="10661" r="25109" b="30795"/>
            <a:stretch/>
          </p:blipFill>
          <p:spPr bwMode="auto">
            <a:xfrm>
              <a:off x="6853409" y="5096619"/>
              <a:ext cx="1498742" cy="975761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37" name="Image 36" descr="F:\ETHNO_BIO_VP_21_08_2014\ETHNOBIO_PHASE_2\103NIKON\DSCN1016.JPG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86" t="24591" r="28234" b="32820"/>
            <a:stretch/>
          </p:blipFill>
          <p:spPr bwMode="auto">
            <a:xfrm>
              <a:off x="5249318" y="4094522"/>
              <a:ext cx="1499429" cy="950760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38" name="Image 37" descr="https://ee_ce_img.s3.amazonaws.com/cache/ce_img/media/remote/ce_img/https_ee_channel_images.s3.amazonaws.com/article-figures/8354/article-g02_400_302.jpg"/>
            <p:cNvPicPr/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8" t="17116" r="21075" b="17116"/>
            <a:stretch/>
          </p:blipFill>
          <p:spPr bwMode="auto">
            <a:xfrm>
              <a:off x="5276134" y="5101609"/>
              <a:ext cx="1488297" cy="991397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39" name="Image 38" descr="F:\ETHNO_BIO_VP_21_08_2014\ETHNOBIO_PHASE_1\DSCN2083.JPG"/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78" t="35683" r="39173" b="23964"/>
            <a:stretch/>
          </p:blipFill>
          <p:spPr bwMode="auto">
            <a:xfrm>
              <a:off x="6853409" y="4103094"/>
              <a:ext cx="1464556" cy="945560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40" name="Picture 2" descr="F:\Photo_Aliments_Toffo\Vigna subterranea 1 (azingokouin- vouanzou).JPG"/>
            <p:cNvPicPr>
              <a:picLocks noChangeAspect="1" noChangeArrowheads="1"/>
            </p:cNvPicPr>
            <p:nvPr/>
          </p:nvPicPr>
          <p:blipFill rotWithShape="1"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88" t="54644" r="57415" b="26642"/>
            <a:stretch/>
          </p:blipFill>
          <p:spPr bwMode="auto">
            <a:xfrm>
              <a:off x="2326739" y="5093840"/>
              <a:ext cx="1486586" cy="988656"/>
            </a:xfrm>
            <a:prstGeom prst="round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Image 40" descr="Image result for arachis hypogea"/>
            <p:cNvPicPr/>
            <p:nvPr/>
          </p:nvPicPr>
          <p:blipFill rotWithShape="1"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4" t="7124" r="19552" b="7700"/>
            <a:stretch/>
          </p:blipFill>
          <p:spPr bwMode="auto">
            <a:xfrm rot="5400000">
              <a:off x="3566683" y="4462058"/>
              <a:ext cx="1927755" cy="1281469"/>
            </a:xfrm>
            <a:prstGeom prst="roundRect">
              <a:avLst/>
            </a:prstGeom>
            <a:noFill/>
            <a:ln>
              <a:noFill/>
            </a:ln>
          </p:spPr>
        </p:pic>
      </p:grpSp>
      <p:sp>
        <p:nvSpPr>
          <p:cNvPr id="42" name="Zone de texte 4"/>
          <p:cNvSpPr txBox="1"/>
          <p:nvPr/>
        </p:nvSpPr>
        <p:spPr>
          <a:xfrm>
            <a:off x="7843766" y="3124190"/>
            <a:ext cx="2189112" cy="26528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1200" b="1" dirty="0">
                <a:solidFill>
                  <a:srgbClr val="00B0F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Légumineuses et noix</a:t>
            </a:r>
          </a:p>
          <a:p>
            <a:pPr algn="ctr">
              <a:lnSpc>
                <a:spcPct val="107000"/>
              </a:lnSpc>
            </a:pPr>
            <a:r>
              <a:rPr lang="fr-FR" sz="12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3" name="Groupe 42"/>
          <p:cNvGrpSpPr/>
          <p:nvPr/>
        </p:nvGrpSpPr>
        <p:grpSpPr>
          <a:xfrm>
            <a:off x="7115231" y="1289927"/>
            <a:ext cx="2066856" cy="1731064"/>
            <a:chOff x="648579" y="8746914"/>
            <a:chExt cx="2278553" cy="2076121"/>
          </a:xfrm>
        </p:grpSpPr>
        <p:pic>
          <p:nvPicPr>
            <p:cNvPr id="44" name="Picture 70" descr="C:\Users\HP\Desktop\fichier photo nad\fruit (6)ok\banane douce\Kouékoué sotounmon-banane (2).JPG"/>
            <p:cNvPicPr>
              <a:picLocks noChangeAspect="1"/>
            </p:cNvPicPr>
            <p:nvPr/>
          </p:nvPicPr>
          <p:blipFill rotWithShape="1">
            <a:blip r:embed="rId38" cstate="print"/>
            <a:srcRect l="-991" t="-1011" r="9084" b="19749"/>
            <a:stretch/>
          </p:blipFill>
          <p:spPr bwMode="auto">
            <a:xfrm>
              <a:off x="648579" y="8746914"/>
              <a:ext cx="1102809" cy="1042012"/>
            </a:xfrm>
            <a:prstGeom prst="roundRect">
              <a:avLst/>
            </a:prstGeom>
            <a:solidFill>
              <a:schemeClr val="lt1"/>
            </a:solidFill>
            <a:ln w="6350">
              <a:noFill/>
            </a:ln>
            <a:effectLst/>
          </p:spPr>
        </p:pic>
        <p:pic>
          <p:nvPicPr>
            <p:cNvPr id="45" name="Image 44" descr="F:\ETHNO_BIO_VP_21_08_2014\ETHNOBIO_PHASE_2\107NIKON\DSCN1872.JPG"/>
            <p:cNvPicPr>
              <a:picLocks noChangeAspect="1"/>
            </p:cNvPicPr>
            <p:nvPr/>
          </p:nvPicPr>
          <p:blipFill rotWithShape="1"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6" t="26662" r="40678" b="27453"/>
            <a:stretch/>
          </p:blipFill>
          <p:spPr bwMode="auto">
            <a:xfrm>
              <a:off x="1873527" y="8787590"/>
              <a:ext cx="1022407" cy="1042014"/>
            </a:xfrm>
            <a:prstGeom prst="roundRect">
              <a:avLst/>
            </a:prstGeom>
            <a:solidFill>
              <a:schemeClr val="lt1"/>
            </a:solidFill>
            <a:ln w="6350">
              <a:noFill/>
            </a:ln>
            <a:effectLst/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46" name="Image 45" descr="F:\ETHNO_BIO_VP_21_08_2014\ETHNOBIO_PHASE_2\102NIKON\DSCN0642.JPG"/>
            <p:cNvPicPr>
              <a:picLocks noChangeAspect="1"/>
            </p:cNvPicPr>
            <p:nvPr/>
          </p:nvPicPr>
          <p:blipFill rotWithShape="1"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87" t="10876" r="14953" b="4587"/>
            <a:stretch/>
          </p:blipFill>
          <p:spPr bwMode="auto">
            <a:xfrm>
              <a:off x="1842329" y="9891938"/>
              <a:ext cx="1084803" cy="931097"/>
            </a:xfrm>
            <a:prstGeom prst="roundRect">
              <a:avLst/>
            </a:prstGeom>
            <a:solidFill>
              <a:schemeClr val="lt1"/>
            </a:solidFill>
            <a:ln w="6350">
              <a:noFill/>
            </a:ln>
            <a:effectLst/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47" name="Image 46" descr="C:\Users\BIOVERSITY\Desktop\DSC02097.JPG"/>
            <p:cNvPicPr/>
            <p:nvPr/>
          </p:nvPicPr>
          <p:blipFill rotWithShape="1"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94" t="13527" r="65218" b="65387"/>
            <a:stretch/>
          </p:blipFill>
          <p:spPr bwMode="auto">
            <a:xfrm>
              <a:off x="648579" y="9866631"/>
              <a:ext cx="1066601" cy="953667"/>
            </a:xfrm>
            <a:prstGeom prst="roundRect">
              <a:avLst/>
            </a:prstGeom>
            <a:solidFill>
              <a:schemeClr val="lt1"/>
            </a:solidFill>
            <a:ln w="6350">
              <a:noFill/>
            </a:ln>
            <a:effectLst/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pic>
        <p:nvPicPr>
          <p:cNvPr id="48" name="Image 47" descr="F:\ETHNO_BIO_VP_21_08_2014\ETHNOBIO_PHASE_2\107NIKON\DSCN1777.JPG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691" y="1417681"/>
            <a:ext cx="1074766" cy="774992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49" name="Image 48" descr="F:\ETHNO_BIO_VP_21_08_2014\ETHNOBIO_PHASE_2\107NIKON\DSCN1821.JPG"/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9" t="23178" r="20510" b="7812"/>
          <a:stretch/>
        </p:blipFill>
        <p:spPr bwMode="auto">
          <a:xfrm>
            <a:off x="10625276" y="1417675"/>
            <a:ext cx="1085616" cy="774996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0" name="Image 49" descr="F:\ETHNO_BIO_VP_21_08_2014\ETHNOBIO_PHASE_2\106NIKON\DSCN1706.JPG"/>
          <p:cNvPicPr>
            <a:picLocks noChangeAspect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t="19960" r="33176" b="9118"/>
          <a:stretch/>
        </p:blipFill>
        <p:spPr bwMode="auto">
          <a:xfrm>
            <a:off x="10659181" y="2278905"/>
            <a:ext cx="1063717" cy="793164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1" name="Image 50" descr="F:\ETHNO_BIO_VP_21_08_2014\ETHNOBIO_PHASE_2\102NIKON\DSCN0699.JPG"/>
          <p:cNvPicPr>
            <a:picLocks noChangeAspect="1"/>
          </p:cNvPicPr>
          <p:nvPr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1" t="53689" r="20358" b="5"/>
          <a:stretch/>
        </p:blipFill>
        <p:spPr bwMode="auto">
          <a:xfrm>
            <a:off x="9431779" y="2276463"/>
            <a:ext cx="1081131" cy="797675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52" name="Zone de texte 4"/>
          <p:cNvSpPr txBox="1"/>
          <p:nvPr/>
        </p:nvSpPr>
        <p:spPr>
          <a:xfrm>
            <a:off x="10032878" y="1017263"/>
            <a:ext cx="1174076" cy="30508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</a:pPr>
            <a:r>
              <a:rPr lang="fr-FR" sz="1200" b="1" dirty="0">
                <a:solidFill>
                  <a:srgbClr val="00B0F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Légumes</a:t>
            </a:r>
          </a:p>
        </p:txBody>
      </p:sp>
      <p:grpSp>
        <p:nvGrpSpPr>
          <p:cNvPr id="53" name="Groupe 52"/>
          <p:cNvGrpSpPr/>
          <p:nvPr/>
        </p:nvGrpSpPr>
        <p:grpSpPr>
          <a:xfrm>
            <a:off x="649072" y="5364874"/>
            <a:ext cx="1711515" cy="1102601"/>
            <a:chOff x="6371533" y="8678710"/>
            <a:chExt cx="2208207" cy="1911886"/>
          </a:xfrm>
        </p:grpSpPr>
        <p:pic>
          <p:nvPicPr>
            <p:cNvPr id="54" name="Image 53" descr="francebourse.com"/>
            <p:cNvPicPr/>
            <p:nvPr/>
          </p:nvPicPr>
          <p:blipFill rotWithShape="1">
            <a:blip r:embed="rId46" cstate="print">
              <a:clrChange>
                <a:clrFrom>
                  <a:srgbClr val="F8FAF5"/>
                </a:clrFrom>
                <a:clrTo>
                  <a:srgbClr val="F8FA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" t="-803" r="9770" b="6582"/>
            <a:stretch/>
          </p:blipFill>
          <p:spPr bwMode="auto">
            <a:xfrm>
              <a:off x="6371533" y="8678710"/>
              <a:ext cx="1124942" cy="1869942"/>
            </a:xfrm>
            <a:prstGeom prst="roundRect">
              <a:avLst/>
            </a:prstGeom>
            <a:noFill/>
            <a:ln>
              <a:noFill/>
            </a:ln>
          </p:spPr>
        </p:pic>
        <p:pic>
          <p:nvPicPr>
            <p:cNvPr id="55" name="Picture 9"/>
            <p:cNvPicPr>
              <a:picLocks noChangeAspect="1"/>
            </p:cNvPicPr>
            <p:nvPr/>
          </p:nvPicPr>
          <p:blipFill rotWithShape="1"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1" t="3609" r="11041" b="5689"/>
            <a:stretch/>
          </p:blipFill>
          <p:spPr bwMode="auto">
            <a:xfrm>
              <a:off x="7570181" y="9666764"/>
              <a:ext cx="930610" cy="923832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56" name="Picture 2"/>
            <p:cNvPicPr>
              <a:picLocks noChangeAspect="1"/>
            </p:cNvPicPr>
            <p:nvPr/>
          </p:nvPicPr>
          <p:blipFill rotWithShape="1"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15" t="410" r="47259" b="63394"/>
            <a:stretch/>
          </p:blipFill>
          <p:spPr bwMode="auto">
            <a:xfrm>
              <a:off x="7542621" y="8715315"/>
              <a:ext cx="1037119" cy="923058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sp>
        <p:nvSpPr>
          <p:cNvPr id="57" name="Zone de texte 4"/>
          <p:cNvSpPr txBox="1"/>
          <p:nvPr/>
        </p:nvSpPr>
        <p:spPr>
          <a:xfrm>
            <a:off x="582085" y="5109390"/>
            <a:ext cx="2247736" cy="27181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</a:pPr>
            <a:r>
              <a:rPr lang="fr-FR" sz="1200" b="1" dirty="0">
                <a:solidFill>
                  <a:srgbClr val="00B0F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Laits et produits laitiers</a:t>
            </a:r>
          </a:p>
        </p:txBody>
      </p:sp>
      <p:sp>
        <p:nvSpPr>
          <p:cNvPr id="58" name="Titre 1"/>
          <p:cNvSpPr txBox="1">
            <a:spLocks/>
          </p:cNvSpPr>
          <p:nvPr/>
        </p:nvSpPr>
        <p:spPr>
          <a:xfrm>
            <a:off x="3205272" y="5438923"/>
            <a:ext cx="8234060" cy="678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000" b="1" dirty="0">
                <a:solidFill>
                  <a:srgbClr val="00B050"/>
                </a:solidFill>
                <a:latin typeface="+mn-lt"/>
              </a:rPr>
              <a:t>Merci de votre attention</a:t>
            </a:r>
          </a:p>
        </p:txBody>
      </p:sp>
      <p:sp>
        <p:nvSpPr>
          <p:cNvPr id="70" name="Rectangle 69"/>
          <p:cNvSpPr/>
          <p:nvPr/>
        </p:nvSpPr>
        <p:spPr>
          <a:xfrm>
            <a:off x="409575" y="1270434"/>
            <a:ext cx="3057525" cy="180163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70"/>
          <p:cNvSpPr/>
          <p:nvPr/>
        </p:nvSpPr>
        <p:spPr>
          <a:xfrm>
            <a:off x="3520756" y="1289927"/>
            <a:ext cx="3262089" cy="1782142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71"/>
          <p:cNvSpPr/>
          <p:nvPr/>
        </p:nvSpPr>
        <p:spPr>
          <a:xfrm>
            <a:off x="6938481" y="1244367"/>
            <a:ext cx="2361578" cy="1882165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Rectangle 72"/>
          <p:cNvSpPr/>
          <p:nvPr/>
        </p:nvSpPr>
        <p:spPr>
          <a:xfrm>
            <a:off x="9378859" y="1244367"/>
            <a:ext cx="2471721" cy="188216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Zone de texte 4"/>
          <p:cNvSpPr txBox="1"/>
          <p:nvPr/>
        </p:nvSpPr>
        <p:spPr>
          <a:xfrm>
            <a:off x="733424" y="999865"/>
            <a:ext cx="2278204" cy="3333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1200" b="1" dirty="0">
                <a:solidFill>
                  <a:srgbClr val="00B0F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Céréales</a:t>
            </a:r>
          </a:p>
          <a:p>
            <a:pPr algn="just">
              <a:lnSpc>
                <a:spcPct val="107000"/>
              </a:lnSpc>
            </a:pPr>
            <a:r>
              <a:rPr lang="fr-FR" sz="12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371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733424" y="6488668"/>
            <a:ext cx="410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Les Nigériens Nourrissent les Nigériens</a:t>
            </a:r>
          </a:p>
        </p:txBody>
      </p:sp>
      <p:sp>
        <p:nvSpPr>
          <p:cNvPr id="10" name="Titre 4"/>
          <p:cNvSpPr txBox="1">
            <a:spLocks/>
          </p:cNvSpPr>
          <p:nvPr/>
        </p:nvSpPr>
        <p:spPr>
          <a:xfrm>
            <a:off x="5743508" y="167221"/>
            <a:ext cx="608058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chemeClr val="bg1"/>
                </a:solidFill>
                <a:latin typeface="+mn-lt"/>
              </a:rPr>
              <a:t>Etapes et activités du bilan </a:t>
            </a:r>
            <a:endParaRPr lang="fr-NE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295276" y="1126342"/>
            <a:ext cx="11287124" cy="51187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fr-FR" sz="2200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47676" y="1126342"/>
            <a:ext cx="11287124" cy="52711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NE" sz="2000" b="1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B33A26B-7D15-0A3B-9661-03ADCE4649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189053"/>
              </p:ext>
            </p:extLst>
          </p:nvPr>
        </p:nvGraphicFramePr>
        <p:xfrm>
          <a:off x="295276" y="1035151"/>
          <a:ext cx="10896465" cy="5209926"/>
        </p:xfrm>
        <a:graphic>
          <a:graphicData uri="http://schemas.openxmlformats.org/drawingml/2006/table">
            <a:tbl>
              <a:tblPr/>
              <a:tblGrid>
                <a:gridCol w="10896465">
                  <a:extLst>
                    <a:ext uri="{9D8B030D-6E8A-4147-A177-3AD203B41FA5}">
                      <a16:colId xmlns:a16="http://schemas.microsoft.com/office/drawing/2014/main" val="1865908643"/>
                    </a:ext>
                  </a:extLst>
                </a:gridCol>
              </a:tblGrid>
              <a:tr h="380952">
                <a:tc>
                  <a:txBody>
                    <a:bodyPr/>
                    <a:lstStyle/>
                    <a:p>
                      <a:pPr algn="l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fr-FR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Etapes et activités</a:t>
                      </a:r>
                      <a:endParaRPr lang="fr-N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3781056"/>
                  </a:ext>
                </a:extLst>
              </a:tr>
              <a:tr h="285762">
                <a:tc>
                  <a:txBody>
                    <a:bodyPr/>
                    <a:lstStyle/>
                    <a:p>
                      <a:pPr algn="l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fr-FR" sz="1100" b="1" kern="12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 Phase préparatoire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1830519"/>
                  </a:ext>
                </a:extLst>
              </a:tr>
              <a:tr h="380952">
                <a:tc>
                  <a:txBody>
                    <a:bodyPr/>
                    <a:lstStyle/>
                    <a:p>
                      <a:pPr algn="l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1.1.  Réunions du CT pour la préparation du bilan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6954207"/>
                  </a:ext>
                </a:extLst>
              </a:tr>
              <a:tr h="380952">
                <a:tc>
                  <a:txBody>
                    <a:bodyPr/>
                    <a:lstStyle/>
                    <a:p>
                      <a:pPr algn="l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1.2.  Réunion de préparation avec les PF Nut pour partage des TDRs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073688"/>
                  </a:ext>
                </a:extLst>
              </a:tr>
              <a:tr h="380952">
                <a:tc>
                  <a:txBody>
                    <a:bodyPr/>
                    <a:lstStyle/>
                    <a:p>
                      <a:pPr algn="l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1.3   Réunion technique avec les PF Nut pour le partage des outils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676118"/>
                  </a:ext>
                </a:extLst>
              </a:tr>
              <a:tr h="285762">
                <a:tc>
                  <a:txBody>
                    <a:bodyPr/>
                    <a:lstStyle/>
                    <a:p>
                      <a:pPr algn="l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1.4. Préparation des documents, mobilisation des moyens humains et financiers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60486"/>
                  </a:ext>
                </a:extLst>
              </a:tr>
              <a:tr h="380952">
                <a:tc>
                  <a:txBody>
                    <a:bodyPr/>
                    <a:lstStyle/>
                    <a:p>
                      <a:pPr algn="l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fr-FR" sz="1100" b="1" kern="12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 Réalisation du bilan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186566"/>
                  </a:ext>
                </a:extLst>
              </a:tr>
              <a:tr h="380952">
                <a:tc>
                  <a:txBody>
                    <a:bodyPr/>
                    <a:lstStyle/>
                    <a:p>
                      <a:pPr algn="l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2.1. Collecte des données dans les ministères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2040872"/>
                  </a:ext>
                </a:extLst>
              </a:tr>
              <a:tr h="347993">
                <a:tc>
                  <a:txBody>
                    <a:bodyPr/>
                    <a:lstStyle/>
                    <a:p>
                      <a:pPr algn="l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2.3. Collecte des données auprès des Agences du SNU et d’autres partenaires de la nutrition </a:t>
                      </a:r>
                      <a:endParaRPr lang="fr-N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3776147"/>
                  </a:ext>
                </a:extLst>
              </a:tr>
              <a:tr h="556984">
                <a:tc>
                  <a:txBody>
                    <a:bodyPr/>
                    <a:lstStyle/>
                    <a:p>
                      <a:pPr algn="l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2.4. Réunions par Engagement pour mise en commun des données collectées dans les ministères et analyses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8193066"/>
                  </a:ext>
                </a:extLst>
              </a:tr>
              <a:tr h="358656">
                <a:tc>
                  <a:txBody>
                    <a:bodyPr/>
                    <a:lstStyle/>
                    <a:p>
                      <a:pPr algn="l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2.5. Réunions de la Task-Force du bilan pour examen et assurance qualité des résultats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4205965"/>
                  </a:ext>
                </a:extLst>
              </a:tr>
              <a:tr h="556984">
                <a:tc>
                  <a:txBody>
                    <a:bodyPr/>
                    <a:lstStyle/>
                    <a:p>
                      <a:pPr algn="l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2.6. Réunions du CT /PNSN pour orientation globale, validation à mi-parcours et validation finale des résultats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3459571"/>
                  </a:ext>
                </a:extLst>
              </a:tr>
              <a:tr h="285762">
                <a:tc>
                  <a:txBody>
                    <a:bodyPr/>
                    <a:lstStyle/>
                    <a:p>
                      <a:pPr algn="l" font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fr-FR" sz="1100" b="1" kern="12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 Validation des résultats 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729699"/>
                  </a:ext>
                </a:extLst>
              </a:tr>
              <a:tr h="246311">
                <a:tc>
                  <a:txBody>
                    <a:bodyPr/>
                    <a:lstStyle/>
                    <a:p>
                      <a:pPr algn="l" fontAlgn="b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fr-FR" sz="1100" b="1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 Edition et diffusion du rapport final</a:t>
                      </a:r>
                      <a:endParaRPr lang="fr-N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2550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4510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733424" y="6488668"/>
            <a:ext cx="410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Les Nigériens Nourrissent les Nigériens</a:t>
            </a:r>
          </a:p>
        </p:txBody>
      </p:sp>
      <p:sp>
        <p:nvSpPr>
          <p:cNvPr id="10" name="Titre 4"/>
          <p:cNvSpPr txBox="1">
            <a:spLocks/>
          </p:cNvSpPr>
          <p:nvPr/>
        </p:nvSpPr>
        <p:spPr>
          <a:xfrm>
            <a:off x="5822928" y="106012"/>
            <a:ext cx="608058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chemeClr val="bg1"/>
                </a:solidFill>
                <a:latin typeface="+mn-lt"/>
              </a:rPr>
              <a:t>Réunion sur le bilan</a:t>
            </a:r>
            <a:endParaRPr lang="fr-NE" sz="2800" b="1" dirty="0">
              <a:solidFill>
                <a:schemeClr val="bg1"/>
              </a:solidFill>
              <a:latin typeface="+mn-lt"/>
            </a:endParaRPr>
          </a:p>
          <a:p>
            <a:endParaRPr lang="fr-NE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295276" y="1126342"/>
            <a:ext cx="11287124" cy="51187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fr-FR" sz="2200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47676" y="1126342"/>
            <a:ext cx="11287124" cy="52711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/>
              <a:t>Réunion sur le bilan</a:t>
            </a:r>
            <a:endParaRPr lang="fr-NE" dirty="0"/>
          </a:p>
          <a:p>
            <a:r>
              <a:rPr lang="fr-FR" dirty="0"/>
              <a:t>Le mercredi 12 avril 2023, s’est tenu une réunion du comité technique de suivi de la mise en œuvre de la Politique Nationale de sécurité nutritionnelle (CT-PNSN) dont l</a:t>
            </a:r>
            <a:r>
              <a:rPr lang="fr-FR" b="1" dirty="0"/>
              <a:t>’ordre du jour a porté sur la réalisation du bilan à mis parcours du plan d’action 2021-2025 de la PNSN ;</a:t>
            </a:r>
            <a:endParaRPr lang="fr-NE" dirty="0"/>
          </a:p>
          <a:p>
            <a:pPr lvl="0"/>
            <a:r>
              <a:rPr lang="fr-FR" dirty="0"/>
              <a:t>Faire un bilan sur les grandes interventions ;</a:t>
            </a:r>
            <a:endParaRPr lang="fr-NE" dirty="0"/>
          </a:p>
          <a:p>
            <a:pPr lvl="0"/>
            <a:r>
              <a:rPr lang="fr-FR" dirty="0"/>
              <a:t>Il faut réviser les outils de collecte ;</a:t>
            </a:r>
            <a:endParaRPr lang="fr-NE" dirty="0"/>
          </a:p>
          <a:p>
            <a:pPr lvl="0"/>
            <a:r>
              <a:rPr lang="fr-FR" dirty="0"/>
              <a:t>Partage des outils aux points focaux nutrition des ministères et institutions ;</a:t>
            </a:r>
            <a:endParaRPr lang="fr-NE" dirty="0"/>
          </a:p>
          <a:p>
            <a:pPr lvl="0"/>
            <a:r>
              <a:rPr lang="fr-FR" dirty="0"/>
              <a:t>Faciliter la collecte des données au niveau des secteurs ;</a:t>
            </a:r>
            <a:endParaRPr lang="fr-NE" dirty="0"/>
          </a:p>
          <a:p>
            <a:pPr marL="362617" indent="-362617" defTabSz="966978">
              <a:defRPr/>
            </a:pP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43843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733424" y="6488668"/>
            <a:ext cx="410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Les Nigériens Nourrissent les Nigériens</a:t>
            </a:r>
          </a:p>
        </p:txBody>
      </p:sp>
      <p:sp>
        <p:nvSpPr>
          <p:cNvPr id="10" name="Titre 4"/>
          <p:cNvSpPr txBox="1">
            <a:spLocks/>
          </p:cNvSpPr>
          <p:nvPr/>
        </p:nvSpPr>
        <p:spPr>
          <a:xfrm>
            <a:off x="5938838" y="220457"/>
            <a:ext cx="608058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NE" sz="2800" b="1" dirty="0">
                <a:solidFill>
                  <a:schemeClr val="bg1"/>
                </a:solidFill>
                <a:latin typeface="+mn-lt"/>
              </a:rPr>
              <a:t>Objectifs de la </a:t>
            </a:r>
            <a:r>
              <a:rPr lang="fr-FR" sz="2800" b="1" dirty="0">
                <a:solidFill>
                  <a:schemeClr val="bg1"/>
                </a:solidFill>
                <a:latin typeface="+mn-lt"/>
              </a:rPr>
              <a:t>PNSN</a:t>
            </a:r>
            <a:endParaRPr lang="fr-NE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295276" y="1126342"/>
            <a:ext cx="11287124" cy="51187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defRPr/>
            </a:pPr>
            <a:r>
              <a:rPr lang="fr-FR" sz="2200" dirty="0"/>
              <a:t>     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47676" y="1126342"/>
            <a:ext cx="11287124" cy="52711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dirty="0"/>
              <a:t>Proposer un canevas pour la rédaction du bilan ;</a:t>
            </a:r>
            <a:endParaRPr lang="fr-NE" dirty="0"/>
          </a:p>
          <a:p>
            <a:pPr lvl="0"/>
            <a:r>
              <a:rPr lang="fr-FR" dirty="0"/>
              <a:t>Les acteurs qu’il faut impliqués sont essentiels PF nutrition, les DEP, les DS et les DRFM ;</a:t>
            </a:r>
            <a:endParaRPr lang="fr-NE" dirty="0"/>
          </a:p>
          <a:p>
            <a:pPr lvl="0"/>
            <a:r>
              <a:rPr lang="fr-FR" dirty="0"/>
              <a:t>Création d’un groupe </a:t>
            </a:r>
            <a:r>
              <a:rPr lang="fr-FR" dirty="0" err="1"/>
              <a:t>whatsapp</a:t>
            </a:r>
            <a:r>
              <a:rPr lang="fr-FR" dirty="0"/>
              <a:t> intégrant les points focaux pour un meilleur suivi et d’organisation ;</a:t>
            </a:r>
            <a:endParaRPr lang="fr-NE" dirty="0"/>
          </a:p>
          <a:p>
            <a:pPr lvl="0"/>
            <a:r>
              <a:rPr lang="fr-FR" dirty="0"/>
              <a:t>La mise en place d’une équipe pour facilité et faire le suivi de la collecte ;</a:t>
            </a:r>
            <a:endParaRPr lang="fr-NE" dirty="0"/>
          </a:p>
          <a:p>
            <a:pPr lvl="0"/>
            <a:r>
              <a:rPr lang="fr-FR" dirty="0"/>
              <a:t>Faire une réunion avant la retraite pour s’assure du niveau de remplissage de l’outils ;</a:t>
            </a:r>
            <a:endParaRPr lang="fr-NE" dirty="0"/>
          </a:p>
          <a:p>
            <a:pPr lvl="0"/>
            <a:r>
              <a:rPr lang="fr-FR" dirty="0"/>
              <a:t>Établir une lettre de transmission aux secteurs pour s’assurer de la réception ;</a:t>
            </a:r>
            <a:endParaRPr lang="fr-NE" dirty="0"/>
          </a:p>
          <a:p>
            <a:pPr lvl="0"/>
            <a:r>
              <a:rPr lang="fr-FR" dirty="0"/>
              <a:t>Actualiser et partagé les TDR et outil</a:t>
            </a:r>
            <a:endParaRPr lang="fr-NE" dirty="0"/>
          </a:p>
          <a:p>
            <a:pPr marL="362617" indent="-362617" defTabSz="966978">
              <a:defRPr/>
            </a:pP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507909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733424" y="6488668"/>
            <a:ext cx="410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Les Nigériens Nourrissent les Nigériens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295276" y="1126342"/>
            <a:ext cx="11287124" cy="51187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fr-FR" sz="2200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47676" y="1126342"/>
            <a:ext cx="11287124" cy="5271135"/>
          </a:xfrm>
          <a:prstGeom prst="rect">
            <a:avLst/>
          </a:prstGeom>
        </p:spPr>
        <p:txBody>
          <a:bodyPr numCol="2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66978">
              <a:spcBef>
                <a:spcPts val="0"/>
              </a:spcBef>
              <a:buNone/>
              <a:defRPr/>
            </a:pPr>
            <a:endParaRPr lang="en-US" sz="2000" b="1" i="1" dirty="0">
              <a:latin typeface="+mj-lt"/>
              <a:ea typeface="+mj-ea"/>
              <a:cs typeface="+mj-cs"/>
            </a:endParaRPr>
          </a:p>
          <a:p>
            <a:pPr marL="362617" indent="-362617" defTabSz="966978">
              <a:defRPr/>
            </a:pPr>
            <a:endParaRPr lang="fr-FR" sz="2000" b="1" dirty="0"/>
          </a:p>
          <a:p>
            <a:pPr marL="362617" indent="-362617" defTabSz="966978">
              <a:defRPr/>
            </a:pPr>
            <a:endParaRPr lang="fr-FR" sz="2000" b="1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B676393-8374-0E0A-043A-32CE4F904B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979224"/>
              </p:ext>
            </p:extLst>
          </p:nvPr>
        </p:nvGraphicFramePr>
        <p:xfrm>
          <a:off x="641697" y="1577511"/>
          <a:ext cx="10940702" cy="48655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9510">
                  <a:extLst>
                    <a:ext uri="{9D8B030D-6E8A-4147-A177-3AD203B41FA5}">
                      <a16:colId xmlns:a16="http://schemas.microsoft.com/office/drawing/2014/main" val="3707156817"/>
                    </a:ext>
                  </a:extLst>
                </a:gridCol>
                <a:gridCol w="663397">
                  <a:extLst>
                    <a:ext uri="{9D8B030D-6E8A-4147-A177-3AD203B41FA5}">
                      <a16:colId xmlns:a16="http://schemas.microsoft.com/office/drawing/2014/main" val="1225805116"/>
                    </a:ext>
                  </a:extLst>
                </a:gridCol>
                <a:gridCol w="853321">
                  <a:extLst>
                    <a:ext uri="{9D8B030D-6E8A-4147-A177-3AD203B41FA5}">
                      <a16:colId xmlns:a16="http://schemas.microsoft.com/office/drawing/2014/main" val="1533974888"/>
                    </a:ext>
                  </a:extLst>
                </a:gridCol>
                <a:gridCol w="948284">
                  <a:extLst>
                    <a:ext uri="{9D8B030D-6E8A-4147-A177-3AD203B41FA5}">
                      <a16:colId xmlns:a16="http://schemas.microsoft.com/office/drawing/2014/main" val="373666563"/>
                    </a:ext>
                  </a:extLst>
                </a:gridCol>
                <a:gridCol w="1042576">
                  <a:extLst>
                    <a:ext uri="{9D8B030D-6E8A-4147-A177-3AD203B41FA5}">
                      <a16:colId xmlns:a16="http://schemas.microsoft.com/office/drawing/2014/main" val="1716081933"/>
                    </a:ext>
                  </a:extLst>
                </a:gridCol>
                <a:gridCol w="1042576">
                  <a:extLst>
                    <a:ext uri="{9D8B030D-6E8A-4147-A177-3AD203B41FA5}">
                      <a16:colId xmlns:a16="http://schemas.microsoft.com/office/drawing/2014/main" val="4185673389"/>
                    </a:ext>
                  </a:extLst>
                </a:gridCol>
                <a:gridCol w="967677">
                  <a:extLst>
                    <a:ext uri="{9D8B030D-6E8A-4147-A177-3AD203B41FA5}">
                      <a16:colId xmlns:a16="http://schemas.microsoft.com/office/drawing/2014/main" val="3798996781"/>
                    </a:ext>
                  </a:extLst>
                </a:gridCol>
                <a:gridCol w="967677">
                  <a:extLst>
                    <a:ext uri="{9D8B030D-6E8A-4147-A177-3AD203B41FA5}">
                      <a16:colId xmlns:a16="http://schemas.microsoft.com/office/drawing/2014/main" val="916006953"/>
                    </a:ext>
                  </a:extLst>
                </a:gridCol>
                <a:gridCol w="2255684">
                  <a:extLst>
                    <a:ext uri="{9D8B030D-6E8A-4147-A177-3AD203B41FA5}">
                      <a16:colId xmlns:a16="http://schemas.microsoft.com/office/drawing/2014/main" val="364240235"/>
                    </a:ext>
                  </a:extLst>
                </a:gridCol>
              </a:tblGrid>
              <a:tr h="160771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Indicateurs de l’effet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Valeur référence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Valeurs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Notes /Observations</a:t>
                      </a:r>
                      <a:endParaRPr lang="fr-N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0559275"/>
                  </a:ext>
                </a:extLst>
              </a:tr>
              <a:tr h="629080">
                <a:tc v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Previsions 2021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Réalisations 2021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 Previsions 2022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Réalisations 2022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Previsions 2023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Réalisations 2023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0085095"/>
                  </a:ext>
                </a:extLst>
              </a:tr>
              <a:tr h="6654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1. Nombre de politiques/ stratégies   des ministères/ institutions clés qui intègrent les actions de sécurité nutritionnelle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(2020)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+ 2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2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Politique/stratégie effectivement adoptée, à jour et en cours de mise en œuvre 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5744048"/>
                  </a:ext>
                </a:extLst>
              </a:tr>
              <a:tr h="49724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2. Nombre des instances de gouvernance fonctionnelles au niveau central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(2020)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(CT, GTN, GTNS, GTT plaidoyer)</a:t>
                      </a:r>
                      <a:endParaRPr lang="fr-N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0463177"/>
                  </a:ext>
                </a:extLst>
              </a:tr>
              <a:tr h="49724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3. Nombre des réunions de CTR tenues avec la nutrition à l’ordre du jour au niveau régional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8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(2021)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8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16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16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Au moins 2 réunions par an et par région traitant de  nutrition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1801871"/>
                  </a:ext>
                </a:extLst>
              </a:tr>
              <a:tr h="9592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4. Nombre des ministères/ institutions qui produisent des indicateurs sur les interventions sensibles à la nutrition alimentant le système d'information du secteur 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(2020)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+2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2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2 Ministères</a:t>
                      </a:r>
                      <a:endParaRPr lang="fr-NE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/institutions par secteur en plus de MSP, MAG, MEL, MELCD, MHA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9722445"/>
                  </a:ext>
                </a:extLst>
              </a:tr>
              <a:tr h="9592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5. Proportion des fonds mobilisés par rapport au budget global du PA 2021 – 2025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15%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20%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30%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Mobilisation à travers les DPPD des ministères, tables rondes, projets-programmes et autres activités. Inclus l’engagement N4G d’au moins 15% de financement de ressources internes.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0909562"/>
                  </a:ext>
                </a:extLst>
              </a:tr>
              <a:tr h="49724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6. Nombre de revues annuelles des engagements du plan d’action de la PNSN 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8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8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1 revue / Engagement </a:t>
                      </a:r>
                      <a:endParaRPr lang="fr-N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8636692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6C3A2CA4-C0A4-874B-8E75-347FF00BC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718" y="112031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NE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Cadre de redevabilit</a:t>
            </a:r>
            <a:r>
              <a:rPr kumimoji="0" lang="fr-FR" altLang="fr-NE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kumimoji="0" lang="fr-FR" altLang="fr-NE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l</a:t>
            </a:r>
            <a:r>
              <a:rPr kumimoji="0" lang="fr-FR" altLang="fr-NE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kumimoji="0" lang="fr-FR" altLang="fr-NE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Engagement 1</a:t>
            </a:r>
            <a:endParaRPr kumimoji="0" lang="fr-FR" altLang="fr-N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NE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Acteurs</a:t>
            </a:r>
            <a:r>
              <a:rPr kumimoji="0" lang="fr-FR" altLang="fr-NE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fr-FR" altLang="fr-NE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HC3N, PNIN</a:t>
            </a:r>
            <a:endParaRPr kumimoji="0" lang="fr-FR" altLang="fr-N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N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458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733424" y="6488668"/>
            <a:ext cx="410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Les Nigériens Nourrissent les Nigériens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295276" y="1126342"/>
            <a:ext cx="11287124" cy="51187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fr-FR" sz="2200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47676" y="1126342"/>
            <a:ext cx="11287124" cy="5271135"/>
          </a:xfrm>
          <a:prstGeom prst="rect">
            <a:avLst/>
          </a:prstGeom>
        </p:spPr>
        <p:txBody>
          <a:bodyPr numCol="2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2617" indent="-362617" defTabSz="966978">
              <a:defRPr/>
            </a:pPr>
            <a:endParaRPr lang="fr-FR" sz="2000" b="1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51FD9363-4275-C23C-EBF3-2591F594C4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010477"/>
              </p:ext>
            </p:extLst>
          </p:nvPr>
        </p:nvGraphicFramePr>
        <p:xfrm>
          <a:off x="447676" y="1571223"/>
          <a:ext cx="11449046" cy="4760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3109">
                  <a:extLst>
                    <a:ext uri="{9D8B030D-6E8A-4147-A177-3AD203B41FA5}">
                      <a16:colId xmlns:a16="http://schemas.microsoft.com/office/drawing/2014/main" val="2945493860"/>
                    </a:ext>
                  </a:extLst>
                </a:gridCol>
                <a:gridCol w="827800">
                  <a:extLst>
                    <a:ext uri="{9D8B030D-6E8A-4147-A177-3AD203B41FA5}">
                      <a16:colId xmlns:a16="http://schemas.microsoft.com/office/drawing/2014/main" val="3923071939"/>
                    </a:ext>
                  </a:extLst>
                </a:gridCol>
                <a:gridCol w="925828">
                  <a:extLst>
                    <a:ext uri="{9D8B030D-6E8A-4147-A177-3AD203B41FA5}">
                      <a16:colId xmlns:a16="http://schemas.microsoft.com/office/drawing/2014/main" val="1288202210"/>
                    </a:ext>
                  </a:extLst>
                </a:gridCol>
                <a:gridCol w="925828">
                  <a:extLst>
                    <a:ext uri="{9D8B030D-6E8A-4147-A177-3AD203B41FA5}">
                      <a16:colId xmlns:a16="http://schemas.microsoft.com/office/drawing/2014/main" val="4083334459"/>
                    </a:ext>
                  </a:extLst>
                </a:gridCol>
                <a:gridCol w="926554">
                  <a:extLst>
                    <a:ext uri="{9D8B030D-6E8A-4147-A177-3AD203B41FA5}">
                      <a16:colId xmlns:a16="http://schemas.microsoft.com/office/drawing/2014/main" val="322633606"/>
                    </a:ext>
                  </a:extLst>
                </a:gridCol>
                <a:gridCol w="926554">
                  <a:extLst>
                    <a:ext uri="{9D8B030D-6E8A-4147-A177-3AD203B41FA5}">
                      <a16:colId xmlns:a16="http://schemas.microsoft.com/office/drawing/2014/main" val="2354775083"/>
                    </a:ext>
                  </a:extLst>
                </a:gridCol>
                <a:gridCol w="1132052">
                  <a:extLst>
                    <a:ext uri="{9D8B030D-6E8A-4147-A177-3AD203B41FA5}">
                      <a16:colId xmlns:a16="http://schemas.microsoft.com/office/drawing/2014/main" val="123966249"/>
                    </a:ext>
                  </a:extLst>
                </a:gridCol>
                <a:gridCol w="1132052">
                  <a:extLst>
                    <a:ext uri="{9D8B030D-6E8A-4147-A177-3AD203B41FA5}">
                      <a16:colId xmlns:a16="http://schemas.microsoft.com/office/drawing/2014/main" val="1194867227"/>
                    </a:ext>
                  </a:extLst>
                </a:gridCol>
                <a:gridCol w="2799269">
                  <a:extLst>
                    <a:ext uri="{9D8B030D-6E8A-4147-A177-3AD203B41FA5}">
                      <a16:colId xmlns:a16="http://schemas.microsoft.com/office/drawing/2014/main" val="3818859382"/>
                    </a:ext>
                  </a:extLst>
                </a:gridCol>
              </a:tblGrid>
              <a:tr h="195897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Indicateurs de l’effet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Valeur </a:t>
                      </a:r>
                      <a:r>
                        <a:rPr lang="en-US" sz="1000" dirty="0" err="1">
                          <a:effectLst/>
                        </a:rPr>
                        <a:t>référence</a:t>
                      </a:r>
                      <a:endParaRPr lang="fr-N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Valeurs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Observations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1650106"/>
                  </a:ext>
                </a:extLst>
              </a:tr>
              <a:tr h="528619">
                <a:tc v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Previsions2021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Réalisations 2021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Previsions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2022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Réalisations 2022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Previsions</a:t>
                      </a:r>
                      <a:endParaRPr lang="fr-NE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2023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Réalisations 2023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517184"/>
                  </a:ext>
                </a:extLst>
              </a:tr>
              <a:tr h="4008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1. Taux de couverture de prise en charge de la MAS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31,4% (2019)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40%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Aussi en lien avec la feuille de route PCIMAS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0234099"/>
                  </a:ext>
                </a:extLst>
              </a:tr>
              <a:tr h="4008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2.Taux de guérison au CRENAS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89,9%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91,5%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93,2%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94,90%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Augmentation annuelle de 1,7% du taux de guérison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8295457"/>
                  </a:ext>
                </a:extLst>
              </a:tr>
              <a:tr h="4008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3. Taux de guérison au CRENI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89, 5%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90,6%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91,7%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92,80%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Augmentation annuelle de 1,1% du taux de guérison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6022420"/>
                  </a:ext>
                </a:extLst>
              </a:tr>
              <a:tr h="4008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4. Taux d’Allaitement Maternel Exclusif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21,1% (2020)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28,1%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32,6%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38,40%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Engagement N4G.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4511890"/>
                  </a:ext>
                </a:extLst>
              </a:tr>
              <a:tr h="101588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5.Taux de consommation de produits d’origine animale chez les enfants de 6-23 mois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16,1% (2020)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20,4%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24,7%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effectLst/>
                        </a:rPr>
                        <a:t>29%</a:t>
                      </a:r>
                      <a:endParaRPr lang="fr-N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Inclus les viandes, poissons, volailles, abats, œufs et produits laitiers. Une augmentation d’au moins 4,3% /an est attendue comme de 2019 (11,8%) à 2020 (16,1%)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460507"/>
                  </a:ext>
                </a:extLst>
              </a:tr>
              <a:tr h="81088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6. Taux de couverture de la supplémentation en vitamine A des enfants de moins 5 ans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66,4%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(2020)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81,6%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84%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effectLst/>
                        </a:rPr>
                        <a:t>86%</a:t>
                      </a:r>
                      <a:endParaRPr lang="fr-N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Augmentation d’au moins 2% à partir de 2022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9494163"/>
                  </a:ext>
                </a:extLst>
              </a:tr>
              <a:tr h="6058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7. Taux de couverture des enfants de &lt;5 ans déparasités 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61,1%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82%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84%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effectLst/>
                        </a:rPr>
                        <a:t>86%</a:t>
                      </a:r>
                      <a:endParaRPr lang="fr-N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effectLst/>
                        </a:rPr>
                        <a:t>Le déparasitage systématique en milieu scolaire est aussi à considérer</a:t>
                      </a:r>
                      <a:endParaRPr lang="fr-N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7630301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7FE64B66-9DC9-D587-398D-9B82527B3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2132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Cadre de redevabilit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l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Engagement 2</a:t>
            </a:r>
            <a:endParaRPr kumimoji="0" lang="fr-FR" altLang="fr-N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Acteurs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fr-NE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MSP/P/AS</a:t>
            </a:r>
            <a:endParaRPr kumimoji="0" lang="en-US" altLang="fr-N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fr-N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544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733424" y="6488668"/>
            <a:ext cx="410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Les Nigériens Nourrissent les Nigériens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295276" y="1126342"/>
            <a:ext cx="11287124" cy="51187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fr-FR" sz="2200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47676" y="1126342"/>
            <a:ext cx="11287124" cy="5271135"/>
          </a:xfrm>
          <a:prstGeom prst="rect">
            <a:avLst/>
          </a:prstGeom>
        </p:spPr>
        <p:txBody>
          <a:bodyPr numCol="2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2617" indent="-362617" defTabSz="966978">
              <a:defRPr/>
            </a:pPr>
            <a:endParaRPr lang="fr-FR" sz="2000" b="1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BF0E6AF-5B06-0A78-2CE3-5D116019E2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181113"/>
              </p:ext>
            </p:extLst>
          </p:nvPr>
        </p:nvGraphicFramePr>
        <p:xfrm>
          <a:off x="457200" y="1468192"/>
          <a:ext cx="11429999" cy="49292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7448">
                  <a:extLst>
                    <a:ext uri="{9D8B030D-6E8A-4147-A177-3AD203B41FA5}">
                      <a16:colId xmlns:a16="http://schemas.microsoft.com/office/drawing/2014/main" val="3660914935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3647047465"/>
                    </a:ext>
                  </a:extLst>
                </a:gridCol>
                <a:gridCol w="775791">
                  <a:extLst>
                    <a:ext uri="{9D8B030D-6E8A-4147-A177-3AD203B41FA5}">
                      <a16:colId xmlns:a16="http://schemas.microsoft.com/office/drawing/2014/main" val="3890662560"/>
                    </a:ext>
                  </a:extLst>
                </a:gridCol>
                <a:gridCol w="775791">
                  <a:extLst>
                    <a:ext uri="{9D8B030D-6E8A-4147-A177-3AD203B41FA5}">
                      <a16:colId xmlns:a16="http://schemas.microsoft.com/office/drawing/2014/main" val="1481422315"/>
                    </a:ext>
                  </a:extLst>
                </a:gridCol>
                <a:gridCol w="867662">
                  <a:extLst>
                    <a:ext uri="{9D8B030D-6E8A-4147-A177-3AD203B41FA5}">
                      <a16:colId xmlns:a16="http://schemas.microsoft.com/office/drawing/2014/main" val="622858530"/>
                    </a:ext>
                  </a:extLst>
                </a:gridCol>
                <a:gridCol w="868343">
                  <a:extLst>
                    <a:ext uri="{9D8B030D-6E8A-4147-A177-3AD203B41FA5}">
                      <a16:colId xmlns:a16="http://schemas.microsoft.com/office/drawing/2014/main" val="3555616120"/>
                    </a:ext>
                  </a:extLst>
                </a:gridCol>
                <a:gridCol w="964976">
                  <a:extLst>
                    <a:ext uri="{9D8B030D-6E8A-4147-A177-3AD203B41FA5}">
                      <a16:colId xmlns:a16="http://schemas.microsoft.com/office/drawing/2014/main" val="2233657729"/>
                    </a:ext>
                  </a:extLst>
                </a:gridCol>
                <a:gridCol w="964976">
                  <a:extLst>
                    <a:ext uri="{9D8B030D-6E8A-4147-A177-3AD203B41FA5}">
                      <a16:colId xmlns:a16="http://schemas.microsoft.com/office/drawing/2014/main" val="3135846021"/>
                    </a:ext>
                  </a:extLst>
                </a:gridCol>
                <a:gridCol w="3009936">
                  <a:extLst>
                    <a:ext uri="{9D8B030D-6E8A-4147-A177-3AD203B41FA5}">
                      <a16:colId xmlns:a16="http://schemas.microsoft.com/office/drawing/2014/main" val="670717617"/>
                    </a:ext>
                  </a:extLst>
                </a:gridCol>
              </a:tblGrid>
              <a:tr h="181624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Indicateurs de l’effet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Valeur référence 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 err="1">
                          <a:effectLst/>
                        </a:rPr>
                        <a:t>Valeurs</a:t>
                      </a:r>
                      <a:endParaRPr lang="fr-N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Observations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3902295"/>
                  </a:ext>
                </a:extLst>
              </a:tr>
              <a:tr h="380120">
                <a:tc v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Previsions 2021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Réalisations 2021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Previsions 2022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Réalisations 2022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Previsions 2023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Réalisations 2023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0720046"/>
                  </a:ext>
                </a:extLst>
              </a:tr>
              <a:tr h="941865">
                <a:tc>
                  <a:txBody>
                    <a:bodyPr/>
                    <a:lstStyle/>
                    <a:p>
                      <a:r>
                        <a:rPr lang="fr-FR" sz="1000">
                          <a:effectLst/>
                        </a:rPr>
                        <a:t>1.Nombre de cartes saisonnières de disponibilité des aliments élaborés pour stimuler la consommation des produits locaux diversifiés </a:t>
                      </a:r>
                      <a:endParaRPr lang="fr-NE" sz="12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4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Engagement sur les systèmes alimentaires. Le processus débutera en 2022. Les cartes seront régionales, mais peuvent aussi concerner des transepts, des zones agro écologiques particulières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65661"/>
                  </a:ext>
                </a:extLst>
              </a:tr>
              <a:tr h="490101">
                <a:tc>
                  <a:txBody>
                    <a:bodyPr/>
                    <a:lstStyle/>
                    <a:p>
                      <a:r>
                        <a:rPr lang="fr-FR" sz="1000">
                          <a:effectLst/>
                        </a:rPr>
                        <a:t>2. diversité alimentaire minimale chez les enfants de 6-23 mois </a:t>
                      </a:r>
                      <a:endParaRPr lang="fr-NE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53,3%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(2020)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57,3%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60,3%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65,30%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Engagement sur les systèmes alimentaires et N4G.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8001133"/>
                  </a:ext>
                </a:extLst>
              </a:tr>
              <a:tr h="56174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3. Nombre de petites unités, PME /PMI promues pour la production de farines infantiles par les femmes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20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(2020)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+8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+8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NE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effectLst/>
                        </a:rPr>
                        <a:t>+8</a:t>
                      </a:r>
                      <a:endParaRPr lang="fr-N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Engagement N4G. Il est également attendu que la production locale de farine infantile atteigne 30000 tonnes en 2025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41223720"/>
                  </a:ext>
                </a:extLst>
              </a:tr>
              <a:tr h="56174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4.Nombre d’unités équipées de transformation des PFNL à haute valeur nutritive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6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En lien avec la promotion/ valorisation des PFNL à visée nutritionnelle et économique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2750795"/>
                  </a:ext>
                </a:extLst>
              </a:tr>
              <a:tr h="7518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5.Nombre de plates-formes multifonctionnelles au profit des groupements féminins mis en place et opérationnelles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30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40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Les Plateformes sont aussi des cadres de partage de bonnes pratiques et inclus des moulins et autres outils d’allègement des tâches et de pratique d’activités d’autonomisation des femmes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8224491"/>
                  </a:ext>
                </a:extLst>
              </a:tr>
              <a:tr h="10602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6. Nombre de structures communautaires qui réalisent effectivement des activités d’éducation nutritionnelle</a:t>
                      </a:r>
                      <a:endParaRPr lang="fr-NE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150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200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effectLst/>
                        </a:rPr>
                        <a:t>Activités à conduire à travers les champs écoles paysans, les maisons du paysan, les unions paysannes et autres plateformes</a:t>
                      </a:r>
                      <a:endParaRPr lang="fr-N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990477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1D762B22-B642-B19B-431F-F950FD793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803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Cadre de redevabilit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l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Engagement 3</a:t>
            </a:r>
            <a:endParaRPr kumimoji="0" lang="fr-FR" altLang="fr-N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Acteurs</a:t>
            </a:r>
            <a:r>
              <a:rPr kumimoji="0" lang="pt-PT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pt-PT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MAGEL, MHA/E, MC/I/EJ</a:t>
            </a:r>
            <a:endParaRPr kumimoji="0" lang="pt-PT" altLang="fr-N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fr-N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603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733424" y="6488668"/>
            <a:ext cx="410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Les Nigériens Nourrissent les Nigériens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295276" y="1126342"/>
            <a:ext cx="11287124" cy="51187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fr-FR" sz="2200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172579" y="1050141"/>
            <a:ext cx="11846841" cy="55874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altLang="fr-FR" sz="2400" dirty="0"/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br>
              <a:rPr lang="fr-FR" altLang="fr-FR" sz="2000" b="1" dirty="0">
                <a:latin typeface="Arial" panose="020B0604020202020204" pitchFamily="34" charset="0"/>
              </a:rPr>
            </a:br>
            <a:endParaRPr lang="fr-FR" altLang="fr-FR" sz="2000" b="1" dirty="0">
              <a:latin typeface="Arial" panose="020B0604020202020204" pitchFamily="34" charset="0"/>
            </a:endParaRPr>
          </a:p>
          <a:p>
            <a:pPr marL="0" indent="0" defTabSz="966978">
              <a:buNone/>
              <a:defRPr/>
            </a:pPr>
            <a:endParaRPr lang="fr-FR" sz="2000" b="1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809F1A1F-F39B-ACC9-7F78-73999DBC9F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00812"/>
              </p:ext>
            </p:extLst>
          </p:nvPr>
        </p:nvGraphicFramePr>
        <p:xfrm>
          <a:off x="295274" y="1647157"/>
          <a:ext cx="11601448" cy="46741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3067">
                  <a:extLst>
                    <a:ext uri="{9D8B030D-6E8A-4147-A177-3AD203B41FA5}">
                      <a16:colId xmlns:a16="http://schemas.microsoft.com/office/drawing/2014/main" val="1939443040"/>
                    </a:ext>
                  </a:extLst>
                </a:gridCol>
                <a:gridCol w="698115">
                  <a:extLst>
                    <a:ext uri="{9D8B030D-6E8A-4147-A177-3AD203B41FA5}">
                      <a16:colId xmlns:a16="http://schemas.microsoft.com/office/drawing/2014/main" val="2285462914"/>
                    </a:ext>
                  </a:extLst>
                </a:gridCol>
                <a:gridCol w="924060">
                  <a:extLst>
                    <a:ext uri="{9D8B030D-6E8A-4147-A177-3AD203B41FA5}">
                      <a16:colId xmlns:a16="http://schemas.microsoft.com/office/drawing/2014/main" val="3139014870"/>
                    </a:ext>
                  </a:extLst>
                </a:gridCol>
                <a:gridCol w="924060">
                  <a:extLst>
                    <a:ext uri="{9D8B030D-6E8A-4147-A177-3AD203B41FA5}">
                      <a16:colId xmlns:a16="http://schemas.microsoft.com/office/drawing/2014/main" val="3710054137"/>
                    </a:ext>
                  </a:extLst>
                </a:gridCol>
                <a:gridCol w="924060">
                  <a:extLst>
                    <a:ext uri="{9D8B030D-6E8A-4147-A177-3AD203B41FA5}">
                      <a16:colId xmlns:a16="http://schemas.microsoft.com/office/drawing/2014/main" val="3851465695"/>
                    </a:ext>
                  </a:extLst>
                </a:gridCol>
                <a:gridCol w="924060">
                  <a:extLst>
                    <a:ext uri="{9D8B030D-6E8A-4147-A177-3AD203B41FA5}">
                      <a16:colId xmlns:a16="http://schemas.microsoft.com/office/drawing/2014/main" val="3230620344"/>
                    </a:ext>
                  </a:extLst>
                </a:gridCol>
                <a:gridCol w="1129005">
                  <a:extLst>
                    <a:ext uri="{9D8B030D-6E8A-4147-A177-3AD203B41FA5}">
                      <a16:colId xmlns:a16="http://schemas.microsoft.com/office/drawing/2014/main" val="2027522414"/>
                    </a:ext>
                  </a:extLst>
                </a:gridCol>
                <a:gridCol w="1129005">
                  <a:extLst>
                    <a:ext uri="{9D8B030D-6E8A-4147-A177-3AD203B41FA5}">
                      <a16:colId xmlns:a16="http://schemas.microsoft.com/office/drawing/2014/main" val="4040243"/>
                    </a:ext>
                  </a:extLst>
                </a:gridCol>
                <a:gridCol w="2896016">
                  <a:extLst>
                    <a:ext uri="{9D8B030D-6E8A-4147-A177-3AD203B41FA5}">
                      <a16:colId xmlns:a16="http://schemas.microsoft.com/office/drawing/2014/main" val="3532489328"/>
                    </a:ext>
                  </a:extLst>
                </a:gridCol>
              </a:tblGrid>
              <a:tr h="164323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Indicateurs de l’effet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 anchor="ctr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Valeur référence 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Valeurs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Observations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extLst>
                  <a:ext uri="{0D108BD9-81ED-4DB2-BD59-A6C34878D82A}">
                    <a16:rowId xmlns:a16="http://schemas.microsoft.com/office/drawing/2014/main" val="1951599939"/>
                  </a:ext>
                </a:extLst>
              </a:tr>
              <a:tr h="615373">
                <a:tc v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Previsions 2021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Réalisations 2021</a:t>
                      </a:r>
                      <a:endParaRPr lang="fr-NE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Previsions 2022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Réalisations 2022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Prevision</a:t>
                      </a:r>
                      <a:endParaRPr lang="fr-NE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2023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Réalisations 2023</a:t>
                      </a:r>
                      <a:endParaRPr lang="fr-NE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tc v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520641"/>
                  </a:ext>
                </a:extLst>
              </a:tr>
              <a:tr h="6153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1.Taux d’accès (théorique) à l’eau potable pour tous en milieu rural</a:t>
                      </a:r>
                      <a:endParaRPr lang="fr-NE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47,24%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(2020)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52%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54%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56%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Progression de 2 points de pourcentage (%) /an à partir de 2021 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extLst>
                  <a:ext uri="{0D108BD9-81ED-4DB2-BD59-A6C34878D82A}">
                    <a16:rowId xmlns:a16="http://schemas.microsoft.com/office/drawing/2014/main" val="1821123383"/>
                  </a:ext>
                </a:extLst>
              </a:tr>
              <a:tr h="10819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2. Proportion des ménages utilisant une source d’eau améliorée (robinet, forage, mini adduction d’eau potable puit protégé</a:t>
                      </a:r>
                      <a:endParaRPr lang="fr-NE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58,6% (2020)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62,6% 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66,6% 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</a:endParaRPr>
                    </a:p>
                    <a:p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</a:endParaRPr>
                    </a:p>
                    <a:p>
                      <a:r>
                        <a:rPr lang="en-US" sz="1000">
                          <a:effectLst/>
                        </a:rPr>
                        <a:t>70,6% </a:t>
                      </a:r>
                      <a:endParaRPr lang="fr-NE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Ménages ruraux au niveau national. Augmentation de 4 points de pourcentage (%) /an3 </a:t>
                      </a:r>
                      <a:endParaRPr lang="fr-NE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extLst>
                  <a:ext uri="{0D108BD9-81ED-4DB2-BD59-A6C34878D82A}">
                    <a16:rowId xmlns:a16="http://schemas.microsoft.com/office/drawing/2014/main" val="3284335033"/>
                  </a:ext>
                </a:extLst>
              </a:tr>
              <a:tr h="9172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effectLst/>
                        </a:rPr>
                        <a:t>3. Nombre de centres de prise en charge de la MAS qui reçoivent des kits pour le traitement de l’eau </a:t>
                      </a:r>
                      <a:endParaRPr lang="fr-NE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N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1246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1246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</a:endParaRPr>
                    </a:p>
                    <a:p>
                      <a:r>
                        <a:rPr lang="en-US" sz="1000">
                          <a:effectLst/>
                        </a:rPr>
                        <a:t>1246</a:t>
                      </a:r>
                      <a:endParaRPr lang="fr-NE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Inclus aussi les comprimés d’Aquatab pour tous les centres et les filtres d’eau pour la moitié des centres (pour lesquels l’eau est trouble</a:t>
                      </a:r>
                      <a:endParaRPr lang="fr-NE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extLst>
                  <a:ext uri="{0D108BD9-81ED-4DB2-BD59-A6C34878D82A}">
                    <a16:rowId xmlns:a16="http://schemas.microsoft.com/office/drawing/2014/main" val="2455511229"/>
                  </a:ext>
                </a:extLst>
              </a:tr>
              <a:tr h="77163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4. Taux d'accès au service basique d’assainissement au niveau national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7,1%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(2020)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10,1%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13,1%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16,1%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Augmentation annuelle de 3 points de pourcentage au niveau national. </a:t>
                      </a:r>
                      <a:r>
                        <a:rPr lang="fr-FR" sz="1000">
                          <a:effectLst/>
                        </a:rPr>
                        <a:t>Le rapportage fera ressortir les disparités urbain-rural et aussi selon les régions </a:t>
                      </a:r>
                      <a:endParaRPr lang="fr-NE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extLst>
                  <a:ext uri="{0D108BD9-81ED-4DB2-BD59-A6C34878D82A}">
                    <a16:rowId xmlns:a16="http://schemas.microsoft.com/office/drawing/2014/main" val="981427401"/>
                  </a:ext>
                </a:extLst>
              </a:tr>
              <a:tr h="5082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5. Proportion des ménages pratiquant la défécation à l’air libre au niveau national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73,7%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(2020)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68,7% 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63,7% 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</a:endParaRPr>
                    </a:p>
                    <a:p>
                      <a:r>
                        <a:rPr lang="en-US" sz="1000">
                          <a:effectLst/>
                        </a:rPr>
                        <a:t>58,7% </a:t>
                      </a:r>
                      <a:endParaRPr lang="fr-NE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effectLst/>
                        </a:rPr>
                        <a:t>Réduction de moins de 5 points de pourcentage (%) /an. Désagrégation urbain-rural à générer également</a:t>
                      </a:r>
                      <a:endParaRPr lang="fr-N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55" marR="65655" marT="0" marB="0"/>
                </a:tc>
                <a:extLst>
                  <a:ext uri="{0D108BD9-81ED-4DB2-BD59-A6C34878D82A}">
                    <a16:rowId xmlns:a16="http://schemas.microsoft.com/office/drawing/2014/main" val="1469005327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4C3E5490-2215-4D91-3387-3762B66B5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591" y="11581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Cadre de redevabilit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l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Engagement 4</a:t>
            </a:r>
            <a:endParaRPr kumimoji="0" lang="fr-FR" altLang="fr-N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Acteurs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MHA/E</a:t>
            </a:r>
            <a:endParaRPr kumimoji="0" lang="fr-FR" altLang="fr-N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N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639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733424" y="6488668"/>
            <a:ext cx="410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Nigériens Nourrissent les Nigériens</a:t>
            </a:r>
          </a:p>
        </p:txBody>
      </p:sp>
      <p:sp>
        <p:nvSpPr>
          <p:cNvPr id="12" name="Google Shape;72;p12">
            <a:extLst>
              <a:ext uri="{FF2B5EF4-FFF2-40B4-BE49-F238E27FC236}">
                <a16:creationId xmlns:a16="http://schemas.microsoft.com/office/drawing/2014/main" id="{41999E2D-E8F2-430C-ACD7-67D4E227FA7F}"/>
              </a:ext>
            </a:extLst>
          </p:cNvPr>
          <p:cNvSpPr txBox="1"/>
          <p:nvPr/>
        </p:nvSpPr>
        <p:spPr>
          <a:xfrm>
            <a:off x="370564" y="1194318"/>
            <a:ext cx="11554736" cy="516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67" tIns="27933" rIns="55867" bIns="27933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025D344-B6D5-4CD3-C636-230AB8F26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050291"/>
              </p:ext>
            </p:extLst>
          </p:nvPr>
        </p:nvGraphicFramePr>
        <p:xfrm>
          <a:off x="370564" y="1560090"/>
          <a:ext cx="10935717" cy="48349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9632">
                  <a:extLst>
                    <a:ext uri="{9D8B030D-6E8A-4147-A177-3AD203B41FA5}">
                      <a16:colId xmlns:a16="http://schemas.microsoft.com/office/drawing/2014/main" val="3690577122"/>
                    </a:ext>
                  </a:extLst>
                </a:gridCol>
                <a:gridCol w="647224">
                  <a:extLst>
                    <a:ext uri="{9D8B030D-6E8A-4147-A177-3AD203B41FA5}">
                      <a16:colId xmlns:a16="http://schemas.microsoft.com/office/drawing/2014/main" val="2721926757"/>
                    </a:ext>
                  </a:extLst>
                </a:gridCol>
                <a:gridCol w="739966">
                  <a:extLst>
                    <a:ext uri="{9D8B030D-6E8A-4147-A177-3AD203B41FA5}">
                      <a16:colId xmlns:a16="http://schemas.microsoft.com/office/drawing/2014/main" val="102161950"/>
                    </a:ext>
                  </a:extLst>
                </a:gridCol>
                <a:gridCol w="739966">
                  <a:extLst>
                    <a:ext uri="{9D8B030D-6E8A-4147-A177-3AD203B41FA5}">
                      <a16:colId xmlns:a16="http://schemas.microsoft.com/office/drawing/2014/main" val="1073867755"/>
                    </a:ext>
                  </a:extLst>
                </a:gridCol>
                <a:gridCol w="739966">
                  <a:extLst>
                    <a:ext uri="{9D8B030D-6E8A-4147-A177-3AD203B41FA5}">
                      <a16:colId xmlns:a16="http://schemas.microsoft.com/office/drawing/2014/main" val="2212396284"/>
                    </a:ext>
                  </a:extLst>
                </a:gridCol>
                <a:gridCol w="832709">
                  <a:extLst>
                    <a:ext uri="{9D8B030D-6E8A-4147-A177-3AD203B41FA5}">
                      <a16:colId xmlns:a16="http://schemas.microsoft.com/office/drawing/2014/main" val="2578786494"/>
                    </a:ext>
                  </a:extLst>
                </a:gridCol>
                <a:gridCol w="924794">
                  <a:extLst>
                    <a:ext uri="{9D8B030D-6E8A-4147-A177-3AD203B41FA5}">
                      <a16:colId xmlns:a16="http://schemas.microsoft.com/office/drawing/2014/main" val="3856944594"/>
                    </a:ext>
                  </a:extLst>
                </a:gridCol>
                <a:gridCol w="924794">
                  <a:extLst>
                    <a:ext uri="{9D8B030D-6E8A-4147-A177-3AD203B41FA5}">
                      <a16:colId xmlns:a16="http://schemas.microsoft.com/office/drawing/2014/main" val="2579594117"/>
                    </a:ext>
                  </a:extLst>
                </a:gridCol>
                <a:gridCol w="3146666">
                  <a:extLst>
                    <a:ext uri="{9D8B030D-6E8A-4147-A177-3AD203B41FA5}">
                      <a16:colId xmlns:a16="http://schemas.microsoft.com/office/drawing/2014/main" val="3773359314"/>
                    </a:ext>
                  </a:extLst>
                </a:gridCol>
              </a:tblGrid>
              <a:tr h="243592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Indicateurs de l’effet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Valeur référence 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Valeurs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Observations</a:t>
                      </a:r>
                      <a:endParaRPr lang="fr-N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/>
                </a:tc>
                <a:extLst>
                  <a:ext uri="{0D108BD9-81ED-4DB2-BD59-A6C34878D82A}">
                    <a16:rowId xmlns:a16="http://schemas.microsoft.com/office/drawing/2014/main" val="1882521793"/>
                  </a:ext>
                </a:extLst>
              </a:tr>
              <a:tr h="334423">
                <a:tc v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Previsions 2021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Réalisations 2021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Previsions 2022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Réalisations 2022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Previsions 2023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Réalisations 2023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/>
                </a:tc>
                <a:tc vMerge="1">
                  <a:txBody>
                    <a:bodyPr/>
                    <a:lstStyle/>
                    <a:p>
                      <a:endParaRPr lang="fr-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630667"/>
                  </a:ext>
                </a:extLst>
              </a:tr>
              <a:tr h="847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1. Nombre de ménages dont la femme bénéficie de filets sociaux pluriannuels accompagnés de mesures à visée nutritionnelle (sensibilisation, PFE, dépistage…)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27 800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27 800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27 800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</a:endParaRPr>
                    </a:p>
                    <a:p>
                      <a:pPr algn="ctr"/>
                      <a:r>
                        <a:rPr lang="en-US" sz="1000">
                          <a:effectLst/>
                        </a:rPr>
                        <a:t>60000 </a:t>
                      </a:r>
                      <a:endParaRPr lang="fr-NE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Activités « soft » en faveur de la nutrition délivrées aux bénéficiaires des filets sociaux pluriannuels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/>
                </a:tc>
                <a:extLst>
                  <a:ext uri="{0D108BD9-81ED-4DB2-BD59-A6C34878D82A}">
                    <a16:rowId xmlns:a16="http://schemas.microsoft.com/office/drawing/2014/main" val="306607118"/>
                  </a:ext>
                </a:extLst>
              </a:tr>
              <a:tr h="7606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2. Nombre d’enfants de 6-23 mois bénéficiant d’un complément alimentaire en période de soudure et/ou en situation d’urgence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187 507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200 000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</a:endParaRPr>
                    </a:p>
                    <a:p>
                      <a:pPr algn="ctr"/>
                      <a:r>
                        <a:rPr lang="en-US" sz="1000">
                          <a:effectLst/>
                        </a:rPr>
                        <a:t>216000</a:t>
                      </a:r>
                      <a:endParaRPr lang="fr-NE" sz="1200">
                        <a:effectLst/>
                      </a:endParaRPr>
                    </a:p>
                    <a:p>
                      <a:pPr algn="ctr"/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Distribution systématique aux enfants de 6-23 mois (Blanket feeding). Les femmes enceintes et allaitantes sont aussi concernées. Leurs données sont aussi à générer pour le suivi.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/>
                </a:tc>
                <a:extLst>
                  <a:ext uri="{0D108BD9-81ED-4DB2-BD59-A6C34878D82A}">
                    <a16:rowId xmlns:a16="http://schemas.microsoft.com/office/drawing/2014/main" val="932821762"/>
                  </a:ext>
                </a:extLst>
              </a:tr>
              <a:tr h="5054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3.Score de consommation alimentaire (SCA) acceptable des ménages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62,7%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(2019)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64,9%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67,3%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69,3% 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Evolution du score de consommation alimentaire des ménages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extLst>
                  <a:ext uri="{0D108BD9-81ED-4DB2-BD59-A6C34878D82A}">
                    <a16:rowId xmlns:a16="http://schemas.microsoft.com/office/drawing/2014/main" val="3512524688"/>
                  </a:ext>
                </a:extLst>
              </a:tr>
              <a:tr h="847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4. Quantité (en tonnes) de farines locales fortifiées/ enrichies distribuées par le Gouvernement dans le cadre des réponses d’urgence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384,4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414,0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476,1 </a:t>
                      </a:r>
                      <a:endParaRPr lang="fr-NE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Farine fortifiée pour distribution ciblée par le Gouvernement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/>
                </a:tc>
                <a:extLst>
                  <a:ext uri="{0D108BD9-81ED-4DB2-BD59-A6C34878D82A}">
                    <a16:rowId xmlns:a16="http://schemas.microsoft.com/office/drawing/2014/main" val="2994401573"/>
                  </a:ext>
                </a:extLst>
              </a:tr>
              <a:tr h="1296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5. Pourcentage des centres de détention disposant d’un jardin potager et/ou de champs exploités</a:t>
                      </a:r>
                      <a:br>
                        <a:rPr lang="fr-FR" sz="1000">
                          <a:effectLst/>
                        </a:rPr>
                      </a:br>
                      <a:r>
                        <a:rPr lang="fr-FR" sz="1000">
                          <a:effectLst/>
                        </a:rPr>
                        <a:t>pour améliorer la disponibilité alimentaire (en céréales, légumes, fruits et légumineuses) des détenus</a:t>
                      </a:r>
                      <a:endParaRPr lang="fr-NE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10%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fr-NE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fr-NE" sz="1100" dirty="0">
                        <a:effectLst/>
                      </a:endParaRPr>
                    </a:p>
                    <a:p>
                      <a:pPr algn="ctr"/>
                      <a:r>
                        <a:rPr lang="en-US" sz="1000" dirty="0">
                          <a:effectLst/>
                        </a:rPr>
                        <a:t>10% </a:t>
                      </a:r>
                      <a:endParaRPr lang="fr-NE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fr-N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N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effectLst/>
                        </a:rPr>
                        <a:t>Les jardins/ champs sont à exploiter par les détenus sous la supervision de leur surveillants pénitenciers. Les espaces de production sont disponibles</a:t>
                      </a:r>
                      <a:endParaRPr lang="fr-N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17" marR="66017" marT="0" marB="0"/>
                </a:tc>
                <a:extLst>
                  <a:ext uri="{0D108BD9-81ED-4DB2-BD59-A6C34878D82A}">
                    <a16:rowId xmlns:a16="http://schemas.microsoft.com/office/drawing/2014/main" val="1465841650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00991EED-43A6-380A-4CFA-7C5A19032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32" y="122587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Cadre de redevabilit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l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Engagement 5</a:t>
            </a:r>
            <a:endParaRPr kumimoji="0" lang="fr-FR" altLang="fr-N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Acteurs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fr-FR" altLang="fr-N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MAP/AS/P, DNPGCA, MAH/GC, MAGEL</a:t>
            </a:r>
            <a:endParaRPr kumimoji="0" lang="fr-FR" altLang="fr-N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N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61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9785CA63-D5EA-4E32-918F-9BCA592EC59D}" vid="{D4240ADC-7648-4BD1-981E-4FBD3C58722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PPT HC3N</Template>
  <TotalTime>4156</TotalTime>
  <Words>2796</Words>
  <Application>Microsoft Office PowerPoint</Application>
  <PresentationFormat>Grand écran</PresentationFormat>
  <Paragraphs>659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Arial</vt:lpstr>
      <vt:lpstr>Arial Narrow</vt:lpstr>
      <vt:lpstr>Calibri</vt:lpstr>
      <vt:lpstr>Calibri Light</vt:lpstr>
      <vt:lpstr>Century Gothic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FAO of the 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NtandouBouzitou, Gervais (FAONE)</dc:creator>
  <cp:lastModifiedBy>Abdoul Wahab Zakari</cp:lastModifiedBy>
  <cp:revision>212</cp:revision>
  <dcterms:created xsi:type="dcterms:W3CDTF">2022-05-11T14:27:00Z</dcterms:created>
  <dcterms:modified xsi:type="dcterms:W3CDTF">2024-03-28T14:58:29Z</dcterms:modified>
</cp:coreProperties>
</file>