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56" r:id="rId1"/>
    <p:sldMasterId id="2147483648" r:id="rId2"/>
  </p:sldMasterIdLst>
  <p:notesMasterIdLst>
    <p:notesMasterId r:id="rId12"/>
  </p:notesMasterIdLst>
  <p:sldIdLst>
    <p:sldId id="261" r:id="rId3"/>
    <p:sldId id="398" r:id="rId4"/>
    <p:sldId id="416" r:id="rId5"/>
    <p:sldId id="411" r:id="rId6"/>
    <p:sldId id="420" r:id="rId7"/>
    <p:sldId id="417" r:id="rId8"/>
    <p:sldId id="418" r:id="rId9"/>
    <p:sldId id="419" r:id="rId10"/>
    <p:sldId id="410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865F724B-4BB1-4C2C-AB79-C25ECD5622C1}">
          <p14:sldIdLst>
            <p14:sldId id="261"/>
          </p14:sldIdLst>
        </p14:section>
        <p14:section name="Section sans titre" id="{C67A54A2-4A70-4FDB-88A2-550EBAA4A7D9}">
          <p14:sldIdLst>
            <p14:sldId id="398"/>
            <p14:sldId id="416"/>
            <p14:sldId id="411"/>
            <p14:sldId id="420"/>
            <p14:sldId id="417"/>
            <p14:sldId id="418"/>
            <p14:sldId id="419"/>
            <p14:sldId id="4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inda Munos" initials="MM" lastIdx="15" clrIdx="0">
    <p:extLst>
      <p:ext uri="{19B8F6BF-5375-455C-9EA6-DF929625EA0E}">
        <p15:presenceInfo xmlns:p15="http://schemas.microsoft.com/office/powerpoint/2012/main" userId="Melinda Munos" providerId="None"/>
      </p:ext>
    </p:extLst>
  </p:cmAuthor>
  <p:cmAuthor id="2" name="Guillaume Poirel" initials="GP" lastIdx="3" clrIdx="1">
    <p:extLst>
      <p:ext uri="{19B8F6BF-5375-455C-9EA6-DF929625EA0E}">
        <p15:presenceInfo xmlns:p15="http://schemas.microsoft.com/office/powerpoint/2012/main" userId="Guillaume Poirel" providerId="None"/>
      </p:ext>
    </p:extLst>
  </p:cmAuthor>
  <p:cmAuthor id="3" name="user" initials="u" lastIdx="2" clrIdx="2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3" autoAdjust="0"/>
    <p:restoredTop sz="94293" autoAdjust="0"/>
  </p:normalViewPr>
  <p:slideViewPr>
    <p:cSldViewPr>
      <p:cViewPr varScale="1">
        <p:scale>
          <a:sx n="68" d="100"/>
          <a:sy n="68" d="100"/>
        </p:scale>
        <p:origin x="1148" y="6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6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D3592-F663-4DAD-82B0-B6206D1A948B}" type="datetimeFigureOut">
              <a:rPr lang="fr-FR" smtClean="0"/>
              <a:pPr/>
              <a:t>03/04/2024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48DAC-8A2D-4825-850C-34E762FB0A5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507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8DAC-8A2D-4825-850C-34E762FB0A5F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273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 de la présentation</a:t>
            </a:r>
          </a:p>
          <a:p>
            <a:endParaRPr lang="fr-FR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8DAC-8A2D-4825-850C-34E762FB0A5F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568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8DAC-8A2D-4825-850C-34E762FB0A5F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6866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8DAC-8A2D-4825-850C-34E762FB0A5F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204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8DAC-8A2D-4825-850C-34E762FB0A5F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365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8DAC-8A2D-4825-850C-34E762FB0A5F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0432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8DAC-8A2D-4825-850C-34E762FB0A5F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2947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8DAC-8A2D-4825-850C-34E762FB0A5F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91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48DAC-8A2D-4825-850C-34E762FB0A5F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7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itre 1"/>
          <p:cNvSpPr>
            <a:spLocks noGrp="1"/>
          </p:cNvSpPr>
          <p:nvPr>
            <p:ph type="title" hasCustomPrompt="1"/>
          </p:nvPr>
        </p:nvSpPr>
        <p:spPr>
          <a:xfrm>
            <a:off x="4572000" y="2852936"/>
            <a:ext cx="4320480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none" baseline="0"/>
            </a:lvl1pPr>
          </a:lstStyle>
          <a:p>
            <a:r>
              <a:rPr lang="fr-FR"/>
              <a:t>Title</a:t>
            </a:r>
            <a:endParaRPr lang="fr-FR" dirty="0"/>
          </a:p>
        </p:txBody>
      </p:sp>
      <p:sp>
        <p:nvSpPr>
          <p:cNvPr id="8" name="Espace réservé du texte 2"/>
          <p:cNvSpPr>
            <a:spLocks noGrp="1"/>
          </p:cNvSpPr>
          <p:nvPr>
            <p:ph idx="1" hasCustomPrompt="1"/>
          </p:nvPr>
        </p:nvSpPr>
        <p:spPr>
          <a:xfrm>
            <a:off x="4572000" y="4797152"/>
            <a:ext cx="4320480" cy="9361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>
              <a:defRPr cap="none" baseline="0"/>
            </a:lvl1pPr>
          </a:lstStyle>
          <a:p>
            <a:pPr lvl="0"/>
            <a:r>
              <a:rPr lang="fr-FR"/>
              <a:t>Presenter, authors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0" hasCustomPrompt="1"/>
          </p:nvPr>
        </p:nvSpPr>
        <p:spPr>
          <a:xfrm>
            <a:off x="4572000" y="6022107"/>
            <a:ext cx="4320480" cy="503237"/>
          </a:xfrm>
        </p:spPr>
        <p:txBody>
          <a:bodyPr anchor="ctr" anchorCtr="0">
            <a:normAutofit/>
          </a:bodyPr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Date, Place</a:t>
            </a:r>
          </a:p>
        </p:txBody>
      </p:sp>
    </p:spTree>
    <p:extLst>
      <p:ext uri="{BB962C8B-B14F-4D97-AF65-F5344CB8AC3E}">
        <p14:creationId xmlns:p14="http://schemas.microsoft.com/office/powerpoint/2010/main" val="90576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225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67544" y="3573016"/>
            <a:ext cx="8208912" cy="2016224"/>
          </a:xfrm>
        </p:spPr>
        <p:txBody>
          <a:bodyPr anchor="ctr" anchorCtr="0">
            <a:normAutofit/>
          </a:bodyPr>
          <a:lstStyle>
            <a:lvl1pPr algn="ctr">
              <a:buNone/>
              <a:defRPr sz="2800"/>
            </a:lvl1pPr>
          </a:lstStyle>
          <a:p>
            <a:pPr lvl="0"/>
            <a:r>
              <a:rPr lang="fr-FR"/>
              <a:t>Sub-title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 hasCustomPrompt="1"/>
          </p:nvPr>
        </p:nvSpPr>
        <p:spPr>
          <a:xfrm>
            <a:off x="2484438" y="188913"/>
            <a:ext cx="6191250" cy="431800"/>
          </a:xfrm>
        </p:spPr>
        <p:txBody>
          <a:bodyPr anchor="ctr" anchorCtr="0">
            <a:noAutofit/>
          </a:bodyPr>
          <a:lstStyle>
            <a:lvl1pPr>
              <a:buNone/>
              <a:defRPr sz="14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/>
              <a:t>Title of the presentation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 hasCustomPrompt="1"/>
          </p:nvPr>
        </p:nvSpPr>
        <p:spPr>
          <a:xfrm>
            <a:off x="467544" y="1628800"/>
            <a:ext cx="8208912" cy="1728192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Title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2C702AE-1502-43AE-8DBA-2BCAD3408EF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contenu 13"/>
          <p:cNvSpPr>
            <a:spLocks noGrp="1"/>
          </p:cNvSpPr>
          <p:nvPr>
            <p:ph sz="quarter" idx="17" hasCustomPrompt="1"/>
          </p:nvPr>
        </p:nvSpPr>
        <p:spPr>
          <a:xfrm>
            <a:off x="468313" y="6444808"/>
            <a:ext cx="1366837" cy="360000"/>
          </a:xfrm>
        </p:spPr>
        <p:txBody>
          <a:bodyPr anchor="ctr" anchorCtr="0">
            <a:noAutofit/>
          </a:bodyPr>
          <a:lstStyle>
            <a:lvl1pPr>
              <a:buNone/>
              <a:defRPr sz="120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Date</a:t>
            </a:r>
          </a:p>
        </p:txBody>
      </p:sp>
      <p:sp>
        <p:nvSpPr>
          <p:cNvPr id="15" name="Espace réservé du contenu 13"/>
          <p:cNvSpPr>
            <a:spLocks noGrp="1"/>
          </p:cNvSpPr>
          <p:nvPr>
            <p:ph sz="quarter" idx="18" hasCustomPrompt="1"/>
          </p:nvPr>
        </p:nvSpPr>
        <p:spPr>
          <a:xfrm>
            <a:off x="1909019" y="6444808"/>
            <a:ext cx="4391173" cy="360000"/>
          </a:xfrm>
        </p:spPr>
        <p:txBody>
          <a:bodyPr anchor="ctr" anchorCtr="0">
            <a:noAutofit/>
          </a:bodyPr>
          <a:lstStyle>
            <a:lvl1pPr algn="ctr">
              <a:buNone/>
              <a:defRPr sz="1200" baseline="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Event, place</a:t>
            </a:r>
          </a:p>
        </p:txBody>
      </p:sp>
    </p:spTree>
    <p:extLst>
      <p:ext uri="{BB962C8B-B14F-4D97-AF65-F5344CB8AC3E}">
        <p14:creationId xmlns:p14="http://schemas.microsoft.com/office/powerpoint/2010/main" val="105225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 cap="none" baseline="0"/>
            </a:lvl1pPr>
          </a:lstStyle>
          <a:p>
            <a:r>
              <a:rPr lang="fr-FR"/>
              <a:t>Title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Text</a:t>
            </a:r>
            <a:endParaRPr lang="fr-FR" dirty="0"/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02AE-1502-43AE-8DBA-2BCAD3408EF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 hasCustomPrompt="1"/>
          </p:nvPr>
        </p:nvSpPr>
        <p:spPr>
          <a:xfrm>
            <a:off x="2484438" y="188913"/>
            <a:ext cx="6191250" cy="431800"/>
          </a:xfrm>
        </p:spPr>
        <p:txBody>
          <a:bodyPr anchor="ctr" anchorCtr="0">
            <a:noAutofit/>
          </a:bodyPr>
          <a:lstStyle>
            <a:lvl1pPr>
              <a:buNone/>
              <a:defRPr sz="14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/>
              <a:t>Title of the presentation</a:t>
            </a:r>
          </a:p>
        </p:txBody>
      </p:sp>
      <p:sp>
        <p:nvSpPr>
          <p:cNvPr id="8" name="Espace réservé du contenu 13"/>
          <p:cNvSpPr>
            <a:spLocks noGrp="1"/>
          </p:cNvSpPr>
          <p:nvPr>
            <p:ph sz="quarter" idx="17" hasCustomPrompt="1"/>
          </p:nvPr>
        </p:nvSpPr>
        <p:spPr>
          <a:xfrm>
            <a:off x="468313" y="6444808"/>
            <a:ext cx="1366837" cy="360000"/>
          </a:xfrm>
        </p:spPr>
        <p:txBody>
          <a:bodyPr anchor="ctr" anchorCtr="0">
            <a:noAutofit/>
          </a:bodyPr>
          <a:lstStyle>
            <a:lvl1pPr>
              <a:buNone/>
              <a:defRPr sz="120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Date</a:t>
            </a:r>
          </a:p>
        </p:txBody>
      </p:sp>
      <p:sp>
        <p:nvSpPr>
          <p:cNvPr id="9" name="Espace réservé du contenu 13"/>
          <p:cNvSpPr>
            <a:spLocks noGrp="1"/>
          </p:cNvSpPr>
          <p:nvPr>
            <p:ph sz="quarter" idx="18" hasCustomPrompt="1"/>
          </p:nvPr>
        </p:nvSpPr>
        <p:spPr>
          <a:xfrm>
            <a:off x="1909019" y="6444808"/>
            <a:ext cx="4391173" cy="360000"/>
          </a:xfrm>
        </p:spPr>
        <p:txBody>
          <a:bodyPr anchor="ctr" anchorCtr="0">
            <a:noAutofit/>
          </a:bodyPr>
          <a:lstStyle>
            <a:lvl1pPr algn="ctr">
              <a:buNone/>
              <a:defRPr sz="1200" baseline="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Event, place</a:t>
            </a:r>
          </a:p>
        </p:txBody>
      </p:sp>
    </p:spTree>
    <p:extLst>
      <p:ext uri="{BB962C8B-B14F-4D97-AF65-F5344CB8AC3E}">
        <p14:creationId xmlns:p14="http://schemas.microsoft.com/office/powerpoint/2010/main" val="105225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 cap="none" baseline="0"/>
            </a:lvl1pPr>
          </a:lstStyle>
          <a:p>
            <a:r>
              <a:rPr lang="fr-FR"/>
              <a:t>Title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67544" y="2276872"/>
            <a:ext cx="3960440" cy="3888432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fr-FR"/>
              <a:t>Text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02AE-1502-43AE-8DBA-2BCAD3408EF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 hasCustomPrompt="1"/>
          </p:nvPr>
        </p:nvSpPr>
        <p:spPr>
          <a:xfrm>
            <a:off x="2484438" y="188913"/>
            <a:ext cx="6191250" cy="431800"/>
          </a:xfrm>
        </p:spPr>
        <p:txBody>
          <a:bodyPr anchor="ctr" anchorCtr="0">
            <a:noAutofit/>
          </a:bodyPr>
          <a:lstStyle>
            <a:lvl1pPr>
              <a:buNone/>
              <a:defRPr sz="14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r-FR"/>
              <a:t>Title of the presentation</a:t>
            </a:r>
          </a:p>
        </p:txBody>
      </p:sp>
      <p:sp>
        <p:nvSpPr>
          <p:cNvPr id="13" name="Espace réservé du contenu 2"/>
          <p:cNvSpPr>
            <a:spLocks noGrp="1"/>
          </p:cNvSpPr>
          <p:nvPr>
            <p:ph idx="14" hasCustomPrompt="1"/>
          </p:nvPr>
        </p:nvSpPr>
        <p:spPr>
          <a:xfrm>
            <a:off x="4716016" y="2276872"/>
            <a:ext cx="3960440" cy="3888432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fr-FR"/>
              <a:t>Text</a:t>
            </a:r>
            <a:endParaRPr lang="fr-FR" dirty="0"/>
          </a:p>
        </p:txBody>
      </p:sp>
      <p:sp>
        <p:nvSpPr>
          <p:cNvPr id="9" name="Espace réservé du contenu 13"/>
          <p:cNvSpPr>
            <a:spLocks noGrp="1"/>
          </p:cNvSpPr>
          <p:nvPr>
            <p:ph sz="quarter" idx="17" hasCustomPrompt="1"/>
          </p:nvPr>
        </p:nvSpPr>
        <p:spPr>
          <a:xfrm>
            <a:off x="468313" y="6444808"/>
            <a:ext cx="1366837" cy="360000"/>
          </a:xfrm>
        </p:spPr>
        <p:txBody>
          <a:bodyPr anchor="ctr" anchorCtr="0">
            <a:noAutofit/>
          </a:bodyPr>
          <a:lstStyle>
            <a:lvl1pPr>
              <a:buNone/>
              <a:defRPr sz="120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Date</a:t>
            </a:r>
          </a:p>
        </p:txBody>
      </p:sp>
      <p:sp>
        <p:nvSpPr>
          <p:cNvPr id="10" name="Espace réservé du contenu 13"/>
          <p:cNvSpPr>
            <a:spLocks noGrp="1"/>
          </p:cNvSpPr>
          <p:nvPr>
            <p:ph sz="quarter" idx="18" hasCustomPrompt="1"/>
          </p:nvPr>
        </p:nvSpPr>
        <p:spPr>
          <a:xfrm>
            <a:off x="1909019" y="6444808"/>
            <a:ext cx="4391173" cy="360000"/>
          </a:xfrm>
        </p:spPr>
        <p:txBody>
          <a:bodyPr anchor="ctr" anchorCtr="0">
            <a:noAutofit/>
          </a:bodyPr>
          <a:lstStyle>
            <a:lvl1pPr algn="ctr">
              <a:buNone/>
              <a:defRPr sz="1200" baseline="0">
                <a:solidFill>
                  <a:schemeClr val="bg1"/>
                </a:solidFill>
              </a:defRPr>
            </a:lvl1pPr>
            <a:lvl2pPr>
              <a:buNone/>
              <a:defRPr sz="1400">
                <a:solidFill>
                  <a:schemeClr val="bg1"/>
                </a:solidFill>
              </a:defRPr>
            </a:lvl2pPr>
            <a:lvl3pPr>
              <a:buNone/>
              <a:defRPr sz="1400">
                <a:solidFill>
                  <a:schemeClr val="bg1"/>
                </a:solidFill>
              </a:defRPr>
            </a:lvl3pPr>
            <a:lvl4pPr>
              <a:buNone/>
              <a:defRPr sz="1400">
                <a:solidFill>
                  <a:schemeClr val="bg1"/>
                </a:solidFill>
              </a:defRPr>
            </a:lvl4pPr>
            <a:lvl5pPr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Event, place</a:t>
            </a:r>
          </a:p>
        </p:txBody>
      </p:sp>
    </p:spTree>
    <p:extLst>
      <p:ext uri="{BB962C8B-B14F-4D97-AF65-F5344CB8AC3E}">
        <p14:creationId xmlns:p14="http://schemas.microsoft.com/office/powerpoint/2010/main" val="105225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33664" y="3140968"/>
            <a:ext cx="4258816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44008" y="4437112"/>
            <a:ext cx="4248472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SOUS-TITRE DE LA PRESENTATION </a:t>
            </a:r>
          </a:p>
        </p:txBody>
      </p:sp>
    </p:spTree>
    <p:extLst>
      <p:ext uri="{BB962C8B-B14F-4D97-AF65-F5344CB8AC3E}">
        <p14:creationId xmlns:p14="http://schemas.microsoft.com/office/powerpoint/2010/main" val="182181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b="1" kern="1200" cap="none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 cap="none" baseline="0"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0891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7544" y="2276872"/>
            <a:ext cx="8208912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53336"/>
            <a:ext cx="1378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Date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835696" y="6453336"/>
            <a:ext cx="4392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r-FR"/>
              <a:t>Place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88424" y="6453336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2C702AE-1502-43AE-8DBA-2BCAD3408EF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489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50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b="1" kern="1200" cap="none" baseline="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em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716016" y="268786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Processus de mise à jour</a:t>
            </a: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826F6DC0-86EF-B4CD-E01B-A7411880EF21}"/>
              </a:ext>
            </a:extLst>
          </p:cNvPr>
          <p:cNvSpPr txBox="1">
            <a:spLocks/>
          </p:cNvSpPr>
          <p:nvPr/>
        </p:nvSpPr>
        <p:spPr>
          <a:xfrm>
            <a:off x="5004048" y="5191432"/>
            <a:ext cx="4032448" cy="116691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500" dirty="0">
                <a:solidFill>
                  <a:schemeClr val="tx1"/>
                </a:solidFill>
              </a:rPr>
              <a:t>Atelier de consolidation des indicateurs Nutrition Info</a:t>
            </a:r>
          </a:p>
          <a:p>
            <a:pPr algn="ctr"/>
            <a:r>
              <a:rPr lang="fr-FR" sz="1200" i="1" dirty="0">
                <a:solidFill>
                  <a:schemeClr val="tx1"/>
                </a:solidFill>
              </a:rPr>
              <a:t>Mars 2024 Tahoua, Niger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02AE-1502-43AE-8DBA-2BCAD3408EF2}" type="slidenum">
              <a:rPr lang="fr-FR" smtClean="0">
                <a:latin typeface="+mj-lt"/>
              </a:rPr>
              <a:pPr/>
              <a:t>2</a:t>
            </a:fld>
            <a:endParaRPr lang="fr-FR">
              <a:latin typeface="+mj-lt"/>
            </a:endParaRPr>
          </a:p>
        </p:txBody>
      </p:sp>
      <p:sp>
        <p:nvSpPr>
          <p:cNvPr id="7" name="Espace réservé du numéro de diapositive 3">
            <a:extLst>
              <a:ext uri="{FF2B5EF4-FFF2-40B4-BE49-F238E27FC236}">
                <a16:creationId xmlns:a16="http://schemas.microsoft.com/office/drawing/2014/main" id="{BC6DABDC-D11D-4D1A-8A6B-2B1A7884AB07}"/>
              </a:ext>
            </a:extLst>
          </p:cNvPr>
          <p:cNvSpPr txBox="1">
            <a:spLocks/>
          </p:cNvSpPr>
          <p:nvPr/>
        </p:nvSpPr>
        <p:spPr>
          <a:xfrm>
            <a:off x="8388424" y="6453336"/>
            <a:ext cx="6214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C702AE-1502-43AE-8DBA-2BCAD3408EF2}" type="slidenum">
              <a:rPr lang="fr-FR" smtClean="0">
                <a:latin typeface="+mj-lt"/>
              </a:rPr>
              <a:pPr/>
              <a:t>2</a:t>
            </a:fld>
            <a:endParaRPr lang="fr-FR">
              <a:latin typeface="+mj-lt"/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6983413" y="0"/>
            <a:ext cx="2160587" cy="720725"/>
            <a:chOff x="6983413" y="0"/>
            <a:chExt cx="2190482" cy="720725"/>
          </a:xfrm>
        </p:grpSpPr>
        <p:grpSp>
          <p:nvGrpSpPr>
            <p:cNvPr id="14" name="Group 4"/>
            <p:cNvGrpSpPr>
              <a:grpSpLocks noChangeAspect="1"/>
            </p:cNvGrpSpPr>
            <p:nvPr/>
          </p:nvGrpSpPr>
          <p:grpSpPr bwMode="auto">
            <a:xfrm>
              <a:off x="6983413" y="0"/>
              <a:ext cx="2160587" cy="720725"/>
              <a:chOff x="4399" y="0"/>
              <a:chExt cx="1361" cy="454"/>
            </a:xfrm>
          </p:grpSpPr>
          <p:sp>
            <p:nvSpPr>
              <p:cNvPr id="16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4399" y="0"/>
                <a:ext cx="1361" cy="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pic>
            <p:nvPicPr>
              <p:cNvPr id="17" name="Picture 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99" y="4"/>
                <a:ext cx="681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3706" y="3176"/>
              <a:ext cx="1110189" cy="715991"/>
            </a:xfrm>
            <a:prstGeom prst="rect">
              <a:avLst/>
            </a:prstGeom>
          </p:spPr>
        </p:pic>
      </p:grpSp>
      <p:sp>
        <p:nvSpPr>
          <p:cNvPr id="11" name="ZoneTexte 10">
            <a:extLst>
              <a:ext uri="{FF2B5EF4-FFF2-40B4-BE49-F238E27FC236}">
                <a16:creationId xmlns:a16="http://schemas.microsoft.com/office/drawing/2014/main" id="{40F7D922-8A6D-4AEC-B44F-01D472F22DD8}"/>
              </a:ext>
            </a:extLst>
          </p:cNvPr>
          <p:cNvSpPr txBox="1"/>
          <p:nvPr/>
        </p:nvSpPr>
        <p:spPr>
          <a:xfrm>
            <a:off x="2339752" y="159023"/>
            <a:ext cx="4613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bg1"/>
                </a:solidFill>
              </a:rPr>
              <a:t>PLAN DE LA PRESENTATION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512912" y="2060848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fr-FR" sz="3200" b="1" dirty="0"/>
              <a:t>Pourquoi mettre à jour les indicateurs ?</a:t>
            </a:r>
          </a:p>
          <a:p>
            <a:pPr marL="514350" indent="-514350">
              <a:buAutoNum type="arabicPeriod"/>
            </a:pPr>
            <a:endParaRPr lang="fr-FR" sz="3200" b="1" dirty="0"/>
          </a:p>
          <a:p>
            <a:pPr marL="514350" indent="-514350">
              <a:buAutoNum type="arabicPeriod"/>
            </a:pPr>
            <a:r>
              <a:rPr lang="fr-FR" sz="3200" b="1" dirty="0"/>
              <a:t>Conditions nécessaires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fr-FR" sz="3200" b="1" dirty="0"/>
          </a:p>
          <a:p>
            <a:r>
              <a:rPr lang="fr-FR" sz="3200" b="1" dirty="0"/>
              <a:t>3. Méthode de travail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fr-FR" sz="3200" b="1" dirty="0"/>
          </a:p>
          <a:p>
            <a:r>
              <a:rPr lang="fr-FR" sz="3200" b="1" dirty="0"/>
              <a:t>4. Composition des groupes de travail</a:t>
            </a:r>
          </a:p>
        </p:txBody>
      </p:sp>
    </p:spTree>
    <p:extLst>
      <p:ext uri="{BB962C8B-B14F-4D97-AF65-F5344CB8AC3E}">
        <p14:creationId xmlns:p14="http://schemas.microsoft.com/office/powerpoint/2010/main" val="30944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6828" y="1480520"/>
            <a:ext cx="8830344" cy="3896960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Valoriser les données de routine produites par les secteurs clés de la PNIN</a:t>
            </a:r>
          </a:p>
          <a:p>
            <a:pPr marL="0" indent="0">
              <a:buNone/>
            </a:pPr>
            <a:endParaRPr lang="fr-FR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Suivre les progrès réalisés au cours du temps</a:t>
            </a:r>
          </a:p>
          <a:p>
            <a:endParaRPr lang="fr-FR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Prise de décisions éclairées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02AE-1502-43AE-8DBA-2BCAD3408EF2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2248008" y="166207"/>
            <a:ext cx="6768082" cy="431800"/>
          </a:xfrm>
        </p:spPr>
        <p:txBody>
          <a:bodyPr/>
          <a:lstStyle/>
          <a:p>
            <a:r>
              <a:rPr lang="fr-FR" sz="2400" b="1" dirty="0"/>
              <a:t>Pourquoi mettre à jour les indicateurs ?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8"/>
          </p:nvPr>
        </p:nvSpPr>
        <p:spPr>
          <a:xfrm>
            <a:off x="1909019" y="6460048"/>
            <a:ext cx="4391173" cy="3600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8937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88224"/>
            <a:ext cx="8830344" cy="4112984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Assurer la complétude des indicateurs de l’outil Nutrition Info</a:t>
            </a:r>
          </a:p>
          <a:p>
            <a:pPr marL="0" indent="0">
              <a:buNone/>
            </a:pPr>
            <a:endParaRPr lang="fr-FR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Faire une analyse des tendances à partir des séries de données disponibles</a:t>
            </a:r>
          </a:p>
          <a:p>
            <a:pPr marL="0" indent="0">
              <a:buNone/>
            </a:pPr>
            <a:endParaRPr lang="fr-FR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Actualiser les métadonnées des indicateurs pour assurer une compréhension commune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02AE-1502-43AE-8DBA-2BCAD3408EF2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2248008" y="166207"/>
            <a:ext cx="6768082" cy="431800"/>
          </a:xfrm>
        </p:spPr>
        <p:txBody>
          <a:bodyPr/>
          <a:lstStyle/>
          <a:p>
            <a:r>
              <a:rPr lang="fr-FR" sz="2400" b="1" dirty="0"/>
              <a:t>Pourquoi mettre à jour les indicateurs ?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8"/>
          </p:nvPr>
        </p:nvSpPr>
        <p:spPr>
          <a:xfrm>
            <a:off x="1909019" y="6460048"/>
            <a:ext cx="4391173" cy="3600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748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88224"/>
            <a:ext cx="8830344" cy="5049088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Disponibilité de l’information</a:t>
            </a:r>
          </a:p>
          <a:p>
            <a:endParaRPr lang="fr-FR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Contrôle de qualité et validation de l’information</a:t>
            </a:r>
          </a:p>
          <a:p>
            <a:endParaRPr lang="fr-FR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Collecte de l’information produite (Rapport d’enquête ou d’autres documents de synthèse) </a:t>
            </a:r>
          </a:p>
          <a:p>
            <a:endParaRPr lang="fr-FR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Diffusion de l’information</a:t>
            </a:r>
          </a:p>
          <a:p>
            <a:pPr marL="0" indent="0">
              <a:buNone/>
            </a:pPr>
            <a:endParaRPr lang="fr-FR" dirty="0">
              <a:solidFill>
                <a:schemeClr val="tx1">
                  <a:lumMod val="50000"/>
                </a:schemeClr>
              </a:solidFill>
            </a:endParaRPr>
          </a:p>
          <a:p>
            <a:endParaRPr lang="fr-FR" dirty="0">
              <a:solidFill>
                <a:schemeClr val="tx1">
                  <a:lumMod val="50000"/>
                </a:schemeClr>
              </a:solidFill>
            </a:endParaRPr>
          </a:p>
          <a:p>
            <a:endParaRPr lang="fr-FR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02AE-1502-43AE-8DBA-2BCAD3408EF2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2248008" y="166207"/>
            <a:ext cx="6768082" cy="431800"/>
          </a:xfrm>
        </p:spPr>
        <p:txBody>
          <a:bodyPr/>
          <a:lstStyle/>
          <a:p>
            <a:r>
              <a:rPr lang="fr-FR" sz="2400" dirty="0"/>
              <a:t>Conditions nécessaires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8"/>
          </p:nvPr>
        </p:nvSpPr>
        <p:spPr>
          <a:xfrm>
            <a:off x="1909019" y="6460048"/>
            <a:ext cx="4391173" cy="3600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970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88224"/>
            <a:ext cx="8830344" cy="46890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>
                <a:solidFill>
                  <a:schemeClr val="accent4">
                    <a:lumMod val="50000"/>
                  </a:schemeClr>
                </a:solidFill>
              </a:rPr>
              <a:t>Composition de cinq (05) groupes de travail pour :</a:t>
            </a:r>
          </a:p>
          <a:p>
            <a:pPr marL="0" indent="0">
              <a:buNone/>
            </a:pPr>
            <a:endParaRPr lang="fr-FR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Vérifier les données et corriger les éventuelles erreurs </a:t>
            </a:r>
          </a:p>
          <a:p>
            <a:pPr marL="0" indent="0">
              <a:buNone/>
            </a:pPr>
            <a:endParaRPr lang="fr-FR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Compléter les données des indicateurs non renseignés intégralement </a:t>
            </a:r>
          </a:p>
          <a:p>
            <a:pPr marL="0" indent="0">
              <a:buNone/>
            </a:pPr>
            <a:endParaRPr lang="fr-FR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Mettre à jour/élaborer les fiches des métadonnées associées aux indicateurs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02AE-1502-43AE-8DBA-2BCAD3408EF2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2248008" y="166207"/>
            <a:ext cx="6768082" cy="431800"/>
          </a:xfrm>
        </p:spPr>
        <p:txBody>
          <a:bodyPr/>
          <a:lstStyle/>
          <a:p>
            <a:r>
              <a:rPr lang="fr-FR" sz="2400" b="1" dirty="0"/>
              <a:t>Méthode de travail</a:t>
            </a:r>
          </a:p>
        </p:txBody>
      </p:sp>
    </p:spTree>
    <p:extLst>
      <p:ext uri="{BB962C8B-B14F-4D97-AF65-F5344CB8AC3E}">
        <p14:creationId xmlns:p14="http://schemas.microsoft.com/office/powerpoint/2010/main" val="323145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188224"/>
            <a:ext cx="8830344" cy="45450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Restitution en plénière des résultats issus des travaux de groupe</a:t>
            </a:r>
          </a:p>
          <a:p>
            <a:pPr marL="0" indent="0">
              <a:buNone/>
            </a:pPr>
            <a:endParaRPr lang="fr-FR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Echange autour de la pertinence des indicateurs retenus par secteur et actualisation de la liste des indicateurs</a:t>
            </a:r>
          </a:p>
          <a:p>
            <a:pPr marL="0" indent="0">
              <a:buNone/>
            </a:pPr>
            <a:endParaRPr lang="fr-FR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Validation en plénière des résultats issus des travaux de groupe</a:t>
            </a:r>
          </a:p>
          <a:p>
            <a:pPr marL="0" indent="0">
              <a:buNone/>
            </a:pPr>
            <a:endParaRPr lang="fr-FR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Centralisation des résultats par le Statisticien Principal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02AE-1502-43AE-8DBA-2BCAD3408EF2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2248008" y="166207"/>
            <a:ext cx="6768082" cy="431800"/>
          </a:xfrm>
        </p:spPr>
        <p:txBody>
          <a:bodyPr/>
          <a:lstStyle/>
          <a:p>
            <a:r>
              <a:rPr lang="fr-FR" sz="2400" dirty="0"/>
              <a:t>Méthode de travail</a:t>
            </a:r>
          </a:p>
        </p:txBody>
      </p:sp>
    </p:spTree>
    <p:extLst>
      <p:ext uri="{BB962C8B-B14F-4D97-AF65-F5344CB8AC3E}">
        <p14:creationId xmlns:p14="http://schemas.microsoft.com/office/powerpoint/2010/main" val="3026891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052736"/>
            <a:ext cx="8830344" cy="53920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>
                <a:solidFill>
                  <a:srgbClr val="002060"/>
                </a:solidFill>
              </a:rPr>
              <a:t>Groupe 1 : Agriculture et Elevage + Statisticien Principal PNIN</a:t>
            </a:r>
          </a:p>
          <a:p>
            <a:pPr marL="0" indent="0">
              <a:buNone/>
            </a:pPr>
            <a:endParaRPr lang="fr-FR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accent5">
                    <a:lumMod val="50000"/>
                  </a:schemeClr>
                </a:solidFill>
              </a:rPr>
              <a:t>Groupe 2 : Hydraulique, Assainissement et Environnement + AT PNIN</a:t>
            </a:r>
          </a:p>
          <a:p>
            <a:pPr marL="0" indent="0">
              <a:buNone/>
            </a:pPr>
            <a:endParaRPr lang="fr-FR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Groupe 3 : Education et Direction des Statistiques et des Etudes Démographiques et Sociales + Analyste Principal PNIN</a:t>
            </a:r>
          </a:p>
          <a:p>
            <a:pPr marL="0" indent="0">
              <a:buNone/>
            </a:pPr>
            <a:endParaRPr lang="fr-FR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002060"/>
                </a:solidFill>
              </a:rPr>
              <a:t>Groupe 4 : Santé et HC3N + Statisticien Nutritionniste PNIN</a:t>
            </a:r>
          </a:p>
          <a:p>
            <a:pPr marL="0" indent="0">
              <a:buNone/>
            </a:pPr>
            <a:endParaRPr lang="fr-FR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</a:rPr>
              <a:t>Groupe 5 : Commerce extérieur, DCMIS et DRINS/Tahoua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702AE-1502-43AE-8DBA-2BCAD3408EF2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2248008" y="166207"/>
            <a:ext cx="6768082" cy="431800"/>
          </a:xfrm>
        </p:spPr>
        <p:txBody>
          <a:bodyPr/>
          <a:lstStyle/>
          <a:p>
            <a:r>
              <a:rPr lang="fr-FR" sz="2400" dirty="0"/>
              <a:t>Composition des groupes de travail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8"/>
          </p:nvPr>
        </p:nvSpPr>
        <p:spPr>
          <a:xfrm>
            <a:off x="1909019" y="6460048"/>
            <a:ext cx="4391173" cy="3600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9506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2">
            <a:extLst>
              <a:ext uri="{FF2B5EF4-FFF2-40B4-BE49-F238E27FC236}">
                <a16:creationId xmlns:a16="http://schemas.microsoft.com/office/drawing/2014/main" id="{1B4F30C4-0278-4E91-930A-109066B3E455}"/>
              </a:ext>
            </a:extLst>
          </p:cNvPr>
          <p:cNvSpPr>
            <a:spLocks/>
          </p:cNvSpPr>
          <p:nvPr/>
        </p:nvSpPr>
        <p:spPr bwMode="auto">
          <a:xfrm>
            <a:off x="184822" y="2276872"/>
            <a:ext cx="8784976" cy="93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fr-CA" sz="60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itchFamily="34" charset="0"/>
              </a:rPr>
              <a:t>Merci de votre attention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6983413" y="0"/>
            <a:ext cx="2190482" cy="720725"/>
            <a:chOff x="6983413" y="0"/>
            <a:chExt cx="2190482" cy="720725"/>
          </a:xfrm>
        </p:grpSpPr>
        <p:grpSp>
          <p:nvGrpSpPr>
            <p:cNvPr id="5" name="Group 4"/>
            <p:cNvGrpSpPr>
              <a:grpSpLocks noChangeAspect="1"/>
            </p:cNvGrpSpPr>
            <p:nvPr/>
          </p:nvGrpSpPr>
          <p:grpSpPr bwMode="auto">
            <a:xfrm>
              <a:off x="6983413" y="0"/>
              <a:ext cx="2160587" cy="720725"/>
              <a:chOff x="4399" y="0"/>
              <a:chExt cx="1361" cy="454"/>
            </a:xfrm>
          </p:grpSpPr>
          <p:sp>
            <p:nvSpPr>
              <p:cNvPr id="7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4399" y="0"/>
                <a:ext cx="1361" cy="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pic>
            <p:nvPicPr>
              <p:cNvPr id="8" name="Picture 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99" y="4"/>
                <a:ext cx="681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3706" y="3176"/>
              <a:ext cx="1110189" cy="715991"/>
            </a:xfrm>
            <a:prstGeom prst="rect">
              <a:avLst/>
            </a:prstGeom>
          </p:spPr>
        </p:pic>
      </p:grpSp>
      <p:pic>
        <p:nvPicPr>
          <p:cNvPr id="10" name="Image 9">
            <a:extLst>
              <a:ext uri="{FF2B5EF4-FFF2-40B4-BE49-F238E27FC236}">
                <a16:creationId xmlns:a16="http://schemas.microsoft.com/office/drawing/2014/main" id="{1BAD8083-E027-42B0-BB5E-B147DD3AB4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2160" y="3353563"/>
            <a:ext cx="2486062" cy="2604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65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Conception personnalisée">
  <a:themeElements>
    <a:clrScheme name="NIPN">
      <a:dk1>
        <a:srgbClr val="575757"/>
      </a:dk1>
      <a:lt1>
        <a:srgbClr val="FFFFFF"/>
      </a:lt1>
      <a:dk2>
        <a:srgbClr val="36C1C2"/>
      </a:dk2>
      <a:lt2>
        <a:srgbClr val="FFFFFF"/>
      </a:lt2>
      <a:accent1>
        <a:srgbClr val="0081AE"/>
      </a:accent1>
      <a:accent2>
        <a:srgbClr val="86C286"/>
      </a:accent2>
      <a:accent3>
        <a:srgbClr val="34AE8D"/>
      </a:accent3>
      <a:accent4>
        <a:srgbClr val="0081AE"/>
      </a:accent4>
      <a:accent5>
        <a:srgbClr val="36C1C2"/>
      </a:accent5>
      <a:accent6>
        <a:srgbClr val="DADC4B"/>
      </a:accent6>
      <a:hlink>
        <a:srgbClr val="34AE8D"/>
      </a:hlink>
      <a:folHlink>
        <a:srgbClr val="34AE8D"/>
      </a:folHlink>
    </a:clrScheme>
    <a:fontScheme name="NIP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NIPN">
      <a:dk1>
        <a:srgbClr val="575757"/>
      </a:dk1>
      <a:lt1>
        <a:srgbClr val="FFFFFF"/>
      </a:lt1>
      <a:dk2>
        <a:srgbClr val="36C1C2"/>
      </a:dk2>
      <a:lt2>
        <a:srgbClr val="FFFFFF"/>
      </a:lt2>
      <a:accent1>
        <a:srgbClr val="0081AE"/>
      </a:accent1>
      <a:accent2>
        <a:srgbClr val="86C286"/>
      </a:accent2>
      <a:accent3>
        <a:srgbClr val="34AE8D"/>
      </a:accent3>
      <a:accent4>
        <a:srgbClr val="0081AE"/>
      </a:accent4>
      <a:accent5>
        <a:srgbClr val="36C1C2"/>
      </a:accent5>
      <a:accent6>
        <a:srgbClr val="DADC4B"/>
      </a:accent6>
      <a:hlink>
        <a:srgbClr val="34AE8D"/>
      </a:hlink>
      <a:folHlink>
        <a:srgbClr val="34AE8D"/>
      </a:folHlink>
    </a:clrScheme>
    <a:fontScheme name="NIP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9734</TotalTime>
  <Words>319</Words>
  <Application>Microsoft Office PowerPoint</Application>
  <PresentationFormat>Affichage à l'écran (4:3)</PresentationFormat>
  <Paragraphs>77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Arial</vt:lpstr>
      <vt:lpstr>Calibri</vt:lpstr>
      <vt:lpstr>Trebuchet MS</vt:lpstr>
      <vt:lpstr>Wingdings</vt:lpstr>
      <vt:lpstr>Wingdings 2</vt:lpstr>
      <vt:lpstr>Conception personnalisée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hello</dc:creator>
  <cp:lastModifiedBy>Ali</cp:lastModifiedBy>
  <cp:revision>453</cp:revision>
  <dcterms:created xsi:type="dcterms:W3CDTF">2016-04-15T07:54:58Z</dcterms:created>
  <dcterms:modified xsi:type="dcterms:W3CDTF">2024-04-03T10:40:55Z</dcterms:modified>
</cp:coreProperties>
</file>