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6" r:id="rId1"/>
    <p:sldMasterId id="2147483648" r:id="rId2"/>
  </p:sldMasterIdLst>
  <p:notesMasterIdLst>
    <p:notesMasterId r:id="rId19"/>
  </p:notesMasterIdLst>
  <p:sldIdLst>
    <p:sldId id="261" r:id="rId3"/>
    <p:sldId id="398" r:id="rId4"/>
    <p:sldId id="416" r:id="rId5"/>
    <p:sldId id="417" r:id="rId6"/>
    <p:sldId id="419" r:id="rId7"/>
    <p:sldId id="418" r:id="rId8"/>
    <p:sldId id="420" r:id="rId9"/>
    <p:sldId id="421" r:id="rId10"/>
    <p:sldId id="422" r:id="rId11"/>
    <p:sldId id="423" r:id="rId12"/>
    <p:sldId id="424" r:id="rId13"/>
    <p:sldId id="425" r:id="rId14"/>
    <p:sldId id="426" r:id="rId15"/>
    <p:sldId id="427" r:id="rId16"/>
    <p:sldId id="428" r:id="rId17"/>
    <p:sldId id="410"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865F724B-4BB1-4C2C-AB79-C25ECD5622C1}">
          <p14:sldIdLst>
            <p14:sldId id="261"/>
          </p14:sldIdLst>
        </p14:section>
        <p14:section name="Section sans titre" id="{C67A54A2-4A70-4FDB-88A2-550EBAA4A7D9}">
          <p14:sldIdLst>
            <p14:sldId id="398"/>
            <p14:sldId id="416"/>
            <p14:sldId id="417"/>
            <p14:sldId id="419"/>
            <p14:sldId id="418"/>
            <p14:sldId id="420"/>
            <p14:sldId id="421"/>
            <p14:sldId id="422"/>
            <p14:sldId id="423"/>
            <p14:sldId id="424"/>
            <p14:sldId id="425"/>
            <p14:sldId id="426"/>
            <p14:sldId id="427"/>
            <p14:sldId id="428"/>
            <p14:sldId id="41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nda Munos" initials="MM" lastIdx="15" clrIdx="0">
    <p:extLst>
      <p:ext uri="{19B8F6BF-5375-455C-9EA6-DF929625EA0E}">
        <p15:presenceInfo xmlns:p15="http://schemas.microsoft.com/office/powerpoint/2012/main" userId="Melinda Munos" providerId="None"/>
      </p:ext>
    </p:extLst>
  </p:cmAuthor>
  <p:cmAuthor id="2" name="Guillaume Poirel" initials="GP" lastIdx="3" clrIdx="1">
    <p:extLst>
      <p:ext uri="{19B8F6BF-5375-455C-9EA6-DF929625EA0E}">
        <p15:presenceInfo xmlns:p15="http://schemas.microsoft.com/office/powerpoint/2012/main" userId="Guillaume Poirel" providerId="None"/>
      </p:ext>
    </p:extLst>
  </p:cmAuthor>
  <p:cmAuthor id="3" name="user" initials="u" lastIdx="2" clrIdx="2">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293" autoAdjust="0"/>
  </p:normalViewPr>
  <p:slideViewPr>
    <p:cSldViewPr>
      <p:cViewPr varScale="1">
        <p:scale>
          <a:sx n="73" d="100"/>
          <a:sy n="73" d="100"/>
        </p:scale>
        <p:origin x="988" y="36"/>
      </p:cViewPr>
      <p:guideLst>
        <p:guide orient="horz" pos="2160"/>
        <p:guide pos="2880"/>
      </p:guideLst>
    </p:cSldViewPr>
  </p:slideViewPr>
  <p:notesTextViewPr>
    <p:cViewPr>
      <p:scale>
        <a:sx n="150" d="100"/>
        <a:sy n="150" d="100"/>
      </p:scale>
      <p:origin x="0" y="0"/>
    </p:cViewPr>
  </p:notesTextViewPr>
  <p:notesViewPr>
    <p:cSldViewPr>
      <p:cViewPr varScale="1">
        <p:scale>
          <a:sx n="86" d="100"/>
          <a:sy n="86" d="100"/>
        </p:scale>
        <p:origin x="376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DD3592-F663-4DAD-82B0-B6206D1A948B}" type="datetimeFigureOut">
              <a:rPr lang="fr-FR" smtClean="0"/>
              <a:pPr/>
              <a:t>28/03/2024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B48DAC-8A2D-4825-850C-34E762FB0A5F}" type="slidenum">
              <a:rPr lang="fr-FR" smtClean="0"/>
              <a:pPr/>
              <a:t>‹N°›</a:t>
            </a:fld>
            <a:endParaRPr lang="fr-FR"/>
          </a:p>
        </p:txBody>
      </p:sp>
    </p:spTree>
    <p:extLst>
      <p:ext uri="{BB962C8B-B14F-4D97-AF65-F5344CB8AC3E}">
        <p14:creationId xmlns:p14="http://schemas.microsoft.com/office/powerpoint/2010/main" val="237450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a:t>
            </a:fld>
            <a:endParaRPr lang="fr-FR"/>
          </a:p>
        </p:txBody>
      </p:sp>
    </p:spTree>
    <p:extLst>
      <p:ext uri="{BB962C8B-B14F-4D97-AF65-F5344CB8AC3E}">
        <p14:creationId xmlns:p14="http://schemas.microsoft.com/office/powerpoint/2010/main" val="3416273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10</a:t>
            </a:fld>
            <a:endParaRPr lang="fr-FR"/>
          </a:p>
        </p:txBody>
      </p:sp>
    </p:spTree>
    <p:extLst>
      <p:ext uri="{BB962C8B-B14F-4D97-AF65-F5344CB8AC3E}">
        <p14:creationId xmlns:p14="http://schemas.microsoft.com/office/powerpoint/2010/main" val="3438852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11</a:t>
            </a:fld>
            <a:endParaRPr lang="fr-FR"/>
          </a:p>
        </p:txBody>
      </p:sp>
    </p:spTree>
    <p:extLst>
      <p:ext uri="{BB962C8B-B14F-4D97-AF65-F5344CB8AC3E}">
        <p14:creationId xmlns:p14="http://schemas.microsoft.com/office/powerpoint/2010/main" val="134851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12</a:t>
            </a:fld>
            <a:endParaRPr lang="fr-FR"/>
          </a:p>
        </p:txBody>
      </p:sp>
    </p:spTree>
    <p:extLst>
      <p:ext uri="{BB962C8B-B14F-4D97-AF65-F5344CB8AC3E}">
        <p14:creationId xmlns:p14="http://schemas.microsoft.com/office/powerpoint/2010/main" val="3095931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13</a:t>
            </a:fld>
            <a:endParaRPr lang="fr-FR"/>
          </a:p>
        </p:txBody>
      </p:sp>
    </p:spTree>
    <p:extLst>
      <p:ext uri="{BB962C8B-B14F-4D97-AF65-F5344CB8AC3E}">
        <p14:creationId xmlns:p14="http://schemas.microsoft.com/office/powerpoint/2010/main" val="615547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14</a:t>
            </a:fld>
            <a:endParaRPr lang="fr-FR"/>
          </a:p>
        </p:txBody>
      </p:sp>
    </p:spTree>
    <p:extLst>
      <p:ext uri="{BB962C8B-B14F-4D97-AF65-F5344CB8AC3E}">
        <p14:creationId xmlns:p14="http://schemas.microsoft.com/office/powerpoint/2010/main" val="821334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15</a:t>
            </a:fld>
            <a:endParaRPr lang="fr-FR"/>
          </a:p>
        </p:txBody>
      </p:sp>
    </p:spTree>
    <p:extLst>
      <p:ext uri="{BB962C8B-B14F-4D97-AF65-F5344CB8AC3E}">
        <p14:creationId xmlns:p14="http://schemas.microsoft.com/office/powerpoint/2010/main" val="2969933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16</a:t>
            </a:fld>
            <a:endParaRPr lang="fr-FR"/>
          </a:p>
        </p:txBody>
      </p:sp>
    </p:spTree>
    <p:extLst>
      <p:ext uri="{BB962C8B-B14F-4D97-AF65-F5344CB8AC3E}">
        <p14:creationId xmlns:p14="http://schemas.microsoft.com/office/powerpoint/2010/main" val="2857798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a:solidFill>
                  <a:schemeClr val="tx1"/>
                </a:solidFill>
                <a:effectLst/>
                <a:latin typeface="+mn-lt"/>
                <a:ea typeface="+mn-ea"/>
                <a:cs typeface="+mn-cs"/>
              </a:rPr>
              <a:t>Plan de la présentation</a:t>
            </a:r>
          </a:p>
          <a:p>
            <a:endParaRPr lang="fr-FR" sz="1200" b="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2</a:t>
            </a:fld>
            <a:endParaRPr lang="fr-FR"/>
          </a:p>
        </p:txBody>
      </p:sp>
    </p:spTree>
    <p:extLst>
      <p:ext uri="{BB962C8B-B14F-4D97-AF65-F5344CB8AC3E}">
        <p14:creationId xmlns:p14="http://schemas.microsoft.com/office/powerpoint/2010/main" val="3086568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3</a:t>
            </a:fld>
            <a:endParaRPr lang="fr-FR"/>
          </a:p>
        </p:txBody>
      </p:sp>
    </p:spTree>
    <p:extLst>
      <p:ext uri="{BB962C8B-B14F-4D97-AF65-F5344CB8AC3E}">
        <p14:creationId xmlns:p14="http://schemas.microsoft.com/office/powerpoint/2010/main" val="3506866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4</a:t>
            </a:fld>
            <a:endParaRPr lang="fr-FR"/>
          </a:p>
        </p:txBody>
      </p:sp>
    </p:spTree>
    <p:extLst>
      <p:ext uri="{BB962C8B-B14F-4D97-AF65-F5344CB8AC3E}">
        <p14:creationId xmlns:p14="http://schemas.microsoft.com/office/powerpoint/2010/main" val="3321995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5</a:t>
            </a:fld>
            <a:endParaRPr lang="fr-FR"/>
          </a:p>
        </p:txBody>
      </p:sp>
    </p:spTree>
    <p:extLst>
      <p:ext uri="{BB962C8B-B14F-4D97-AF65-F5344CB8AC3E}">
        <p14:creationId xmlns:p14="http://schemas.microsoft.com/office/powerpoint/2010/main" val="1325799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6</a:t>
            </a:fld>
            <a:endParaRPr lang="fr-FR"/>
          </a:p>
        </p:txBody>
      </p:sp>
    </p:spTree>
    <p:extLst>
      <p:ext uri="{BB962C8B-B14F-4D97-AF65-F5344CB8AC3E}">
        <p14:creationId xmlns:p14="http://schemas.microsoft.com/office/powerpoint/2010/main" val="380425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7</a:t>
            </a:fld>
            <a:endParaRPr lang="fr-FR"/>
          </a:p>
        </p:txBody>
      </p:sp>
    </p:spTree>
    <p:extLst>
      <p:ext uri="{BB962C8B-B14F-4D97-AF65-F5344CB8AC3E}">
        <p14:creationId xmlns:p14="http://schemas.microsoft.com/office/powerpoint/2010/main" val="3443680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8</a:t>
            </a:fld>
            <a:endParaRPr lang="fr-FR"/>
          </a:p>
        </p:txBody>
      </p:sp>
    </p:spTree>
    <p:extLst>
      <p:ext uri="{BB962C8B-B14F-4D97-AF65-F5344CB8AC3E}">
        <p14:creationId xmlns:p14="http://schemas.microsoft.com/office/powerpoint/2010/main" val="35548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48DAC-8A2D-4825-850C-34E762FB0A5F}" type="slidenum">
              <a:rPr lang="fr-FR" smtClean="0"/>
              <a:pPr/>
              <a:t>9</a:t>
            </a:fld>
            <a:endParaRPr lang="fr-FR"/>
          </a:p>
        </p:txBody>
      </p:sp>
    </p:spTree>
    <p:extLst>
      <p:ext uri="{BB962C8B-B14F-4D97-AF65-F5344CB8AC3E}">
        <p14:creationId xmlns:p14="http://schemas.microsoft.com/office/powerpoint/2010/main" val="29091309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iapositive de tit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Espace réservé du titre 1"/>
          <p:cNvSpPr>
            <a:spLocks noGrp="1"/>
          </p:cNvSpPr>
          <p:nvPr>
            <p:ph type="title" hasCustomPrompt="1"/>
          </p:nvPr>
        </p:nvSpPr>
        <p:spPr>
          <a:xfrm>
            <a:off x="4572000" y="2852936"/>
            <a:ext cx="4320480" cy="1656184"/>
          </a:xfrm>
          <a:prstGeom prst="rect">
            <a:avLst/>
          </a:prstGeom>
        </p:spPr>
        <p:txBody>
          <a:bodyPr vert="horz" lIns="91440" tIns="45720" rIns="91440" bIns="45720" rtlCol="0" anchor="ctr">
            <a:normAutofit/>
          </a:bodyPr>
          <a:lstStyle>
            <a:lvl1pPr>
              <a:defRPr cap="none" baseline="0"/>
            </a:lvl1pPr>
          </a:lstStyle>
          <a:p>
            <a:r>
              <a:rPr lang="fr-FR"/>
              <a:t>Title</a:t>
            </a:r>
            <a:endParaRPr lang="fr-FR" dirty="0"/>
          </a:p>
        </p:txBody>
      </p:sp>
      <p:sp>
        <p:nvSpPr>
          <p:cNvPr id="8" name="Espace réservé du texte 2"/>
          <p:cNvSpPr>
            <a:spLocks noGrp="1"/>
          </p:cNvSpPr>
          <p:nvPr>
            <p:ph idx="1" hasCustomPrompt="1"/>
          </p:nvPr>
        </p:nvSpPr>
        <p:spPr>
          <a:xfrm>
            <a:off x="4572000" y="4797152"/>
            <a:ext cx="4320480" cy="936104"/>
          </a:xfrm>
          <a:prstGeom prst="rect">
            <a:avLst/>
          </a:prstGeom>
        </p:spPr>
        <p:txBody>
          <a:bodyPr vert="horz" lIns="91440" tIns="45720" rIns="91440" bIns="45720" rtlCol="0" anchor="ctr" anchorCtr="0">
            <a:normAutofit/>
          </a:bodyPr>
          <a:lstStyle>
            <a:lvl1pPr>
              <a:defRPr cap="none" baseline="0"/>
            </a:lvl1pPr>
          </a:lstStyle>
          <a:p>
            <a:pPr lvl="0"/>
            <a:r>
              <a:rPr lang="fr-FR"/>
              <a:t>Presenter, authors</a:t>
            </a:r>
            <a:endParaRPr lang="fr-FR" dirty="0"/>
          </a:p>
        </p:txBody>
      </p:sp>
      <p:sp>
        <p:nvSpPr>
          <p:cNvPr id="6" name="Espace réservé du contenu 5"/>
          <p:cNvSpPr>
            <a:spLocks noGrp="1"/>
          </p:cNvSpPr>
          <p:nvPr>
            <p:ph sz="quarter" idx="10" hasCustomPrompt="1"/>
          </p:nvPr>
        </p:nvSpPr>
        <p:spPr>
          <a:xfrm>
            <a:off x="4572000" y="6022107"/>
            <a:ext cx="4320480" cy="503237"/>
          </a:xfrm>
        </p:spPr>
        <p:txBody>
          <a:bodyPr anchor="ctr" anchorCtr="0">
            <a:normAutofit/>
          </a:bodyPr>
          <a:lstStyle>
            <a:lvl1pPr>
              <a:defRPr sz="1800" b="1">
                <a:solidFill>
                  <a:schemeClr val="tx1"/>
                </a:solidFill>
              </a:defRPr>
            </a:lvl1pPr>
          </a:lstStyle>
          <a:p>
            <a:pPr lvl="0"/>
            <a:r>
              <a:rPr lang="fr-FR"/>
              <a:t>Date, Place</a:t>
            </a:r>
          </a:p>
        </p:txBody>
      </p:sp>
    </p:spTree>
    <p:extLst>
      <p:ext uri="{BB962C8B-B14F-4D97-AF65-F5344CB8AC3E}">
        <p14:creationId xmlns:p14="http://schemas.microsoft.com/office/powerpoint/2010/main" val="90576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2259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mediate title">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467544" y="3573016"/>
            <a:ext cx="8208912" cy="2016224"/>
          </a:xfrm>
        </p:spPr>
        <p:txBody>
          <a:bodyPr anchor="ctr" anchorCtr="0">
            <a:normAutofit/>
          </a:bodyPr>
          <a:lstStyle>
            <a:lvl1pPr algn="ctr">
              <a:buNone/>
              <a:defRPr sz="2800"/>
            </a:lvl1pPr>
          </a:lstStyle>
          <a:p>
            <a:pPr lvl="0"/>
            <a:r>
              <a:rPr lang="fr-FR"/>
              <a:t>Sub-title</a:t>
            </a:r>
            <a:endParaRPr lang="fr-FR" dirty="0"/>
          </a:p>
        </p:txBody>
      </p:sp>
      <p:sp>
        <p:nvSpPr>
          <p:cNvPr id="12" name="Espace réservé du contenu 11"/>
          <p:cNvSpPr>
            <a:spLocks noGrp="1"/>
          </p:cNvSpPr>
          <p:nvPr>
            <p:ph sz="quarter" idx="13" hasCustomPrompt="1"/>
          </p:nvPr>
        </p:nvSpPr>
        <p:spPr>
          <a:xfrm>
            <a:off x="2484438" y="188913"/>
            <a:ext cx="6191250" cy="431800"/>
          </a:xfrm>
        </p:spPr>
        <p:txBody>
          <a:bodyPr anchor="ctr" anchorCtr="0">
            <a:noAutofit/>
          </a:bodyPr>
          <a:lstStyle>
            <a:lvl1pPr>
              <a:buNone/>
              <a:defRPr sz="1400" b="1" baseline="0">
                <a:solidFill>
                  <a:schemeClr val="bg2"/>
                </a:solidFill>
              </a:defRPr>
            </a:lvl1pPr>
          </a:lstStyle>
          <a:p>
            <a:pPr lvl="0"/>
            <a:r>
              <a:rPr lang="fr-FR"/>
              <a:t>Title of the presentation</a:t>
            </a:r>
          </a:p>
        </p:txBody>
      </p:sp>
      <p:sp>
        <p:nvSpPr>
          <p:cNvPr id="8" name="Titre 7"/>
          <p:cNvSpPr>
            <a:spLocks noGrp="1"/>
          </p:cNvSpPr>
          <p:nvPr>
            <p:ph type="title" hasCustomPrompt="1"/>
          </p:nvPr>
        </p:nvSpPr>
        <p:spPr>
          <a:xfrm>
            <a:off x="467544" y="1628800"/>
            <a:ext cx="8208912" cy="1728192"/>
          </a:xfrm>
        </p:spPr>
        <p:txBody>
          <a:bodyPr/>
          <a:lstStyle>
            <a:lvl1pPr>
              <a:defRPr/>
            </a:lvl1pPr>
          </a:lstStyle>
          <a:p>
            <a:r>
              <a:rPr lang="fr-FR"/>
              <a:t>Title</a:t>
            </a:r>
          </a:p>
        </p:txBody>
      </p:sp>
      <p:sp>
        <p:nvSpPr>
          <p:cNvPr id="10" name="Espace réservé du numéro de diapositive 9"/>
          <p:cNvSpPr>
            <a:spLocks noGrp="1"/>
          </p:cNvSpPr>
          <p:nvPr>
            <p:ph type="sldNum" sz="quarter" idx="15"/>
          </p:nvPr>
        </p:nvSpPr>
        <p:spPr/>
        <p:txBody>
          <a:bodyPr/>
          <a:lstStyle/>
          <a:p>
            <a:fld id="{02C702AE-1502-43AE-8DBA-2BCAD3408EF2}" type="slidenum">
              <a:rPr lang="fr-FR" smtClean="0"/>
              <a:pPr/>
              <a:t>‹N°›</a:t>
            </a:fld>
            <a:endParaRPr lang="fr-FR" dirty="0"/>
          </a:p>
        </p:txBody>
      </p:sp>
      <p:sp>
        <p:nvSpPr>
          <p:cNvPr id="14" name="Espace réservé du contenu 13"/>
          <p:cNvSpPr>
            <a:spLocks noGrp="1"/>
          </p:cNvSpPr>
          <p:nvPr>
            <p:ph sz="quarter" idx="17" hasCustomPrompt="1"/>
          </p:nvPr>
        </p:nvSpPr>
        <p:spPr>
          <a:xfrm>
            <a:off x="468313" y="6444808"/>
            <a:ext cx="1366837" cy="360000"/>
          </a:xfrm>
        </p:spPr>
        <p:txBody>
          <a:bodyPr anchor="ctr" anchorCtr="0">
            <a:noAutofit/>
          </a:bodyPr>
          <a:lstStyle>
            <a:lvl1pPr>
              <a:buNone/>
              <a:defRPr sz="120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Date</a:t>
            </a:r>
          </a:p>
        </p:txBody>
      </p:sp>
      <p:sp>
        <p:nvSpPr>
          <p:cNvPr id="15" name="Espace réservé du contenu 13"/>
          <p:cNvSpPr>
            <a:spLocks noGrp="1"/>
          </p:cNvSpPr>
          <p:nvPr>
            <p:ph sz="quarter" idx="18" hasCustomPrompt="1"/>
          </p:nvPr>
        </p:nvSpPr>
        <p:spPr>
          <a:xfrm>
            <a:off x="1909019" y="6444808"/>
            <a:ext cx="4391173" cy="360000"/>
          </a:xfrm>
        </p:spPr>
        <p:txBody>
          <a:bodyPr anchor="ctr" anchorCtr="0">
            <a:noAutofit/>
          </a:bodyPr>
          <a:lstStyle>
            <a:lvl1pPr algn="ctr">
              <a:buNone/>
              <a:defRPr sz="1200" baseline="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Event, place</a:t>
            </a:r>
          </a:p>
        </p:txBody>
      </p:sp>
    </p:spTree>
    <p:extLst>
      <p:ext uri="{BB962C8B-B14F-4D97-AF65-F5344CB8AC3E}">
        <p14:creationId xmlns:p14="http://schemas.microsoft.com/office/powerpoint/2010/main" val="105225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ormAutofit/>
          </a:bodyPr>
          <a:lstStyle>
            <a:lvl1pPr>
              <a:defRPr sz="3200" cap="none" baseline="0"/>
            </a:lvl1pPr>
          </a:lstStyle>
          <a:p>
            <a:r>
              <a:rPr lang="fr-FR"/>
              <a:t>Title</a:t>
            </a:r>
          </a:p>
        </p:txBody>
      </p:sp>
      <p:sp>
        <p:nvSpPr>
          <p:cNvPr id="3" name="Espace réservé du contenu 2"/>
          <p:cNvSpPr>
            <a:spLocks noGrp="1"/>
          </p:cNvSpPr>
          <p:nvPr>
            <p:ph idx="1" hasCustomPrompt="1"/>
          </p:nvPr>
        </p:nvSpPr>
        <p:spPr/>
        <p:txBody>
          <a:bodyPr/>
          <a:lstStyle>
            <a:lvl1pPr>
              <a:defRPr/>
            </a:lvl1pPr>
          </a:lstStyle>
          <a:p>
            <a:pPr lvl="0"/>
            <a:r>
              <a:rPr lang="fr-FR"/>
              <a:t>Text</a:t>
            </a:r>
            <a:endParaRPr lang="fr-FR" dirty="0"/>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p:txBody>
          <a:bodyPr/>
          <a:lstStyle/>
          <a:p>
            <a:fld id="{02C702AE-1502-43AE-8DBA-2BCAD3408EF2}" type="slidenum">
              <a:rPr lang="fr-FR" smtClean="0"/>
              <a:pPr/>
              <a:t>‹N°›</a:t>
            </a:fld>
            <a:endParaRPr lang="fr-FR"/>
          </a:p>
        </p:txBody>
      </p:sp>
      <p:sp>
        <p:nvSpPr>
          <p:cNvPr id="12" name="Espace réservé du contenu 11"/>
          <p:cNvSpPr>
            <a:spLocks noGrp="1"/>
          </p:cNvSpPr>
          <p:nvPr>
            <p:ph sz="quarter" idx="13" hasCustomPrompt="1"/>
          </p:nvPr>
        </p:nvSpPr>
        <p:spPr>
          <a:xfrm>
            <a:off x="2484438" y="188913"/>
            <a:ext cx="6191250" cy="431800"/>
          </a:xfrm>
        </p:spPr>
        <p:txBody>
          <a:bodyPr anchor="ctr" anchorCtr="0">
            <a:noAutofit/>
          </a:bodyPr>
          <a:lstStyle>
            <a:lvl1pPr>
              <a:buNone/>
              <a:defRPr sz="1400" b="1" baseline="0">
                <a:solidFill>
                  <a:schemeClr val="bg2"/>
                </a:solidFill>
              </a:defRPr>
            </a:lvl1pPr>
          </a:lstStyle>
          <a:p>
            <a:pPr lvl="0"/>
            <a:r>
              <a:rPr lang="fr-FR"/>
              <a:t>Title of the presentation</a:t>
            </a:r>
          </a:p>
        </p:txBody>
      </p:sp>
      <p:sp>
        <p:nvSpPr>
          <p:cNvPr id="8" name="Espace réservé du contenu 13"/>
          <p:cNvSpPr>
            <a:spLocks noGrp="1"/>
          </p:cNvSpPr>
          <p:nvPr>
            <p:ph sz="quarter" idx="17" hasCustomPrompt="1"/>
          </p:nvPr>
        </p:nvSpPr>
        <p:spPr>
          <a:xfrm>
            <a:off x="468313" y="6444808"/>
            <a:ext cx="1366837" cy="360000"/>
          </a:xfrm>
        </p:spPr>
        <p:txBody>
          <a:bodyPr anchor="ctr" anchorCtr="0">
            <a:noAutofit/>
          </a:bodyPr>
          <a:lstStyle>
            <a:lvl1pPr>
              <a:buNone/>
              <a:defRPr sz="120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Date</a:t>
            </a:r>
          </a:p>
        </p:txBody>
      </p:sp>
      <p:sp>
        <p:nvSpPr>
          <p:cNvPr id="9" name="Espace réservé du contenu 13"/>
          <p:cNvSpPr>
            <a:spLocks noGrp="1"/>
          </p:cNvSpPr>
          <p:nvPr>
            <p:ph sz="quarter" idx="18" hasCustomPrompt="1"/>
          </p:nvPr>
        </p:nvSpPr>
        <p:spPr>
          <a:xfrm>
            <a:off x="1909019" y="6444808"/>
            <a:ext cx="4391173" cy="360000"/>
          </a:xfrm>
        </p:spPr>
        <p:txBody>
          <a:bodyPr anchor="ctr" anchorCtr="0">
            <a:noAutofit/>
          </a:bodyPr>
          <a:lstStyle>
            <a:lvl1pPr algn="ctr">
              <a:buNone/>
              <a:defRPr sz="1200" baseline="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Event, place</a:t>
            </a:r>
          </a:p>
        </p:txBody>
      </p:sp>
    </p:spTree>
    <p:extLst>
      <p:ext uri="{BB962C8B-B14F-4D97-AF65-F5344CB8AC3E}">
        <p14:creationId xmlns:p14="http://schemas.microsoft.com/office/powerpoint/2010/main" val="105225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ext - 2 column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ormAutofit/>
          </a:bodyPr>
          <a:lstStyle>
            <a:lvl1pPr>
              <a:defRPr sz="3200" cap="none" baseline="0"/>
            </a:lvl1pPr>
          </a:lstStyle>
          <a:p>
            <a:r>
              <a:rPr lang="fr-FR"/>
              <a:t>Title</a:t>
            </a:r>
          </a:p>
        </p:txBody>
      </p:sp>
      <p:sp>
        <p:nvSpPr>
          <p:cNvPr id="3" name="Espace réservé du contenu 2"/>
          <p:cNvSpPr>
            <a:spLocks noGrp="1"/>
          </p:cNvSpPr>
          <p:nvPr>
            <p:ph idx="1" hasCustomPrompt="1"/>
          </p:nvPr>
        </p:nvSpPr>
        <p:spPr>
          <a:xfrm>
            <a:off x="467544" y="2276872"/>
            <a:ext cx="3960440" cy="3888432"/>
          </a:xfrm>
        </p:spPr>
        <p:txBody>
          <a:bodyPr>
            <a:normAutofit/>
          </a:bodyPr>
          <a:lstStyle>
            <a:lvl1pPr>
              <a:defRPr sz="2400"/>
            </a:lvl1pPr>
          </a:lstStyle>
          <a:p>
            <a:pPr lvl="0"/>
            <a:r>
              <a:rPr lang="fr-FR"/>
              <a:t>Text</a:t>
            </a:r>
            <a:endParaRPr lang="fr-FR" dirty="0"/>
          </a:p>
        </p:txBody>
      </p:sp>
      <p:sp>
        <p:nvSpPr>
          <p:cNvPr id="6" name="Espace réservé du numéro de diapositive 5"/>
          <p:cNvSpPr>
            <a:spLocks noGrp="1"/>
          </p:cNvSpPr>
          <p:nvPr>
            <p:ph type="sldNum" sz="quarter" idx="12"/>
          </p:nvPr>
        </p:nvSpPr>
        <p:spPr/>
        <p:txBody>
          <a:bodyPr/>
          <a:lstStyle/>
          <a:p>
            <a:fld id="{02C702AE-1502-43AE-8DBA-2BCAD3408EF2}" type="slidenum">
              <a:rPr lang="fr-FR" smtClean="0"/>
              <a:pPr/>
              <a:t>‹N°›</a:t>
            </a:fld>
            <a:endParaRPr lang="fr-FR"/>
          </a:p>
        </p:txBody>
      </p:sp>
      <p:sp>
        <p:nvSpPr>
          <p:cNvPr id="12" name="Espace réservé du contenu 11"/>
          <p:cNvSpPr>
            <a:spLocks noGrp="1"/>
          </p:cNvSpPr>
          <p:nvPr>
            <p:ph sz="quarter" idx="13" hasCustomPrompt="1"/>
          </p:nvPr>
        </p:nvSpPr>
        <p:spPr>
          <a:xfrm>
            <a:off x="2484438" y="188913"/>
            <a:ext cx="6191250" cy="431800"/>
          </a:xfrm>
        </p:spPr>
        <p:txBody>
          <a:bodyPr anchor="ctr" anchorCtr="0">
            <a:noAutofit/>
          </a:bodyPr>
          <a:lstStyle>
            <a:lvl1pPr>
              <a:buNone/>
              <a:defRPr sz="1400" b="1" baseline="0">
                <a:solidFill>
                  <a:schemeClr val="bg2"/>
                </a:solidFill>
              </a:defRPr>
            </a:lvl1pPr>
          </a:lstStyle>
          <a:p>
            <a:pPr lvl="0"/>
            <a:r>
              <a:rPr lang="fr-FR"/>
              <a:t>Title of the presentation</a:t>
            </a:r>
          </a:p>
        </p:txBody>
      </p:sp>
      <p:sp>
        <p:nvSpPr>
          <p:cNvPr id="13" name="Espace réservé du contenu 2"/>
          <p:cNvSpPr>
            <a:spLocks noGrp="1"/>
          </p:cNvSpPr>
          <p:nvPr>
            <p:ph idx="14" hasCustomPrompt="1"/>
          </p:nvPr>
        </p:nvSpPr>
        <p:spPr>
          <a:xfrm>
            <a:off x="4716016" y="2276872"/>
            <a:ext cx="3960440" cy="3888432"/>
          </a:xfrm>
        </p:spPr>
        <p:txBody>
          <a:bodyPr>
            <a:normAutofit/>
          </a:bodyPr>
          <a:lstStyle>
            <a:lvl1pPr>
              <a:defRPr sz="2400"/>
            </a:lvl1pPr>
          </a:lstStyle>
          <a:p>
            <a:pPr lvl="0"/>
            <a:r>
              <a:rPr lang="fr-FR"/>
              <a:t>Text</a:t>
            </a:r>
            <a:endParaRPr lang="fr-FR" dirty="0"/>
          </a:p>
        </p:txBody>
      </p:sp>
      <p:sp>
        <p:nvSpPr>
          <p:cNvPr id="9" name="Espace réservé du contenu 13"/>
          <p:cNvSpPr>
            <a:spLocks noGrp="1"/>
          </p:cNvSpPr>
          <p:nvPr>
            <p:ph sz="quarter" idx="17" hasCustomPrompt="1"/>
          </p:nvPr>
        </p:nvSpPr>
        <p:spPr>
          <a:xfrm>
            <a:off x="468313" y="6444808"/>
            <a:ext cx="1366837" cy="360000"/>
          </a:xfrm>
        </p:spPr>
        <p:txBody>
          <a:bodyPr anchor="ctr" anchorCtr="0">
            <a:noAutofit/>
          </a:bodyPr>
          <a:lstStyle>
            <a:lvl1pPr>
              <a:buNone/>
              <a:defRPr sz="120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Date</a:t>
            </a:r>
          </a:p>
        </p:txBody>
      </p:sp>
      <p:sp>
        <p:nvSpPr>
          <p:cNvPr id="10" name="Espace réservé du contenu 13"/>
          <p:cNvSpPr>
            <a:spLocks noGrp="1"/>
          </p:cNvSpPr>
          <p:nvPr>
            <p:ph sz="quarter" idx="18" hasCustomPrompt="1"/>
          </p:nvPr>
        </p:nvSpPr>
        <p:spPr>
          <a:xfrm>
            <a:off x="1909019" y="6444808"/>
            <a:ext cx="4391173" cy="360000"/>
          </a:xfrm>
        </p:spPr>
        <p:txBody>
          <a:bodyPr anchor="ctr" anchorCtr="0">
            <a:noAutofit/>
          </a:bodyPr>
          <a:lstStyle>
            <a:lvl1pPr algn="ctr">
              <a:buNone/>
              <a:defRPr sz="1200" baseline="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fr-FR"/>
              <a:t>Event, place</a:t>
            </a:r>
          </a:p>
        </p:txBody>
      </p:sp>
    </p:spTree>
    <p:extLst>
      <p:ext uri="{BB962C8B-B14F-4D97-AF65-F5344CB8AC3E}">
        <p14:creationId xmlns:p14="http://schemas.microsoft.com/office/powerpoint/2010/main" val="10522597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33664" y="3140968"/>
            <a:ext cx="4258816" cy="1296144"/>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644008" y="4437112"/>
            <a:ext cx="4248472" cy="936104"/>
          </a:xfrm>
          <a:prstGeom prst="rect">
            <a:avLst/>
          </a:prstGeom>
        </p:spPr>
        <p:txBody>
          <a:bodyPr vert="horz" lIns="91440" tIns="45720" rIns="91440" bIns="45720" rtlCol="0">
            <a:normAutofit/>
          </a:bodyPr>
          <a:lstStyle/>
          <a:p>
            <a:pPr lvl="0"/>
            <a:r>
              <a:rPr lang="fr-FR" dirty="0"/>
              <a:t>SOUS-TITRE DE LA PRESENTATION </a:t>
            </a:r>
          </a:p>
        </p:txBody>
      </p:sp>
    </p:spTree>
    <p:extLst>
      <p:ext uri="{BB962C8B-B14F-4D97-AF65-F5344CB8AC3E}">
        <p14:creationId xmlns:p14="http://schemas.microsoft.com/office/powerpoint/2010/main" val="1821813571"/>
      </p:ext>
    </p:extLst>
  </p:cSld>
  <p:clrMap bg1="lt1" tx1="dk1" bg2="lt2" tx2="dk2" accent1="accent1" accent2="accent2" accent3="accent3" accent4="accent4" accent5="accent5" accent6="accent6" hlink="hlink" folHlink="folHlink"/>
  <p:sldLayoutIdLst>
    <p:sldLayoutId id="2147483657" r:id="rId1"/>
  </p:sldLayoutIdLst>
  <p:hf hdr="0"/>
  <p:txStyles>
    <p:titleStyle>
      <a:lvl1pPr algn="l" defTabSz="914400" rtl="0" eaLnBrk="1" latinLnBrk="0" hangingPunct="1">
        <a:spcBef>
          <a:spcPct val="0"/>
        </a:spcBef>
        <a:buNone/>
        <a:defRPr sz="3600" b="1" kern="1200" cap="none" baseline="0">
          <a:solidFill>
            <a:schemeClr val="accent1"/>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2400" kern="1200" cap="none" baseline="0">
          <a:solidFill>
            <a:schemeClr val="bg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7544" y="1196752"/>
            <a:ext cx="8208912" cy="1008112"/>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67544" y="2276872"/>
            <a:ext cx="8208912" cy="3888432"/>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453336"/>
            <a:ext cx="1378496" cy="365125"/>
          </a:xfrm>
          <a:prstGeom prst="rect">
            <a:avLst/>
          </a:prstGeom>
        </p:spPr>
        <p:txBody>
          <a:bodyPr vert="horz" lIns="91440" tIns="45720" rIns="91440" bIns="45720" rtlCol="0" anchor="ctr"/>
          <a:lstStyle>
            <a:lvl1pPr algn="l">
              <a:defRPr sz="1200">
                <a:solidFill>
                  <a:schemeClr val="bg1"/>
                </a:solidFill>
              </a:defRPr>
            </a:lvl1pPr>
          </a:lstStyle>
          <a:p>
            <a:r>
              <a:rPr lang="fr-FR"/>
              <a:t>Date</a:t>
            </a:r>
            <a:endParaRPr lang="fr-FR" dirty="0"/>
          </a:p>
        </p:txBody>
      </p:sp>
      <p:sp>
        <p:nvSpPr>
          <p:cNvPr id="5" name="Espace réservé du pied de page 4"/>
          <p:cNvSpPr>
            <a:spLocks noGrp="1"/>
          </p:cNvSpPr>
          <p:nvPr>
            <p:ph type="ftr" sz="quarter" idx="3"/>
          </p:nvPr>
        </p:nvSpPr>
        <p:spPr>
          <a:xfrm>
            <a:off x="1835696" y="6453336"/>
            <a:ext cx="4392488" cy="365125"/>
          </a:xfrm>
          <a:prstGeom prst="rect">
            <a:avLst/>
          </a:prstGeom>
        </p:spPr>
        <p:txBody>
          <a:bodyPr vert="horz" lIns="91440" tIns="45720" rIns="91440" bIns="45720" rtlCol="0" anchor="ctr"/>
          <a:lstStyle>
            <a:lvl1pPr algn="ctr">
              <a:defRPr sz="1200">
                <a:solidFill>
                  <a:schemeClr val="bg1"/>
                </a:solidFill>
              </a:defRPr>
            </a:lvl1pPr>
          </a:lstStyle>
          <a:p>
            <a:r>
              <a:rPr lang="fr-FR"/>
              <a:t>Place</a:t>
            </a:r>
            <a:endParaRPr lang="fr-FR" dirty="0"/>
          </a:p>
        </p:txBody>
      </p:sp>
      <p:sp>
        <p:nvSpPr>
          <p:cNvPr id="6" name="Espace réservé du numéro de diapositive 5"/>
          <p:cNvSpPr>
            <a:spLocks noGrp="1"/>
          </p:cNvSpPr>
          <p:nvPr>
            <p:ph type="sldNum" sz="quarter" idx="4"/>
          </p:nvPr>
        </p:nvSpPr>
        <p:spPr>
          <a:xfrm>
            <a:off x="8388424" y="6453336"/>
            <a:ext cx="621432" cy="365125"/>
          </a:xfrm>
          <a:prstGeom prst="rect">
            <a:avLst/>
          </a:prstGeom>
        </p:spPr>
        <p:txBody>
          <a:bodyPr vert="horz" lIns="91440" tIns="45720" rIns="91440" bIns="45720" rtlCol="0" anchor="ctr"/>
          <a:lstStyle>
            <a:lvl1pPr algn="r">
              <a:defRPr sz="1200">
                <a:solidFill>
                  <a:schemeClr val="bg1"/>
                </a:solidFill>
              </a:defRPr>
            </a:lvl1pPr>
          </a:lstStyle>
          <a:p>
            <a:fld id="{02C702AE-1502-43AE-8DBA-2BCAD3408EF2}" type="slidenum">
              <a:rPr lang="fr-FR" smtClean="0"/>
              <a:pPr/>
              <a:t>‹N°›</a:t>
            </a:fld>
            <a:endParaRPr lang="fr-FR" dirty="0"/>
          </a:p>
        </p:txBody>
      </p:sp>
    </p:spTree>
    <p:extLst>
      <p:ext uri="{BB962C8B-B14F-4D97-AF65-F5344CB8AC3E}">
        <p14:creationId xmlns:p14="http://schemas.microsoft.com/office/powerpoint/2010/main" val="2854891631"/>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50" r:id="rId4"/>
  </p:sldLayoutIdLst>
  <p:hf hdr="0"/>
  <p:txStyles>
    <p:titleStyle>
      <a:lvl1pPr algn="ctr" defTabSz="914400" rtl="0" eaLnBrk="1" latinLnBrk="0" hangingPunct="1">
        <a:spcBef>
          <a:spcPct val="0"/>
        </a:spcBef>
        <a:buNone/>
        <a:defRPr sz="3200" b="1" kern="1200" cap="none" baseline="0">
          <a:solidFill>
            <a:schemeClr val="accent4"/>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8.e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716016" y="2687868"/>
            <a:ext cx="4320480" cy="646331"/>
          </a:xfrm>
          <a:prstGeom prst="rect">
            <a:avLst/>
          </a:prstGeom>
          <a:noFill/>
        </p:spPr>
        <p:txBody>
          <a:bodyPr wrap="square" rtlCol="0">
            <a:spAutoFit/>
          </a:bodyPr>
          <a:lstStyle/>
          <a:p>
            <a:r>
              <a:rPr lang="fr-FR" dirty="0"/>
              <a:t>Les critères de qualité des indicateurs multisectoriels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pPr/>
              <a:t>10</a:t>
            </a:fld>
            <a:endParaRPr lang="fr-FR"/>
          </a:p>
        </p:txBody>
      </p:sp>
      <p:sp>
        <p:nvSpPr>
          <p:cNvPr id="10" name="ZoneTexte 9">
            <a:extLst>
              <a:ext uri="{FF2B5EF4-FFF2-40B4-BE49-F238E27FC236}">
                <a16:creationId xmlns:a16="http://schemas.microsoft.com/office/drawing/2014/main" id="{7C3F1A3F-DD5D-BB13-F1A1-CC449ED818CB}"/>
              </a:ext>
            </a:extLst>
          </p:cNvPr>
          <p:cNvSpPr txBox="1"/>
          <p:nvPr/>
        </p:nvSpPr>
        <p:spPr>
          <a:xfrm>
            <a:off x="106099" y="3838626"/>
            <a:ext cx="8882854" cy="727571"/>
          </a:xfrm>
          <a:prstGeom prst="rect">
            <a:avLst/>
          </a:prstGeom>
          <a:noFill/>
        </p:spPr>
        <p:txBody>
          <a:bodyPr wrap="square">
            <a:spAutoFit/>
          </a:bodyPr>
          <a:lstStyle/>
          <a:p>
            <a:pPr marL="342900" lvl="0" indent="-342900" algn="just">
              <a:lnSpc>
                <a:spcPct val="107000"/>
              </a:lnSpc>
              <a:spcBef>
                <a:spcPts val="300"/>
              </a:spcBef>
              <a:spcAft>
                <a:spcPts val="300"/>
              </a:spcAft>
              <a:buFont typeface="Symbol" panose="05050102010706020507" pitchFamily="18" charset="2"/>
              <a:buBlip>
                <a:blip r:embed="rId3"/>
              </a:buBlip>
            </a:pPr>
            <a:r>
              <a:rPr lang="fr-FR" sz="2000" b="1" dirty="0">
                <a:solidFill>
                  <a:schemeClr val="tx1">
                    <a:lumMod val="50000"/>
                  </a:schemeClr>
                </a:solidFill>
                <a:ea typeface="Calibri" panose="020F0502020204030204" pitchFamily="34" charset="0"/>
                <a:cs typeface="Times New Roman" panose="02020603050405020304" pitchFamily="18" charset="0"/>
              </a:rPr>
              <a:t> </a:t>
            </a:r>
            <a:r>
              <a:rPr lang="fr-FR" sz="2000" b="1" dirty="0">
                <a:solidFill>
                  <a:schemeClr val="tx1">
                    <a:lumMod val="50000"/>
                  </a:schemeClr>
                </a:solidFill>
                <a:cs typeface="Times New Roman" panose="02020603050405020304" pitchFamily="18" charset="0"/>
              </a:rPr>
              <a:t>2 =</a:t>
            </a:r>
            <a:r>
              <a:rPr lang="fr-FR" sz="2000" dirty="0">
                <a:solidFill>
                  <a:schemeClr val="tx1">
                    <a:lumMod val="50000"/>
                  </a:schemeClr>
                </a:solidFill>
                <a:cs typeface="Times New Roman" panose="02020603050405020304" pitchFamily="18" charset="0"/>
              </a:rPr>
              <a:t> Le décalage entre collecte et diffusion est égale ou inférieur à 1 mois</a:t>
            </a:r>
            <a:r>
              <a:rPr lang="fr-FR" sz="2000" dirty="0">
                <a:solidFill>
                  <a:schemeClr val="tx1">
                    <a:lumMod val="50000"/>
                  </a:schemeClr>
                </a:solidFill>
                <a:effectLst/>
                <a:ea typeface="Calibri" panose="020F0502020204030204" pitchFamily="34" charset="0"/>
                <a:cs typeface="Times New Roman" panose="02020603050405020304" pitchFamily="18" charset="0"/>
              </a:rPr>
              <a:t>.</a:t>
            </a:r>
          </a:p>
        </p:txBody>
      </p:sp>
      <p:sp>
        <p:nvSpPr>
          <p:cNvPr id="12" name="ZoneTexte 11">
            <a:extLst>
              <a:ext uri="{FF2B5EF4-FFF2-40B4-BE49-F238E27FC236}">
                <a16:creationId xmlns:a16="http://schemas.microsoft.com/office/drawing/2014/main" id="{BE186C6A-0AD5-0DEB-DE1E-2A03CD0F43D4}"/>
              </a:ext>
            </a:extLst>
          </p:cNvPr>
          <p:cNvSpPr txBox="1"/>
          <p:nvPr/>
        </p:nvSpPr>
        <p:spPr>
          <a:xfrm>
            <a:off x="152237" y="1966310"/>
            <a:ext cx="8882854" cy="400110"/>
          </a:xfrm>
          <a:prstGeom prst="rect">
            <a:avLst/>
          </a:prstGeom>
          <a:noFill/>
        </p:spPr>
        <p:txBody>
          <a:bodyPr wrap="square">
            <a:spAutoFit/>
          </a:bodyPr>
          <a:lstStyle/>
          <a:p>
            <a:pPr marL="342900" lvl="0" indent="-342900" algn="just">
              <a:spcBef>
                <a:spcPts val="300"/>
              </a:spcBef>
              <a:spcAft>
                <a:spcPts val="300"/>
              </a:spcAft>
              <a:buFont typeface="Symbol" panose="05050102010706020507" pitchFamily="18" charset="2"/>
              <a:buBlip>
                <a:blip r:embed="rId3"/>
              </a:buBlip>
            </a:pPr>
            <a:r>
              <a:rPr lang="fr-FR" sz="2000" b="1" dirty="0">
                <a:solidFill>
                  <a:schemeClr val="tx1">
                    <a:lumMod val="50000"/>
                  </a:schemeClr>
                </a:solidFill>
                <a:effectLst/>
                <a:ea typeface="Calibri" panose="020F0502020204030204" pitchFamily="34" charset="0"/>
                <a:cs typeface="Times New Roman" panose="02020603050405020304" pitchFamily="18" charset="0"/>
              </a:rPr>
              <a:t>0 = </a:t>
            </a:r>
            <a:r>
              <a:rPr lang="fr-FR" sz="2000" dirty="0">
                <a:solidFill>
                  <a:schemeClr val="tx1">
                    <a:lumMod val="50000"/>
                  </a:schemeClr>
                </a:solidFill>
                <a:effectLst/>
                <a:ea typeface="Calibri" panose="020F0502020204030204" pitchFamily="34" charset="0"/>
                <a:cs typeface="Times New Roman" panose="02020603050405020304" pitchFamily="18" charset="0"/>
              </a:rPr>
              <a:t>Le décalage entre collecte et diffusion est supérieur à 3 mois ;</a:t>
            </a:r>
          </a:p>
        </p:txBody>
      </p:sp>
      <p:sp>
        <p:nvSpPr>
          <p:cNvPr id="14" name="ZoneTexte 13">
            <a:extLst>
              <a:ext uri="{FF2B5EF4-FFF2-40B4-BE49-F238E27FC236}">
                <a16:creationId xmlns:a16="http://schemas.microsoft.com/office/drawing/2014/main" id="{9D830B7B-A3F3-B201-35DA-8B7B711E6031}"/>
              </a:ext>
            </a:extLst>
          </p:cNvPr>
          <p:cNvSpPr txBox="1"/>
          <p:nvPr/>
        </p:nvSpPr>
        <p:spPr>
          <a:xfrm>
            <a:off x="106099" y="2900554"/>
            <a:ext cx="8928992" cy="398251"/>
          </a:xfrm>
          <a:prstGeom prst="rect">
            <a:avLst/>
          </a:prstGeom>
          <a:noFill/>
        </p:spPr>
        <p:txBody>
          <a:bodyPr wrap="square">
            <a:spAutoFit/>
          </a:bodyPr>
          <a:lstStyle/>
          <a:p>
            <a:pPr marL="342900" lvl="0" indent="-342900" algn="just">
              <a:lnSpc>
                <a:spcPct val="107000"/>
              </a:lnSpc>
              <a:spcBef>
                <a:spcPts val="300"/>
              </a:spcBef>
              <a:spcAft>
                <a:spcPts val="300"/>
              </a:spcAft>
              <a:buFont typeface="Symbol" panose="05050102010706020507" pitchFamily="18" charset="2"/>
              <a:buBlip>
                <a:blip r:embed="rId3"/>
              </a:buBlip>
            </a:pPr>
            <a:r>
              <a:rPr lang="fr-FR" sz="2000" b="1" dirty="0">
                <a:solidFill>
                  <a:schemeClr val="tx1">
                    <a:lumMod val="50000"/>
                  </a:schemeClr>
                </a:solidFill>
                <a:effectLst/>
                <a:ea typeface="Calibri" panose="020F0502020204030204" pitchFamily="34" charset="0"/>
                <a:cs typeface="Times New Roman" panose="02020603050405020304" pitchFamily="18" charset="0"/>
              </a:rPr>
              <a:t>1 = </a:t>
            </a:r>
            <a:r>
              <a:rPr lang="fr-FR" sz="2000" dirty="0">
                <a:solidFill>
                  <a:schemeClr val="tx1">
                    <a:lumMod val="50000"/>
                  </a:schemeClr>
                </a:solidFill>
                <a:effectLst/>
                <a:ea typeface="Calibri" panose="020F0502020204030204" pitchFamily="34" charset="0"/>
                <a:cs typeface="Times New Roman" panose="02020603050405020304" pitchFamily="18" charset="0"/>
              </a:rPr>
              <a:t>Le décalage entre collecte et diffusion est de moins de 3 mois  ;</a:t>
            </a:r>
            <a:endParaRPr lang="fr-FR" sz="2800" dirty="0">
              <a:solidFill>
                <a:schemeClr val="tx1">
                  <a:lumMod val="50000"/>
                </a:schemeClr>
              </a:solidFill>
              <a:effectLst/>
              <a:ea typeface="Calibri" panose="020F0502020204030204" pitchFamily="34" charset="0"/>
              <a:cs typeface="Times New Roman" panose="02020603050405020304" pitchFamily="18" charset="0"/>
            </a:endParaRPr>
          </a:p>
        </p:txBody>
      </p:sp>
      <p:sp>
        <p:nvSpPr>
          <p:cNvPr id="17" name="ZoneTexte 16">
            <a:extLst>
              <a:ext uri="{FF2B5EF4-FFF2-40B4-BE49-F238E27FC236}">
                <a16:creationId xmlns:a16="http://schemas.microsoft.com/office/drawing/2014/main" id="{CE7752B8-829B-DB9B-3313-4C2DA6D1A2AD}"/>
              </a:ext>
            </a:extLst>
          </p:cNvPr>
          <p:cNvSpPr txBox="1"/>
          <p:nvPr/>
        </p:nvSpPr>
        <p:spPr>
          <a:xfrm>
            <a:off x="0" y="1001290"/>
            <a:ext cx="9108504" cy="830997"/>
          </a:xfrm>
          <a:prstGeom prst="rect">
            <a:avLst/>
          </a:prstGeom>
          <a:noFill/>
        </p:spPr>
        <p:txBody>
          <a:bodyPr wrap="square" rtlCol="0">
            <a:spAutoFit/>
          </a:bodyPr>
          <a:lstStyle/>
          <a:p>
            <a:r>
              <a:rPr lang="fr-FR" sz="2400" b="1" dirty="0">
                <a:solidFill>
                  <a:schemeClr val="accent4">
                    <a:lumMod val="50000"/>
                  </a:schemeClr>
                </a:solidFill>
              </a:rPr>
              <a:t>Notation des indicateurs par rapport </a:t>
            </a:r>
            <a:r>
              <a:rPr lang="fr-FR" sz="2400" b="1" dirty="0">
                <a:solidFill>
                  <a:schemeClr val="accent5">
                    <a:lumMod val="75000"/>
                  </a:schemeClr>
                </a:solidFill>
              </a:rPr>
              <a:t>au critère d’actualité et ponctualité</a:t>
            </a:r>
            <a:r>
              <a:rPr lang="fr-FR" sz="2400" b="1" dirty="0">
                <a:solidFill>
                  <a:schemeClr val="accent4">
                    <a:lumMod val="50000"/>
                  </a:schemeClr>
                </a:solidFill>
              </a:rPr>
              <a:t> :</a:t>
            </a:r>
          </a:p>
        </p:txBody>
      </p:sp>
      <p:sp>
        <p:nvSpPr>
          <p:cNvPr id="8" name="Espace réservé du contenu 4">
            <a:extLst>
              <a:ext uri="{FF2B5EF4-FFF2-40B4-BE49-F238E27FC236}">
                <a16:creationId xmlns:a16="http://schemas.microsoft.com/office/drawing/2014/main" id="{FD6D39F3-3DC7-2A30-E33A-541505E2F429}"/>
              </a:ext>
            </a:extLst>
          </p:cNvPr>
          <p:cNvSpPr txBox="1">
            <a:spLocks/>
          </p:cNvSpPr>
          <p:nvPr/>
        </p:nvSpPr>
        <p:spPr>
          <a:xfrm>
            <a:off x="2248008" y="166207"/>
            <a:ext cx="6768082" cy="431800"/>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anose="020B0604020202020204" pitchFamily="34" charset="0"/>
              <a:buNone/>
              <a:defRPr sz="1400" b="1" kern="1200" baseline="0">
                <a:solidFill>
                  <a:schemeClr val="bg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dirty="0"/>
              <a:t>Critère de qualité : Actualité et ponctualité</a:t>
            </a:r>
          </a:p>
        </p:txBody>
      </p:sp>
    </p:spTree>
    <p:extLst>
      <p:ext uri="{BB962C8B-B14F-4D97-AF65-F5344CB8AC3E}">
        <p14:creationId xmlns:p14="http://schemas.microsoft.com/office/powerpoint/2010/main" val="1148717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pPr/>
              <a:t>11</a:t>
            </a:fld>
            <a:endParaRPr lang="fr-FR"/>
          </a:p>
        </p:txBody>
      </p:sp>
      <p:sp>
        <p:nvSpPr>
          <p:cNvPr id="5" name="Espace réservé du contenu 4"/>
          <p:cNvSpPr>
            <a:spLocks noGrp="1"/>
          </p:cNvSpPr>
          <p:nvPr>
            <p:ph sz="quarter" idx="13"/>
          </p:nvPr>
        </p:nvSpPr>
        <p:spPr>
          <a:xfrm>
            <a:off x="2267744" y="39538"/>
            <a:ext cx="6912768" cy="653157"/>
          </a:xfrm>
        </p:spPr>
        <p:txBody>
          <a:bodyPr/>
          <a:lstStyle/>
          <a:p>
            <a:r>
              <a:rPr lang="fr-FR" sz="2400" b="1" dirty="0"/>
              <a:t>Critère de qualité : Comparabilité Internationale</a:t>
            </a:r>
          </a:p>
        </p:txBody>
      </p:sp>
      <p:sp>
        <p:nvSpPr>
          <p:cNvPr id="3" name="ZoneTexte 2">
            <a:extLst>
              <a:ext uri="{FF2B5EF4-FFF2-40B4-BE49-F238E27FC236}">
                <a16:creationId xmlns:a16="http://schemas.microsoft.com/office/drawing/2014/main" id="{C0E9E33B-C6CC-8DEC-05FF-384371E4A267}"/>
              </a:ext>
            </a:extLst>
          </p:cNvPr>
          <p:cNvSpPr txBox="1"/>
          <p:nvPr/>
        </p:nvSpPr>
        <p:spPr>
          <a:xfrm>
            <a:off x="107504" y="1628800"/>
            <a:ext cx="8784976" cy="1536254"/>
          </a:xfrm>
          <a:prstGeom prst="rect">
            <a:avLst/>
          </a:prstGeom>
          <a:noFill/>
        </p:spPr>
        <p:txBody>
          <a:bodyPr wrap="square">
            <a:spAutoFit/>
          </a:bodyPr>
          <a:lstStyle/>
          <a:p>
            <a:pPr algn="just">
              <a:lnSpc>
                <a:spcPct val="120000"/>
              </a:lnSpc>
              <a:spcBef>
                <a:spcPts val="600"/>
              </a:spcBef>
              <a:spcAft>
                <a:spcPts val="600"/>
              </a:spcAft>
            </a:pPr>
            <a:r>
              <a:rPr lang="fr-FR" sz="2000" b="1" dirty="0">
                <a:solidFill>
                  <a:schemeClr val="tx1">
                    <a:lumMod val="50000"/>
                  </a:schemeClr>
                </a:solidFill>
                <a:cs typeface="Times New Roman" panose="02020603050405020304" pitchFamily="18" charset="0"/>
              </a:rPr>
              <a:t>La comparabilité Internationale est la possibilité de comparer, dans le temps et l'espace, les indicateurs locaux aux indicateurs internationaux relativement aux engagements auxquels le Niger a souscrit notamment les ODD, le </a:t>
            </a:r>
            <a:r>
              <a:rPr lang="fr-FR" sz="2000" b="1" dirty="0" err="1">
                <a:solidFill>
                  <a:schemeClr val="tx1">
                    <a:lumMod val="50000"/>
                  </a:schemeClr>
                </a:solidFill>
                <a:cs typeface="Times New Roman" panose="02020603050405020304" pitchFamily="18" charset="0"/>
              </a:rPr>
              <a:t>Scaling</a:t>
            </a:r>
            <a:r>
              <a:rPr lang="fr-FR" sz="2000" b="1" dirty="0">
                <a:solidFill>
                  <a:schemeClr val="tx1">
                    <a:lumMod val="50000"/>
                  </a:schemeClr>
                </a:solidFill>
                <a:cs typeface="Times New Roman" panose="02020603050405020304" pitchFamily="18" charset="0"/>
              </a:rPr>
              <a:t> up Nutrition. </a:t>
            </a:r>
          </a:p>
        </p:txBody>
      </p:sp>
      <p:sp>
        <p:nvSpPr>
          <p:cNvPr id="2" name="ZoneTexte 1">
            <a:extLst>
              <a:ext uri="{FF2B5EF4-FFF2-40B4-BE49-F238E27FC236}">
                <a16:creationId xmlns:a16="http://schemas.microsoft.com/office/drawing/2014/main" id="{8D7C7034-3BDB-4E79-BDC2-C906D389AE26}"/>
              </a:ext>
            </a:extLst>
          </p:cNvPr>
          <p:cNvSpPr txBox="1"/>
          <p:nvPr/>
        </p:nvSpPr>
        <p:spPr>
          <a:xfrm>
            <a:off x="3204505" y="1001960"/>
            <a:ext cx="1800200" cy="461665"/>
          </a:xfrm>
          <a:prstGeom prst="rect">
            <a:avLst/>
          </a:prstGeom>
          <a:noFill/>
        </p:spPr>
        <p:txBody>
          <a:bodyPr wrap="square" rtlCol="0">
            <a:spAutoFit/>
          </a:bodyPr>
          <a:lstStyle/>
          <a:p>
            <a:r>
              <a:rPr lang="fr-FR" sz="2400" b="1" dirty="0">
                <a:solidFill>
                  <a:schemeClr val="accent4">
                    <a:lumMod val="50000"/>
                  </a:schemeClr>
                </a:solidFill>
              </a:rPr>
              <a:t>Définition </a:t>
            </a:r>
          </a:p>
        </p:txBody>
      </p:sp>
      <p:sp>
        <p:nvSpPr>
          <p:cNvPr id="7" name="ZoneTexte 6">
            <a:extLst>
              <a:ext uri="{FF2B5EF4-FFF2-40B4-BE49-F238E27FC236}">
                <a16:creationId xmlns:a16="http://schemas.microsoft.com/office/drawing/2014/main" id="{BF5BB342-CC52-D5AB-3A7C-8A7AD214757B}"/>
              </a:ext>
            </a:extLst>
          </p:cNvPr>
          <p:cNvSpPr txBox="1"/>
          <p:nvPr/>
        </p:nvSpPr>
        <p:spPr>
          <a:xfrm>
            <a:off x="107504" y="3429000"/>
            <a:ext cx="8902352" cy="1631216"/>
          </a:xfrm>
          <a:prstGeom prst="rect">
            <a:avLst/>
          </a:prstGeom>
          <a:noFill/>
        </p:spPr>
        <p:txBody>
          <a:bodyPr wrap="square">
            <a:spAutoFit/>
          </a:bodyPr>
          <a:lstStyle/>
          <a:p>
            <a:pPr algn="just"/>
            <a:r>
              <a:rPr lang="fr-FR" sz="2000" b="1" dirty="0">
                <a:solidFill>
                  <a:schemeClr val="accent4">
                    <a:lumMod val="50000"/>
                  </a:schemeClr>
                </a:solidFill>
                <a:cs typeface="Times New Roman" panose="02020603050405020304" pitchFamily="18" charset="0"/>
              </a:rPr>
              <a:t>Le degré de comparabilité est confronté à des différences conceptuelles induit par la divergence des contextes de vies, par des changements dans les définitions et/ou les caractéristiques opérationnelles prises par les informations dans le processus de confection des indicateurs traduisant les réalités locales.</a:t>
            </a:r>
          </a:p>
        </p:txBody>
      </p:sp>
      <p:sp>
        <p:nvSpPr>
          <p:cNvPr id="9" name="ZoneTexte 8">
            <a:extLst>
              <a:ext uri="{FF2B5EF4-FFF2-40B4-BE49-F238E27FC236}">
                <a16:creationId xmlns:a16="http://schemas.microsoft.com/office/drawing/2014/main" id="{DA2EF708-79D0-B354-C897-87A6E319B5BC}"/>
              </a:ext>
            </a:extLst>
          </p:cNvPr>
          <p:cNvSpPr txBox="1"/>
          <p:nvPr/>
        </p:nvSpPr>
        <p:spPr>
          <a:xfrm>
            <a:off x="45368" y="5251175"/>
            <a:ext cx="8964488" cy="1166923"/>
          </a:xfrm>
          <a:prstGeom prst="rect">
            <a:avLst/>
          </a:prstGeom>
          <a:noFill/>
        </p:spPr>
        <p:txBody>
          <a:bodyPr wrap="square">
            <a:spAutoFit/>
          </a:bodyPr>
          <a:lstStyle/>
          <a:p>
            <a:pPr algn="just">
              <a:lnSpc>
                <a:spcPct val="120000"/>
              </a:lnSpc>
              <a:spcBef>
                <a:spcPts val="600"/>
              </a:spcBef>
              <a:spcAft>
                <a:spcPts val="600"/>
              </a:spcAft>
            </a:pPr>
            <a:r>
              <a:rPr lang="fr-FR" sz="2000" b="1" dirty="0">
                <a:solidFill>
                  <a:schemeClr val="accent6">
                    <a:lumMod val="50000"/>
                  </a:schemeClr>
                </a:solidFill>
                <a:cs typeface="Times New Roman" panose="02020603050405020304" pitchFamily="18" charset="0"/>
              </a:rPr>
              <a:t>Pour répondre à la dimension de comparabilité que la qualité des données exige, il s’agit de voir si l’indicateur respecte les normes internationales (concepts, définitions). </a:t>
            </a:r>
          </a:p>
        </p:txBody>
      </p:sp>
    </p:spTree>
    <p:extLst>
      <p:ext uri="{BB962C8B-B14F-4D97-AF65-F5344CB8AC3E}">
        <p14:creationId xmlns:p14="http://schemas.microsoft.com/office/powerpoint/2010/main" val="3047150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pPr/>
              <a:t>12</a:t>
            </a:fld>
            <a:endParaRPr lang="fr-FR"/>
          </a:p>
        </p:txBody>
      </p:sp>
      <p:sp>
        <p:nvSpPr>
          <p:cNvPr id="10" name="ZoneTexte 9">
            <a:extLst>
              <a:ext uri="{FF2B5EF4-FFF2-40B4-BE49-F238E27FC236}">
                <a16:creationId xmlns:a16="http://schemas.microsoft.com/office/drawing/2014/main" id="{7C3F1A3F-DD5D-BB13-F1A1-CC449ED818CB}"/>
              </a:ext>
            </a:extLst>
          </p:cNvPr>
          <p:cNvSpPr txBox="1"/>
          <p:nvPr/>
        </p:nvSpPr>
        <p:spPr>
          <a:xfrm>
            <a:off x="106099" y="3838626"/>
            <a:ext cx="8882854" cy="727571"/>
          </a:xfrm>
          <a:prstGeom prst="rect">
            <a:avLst/>
          </a:prstGeom>
          <a:noFill/>
        </p:spPr>
        <p:txBody>
          <a:bodyPr wrap="square">
            <a:spAutoFit/>
          </a:bodyPr>
          <a:lstStyle/>
          <a:p>
            <a:pPr marL="342900" lvl="0" indent="-342900" algn="just">
              <a:lnSpc>
                <a:spcPct val="107000"/>
              </a:lnSpc>
              <a:spcBef>
                <a:spcPts val="300"/>
              </a:spcBef>
              <a:spcAft>
                <a:spcPts val="300"/>
              </a:spcAft>
              <a:buFont typeface="Symbol" panose="05050102010706020507" pitchFamily="18" charset="2"/>
              <a:buBlip>
                <a:blip r:embed="rId3"/>
              </a:buBlip>
            </a:pPr>
            <a:r>
              <a:rPr lang="fr-FR" sz="2000" b="1" dirty="0">
                <a:solidFill>
                  <a:schemeClr val="tx1">
                    <a:lumMod val="50000"/>
                  </a:schemeClr>
                </a:solidFill>
                <a:ea typeface="Calibri" panose="020F0502020204030204" pitchFamily="34" charset="0"/>
                <a:cs typeface="Times New Roman" panose="02020603050405020304" pitchFamily="18" charset="0"/>
              </a:rPr>
              <a:t> </a:t>
            </a:r>
            <a:r>
              <a:rPr lang="fr-FR" sz="2000" b="1" dirty="0">
                <a:solidFill>
                  <a:schemeClr val="tx1">
                    <a:lumMod val="50000"/>
                  </a:schemeClr>
                </a:solidFill>
                <a:cs typeface="Times New Roman" panose="02020603050405020304" pitchFamily="18" charset="0"/>
              </a:rPr>
              <a:t>2 = </a:t>
            </a:r>
            <a:r>
              <a:rPr lang="fr-FR" sz="2000" dirty="0">
                <a:solidFill>
                  <a:schemeClr val="tx1">
                    <a:lumMod val="50000"/>
                  </a:schemeClr>
                </a:solidFill>
                <a:cs typeface="Times New Roman" panose="02020603050405020304" pitchFamily="18" charset="0"/>
              </a:rPr>
              <a:t>Les normes de l’indicateur sont celles reconnues au niveau international.</a:t>
            </a:r>
            <a:endParaRPr lang="fr-FR" sz="2000" dirty="0">
              <a:solidFill>
                <a:schemeClr val="tx1">
                  <a:lumMod val="50000"/>
                </a:schemeClr>
              </a:solidFill>
              <a:effectLst/>
              <a:ea typeface="Calibri" panose="020F0502020204030204" pitchFamily="34" charset="0"/>
              <a:cs typeface="Times New Roman" panose="02020603050405020304" pitchFamily="18" charset="0"/>
            </a:endParaRPr>
          </a:p>
        </p:txBody>
      </p:sp>
      <p:sp>
        <p:nvSpPr>
          <p:cNvPr id="12" name="ZoneTexte 11">
            <a:extLst>
              <a:ext uri="{FF2B5EF4-FFF2-40B4-BE49-F238E27FC236}">
                <a16:creationId xmlns:a16="http://schemas.microsoft.com/office/drawing/2014/main" id="{BE186C6A-0AD5-0DEB-DE1E-2A03CD0F43D4}"/>
              </a:ext>
            </a:extLst>
          </p:cNvPr>
          <p:cNvSpPr txBox="1"/>
          <p:nvPr/>
        </p:nvSpPr>
        <p:spPr>
          <a:xfrm>
            <a:off x="152237" y="1966310"/>
            <a:ext cx="8882854" cy="707886"/>
          </a:xfrm>
          <a:prstGeom prst="rect">
            <a:avLst/>
          </a:prstGeom>
          <a:noFill/>
        </p:spPr>
        <p:txBody>
          <a:bodyPr wrap="square">
            <a:spAutoFit/>
          </a:bodyPr>
          <a:lstStyle/>
          <a:p>
            <a:pPr marL="342900" lvl="0" indent="-342900" algn="just">
              <a:spcBef>
                <a:spcPts val="300"/>
              </a:spcBef>
              <a:spcAft>
                <a:spcPts val="300"/>
              </a:spcAft>
              <a:buFont typeface="Symbol" panose="05050102010706020507" pitchFamily="18" charset="2"/>
              <a:buBlip>
                <a:blip r:embed="rId3"/>
              </a:buBlip>
            </a:pPr>
            <a:r>
              <a:rPr lang="fr-FR" sz="2000" b="1" dirty="0">
                <a:solidFill>
                  <a:schemeClr val="tx1">
                    <a:lumMod val="50000"/>
                  </a:schemeClr>
                </a:solidFill>
                <a:effectLst/>
                <a:ea typeface="Calibri" panose="020F0502020204030204" pitchFamily="34" charset="0"/>
                <a:cs typeface="Times New Roman" panose="02020603050405020304" pitchFamily="18" charset="0"/>
              </a:rPr>
              <a:t>0 = </a:t>
            </a:r>
            <a:r>
              <a:rPr lang="fr-FR" sz="2000" dirty="0">
                <a:solidFill>
                  <a:schemeClr val="tx1">
                    <a:lumMod val="50000"/>
                  </a:schemeClr>
                </a:solidFill>
                <a:effectLst/>
                <a:ea typeface="Calibri" panose="020F0502020204030204" pitchFamily="34" charset="0"/>
                <a:cs typeface="Times New Roman" panose="02020603050405020304" pitchFamily="18" charset="0"/>
              </a:rPr>
              <a:t>Les normes de l’indicateur ne sont pas celles reconnues au niveau international  ;</a:t>
            </a:r>
          </a:p>
        </p:txBody>
      </p:sp>
      <p:sp>
        <p:nvSpPr>
          <p:cNvPr id="14" name="ZoneTexte 13">
            <a:extLst>
              <a:ext uri="{FF2B5EF4-FFF2-40B4-BE49-F238E27FC236}">
                <a16:creationId xmlns:a16="http://schemas.microsoft.com/office/drawing/2014/main" id="{9D830B7B-A3F3-B201-35DA-8B7B711E6031}"/>
              </a:ext>
            </a:extLst>
          </p:cNvPr>
          <p:cNvSpPr txBox="1"/>
          <p:nvPr/>
        </p:nvSpPr>
        <p:spPr>
          <a:xfrm>
            <a:off x="106099" y="2900554"/>
            <a:ext cx="8928992" cy="727571"/>
          </a:xfrm>
          <a:prstGeom prst="rect">
            <a:avLst/>
          </a:prstGeom>
          <a:noFill/>
        </p:spPr>
        <p:txBody>
          <a:bodyPr wrap="square">
            <a:spAutoFit/>
          </a:bodyPr>
          <a:lstStyle/>
          <a:p>
            <a:pPr marL="342900" lvl="0" indent="-342900" algn="just">
              <a:lnSpc>
                <a:spcPct val="107000"/>
              </a:lnSpc>
              <a:spcBef>
                <a:spcPts val="300"/>
              </a:spcBef>
              <a:spcAft>
                <a:spcPts val="300"/>
              </a:spcAft>
              <a:buFont typeface="Symbol" panose="05050102010706020507" pitchFamily="18" charset="2"/>
              <a:buBlip>
                <a:blip r:embed="rId3"/>
              </a:buBlip>
            </a:pPr>
            <a:r>
              <a:rPr lang="fr-FR" sz="2000" b="1" dirty="0">
                <a:solidFill>
                  <a:schemeClr val="tx1">
                    <a:lumMod val="50000"/>
                  </a:schemeClr>
                </a:solidFill>
                <a:effectLst/>
                <a:ea typeface="Calibri" panose="020F0502020204030204" pitchFamily="34" charset="0"/>
                <a:cs typeface="Times New Roman" panose="02020603050405020304" pitchFamily="18" charset="0"/>
              </a:rPr>
              <a:t>1 = </a:t>
            </a:r>
            <a:r>
              <a:rPr lang="fr-FR" sz="2000" dirty="0">
                <a:solidFill>
                  <a:schemeClr val="tx1">
                    <a:lumMod val="50000"/>
                  </a:schemeClr>
                </a:solidFill>
                <a:effectLst/>
                <a:ea typeface="Calibri" panose="020F0502020204030204" pitchFamily="34" charset="0"/>
                <a:cs typeface="Times New Roman" panose="02020603050405020304" pitchFamily="18" charset="0"/>
              </a:rPr>
              <a:t>Les normes de l’indicateur sont celles reconnues au niveau international mais l’indicateur n’est pas régulièrement disponible ;</a:t>
            </a:r>
            <a:endParaRPr lang="fr-FR" sz="2800" dirty="0">
              <a:solidFill>
                <a:schemeClr val="tx1">
                  <a:lumMod val="50000"/>
                </a:schemeClr>
              </a:solidFill>
              <a:effectLst/>
              <a:ea typeface="Calibri" panose="020F0502020204030204" pitchFamily="34" charset="0"/>
              <a:cs typeface="Times New Roman" panose="02020603050405020304" pitchFamily="18" charset="0"/>
            </a:endParaRPr>
          </a:p>
        </p:txBody>
      </p:sp>
      <p:sp>
        <p:nvSpPr>
          <p:cNvPr id="17" name="ZoneTexte 16">
            <a:extLst>
              <a:ext uri="{FF2B5EF4-FFF2-40B4-BE49-F238E27FC236}">
                <a16:creationId xmlns:a16="http://schemas.microsoft.com/office/drawing/2014/main" id="{CE7752B8-829B-DB9B-3313-4C2DA6D1A2AD}"/>
              </a:ext>
            </a:extLst>
          </p:cNvPr>
          <p:cNvSpPr txBox="1"/>
          <p:nvPr/>
        </p:nvSpPr>
        <p:spPr>
          <a:xfrm>
            <a:off x="0" y="1001290"/>
            <a:ext cx="9108504" cy="830997"/>
          </a:xfrm>
          <a:prstGeom prst="rect">
            <a:avLst/>
          </a:prstGeom>
          <a:noFill/>
        </p:spPr>
        <p:txBody>
          <a:bodyPr wrap="square" rtlCol="0">
            <a:spAutoFit/>
          </a:bodyPr>
          <a:lstStyle/>
          <a:p>
            <a:r>
              <a:rPr lang="fr-FR" sz="2400" b="1" dirty="0">
                <a:solidFill>
                  <a:schemeClr val="accent4">
                    <a:lumMod val="50000"/>
                  </a:schemeClr>
                </a:solidFill>
              </a:rPr>
              <a:t>Notation des indicateurs par rapport </a:t>
            </a:r>
            <a:r>
              <a:rPr lang="fr-FR" sz="2400" b="1" dirty="0">
                <a:solidFill>
                  <a:schemeClr val="accent5">
                    <a:lumMod val="75000"/>
                  </a:schemeClr>
                </a:solidFill>
              </a:rPr>
              <a:t>au critère d’actualité et ponctualité</a:t>
            </a:r>
            <a:r>
              <a:rPr lang="fr-FR" sz="2400" b="1" dirty="0">
                <a:solidFill>
                  <a:schemeClr val="accent4">
                    <a:lumMod val="50000"/>
                  </a:schemeClr>
                </a:solidFill>
              </a:rPr>
              <a:t> :</a:t>
            </a:r>
          </a:p>
        </p:txBody>
      </p:sp>
      <p:sp>
        <p:nvSpPr>
          <p:cNvPr id="8" name="Espace réservé du contenu 4">
            <a:extLst>
              <a:ext uri="{FF2B5EF4-FFF2-40B4-BE49-F238E27FC236}">
                <a16:creationId xmlns:a16="http://schemas.microsoft.com/office/drawing/2014/main" id="{FD6D39F3-3DC7-2A30-E33A-541505E2F429}"/>
              </a:ext>
            </a:extLst>
          </p:cNvPr>
          <p:cNvSpPr txBox="1">
            <a:spLocks/>
          </p:cNvSpPr>
          <p:nvPr/>
        </p:nvSpPr>
        <p:spPr>
          <a:xfrm>
            <a:off x="2248008" y="166207"/>
            <a:ext cx="6768082" cy="431800"/>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anose="020B0604020202020204" pitchFamily="34" charset="0"/>
              <a:buNone/>
              <a:defRPr sz="1400" b="1" kern="1200" baseline="0">
                <a:solidFill>
                  <a:schemeClr val="bg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dirty="0"/>
              <a:t>Critère de qualité </a:t>
            </a:r>
            <a:r>
              <a:rPr lang="fr-FR" sz="2400"/>
              <a:t>: </a:t>
            </a:r>
            <a:r>
              <a:rPr lang="fr-FR" sz="2400" b="1"/>
              <a:t>Comparabilité Internationale</a:t>
            </a:r>
            <a:endParaRPr lang="fr-FR" sz="2400" dirty="0"/>
          </a:p>
        </p:txBody>
      </p:sp>
    </p:spTree>
    <p:extLst>
      <p:ext uri="{BB962C8B-B14F-4D97-AF65-F5344CB8AC3E}">
        <p14:creationId xmlns:p14="http://schemas.microsoft.com/office/powerpoint/2010/main" val="1528047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pPr/>
              <a:t>13</a:t>
            </a:fld>
            <a:endParaRPr lang="fr-FR"/>
          </a:p>
        </p:txBody>
      </p:sp>
      <p:sp>
        <p:nvSpPr>
          <p:cNvPr id="5" name="Espace réservé du contenu 4"/>
          <p:cNvSpPr>
            <a:spLocks noGrp="1"/>
          </p:cNvSpPr>
          <p:nvPr>
            <p:ph sz="quarter" idx="13"/>
          </p:nvPr>
        </p:nvSpPr>
        <p:spPr>
          <a:xfrm>
            <a:off x="2267744" y="116633"/>
            <a:ext cx="6120680" cy="504056"/>
          </a:xfrm>
        </p:spPr>
        <p:txBody>
          <a:bodyPr/>
          <a:lstStyle/>
          <a:p>
            <a:r>
              <a:rPr lang="fr-FR" sz="2400" b="1" dirty="0"/>
              <a:t>Critère de qualité :Cohérence</a:t>
            </a:r>
          </a:p>
        </p:txBody>
      </p:sp>
      <p:sp>
        <p:nvSpPr>
          <p:cNvPr id="3" name="ZoneTexte 2">
            <a:extLst>
              <a:ext uri="{FF2B5EF4-FFF2-40B4-BE49-F238E27FC236}">
                <a16:creationId xmlns:a16="http://schemas.microsoft.com/office/drawing/2014/main" id="{C0E9E33B-C6CC-8DEC-05FF-384371E4A267}"/>
              </a:ext>
            </a:extLst>
          </p:cNvPr>
          <p:cNvSpPr txBox="1"/>
          <p:nvPr/>
        </p:nvSpPr>
        <p:spPr>
          <a:xfrm>
            <a:off x="107504" y="1628800"/>
            <a:ext cx="8784976" cy="1166923"/>
          </a:xfrm>
          <a:prstGeom prst="rect">
            <a:avLst/>
          </a:prstGeom>
          <a:noFill/>
        </p:spPr>
        <p:txBody>
          <a:bodyPr wrap="square">
            <a:spAutoFit/>
          </a:bodyPr>
          <a:lstStyle/>
          <a:p>
            <a:pPr algn="just">
              <a:lnSpc>
                <a:spcPct val="120000"/>
              </a:lnSpc>
              <a:spcBef>
                <a:spcPts val="600"/>
              </a:spcBef>
              <a:spcAft>
                <a:spcPts val="600"/>
              </a:spcAft>
            </a:pPr>
            <a:r>
              <a:rPr lang="fr-FR" sz="2000" b="1" dirty="0">
                <a:solidFill>
                  <a:schemeClr val="tx1">
                    <a:lumMod val="50000"/>
                  </a:schemeClr>
                </a:solidFill>
                <a:cs typeface="Times New Roman" panose="02020603050405020304" pitchFamily="18" charset="0"/>
              </a:rPr>
              <a:t>La cohérence des indicateurs est leur capacité à résister au critère de fiabilité lorsque les données sont combinées de différentes manières et pour différentes utilisations. </a:t>
            </a:r>
          </a:p>
        </p:txBody>
      </p:sp>
      <p:sp>
        <p:nvSpPr>
          <p:cNvPr id="2" name="ZoneTexte 1">
            <a:extLst>
              <a:ext uri="{FF2B5EF4-FFF2-40B4-BE49-F238E27FC236}">
                <a16:creationId xmlns:a16="http://schemas.microsoft.com/office/drawing/2014/main" id="{8D7C7034-3BDB-4E79-BDC2-C906D389AE26}"/>
              </a:ext>
            </a:extLst>
          </p:cNvPr>
          <p:cNvSpPr txBox="1"/>
          <p:nvPr/>
        </p:nvSpPr>
        <p:spPr>
          <a:xfrm>
            <a:off x="3204505" y="1001960"/>
            <a:ext cx="1800200" cy="461665"/>
          </a:xfrm>
          <a:prstGeom prst="rect">
            <a:avLst/>
          </a:prstGeom>
          <a:noFill/>
        </p:spPr>
        <p:txBody>
          <a:bodyPr wrap="square" rtlCol="0">
            <a:spAutoFit/>
          </a:bodyPr>
          <a:lstStyle/>
          <a:p>
            <a:r>
              <a:rPr lang="fr-FR" sz="2400" b="1" dirty="0">
                <a:solidFill>
                  <a:schemeClr val="accent4">
                    <a:lumMod val="50000"/>
                  </a:schemeClr>
                </a:solidFill>
              </a:rPr>
              <a:t>Définition </a:t>
            </a:r>
          </a:p>
        </p:txBody>
      </p:sp>
      <p:sp>
        <p:nvSpPr>
          <p:cNvPr id="7" name="ZoneTexte 6">
            <a:extLst>
              <a:ext uri="{FF2B5EF4-FFF2-40B4-BE49-F238E27FC236}">
                <a16:creationId xmlns:a16="http://schemas.microsoft.com/office/drawing/2014/main" id="{BF5BB342-CC52-D5AB-3A7C-8A7AD214757B}"/>
              </a:ext>
            </a:extLst>
          </p:cNvPr>
          <p:cNvSpPr txBox="1"/>
          <p:nvPr/>
        </p:nvSpPr>
        <p:spPr>
          <a:xfrm>
            <a:off x="120824" y="2903414"/>
            <a:ext cx="8902352" cy="1015663"/>
          </a:xfrm>
          <a:prstGeom prst="rect">
            <a:avLst/>
          </a:prstGeom>
          <a:noFill/>
        </p:spPr>
        <p:txBody>
          <a:bodyPr wrap="square">
            <a:spAutoFit/>
          </a:bodyPr>
          <a:lstStyle/>
          <a:p>
            <a:pPr algn="just"/>
            <a:r>
              <a:rPr lang="fr-FR" sz="2000" b="1" dirty="0">
                <a:solidFill>
                  <a:schemeClr val="accent4">
                    <a:lumMod val="50000"/>
                  </a:schemeClr>
                </a:solidFill>
                <a:cs typeface="Times New Roman" panose="02020603050405020304" pitchFamily="18" charset="0"/>
              </a:rPr>
              <a:t>Il est généralement plus facile de montrer des cas d'incohérence que de prouver la cohérence. Lorsqu’ils proviennent d'une source unique, les indicateurs sont normalement cohérents</a:t>
            </a:r>
          </a:p>
        </p:txBody>
      </p:sp>
      <p:sp>
        <p:nvSpPr>
          <p:cNvPr id="9" name="ZoneTexte 8">
            <a:extLst>
              <a:ext uri="{FF2B5EF4-FFF2-40B4-BE49-F238E27FC236}">
                <a16:creationId xmlns:a16="http://schemas.microsoft.com/office/drawing/2014/main" id="{DA2EF708-79D0-B354-C897-87A6E319B5BC}"/>
              </a:ext>
            </a:extLst>
          </p:cNvPr>
          <p:cNvSpPr txBox="1"/>
          <p:nvPr/>
        </p:nvSpPr>
        <p:spPr>
          <a:xfrm>
            <a:off x="120823" y="4076010"/>
            <a:ext cx="8902352" cy="1536254"/>
          </a:xfrm>
          <a:prstGeom prst="rect">
            <a:avLst/>
          </a:prstGeom>
          <a:noFill/>
        </p:spPr>
        <p:txBody>
          <a:bodyPr wrap="square">
            <a:spAutoFit/>
          </a:bodyPr>
          <a:lstStyle/>
          <a:p>
            <a:pPr algn="just">
              <a:lnSpc>
                <a:spcPct val="120000"/>
              </a:lnSpc>
              <a:spcBef>
                <a:spcPts val="600"/>
              </a:spcBef>
              <a:spcAft>
                <a:spcPts val="600"/>
              </a:spcAft>
            </a:pPr>
            <a:r>
              <a:rPr lang="fr-FR" sz="2000" b="1" dirty="0">
                <a:solidFill>
                  <a:schemeClr val="accent6">
                    <a:lumMod val="50000"/>
                  </a:schemeClr>
                </a:solidFill>
                <a:cs typeface="Times New Roman" panose="02020603050405020304" pitchFamily="18" charset="0"/>
              </a:rPr>
              <a:t>En revanche, lorsque les même indicateurs proviennent de sources différentes (EDS, SMART, Collecte administrative) les indicateurs peuvent ne pas être totalement cohérents étant fondées sur des approches différentes (classifications, normes méthodologie). </a:t>
            </a:r>
          </a:p>
        </p:txBody>
      </p:sp>
    </p:spTree>
    <p:extLst>
      <p:ext uri="{BB962C8B-B14F-4D97-AF65-F5344CB8AC3E}">
        <p14:creationId xmlns:p14="http://schemas.microsoft.com/office/powerpoint/2010/main" val="3667868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pPr/>
              <a:t>14</a:t>
            </a:fld>
            <a:endParaRPr lang="fr-FR"/>
          </a:p>
        </p:txBody>
      </p:sp>
      <p:sp>
        <p:nvSpPr>
          <p:cNvPr id="10" name="ZoneTexte 9">
            <a:extLst>
              <a:ext uri="{FF2B5EF4-FFF2-40B4-BE49-F238E27FC236}">
                <a16:creationId xmlns:a16="http://schemas.microsoft.com/office/drawing/2014/main" id="{7C3F1A3F-DD5D-BB13-F1A1-CC449ED818CB}"/>
              </a:ext>
            </a:extLst>
          </p:cNvPr>
          <p:cNvSpPr txBox="1"/>
          <p:nvPr/>
        </p:nvSpPr>
        <p:spPr>
          <a:xfrm>
            <a:off x="129168" y="5006903"/>
            <a:ext cx="8882854" cy="727571"/>
          </a:xfrm>
          <a:prstGeom prst="rect">
            <a:avLst/>
          </a:prstGeom>
          <a:noFill/>
        </p:spPr>
        <p:txBody>
          <a:bodyPr wrap="square">
            <a:spAutoFit/>
          </a:bodyPr>
          <a:lstStyle/>
          <a:p>
            <a:pPr marL="342900" lvl="0" indent="-342900" algn="just">
              <a:lnSpc>
                <a:spcPct val="107000"/>
              </a:lnSpc>
              <a:spcBef>
                <a:spcPts val="300"/>
              </a:spcBef>
              <a:spcAft>
                <a:spcPts val="300"/>
              </a:spcAft>
              <a:buFont typeface="Symbol" panose="05050102010706020507" pitchFamily="18" charset="2"/>
              <a:buBlip>
                <a:blip r:embed="rId3"/>
              </a:buBlip>
            </a:pPr>
            <a:r>
              <a:rPr lang="fr-FR" sz="2000" b="1" dirty="0">
                <a:solidFill>
                  <a:schemeClr val="tx1">
                    <a:lumMod val="50000"/>
                  </a:schemeClr>
                </a:solidFill>
                <a:ea typeface="Calibri" panose="020F0502020204030204" pitchFamily="34" charset="0"/>
                <a:cs typeface="Times New Roman" panose="02020603050405020304" pitchFamily="18" charset="0"/>
              </a:rPr>
              <a:t> </a:t>
            </a:r>
            <a:r>
              <a:rPr lang="fr-FR" sz="2000" b="1" dirty="0">
                <a:solidFill>
                  <a:schemeClr val="tx1">
                    <a:lumMod val="50000"/>
                  </a:schemeClr>
                </a:solidFill>
                <a:cs typeface="Times New Roman" panose="02020603050405020304" pitchFamily="18" charset="0"/>
              </a:rPr>
              <a:t>2 = </a:t>
            </a:r>
            <a:r>
              <a:rPr lang="fr-FR" sz="2000" dirty="0">
                <a:solidFill>
                  <a:schemeClr val="tx1">
                    <a:lumMod val="50000"/>
                  </a:schemeClr>
                </a:solidFill>
                <a:cs typeface="Times New Roman" panose="02020603050405020304" pitchFamily="18" charset="0"/>
              </a:rPr>
              <a:t>L’indicateur est produit uniquement avec des données provenant d’une unique source (risque faible d’incohérence).</a:t>
            </a:r>
            <a:endParaRPr lang="fr-FR" sz="2000" dirty="0">
              <a:solidFill>
                <a:schemeClr val="tx1">
                  <a:lumMod val="50000"/>
                </a:schemeClr>
              </a:solidFill>
              <a:effectLst/>
              <a:ea typeface="Calibri" panose="020F0502020204030204" pitchFamily="34" charset="0"/>
              <a:cs typeface="Times New Roman" panose="02020603050405020304" pitchFamily="18" charset="0"/>
            </a:endParaRPr>
          </a:p>
        </p:txBody>
      </p:sp>
      <p:sp>
        <p:nvSpPr>
          <p:cNvPr id="12" name="ZoneTexte 11">
            <a:extLst>
              <a:ext uri="{FF2B5EF4-FFF2-40B4-BE49-F238E27FC236}">
                <a16:creationId xmlns:a16="http://schemas.microsoft.com/office/drawing/2014/main" id="{BE186C6A-0AD5-0DEB-DE1E-2A03CD0F43D4}"/>
              </a:ext>
            </a:extLst>
          </p:cNvPr>
          <p:cNvSpPr txBox="1"/>
          <p:nvPr/>
        </p:nvSpPr>
        <p:spPr>
          <a:xfrm>
            <a:off x="152237" y="1966310"/>
            <a:ext cx="8882854" cy="1015663"/>
          </a:xfrm>
          <a:prstGeom prst="rect">
            <a:avLst/>
          </a:prstGeom>
          <a:noFill/>
        </p:spPr>
        <p:txBody>
          <a:bodyPr wrap="square">
            <a:spAutoFit/>
          </a:bodyPr>
          <a:lstStyle/>
          <a:p>
            <a:pPr marL="342900" lvl="0" indent="-342900" algn="just">
              <a:spcBef>
                <a:spcPts val="300"/>
              </a:spcBef>
              <a:spcAft>
                <a:spcPts val="300"/>
              </a:spcAft>
              <a:buFont typeface="Symbol" panose="05050102010706020507" pitchFamily="18" charset="2"/>
              <a:buBlip>
                <a:blip r:embed="rId3"/>
              </a:buBlip>
            </a:pPr>
            <a:r>
              <a:rPr lang="fr-FR" sz="2000" b="1" dirty="0">
                <a:solidFill>
                  <a:schemeClr val="tx1">
                    <a:lumMod val="50000"/>
                  </a:schemeClr>
                </a:solidFill>
                <a:effectLst/>
                <a:ea typeface="Calibri" panose="020F0502020204030204" pitchFamily="34" charset="0"/>
                <a:cs typeface="Times New Roman" panose="02020603050405020304" pitchFamily="18" charset="0"/>
              </a:rPr>
              <a:t>0 = </a:t>
            </a:r>
            <a:r>
              <a:rPr lang="fr-FR" sz="2000" dirty="0">
                <a:solidFill>
                  <a:schemeClr val="tx1">
                    <a:lumMod val="50000"/>
                  </a:schemeClr>
                </a:solidFill>
                <a:effectLst/>
                <a:ea typeface="Calibri" panose="020F0502020204030204" pitchFamily="34" charset="0"/>
                <a:cs typeface="Times New Roman" panose="02020603050405020304" pitchFamily="18" charset="0"/>
              </a:rPr>
              <a:t>L’indicateur est produit à partir de données provenant de sources différentes n’ayant pas la même période de référence et selon une méthodologie différente (risque fort d’incohérence)   ;</a:t>
            </a:r>
          </a:p>
        </p:txBody>
      </p:sp>
      <p:sp>
        <p:nvSpPr>
          <p:cNvPr id="14" name="ZoneTexte 13">
            <a:extLst>
              <a:ext uri="{FF2B5EF4-FFF2-40B4-BE49-F238E27FC236}">
                <a16:creationId xmlns:a16="http://schemas.microsoft.com/office/drawing/2014/main" id="{9D830B7B-A3F3-B201-35DA-8B7B711E6031}"/>
              </a:ext>
            </a:extLst>
          </p:cNvPr>
          <p:cNvSpPr txBox="1"/>
          <p:nvPr/>
        </p:nvSpPr>
        <p:spPr>
          <a:xfrm>
            <a:off x="106099" y="3365603"/>
            <a:ext cx="8928992" cy="1056892"/>
          </a:xfrm>
          <a:prstGeom prst="rect">
            <a:avLst/>
          </a:prstGeom>
          <a:noFill/>
        </p:spPr>
        <p:txBody>
          <a:bodyPr wrap="square">
            <a:spAutoFit/>
          </a:bodyPr>
          <a:lstStyle/>
          <a:p>
            <a:pPr marL="342900" lvl="0" indent="-342900" algn="just">
              <a:lnSpc>
                <a:spcPct val="107000"/>
              </a:lnSpc>
              <a:spcBef>
                <a:spcPts val="300"/>
              </a:spcBef>
              <a:spcAft>
                <a:spcPts val="300"/>
              </a:spcAft>
              <a:buFont typeface="Symbol" panose="05050102010706020507" pitchFamily="18" charset="2"/>
              <a:buBlip>
                <a:blip r:embed="rId3"/>
              </a:buBlip>
            </a:pPr>
            <a:r>
              <a:rPr lang="fr-FR" sz="2000" b="1" dirty="0">
                <a:solidFill>
                  <a:schemeClr val="tx1">
                    <a:lumMod val="50000"/>
                  </a:schemeClr>
                </a:solidFill>
                <a:effectLst/>
                <a:ea typeface="Calibri" panose="020F0502020204030204" pitchFamily="34" charset="0"/>
                <a:cs typeface="Times New Roman" panose="02020603050405020304" pitchFamily="18" charset="0"/>
              </a:rPr>
              <a:t>1 = </a:t>
            </a:r>
            <a:r>
              <a:rPr lang="fr-FR" sz="2000" dirty="0">
                <a:solidFill>
                  <a:schemeClr val="tx1">
                    <a:lumMod val="50000"/>
                  </a:schemeClr>
                </a:solidFill>
                <a:effectLst/>
                <a:ea typeface="Calibri" panose="020F0502020204030204" pitchFamily="34" charset="0"/>
                <a:cs typeface="Times New Roman" panose="02020603050405020304" pitchFamily="18" charset="0"/>
              </a:rPr>
              <a:t>L’indicateur est produit à partir de données provenant de sources différentes ayant la même période de référence et selon une méthodologie quasi-identique (risque moyen d’incohérence)  ;</a:t>
            </a:r>
            <a:endParaRPr lang="fr-FR" sz="2800" dirty="0">
              <a:solidFill>
                <a:schemeClr val="tx1">
                  <a:lumMod val="50000"/>
                </a:schemeClr>
              </a:solidFill>
              <a:effectLst/>
              <a:ea typeface="Calibri" panose="020F0502020204030204" pitchFamily="34" charset="0"/>
              <a:cs typeface="Times New Roman" panose="02020603050405020304" pitchFamily="18" charset="0"/>
            </a:endParaRPr>
          </a:p>
        </p:txBody>
      </p:sp>
      <p:sp>
        <p:nvSpPr>
          <p:cNvPr id="17" name="ZoneTexte 16">
            <a:extLst>
              <a:ext uri="{FF2B5EF4-FFF2-40B4-BE49-F238E27FC236}">
                <a16:creationId xmlns:a16="http://schemas.microsoft.com/office/drawing/2014/main" id="{CE7752B8-829B-DB9B-3313-4C2DA6D1A2AD}"/>
              </a:ext>
            </a:extLst>
          </p:cNvPr>
          <p:cNvSpPr txBox="1"/>
          <p:nvPr/>
        </p:nvSpPr>
        <p:spPr>
          <a:xfrm>
            <a:off x="0" y="1001290"/>
            <a:ext cx="9108504" cy="830997"/>
          </a:xfrm>
          <a:prstGeom prst="rect">
            <a:avLst/>
          </a:prstGeom>
          <a:noFill/>
        </p:spPr>
        <p:txBody>
          <a:bodyPr wrap="square" rtlCol="0">
            <a:spAutoFit/>
          </a:bodyPr>
          <a:lstStyle/>
          <a:p>
            <a:r>
              <a:rPr lang="fr-FR" sz="2400" b="1" dirty="0">
                <a:solidFill>
                  <a:schemeClr val="accent4">
                    <a:lumMod val="50000"/>
                  </a:schemeClr>
                </a:solidFill>
              </a:rPr>
              <a:t>Notation des indicateurs par rapport </a:t>
            </a:r>
            <a:r>
              <a:rPr lang="fr-FR" sz="2400" b="1" dirty="0">
                <a:solidFill>
                  <a:schemeClr val="accent5">
                    <a:lumMod val="75000"/>
                  </a:schemeClr>
                </a:solidFill>
              </a:rPr>
              <a:t>au critère d’actualité et ponctualité</a:t>
            </a:r>
            <a:r>
              <a:rPr lang="fr-FR" sz="2400" b="1" dirty="0">
                <a:solidFill>
                  <a:schemeClr val="accent4">
                    <a:lumMod val="50000"/>
                  </a:schemeClr>
                </a:solidFill>
              </a:rPr>
              <a:t> :</a:t>
            </a:r>
          </a:p>
        </p:txBody>
      </p:sp>
      <p:sp>
        <p:nvSpPr>
          <p:cNvPr id="2" name="Espace réservé du contenu 4">
            <a:extLst>
              <a:ext uri="{FF2B5EF4-FFF2-40B4-BE49-F238E27FC236}">
                <a16:creationId xmlns:a16="http://schemas.microsoft.com/office/drawing/2014/main" id="{7F4998E6-3872-DBF7-AA25-53E683FFA85C}"/>
              </a:ext>
            </a:extLst>
          </p:cNvPr>
          <p:cNvSpPr txBox="1">
            <a:spLocks/>
          </p:cNvSpPr>
          <p:nvPr/>
        </p:nvSpPr>
        <p:spPr>
          <a:xfrm>
            <a:off x="2267744" y="116633"/>
            <a:ext cx="6120680" cy="504056"/>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anose="020B0604020202020204" pitchFamily="34" charset="0"/>
              <a:buNone/>
              <a:defRPr sz="1400" b="1" kern="1200" baseline="0">
                <a:solidFill>
                  <a:schemeClr val="bg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a:t>Critère de qualité :Cohérence</a:t>
            </a:r>
            <a:endParaRPr lang="fr-FR" sz="2400" dirty="0"/>
          </a:p>
        </p:txBody>
      </p:sp>
    </p:spTree>
    <p:extLst>
      <p:ext uri="{BB962C8B-B14F-4D97-AF65-F5344CB8AC3E}">
        <p14:creationId xmlns:p14="http://schemas.microsoft.com/office/powerpoint/2010/main" val="776328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pPr/>
              <a:t>15</a:t>
            </a:fld>
            <a:endParaRPr lang="fr-FR"/>
          </a:p>
        </p:txBody>
      </p:sp>
      <p:sp>
        <p:nvSpPr>
          <p:cNvPr id="2" name="Espace réservé du contenu 4">
            <a:extLst>
              <a:ext uri="{FF2B5EF4-FFF2-40B4-BE49-F238E27FC236}">
                <a16:creationId xmlns:a16="http://schemas.microsoft.com/office/drawing/2014/main" id="{7F4998E6-3872-DBF7-AA25-53E683FFA85C}"/>
              </a:ext>
            </a:extLst>
          </p:cNvPr>
          <p:cNvSpPr txBox="1">
            <a:spLocks/>
          </p:cNvSpPr>
          <p:nvPr/>
        </p:nvSpPr>
        <p:spPr>
          <a:xfrm>
            <a:off x="2267744" y="116633"/>
            <a:ext cx="6120680" cy="504056"/>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anose="020B0604020202020204" pitchFamily="34" charset="0"/>
              <a:buNone/>
              <a:defRPr sz="1400" b="1" kern="1200" baseline="0">
                <a:solidFill>
                  <a:schemeClr val="bg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dirty="0"/>
              <a:t>Exemple d’évaluation d’indicateurs</a:t>
            </a:r>
          </a:p>
        </p:txBody>
      </p:sp>
      <p:graphicFrame>
        <p:nvGraphicFramePr>
          <p:cNvPr id="3" name="Tableau 2">
            <a:extLst>
              <a:ext uri="{FF2B5EF4-FFF2-40B4-BE49-F238E27FC236}">
                <a16:creationId xmlns:a16="http://schemas.microsoft.com/office/drawing/2014/main" id="{2430E4A1-8B8A-81A5-8C8F-6AE2A0D614F8}"/>
              </a:ext>
            </a:extLst>
          </p:cNvPr>
          <p:cNvGraphicFramePr>
            <a:graphicFrameLocks noGrp="1"/>
          </p:cNvGraphicFramePr>
          <p:nvPr>
            <p:extLst>
              <p:ext uri="{D42A27DB-BD31-4B8C-83A1-F6EECF244321}">
                <p14:modId xmlns:p14="http://schemas.microsoft.com/office/powerpoint/2010/main" val="3986156426"/>
              </p:ext>
            </p:extLst>
          </p:nvPr>
        </p:nvGraphicFramePr>
        <p:xfrm>
          <a:off x="107504" y="1268760"/>
          <a:ext cx="8902352" cy="4316880"/>
        </p:xfrm>
        <a:graphic>
          <a:graphicData uri="http://schemas.openxmlformats.org/drawingml/2006/table">
            <a:tbl>
              <a:tblPr firstRow="1" firstCol="1" bandRow="1">
                <a:tableStyleId>{00A15C55-8517-42AA-B614-E9B94910E393}</a:tableStyleId>
              </a:tblPr>
              <a:tblGrid>
                <a:gridCol w="1012382">
                  <a:extLst>
                    <a:ext uri="{9D8B030D-6E8A-4147-A177-3AD203B41FA5}">
                      <a16:colId xmlns:a16="http://schemas.microsoft.com/office/drawing/2014/main" val="3981011906"/>
                    </a:ext>
                  </a:extLst>
                </a:gridCol>
                <a:gridCol w="1045393">
                  <a:extLst>
                    <a:ext uri="{9D8B030D-6E8A-4147-A177-3AD203B41FA5}">
                      <a16:colId xmlns:a16="http://schemas.microsoft.com/office/drawing/2014/main" val="2790461610"/>
                    </a:ext>
                  </a:extLst>
                </a:gridCol>
                <a:gridCol w="1001378">
                  <a:extLst>
                    <a:ext uri="{9D8B030D-6E8A-4147-A177-3AD203B41FA5}">
                      <a16:colId xmlns:a16="http://schemas.microsoft.com/office/drawing/2014/main" val="778667217"/>
                    </a:ext>
                  </a:extLst>
                </a:gridCol>
                <a:gridCol w="858322">
                  <a:extLst>
                    <a:ext uri="{9D8B030D-6E8A-4147-A177-3AD203B41FA5}">
                      <a16:colId xmlns:a16="http://schemas.microsoft.com/office/drawing/2014/main" val="3761893691"/>
                    </a:ext>
                  </a:extLst>
                </a:gridCol>
                <a:gridCol w="1051077">
                  <a:extLst>
                    <a:ext uri="{9D8B030D-6E8A-4147-A177-3AD203B41FA5}">
                      <a16:colId xmlns:a16="http://schemas.microsoft.com/office/drawing/2014/main" val="2213638554"/>
                    </a:ext>
                  </a:extLst>
                </a:gridCol>
                <a:gridCol w="864096">
                  <a:extLst>
                    <a:ext uri="{9D8B030D-6E8A-4147-A177-3AD203B41FA5}">
                      <a16:colId xmlns:a16="http://schemas.microsoft.com/office/drawing/2014/main" val="1297713755"/>
                    </a:ext>
                  </a:extLst>
                </a:gridCol>
                <a:gridCol w="576064">
                  <a:extLst>
                    <a:ext uri="{9D8B030D-6E8A-4147-A177-3AD203B41FA5}">
                      <a16:colId xmlns:a16="http://schemas.microsoft.com/office/drawing/2014/main" val="1603873299"/>
                    </a:ext>
                  </a:extLst>
                </a:gridCol>
                <a:gridCol w="1008112">
                  <a:extLst>
                    <a:ext uri="{9D8B030D-6E8A-4147-A177-3AD203B41FA5}">
                      <a16:colId xmlns:a16="http://schemas.microsoft.com/office/drawing/2014/main" val="2338017057"/>
                    </a:ext>
                  </a:extLst>
                </a:gridCol>
                <a:gridCol w="1485528">
                  <a:extLst>
                    <a:ext uri="{9D8B030D-6E8A-4147-A177-3AD203B41FA5}">
                      <a16:colId xmlns:a16="http://schemas.microsoft.com/office/drawing/2014/main" val="3883534398"/>
                    </a:ext>
                  </a:extLst>
                </a:gridCol>
              </a:tblGrid>
              <a:tr h="757889">
                <a:tc>
                  <a:txBody>
                    <a:bodyPr/>
                    <a:lstStyle/>
                    <a:p>
                      <a:pPr algn="l" fontAlgn="ctr"/>
                      <a:r>
                        <a:rPr lang="fr-FR" sz="1200" u="none" strike="noStrike" dirty="0">
                          <a:solidFill>
                            <a:schemeClr val="bg1"/>
                          </a:solidFill>
                          <a:effectLst/>
                        </a:rPr>
                        <a:t>Nom indicateur</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l" fontAlgn="ctr"/>
                      <a:r>
                        <a:rPr lang="fr-FR" sz="1200" u="none" strike="noStrike" dirty="0">
                          <a:solidFill>
                            <a:schemeClr val="bg1"/>
                          </a:solidFill>
                          <a:effectLst/>
                        </a:rPr>
                        <a:t>Pertinence et complétude</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l" fontAlgn="ctr"/>
                      <a:r>
                        <a:rPr lang="fr-FR" sz="1200" u="none" strike="noStrike" dirty="0">
                          <a:solidFill>
                            <a:schemeClr val="bg1"/>
                          </a:solidFill>
                          <a:effectLst/>
                        </a:rPr>
                        <a:t>Accessibilité et Clarté</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l" fontAlgn="ctr"/>
                      <a:r>
                        <a:rPr lang="fr-FR" sz="1200" u="none" strike="noStrike" dirty="0">
                          <a:solidFill>
                            <a:schemeClr val="bg1"/>
                          </a:solidFill>
                          <a:effectLst/>
                        </a:rPr>
                        <a:t>Actualité et ponctualité</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l" fontAlgn="ctr"/>
                      <a:r>
                        <a:rPr lang="fr-FR" sz="1200" u="none" strike="noStrike" dirty="0">
                          <a:solidFill>
                            <a:schemeClr val="bg1"/>
                          </a:solidFill>
                          <a:effectLst/>
                        </a:rPr>
                        <a:t>Comparabilité internationale</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l" fontAlgn="ctr"/>
                      <a:r>
                        <a:rPr lang="fr-FR" sz="1200" u="none" strike="noStrike" dirty="0">
                          <a:solidFill>
                            <a:schemeClr val="bg1"/>
                          </a:solidFill>
                          <a:effectLst/>
                        </a:rPr>
                        <a:t>Cohérence</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l" fontAlgn="ctr"/>
                      <a:r>
                        <a:rPr lang="fr-FR" sz="1200" u="none" strike="noStrike" dirty="0">
                          <a:solidFill>
                            <a:schemeClr val="bg1"/>
                          </a:solidFill>
                          <a:effectLst/>
                        </a:rPr>
                        <a:t>Note de qualité PNIN </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l" fontAlgn="ctr"/>
                      <a:r>
                        <a:rPr lang="fr-FR" sz="1200" u="none" strike="noStrike" dirty="0" err="1">
                          <a:solidFill>
                            <a:schemeClr val="bg1"/>
                          </a:solidFill>
                          <a:effectLst/>
                        </a:rPr>
                        <a:t>Decision</a:t>
                      </a:r>
                      <a:r>
                        <a:rPr lang="fr-FR" sz="1200" u="none" strike="noStrike" dirty="0">
                          <a:solidFill>
                            <a:schemeClr val="bg1"/>
                          </a:solidFill>
                          <a:effectLst/>
                        </a:rPr>
                        <a:t> pour la PNIN</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l" fontAlgn="ctr"/>
                      <a:r>
                        <a:rPr lang="fr-FR" sz="1200" u="none" strike="noStrike" dirty="0">
                          <a:solidFill>
                            <a:schemeClr val="bg1"/>
                          </a:solidFill>
                          <a:effectLst/>
                        </a:rPr>
                        <a:t>Commentaire</a:t>
                      </a:r>
                      <a:endParaRPr lang="fr-FR" sz="1200" b="0" i="0" u="none" strike="noStrike" dirty="0">
                        <a:solidFill>
                          <a:schemeClr val="bg1"/>
                        </a:solidFill>
                        <a:effectLst/>
                        <a:latin typeface="Calibri" panose="020F0502020204030204" pitchFamily="34" charset="0"/>
                      </a:endParaRPr>
                    </a:p>
                  </a:txBody>
                  <a:tcPr marL="5073" marR="5073" marT="5073" marB="0" anchor="ctr"/>
                </a:tc>
                <a:extLst>
                  <a:ext uri="{0D108BD9-81ED-4DB2-BD59-A6C34878D82A}">
                    <a16:rowId xmlns:a16="http://schemas.microsoft.com/office/drawing/2014/main" val="1865289722"/>
                  </a:ext>
                </a:extLst>
              </a:tr>
              <a:tr h="569722">
                <a:tc>
                  <a:txBody>
                    <a:bodyPr/>
                    <a:lstStyle/>
                    <a:p>
                      <a:pPr algn="l" fontAlgn="ctr"/>
                      <a:r>
                        <a:rPr lang="fr-FR" sz="1200" u="none" strike="noStrike" dirty="0">
                          <a:solidFill>
                            <a:schemeClr val="bg1"/>
                          </a:solidFill>
                          <a:effectLst/>
                        </a:rPr>
                        <a:t>Indicateur 1</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ctr" fontAlgn="ctr"/>
                      <a:r>
                        <a:rPr lang="fr-FR" sz="1200" b="1" u="none" strike="noStrike" dirty="0">
                          <a:solidFill>
                            <a:srgbClr val="C00000"/>
                          </a:solidFill>
                          <a:effectLst/>
                        </a:rPr>
                        <a:t>0</a:t>
                      </a:r>
                      <a:endParaRPr lang="fr-FR" sz="1200" b="1" i="0" u="none" strike="noStrike" dirty="0">
                        <a:solidFill>
                          <a:srgbClr val="C00000"/>
                        </a:solidFill>
                        <a:effectLst/>
                        <a:latin typeface="Calibri" panose="020F0502020204030204" pitchFamily="34" charset="0"/>
                      </a:endParaRPr>
                    </a:p>
                  </a:txBody>
                  <a:tcPr marL="5073" marR="5073" marT="5073" marB="0" anchor="ctr"/>
                </a:tc>
                <a:tc>
                  <a:txBody>
                    <a:bodyPr/>
                    <a:lstStyle/>
                    <a:p>
                      <a:pPr algn="ctr" fontAlgn="ctr"/>
                      <a:r>
                        <a:rPr lang="fr-FR" sz="1200" u="none" strike="noStrike" dirty="0">
                          <a:solidFill>
                            <a:schemeClr val="tx1">
                              <a:lumMod val="50000"/>
                            </a:schemeClr>
                          </a:solidFill>
                          <a:effectLst/>
                        </a:rPr>
                        <a:t>2</a:t>
                      </a: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80%</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Réjeté</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l" fontAlgn="ctr"/>
                      <a:r>
                        <a:rPr lang="fr-FR" sz="1200" u="none" strike="noStrike">
                          <a:solidFill>
                            <a:schemeClr val="tx1">
                              <a:lumMod val="50000"/>
                            </a:schemeClr>
                          </a:solidFill>
                          <a:effectLst/>
                        </a:rPr>
                        <a:t>on ne publie pas quelque chose qui n'est pertinente</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extLst>
                  <a:ext uri="{0D108BD9-81ED-4DB2-BD59-A6C34878D82A}">
                    <a16:rowId xmlns:a16="http://schemas.microsoft.com/office/drawing/2014/main" val="1672063695"/>
                  </a:ext>
                </a:extLst>
              </a:tr>
              <a:tr h="735754">
                <a:tc>
                  <a:txBody>
                    <a:bodyPr/>
                    <a:lstStyle/>
                    <a:p>
                      <a:pPr algn="l" fontAlgn="ctr"/>
                      <a:r>
                        <a:rPr lang="fr-FR" sz="1200" u="none" strike="noStrike" dirty="0">
                          <a:solidFill>
                            <a:schemeClr val="bg1"/>
                          </a:solidFill>
                          <a:effectLst/>
                        </a:rPr>
                        <a:t>Indicateur 2</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b="1" u="none" strike="noStrike" dirty="0">
                          <a:solidFill>
                            <a:srgbClr val="C00000"/>
                          </a:solidFill>
                          <a:effectLst/>
                        </a:rPr>
                        <a:t>0</a:t>
                      </a:r>
                      <a:endParaRPr lang="fr-FR" sz="1200" b="1" i="0" u="none" strike="noStrike" dirty="0">
                        <a:solidFill>
                          <a:srgbClr val="C00000"/>
                        </a:solidFill>
                        <a:effectLst/>
                        <a:latin typeface="Calibri" panose="020F0502020204030204" pitchFamily="34" charset="0"/>
                      </a:endParaRPr>
                    </a:p>
                  </a:txBody>
                  <a:tcPr marL="5073" marR="5073" marT="5073" marB="0" anchor="ctr"/>
                </a:tc>
                <a:tc>
                  <a:txBody>
                    <a:bodyPr/>
                    <a:lstStyle/>
                    <a:p>
                      <a:pPr algn="ctr" fontAlgn="ctr"/>
                      <a:r>
                        <a:rPr lang="fr-FR" sz="1200" u="none" strike="noStrike" dirty="0">
                          <a:solidFill>
                            <a:schemeClr val="tx1">
                              <a:lumMod val="50000"/>
                            </a:schemeClr>
                          </a:solidFill>
                          <a:effectLst/>
                        </a:rPr>
                        <a:t>1</a:t>
                      </a: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dirty="0">
                          <a:solidFill>
                            <a:schemeClr val="tx1">
                              <a:lumMod val="50000"/>
                            </a:schemeClr>
                          </a:solidFill>
                          <a:effectLst/>
                        </a:rPr>
                        <a:t>2</a:t>
                      </a: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dirty="0">
                          <a:solidFill>
                            <a:schemeClr val="tx1">
                              <a:lumMod val="50000"/>
                            </a:schemeClr>
                          </a:solidFill>
                          <a:effectLst/>
                        </a:rPr>
                        <a:t>2</a:t>
                      </a: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70%</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Réjeté</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l" fontAlgn="ctr"/>
                      <a:r>
                        <a:rPr lang="fr-FR" sz="1200" u="none" strike="noStrike" dirty="0">
                          <a:solidFill>
                            <a:schemeClr val="tx1">
                              <a:lumMod val="50000"/>
                            </a:schemeClr>
                          </a:solidFill>
                          <a:effectLst/>
                        </a:rPr>
                        <a:t>on ne publie pas quelque chose qui n'est pas accessible et claire</a:t>
                      </a: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extLst>
                  <a:ext uri="{0D108BD9-81ED-4DB2-BD59-A6C34878D82A}">
                    <a16:rowId xmlns:a16="http://schemas.microsoft.com/office/drawing/2014/main" val="120123105"/>
                  </a:ext>
                </a:extLst>
              </a:tr>
              <a:tr h="259830">
                <a:tc>
                  <a:txBody>
                    <a:bodyPr/>
                    <a:lstStyle/>
                    <a:p>
                      <a:pPr algn="l" fontAlgn="ctr"/>
                      <a:r>
                        <a:rPr lang="fr-FR" sz="1200" u="none" strike="noStrike" dirty="0">
                          <a:solidFill>
                            <a:schemeClr val="bg1"/>
                          </a:solidFill>
                          <a:effectLst/>
                        </a:rPr>
                        <a:t>Indicateur 3</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1</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dirty="0">
                          <a:solidFill>
                            <a:schemeClr val="tx1">
                              <a:lumMod val="50000"/>
                            </a:schemeClr>
                          </a:solidFill>
                          <a:effectLst/>
                        </a:rPr>
                        <a:t>90%</a:t>
                      </a: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Acepté</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l" fontAlgn="ctr"/>
                      <a:endParaRPr lang="fr-FR" sz="1200" u="none" strike="noStrike" kern="1200">
                        <a:solidFill>
                          <a:schemeClr val="tx1">
                            <a:lumMod val="50000"/>
                          </a:schemeClr>
                        </a:solidFill>
                        <a:effectLst/>
                        <a:latin typeface="+mn-lt"/>
                        <a:ea typeface="+mn-ea"/>
                        <a:cs typeface="+mn-cs"/>
                      </a:endParaRPr>
                    </a:p>
                  </a:txBody>
                  <a:tcPr marL="5073" marR="5073" marT="5073" marB="0" anchor="ctr"/>
                </a:tc>
                <a:extLst>
                  <a:ext uri="{0D108BD9-81ED-4DB2-BD59-A6C34878D82A}">
                    <a16:rowId xmlns:a16="http://schemas.microsoft.com/office/drawing/2014/main" val="1498040032"/>
                  </a:ext>
                </a:extLst>
              </a:tr>
              <a:tr h="259830">
                <a:tc>
                  <a:txBody>
                    <a:bodyPr/>
                    <a:lstStyle/>
                    <a:p>
                      <a:pPr algn="l" fontAlgn="ctr"/>
                      <a:r>
                        <a:rPr lang="fr-FR" sz="1200" u="none" strike="noStrike" dirty="0">
                          <a:solidFill>
                            <a:schemeClr val="bg1"/>
                          </a:solidFill>
                          <a:effectLst/>
                        </a:rPr>
                        <a:t>Indicateur 4</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1</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1</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dirty="0">
                          <a:solidFill>
                            <a:schemeClr val="tx1">
                              <a:lumMod val="50000"/>
                            </a:schemeClr>
                          </a:solidFill>
                          <a:effectLst/>
                        </a:rPr>
                        <a:t>80%</a:t>
                      </a: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Acepté</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l" fontAlgn="ctr"/>
                      <a:endParaRPr lang="fr-FR" sz="1200" u="none" strike="noStrike" kern="1200" dirty="0">
                        <a:solidFill>
                          <a:schemeClr val="tx1">
                            <a:lumMod val="50000"/>
                          </a:schemeClr>
                        </a:solidFill>
                        <a:effectLst/>
                        <a:latin typeface="+mn-lt"/>
                        <a:ea typeface="+mn-ea"/>
                        <a:cs typeface="+mn-cs"/>
                      </a:endParaRPr>
                    </a:p>
                  </a:txBody>
                  <a:tcPr marL="5073" marR="5073" marT="5073" marB="0" anchor="ctr"/>
                </a:tc>
                <a:extLst>
                  <a:ext uri="{0D108BD9-81ED-4DB2-BD59-A6C34878D82A}">
                    <a16:rowId xmlns:a16="http://schemas.microsoft.com/office/drawing/2014/main" val="3166512057"/>
                  </a:ext>
                </a:extLst>
              </a:tr>
              <a:tr h="259830">
                <a:tc>
                  <a:txBody>
                    <a:bodyPr/>
                    <a:lstStyle/>
                    <a:p>
                      <a:pPr algn="l" fontAlgn="ctr"/>
                      <a:r>
                        <a:rPr lang="fr-FR" sz="1200" u="none" strike="noStrike" dirty="0">
                          <a:solidFill>
                            <a:schemeClr val="bg1"/>
                          </a:solidFill>
                          <a:effectLst/>
                        </a:rPr>
                        <a:t>Indicateur 5</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ctr" fontAlgn="ctr"/>
                      <a:r>
                        <a:rPr lang="fr-FR" sz="1200" b="1" u="none" strike="noStrike" dirty="0">
                          <a:solidFill>
                            <a:srgbClr val="C00000"/>
                          </a:solidFill>
                          <a:effectLst/>
                        </a:rPr>
                        <a:t>0</a:t>
                      </a:r>
                      <a:endParaRPr lang="fr-FR" sz="1200" b="1" i="0" u="none" strike="noStrike" dirty="0">
                        <a:solidFill>
                          <a:srgbClr val="C00000"/>
                        </a:solidFill>
                        <a:effectLst/>
                        <a:latin typeface="Calibri" panose="020F0502020204030204" pitchFamily="34" charset="0"/>
                      </a:endParaRPr>
                    </a:p>
                  </a:txBody>
                  <a:tcPr marL="5073" marR="5073" marT="5073" marB="0" anchor="ctr"/>
                </a:tc>
                <a:tc>
                  <a:txBody>
                    <a:bodyPr/>
                    <a:lstStyle/>
                    <a:p>
                      <a:pPr algn="ctr" fontAlgn="ctr"/>
                      <a:r>
                        <a:rPr lang="fr-FR" sz="1200" b="1" u="none" strike="noStrike" dirty="0">
                          <a:solidFill>
                            <a:srgbClr val="C00000"/>
                          </a:solidFill>
                          <a:effectLst/>
                        </a:rPr>
                        <a:t>0</a:t>
                      </a:r>
                      <a:endParaRPr lang="fr-FR" sz="1200" b="1" i="0" u="none" strike="noStrike" dirty="0">
                        <a:solidFill>
                          <a:srgbClr val="C00000"/>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1</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1</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40%</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dirty="0">
                          <a:solidFill>
                            <a:schemeClr val="tx1">
                              <a:lumMod val="50000"/>
                            </a:schemeClr>
                          </a:solidFill>
                          <a:effectLst/>
                        </a:rPr>
                        <a:t>Rejeté</a:t>
                      </a: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tc>
                  <a:txBody>
                    <a:bodyPr/>
                    <a:lstStyle/>
                    <a:p>
                      <a:pPr algn="l" fontAlgn="ctr"/>
                      <a:r>
                        <a:rPr lang="fr-FR" sz="1200" u="none" strike="noStrike" kern="1200" dirty="0">
                          <a:solidFill>
                            <a:schemeClr val="tx1">
                              <a:lumMod val="50000"/>
                            </a:schemeClr>
                          </a:solidFill>
                          <a:effectLst/>
                        </a:rPr>
                        <a:t>On ne publie pas quelque chose qui n’est ni pertinente ni accessible et claire</a:t>
                      </a:r>
                      <a:endParaRPr lang="fr-FR" sz="1200" u="none" strike="noStrike" kern="1200" dirty="0">
                        <a:solidFill>
                          <a:schemeClr val="tx1">
                            <a:lumMod val="50000"/>
                          </a:schemeClr>
                        </a:solidFill>
                        <a:effectLst/>
                        <a:latin typeface="+mn-lt"/>
                        <a:ea typeface="+mn-ea"/>
                        <a:cs typeface="+mn-cs"/>
                      </a:endParaRPr>
                    </a:p>
                  </a:txBody>
                  <a:tcPr marL="5073" marR="5073" marT="5073" marB="0" anchor="ctr"/>
                </a:tc>
                <a:extLst>
                  <a:ext uri="{0D108BD9-81ED-4DB2-BD59-A6C34878D82A}">
                    <a16:rowId xmlns:a16="http://schemas.microsoft.com/office/drawing/2014/main" val="2448399609"/>
                  </a:ext>
                </a:extLst>
              </a:tr>
              <a:tr h="259830">
                <a:tc>
                  <a:txBody>
                    <a:bodyPr/>
                    <a:lstStyle/>
                    <a:p>
                      <a:pPr algn="l" fontAlgn="ctr"/>
                      <a:r>
                        <a:rPr lang="fr-FR" sz="1200" u="none" strike="noStrike" dirty="0">
                          <a:solidFill>
                            <a:schemeClr val="bg1"/>
                          </a:solidFill>
                          <a:effectLst/>
                        </a:rPr>
                        <a:t>Indicateur 6</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1</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1</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1</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70%</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Acepté</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l" fontAlgn="ct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extLst>
                  <a:ext uri="{0D108BD9-81ED-4DB2-BD59-A6C34878D82A}">
                    <a16:rowId xmlns:a16="http://schemas.microsoft.com/office/drawing/2014/main" val="2839259885"/>
                  </a:ext>
                </a:extLst>
              </a:tr>
              <a:tr h="569722">
                <a:tc>
                  <a:txBody>
                    <a:bodyPr/>
                    <a:lstStyle/>
                    <a:p>
                      <a:pPr algn="l" fontAlgn="ctr"/>
                      <a:r>
                        <a:rPr lang="fr-FR" sz="1200" u="none" strike="noStrike" dirty="0">
                          <a:solidFill>
                            <a:schemeClr val="bg1"/>
                          </a:solidFill>
                          <a:effectLst/>
                        </a:rPr>
                        <a:t>Indicateur 7</a:t>
                      </a:r>
                      <a:endParaRPr lang="fr-FR" sz="1200" b="0" i="0" u="none" strike="noStrike" dirty="0">
                        <a:solidFill>
                          <a:schemeClr val="bg1"/>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1</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a:solidFill>
                            <a:schemeClr val="tx1">
                              <a:lumMod val="50000"/>
                            </a:schemeClr>
                          </a:solidFill>
                          <a:effectLst/>
                        </a:rPr>
                        <a:t>2</a:t>
                      </a:r>
                      <a:endParaRPr lang="fr-FR" sz="1200" b="0" i="0" u="none" strike="noStrike">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b="1" u="none" strike="noStrike" dirty="0">
                          <a:solidFill>
                            <a:srgbClr val="C00000"/>
                          </a:solidFill>
                          <a:effectLst/>
                        </a:rPr>
                        <a:t>0</a:t>
                      </a:r>
                      <a:endParaRPr lang="fr-FR" sz="1200" b="1" i="0" u="none" strike="noStrike" dirty="0">
                        <a:solidFill>
                          <a:srgbClr val="C00000"/>
                        </a:solidFill>
                        <a:effectLst/>
                        <a:latin typeface="Calibri" panose="020F0502020204030204" pitchFamily="34" charset="0"/>
                      </a:endParaRPr>
                    </a:p>
                  </a:txBody>
                  <a:tcPr marL="5073" marR="5073" marT="5073" marB="0" anchor="ctr"/>
                </a:tc>
                <a:tc>
                  <a:txBody>
                    <a:bodyPr/>
                    <a:lstStyle/>
                    <a:p>
                      <a:pPr algn="ctr" fontAlgn="ctr"/>
                      <a:r>
                        <a:rPr lang="fr-FR" sz="1200" u="none" strike="noStrike" dirty="0">
                          <a:solidFill>
                            <a:schemeClr val="tx1">
                              <a:lumMod val="50000"/>
                            </a:schemeClr>
                          </a:solidFill>
                          <a:effectLst/>
                        </a:rPr>
                        <a:t>70%</a:t>
                      </a: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tc>
                  <a:txBody>
                    <a:bodyPr/>
                    <a:lstStyle/>
                    <a:p>
                      <a:pPr algn="ctr" fontAlgn="ctr"/>
                      <a:r>
                        <a:rPr lang="fr-FR" sz="1200" u="none" strike="noStrike" dirty="0">
                          <a:solidFill>
                            <a:schemeClr val="tx1">
                              <a:lumMod val="50000"/>
                            </a:schemeClr>
                          </a:solidFill>
                          <a:effectLst/>
                        </a:rPr>
                        <a:t>Rejeté</a:t>
                      </a: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tc>
                  <a:txBody>
                    <a:bodyPr/>
                    <a:lstStyle/>
                    <a:p>
                      <a:pPr algn="l" fontAlgn="ctr"/>
                      <a:r>
                        <a:rPr lang="fr-FR" sz="1200" u="none" strike="noStrike" dirty="0">
                          <a:solidFill>
                            <a:schemeClr val="tx1">
                              <a:lumMod val="50000"/>
                            </a:schemeClr>
                          </a:solidFill>
                          <a:effectLst/>
                        </a:rPr>
                        <a:t>on ne publie pas quelque chose qui manque de cohérence</a:t>
                      </a:r>
                      <a:endParaRPr lang="fr-FR" sz="1200" b="0" i="0" u="none" strike="noStrike" dirty="0">
                        <a:solidFill>
                          <a:schemeClr val="tx1">
                            <a:lumMod val="50000"/>
                          </a:schemeClr>
                        </a:solidFill>
                        <a:effectLst/>
                        <a:latin typeface="Calibri" panose="020F0502020204030204" pitchFamily="34" charset="0"/>
                      </a:endParaRPr>
                    </a:p>
                  </a:txBody>
                  <a:tcPr marL="5073" marR="5073" marT="5073" marB="0" anchor="ctr"/>
                </a:tc>
                <a:extLst>
                  <a:ext uri="{0D108BD9-81ED-4DB2-BD59-A6C34878D82A}">
                    <a16:rowId xmlns:a16="http://schemas.microsoft.com/office/drawing/2014/main" val="974506442"/>
                  </a:ext>
                </a:extLst>
              </a:tr>
            </a:tbl>
          </a:graphicData>
        </a:graphic>
      </p:graphicFrame>
    </p:spTree>
    <p:extLst>
      <p:ext uri="{BB962C8B-B14F-4D97-AF65-F5344CB8AC3E}">
        <p14:creationId xmlns:p14="http://schemas.microsoft.com/office/powerpoint/2010/main" val="2907563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rme 2">
            <a:extLst>
              <a:ext uri="{FF2B5EF4-FFF2-40B4-BE49-F238E27FC236}">
                <a16:creationId xmlns:a16="http://schemas.microsoft.com/office/drawing/2014/main" id="{1B4F30C4-0278-4E91-930A-109066B3E455}"/>
              </a:ext>
            </a:extLst>
          </p:cNvPr>
          <p:cNvSpPr>
            <a:spLocks/>
          </p:cNvSpPr>
          <p:nvPr/>
        </p:nvSpPr>
        <p:spPr bwMode="auto">
          <a:xfrm>
            <a:off x="184822" y="2276872"/>
            <a:ext cx="8784976" cy="936105"/>
          </a:xfrm>
          <a:prstGeom prst="rect">
            <a:avLst/>
          </a:prstGeom>
          <a:noFill/>
          <a:ln w="9525">
            <a:noFill/>
            <a:miter lim="800000"/>
            <a:headEnd/>
            <a:tailEnd/>
          </a:ln>
        </p:spPr>
        <p:txBody>
          <a:bodyPr/>
          <a:lstStyle/>
          <a:p>
            <a:pPr algn="ctr" fontAlgn="base">
              <a:spcBef>
                <a:spcPct val="20000"/>
              </a:spcBef>
              <a:spcAft>
                <a:spcPct val="0"/>
              </a:spcAft>
              <a:buClr>
                <a:srgbClr val="0BD0D9"/>
              </a:buClr>
              <a:buSzPct val="95000"/>
              <a:buFont typeface="Wingdings 2" pitchFamily="18" charset="2"/>
              <a:buNone/>
              <a:defRPr/>
            </a:pPr>
            <a:r>
              <a:rPr lang="fr-CA" sz="6000" dirty="0">
                <a:ln w="0"/>
                <a:solidFill>
                  <a:schemeClr val="accent5">
                    <a:lumMod val="50000"/>
                  </a:schemeClr>
                </a:solidFill>
                <a:effectLst>
                  <a:outerShdw blurRad="38100" dist="19050" dir="2700000" algn="tl" rotWithShape="0">
                    <a:schemeClr val="dk1">
                      <a:alpha val="40000"/>
                    </a:schemeClr>
                  </a:outerShdw>
                </a:effectLst>
                <a:latin typeface="Calibri" pitchFamily="34" charset="0"/>
              </a:rPr>
              <a:t>Merci de votre attention</a:t>
            </a:r>
          </a:p>
        </p:txBody>
      </p:sp>
      <p:grpSp>
        <p:nvGrpSpPr>
          <p:cNvPr id="4" name="Groupe 3"/>
          <p:cNvGrpSpPr/>
          <p:nvPr/>
        </p:nvGrpSpPr>
        <p:grpSpPr>
          <a:xfrm>
            <a:off x="6983413" y="0"/>
            <a:ext cx="2190482" cy="720725"/>
            <a:chOff x="6983413" y="0"/>
            <a:chExt cx="2190482" cy="720725"/>
          </a:xfrm>
        </p:grpSpPr>
        <p:grpSp>
          <p:nvGrpSpPr>
            <p:cNvPr id="5" name="Group 4"/>
            <p:cNvGrpSpPr>
              <a:grpSpLocks noChangeAspect="1"/>
            </p:cNvGrpSpPr>
            <p:nvPr/>
          </p:nvGrpSpPr>
          <p:grpSpPr bwMode="auto">
            <a:xfrm>
              <a:off x="6983413" y="0"/>
              <a:ext cx="2160587" cy="720725"/>
              <a:chOff x="4399" y="0"/>
              <a:chExt cx="1361" cy="454"/>
            </a:xfrm>
          </p:grpSpPr>
          <p:sp>
            <p:nvSpPr>
              <p:cNvPr id="7"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pic>
        <p:nvPicPr>
          <p:cNvPr id="10" name="Image 9">
            <a:extLst>
              <a:ext uri="{FF2B5EF4-FFF2-40B4-BE49-F238E27FC236}">
                <a16:creationId xmlns:a16="http://schemas.microsoft.com/office/drawing/2014/main" id="{1BAD8083-E027-42B0-BB5E-B147DD3AB474}"/>
              </a:ext>
            </a:extLst>
          </p:cNvPr>
          <p:cNvPicPr>
            <a:picLocks noChangeAspect="1"/>
          </p:cNvPicPr>
          <p:nvPr/>
        </p:nvPicPr>
        <p:blipFill>
          <a:blip r:embed="rId5"/>
          <a:stretch>
            <a:fillRect/>
          </a:stretch>
        </p:blipFill>
        <p:spPr>
          <a:xfrm>
            <a:off x="6012160" y="3353563"/>
            <a:ext cx="2486062" cy="2604446"/>
          </a:xfrm>
          <a:prstGeom prst="rect">
            <a:avLst/>
          </a:prstGeom>
        </p:spPr>
      </p:pic>
    </p:spTree>
    <p:extLst>
      <p:ext uri="{BB962C8B-B14F-4D97-AF65-F5344CB8AC3E}">
        <p14:creationId xmlns:p14="http://schemas.microsoft.com/office/powerpoint/2010/main" val="165665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0-#ppt_w/2"/>
                                          </p:val>
                                        </p:tav>
                                        <p:tav tm="100000">
                                          <p:val>
                                            <p:strVal val="#ppt_x"/>
                                          </p:val>
                                        </p:tav>
                                      </p:tavLst>
                                    </p:anim>
                                    <p:anim calcmode="lin" valueType="num">
                                      <p:cBhvr additive="base">
                                        <p:cTn id="1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latin typeface="+mj-lt"/>
              </a:rPr>
              <a:pPr/>
              <a:t>2</a:t>
            </a:fld>
            <a:endParaRPr lang="fr-FR">
              <a:latin typeface="+mj-lt"/>
            </a:endParaRPr>
          </a:p>
        </p:txBody>
      </p:sp>
      <p:sp>
        <p:nvSpPr>
          <p:cNvPr id="7" name="Espace réservé du numéro de diapositive 3">
            <a:extLst>
              <a:ext uri="{FF2B5EF4-FFF2-40B4-BE49-F238E27FC236}">
                <a16:creationId xmlns:a16="http://schemas.microsoft.com/office/drawing/2014/main" id="{BC6DABDC-D11D-4D1A-8A6B-2B1A7884AB07}"/>
              </a:ext>
            </a:extLst>
          </p:cNvPr>
          <p:cNvSpPr txBox="1">
            <a:spLocks/>
          </p:cNvSpPr>
          <p:nvPr/>
        </p:nvSpPr>
        <p:spPr>
          <a:xfrm>
            <a:off x="8388424" y="6453336"/>
            <a:ext cx="62143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C702AE-1502-43AE-8DBA-2BCAD3408EF2}" type="slidenum">
              <a:rPr lang="fr-FR" smtClean="0">
                <a:latin typeface="+mj-lt"/>
              </a:rPr>
              <a:pPr/>
              <a:t>2</a:t>
            </a:fld>
            <a:endParaRPr lang="fr-FR">
              <a:latin typeface="+mj-lt"/>
            </a:endParaRPr>
          </a:p>
        </p:txBody>
      </p:sp>
      <p:grpSp>
        <p:nvGrpSpPr>
          <p:cNvPr id="12" name="Groupe 11"/>
          <p:cNvGrpSpPr/>
          <p:nvPr/>
        </p:nvGrpSpPr>
        <p:grpSpPr>
          <a:xfrm>
            <a:off x="6983413" y="0"/>
            <a:ext cx="2160587" cy="720725"/>
            <a:chOff x="6983413" y="0"/>
            <a:chExt cx="2190482" cy="720725"/>
          </a:xfrm>
        </p:grpSpPr>
        <p:grpSp>
          <p:nvGrpSpPr>
            <p:cNvPr id="14" name="Group 4"/>
            <p:cNvGrpSpPr>
              <a:grpSpLocks noChangeAspect="1"/>
            </p:cNvGrpSpPr>
            <p:nvPr/>
          </p:nvGrpSpPr>
          <p:grpSpPr bwMode="auto">
            <a:xfrm>
              <a:off x="6983413" y="0"/>
              <a:ext cx="2160587" cy="720725"/>
              <a:chOff x="4399" y="0"/>
              <a:chExt cx="1361" cy="454"/>
            </a:xfrm>
          </p:grpSpPr>
          <p:sp>
            <p:nvSpPr>
              <p:cNvPr id="16" name="AutoShape 3"/>
              <p:cNvSpPr>
                <a:spLocks noChangeAspect="1" noChangeArrowheads="1" noTextEdit="1"/>
              </p:cNvSpPr>
              <p:nvPr/>
            </p:nvSpPr>
            <p:spPr bwMode="auto">
              <a:xfrm>
                <a:off x="4399" y="0"/>
                <a:ext cx="136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7"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9" y="4"/>
                <a:ext cx="68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Imag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3706" y="3176"/>
              <a:ext cx="1110189" cy="715991"/>
            </a:xfrm>
            <a:prstGeom prst="rect">
              <a:avLst/>
            </a:prstGeom>
          </p:spPr>
        </p:pic>
      </p:grpSp>
      <p:sp>
        <p:nvSpPr>
          <p:cNvPr id="11" name="ZoneTexte 10">
            <a:extLst>
              <a:ext uri="{FF2B5EF4-FFF2-40B4-BE49-F238E27FC236}">
                <a16:creationId xmlns:a16="http://schemas.microsoft.com/office/drawing/2014/main" id="{40F7D922-8A6D-4AEC-B44F-01D472F22DD8}"/>
              </a:ext>
            </a:extLst>
          </p:cNvPr>
          <p:cNvSpPr txBox="1"/>
          <p:nvPr/>
        </p:nvSpPr>
        <p:spPr>
          <a:xfrm>
            <a:off x="2339752" y="159023"/>
            <a:ext cx="4613766" cy="461665"/>
          </a:xfrm>
          <a:prstGeom prst="rect">
            <a:avLst/>
          </a:prstGeom>
          <a:noFill/>
        </p:spPr>
        <p:txBody>
          <a:bodyPr wrap="square" rtlCol="0">
            <a:spAutoFit/>
          </a:bodyPr>
          <a:lstStyle/>
          <a:p>
            <a:r>
              <a:rPr lang="fr-FR" sz="2400" b="1" dirty="0">
                <a:solidFill>
                  <a:schemeClr val="bg1"/>
                </a:solidFill>
              </a:rPr>
              <a:t>PLAN DE LA PRESENTATION</a:t>
            </a:r>
          </a:p>
        </p:txBody>
      </p:sp>
      <p:sp>
        <p:nvSpPr>
          <p:cNvPr id="2" name="Rectangle 1"/>
          <p:cNvSpPr/>
          <p:nvPr/>
        </p:nvSpPr>
        <p:spPr>
          <a:xfrm>
            <a:off x="512912" y="2060848"/>
            <a:ext cx="8496944" cy="3046988"/>
          </a:xfrm>
          <a:prstGeom prst="rect">
            <a:avLst/>
          </a:prstGeom>
        </p:spPr>
        <p:txBody>
          <a:bodyPr wrap="square">
            <a:spAutoFit/>
          </a:bodyPr>
          <a:lstStyle/>
          <a:p>
            <a:pPr marL="514350" indent="-514350">
              <a:buAutoNum type="arabicPeriod"/>
            </a:pPr>
            <a:r>
              <a:rPr lang="fr-FR" sz="3200" b="1" dirty="0"/>
              <a:t>Définition de la qualité</a:t>
            </a:r>
          </a:p>
          <a:p>
            <a:pPr marL="514350" indent="-514350">
              <a:buAutoNum type="arabicPeriod"/>
            </a:pPr>
            <a:endParaRPr lang="fr-FR" sz="3200" b="1" dirty="0"/>
          </a:p>
          <a:p>
            <a:pPr marL="514350" indent="-514350">
              <a:buAutoNum type="arabicPeriod"/>
            </a:pPr>
            <a:r>
              <a:rPr lang="fr-FR" sz="3200" b="1" dirty="0"/>
              <a:t>Dimensions (critères) de qualité des indicateurs</a:t>
            </a:r>
          </a:p>
          <a:p>
            <a:pPr marL="514350" indent="-514350">
              <a:buAutoNum type="arabicPeriod"/>
            </a:pPr>
            <a:endParaRPr lang="fr-FR" sz="3200" b="1" dirty="0"/>
          </a:p>
          <a:p>
            <a:pPr marL="514350" indent="-514350">
              <a:buAutoNum type="arabicPeriod"/>
            </a:pPr>
            <a:r>
              <a:rPr lang="fr-FR" sz="3200" b="1" dirty="0"/>
              <a:t>Exemple</a:t>
            </a:r>
          </a:p>
        </p:txBody>
      </p:sp>
    </p:spTree>
    <p:extLst>
      <p:ext uri="{BB962C8B-B14F-4D97-AF65-F5344CB8AC3E}">
        <p14:creationId xmlns:p14="http://schemas.microsoft.com/office/powerpoint/2010/main" val="3094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6828" y="1480520"/>
            <a:ext cx="8830344" cy="4756792"/>
          </a:xfrm>
        </p:spPr>
        <p:txBody>
          <a:bodyPr>
            <a:normAutofit fontScale="92500"/>
          </a:bodyPr>
          <a:lstStyle/>
          <a:p>
            <a:pPr marL="0" indent="0">
              <a:buNone/>
            </a:pPr>
            <a:r>
              <a:rPr lang="fr-FR" sz="2400" dirty="0">
                <a:solidFill>
                  <a:schemeClr val="tx1">
                    <a:lumMod val="50000"/>
                  </a:schemeClr>
                </a:solidFill>
                <a:effectLst/>
                <a:ea typeface="Calibri" panose="020F0502020204030204" pitchFamily="34" charset="0"/>
                <a:cs typeface="Times New Roman" panose="02020603050405020304" pitchFamily="18" charset="0"/>
              </a:rPr>
              <a:t>la qualité statistique est comprise en termes de capacité à répondre aux besoins des utilisateurs en matière d'informations statistiques.</a:t>
            </a:r>
          </a:p>
          <a:p>
            <a:pPr marL="0" indent="0">
              <a:buNone/>
            </a:pPr>
            <a:endParaRPr lang="fr-FR" sz="2400" dirty="0">
              <a:solidFill>
                <a:schemeClr val="tx1">
                  <a:lumMod val="50000"/>
                </a:schemeClr>
              </a:solidFill>
              <a:effectLst/>
              <a:ea typeface="Calibri" panose="020F0502020204030204" pitchFamily="34" charset="0"/>
              <a:cs typeface="Times New Roman" panose="02020603050405020304" pitchFamily="18" charset="0"/>
            </a:endParaRPr>
          </a:p>
          <a:p>
            <a:pPr marL="0" indent="0">
              <a:buNone/>
            </a:pPr>
            <a:r>
              <a:rPr lang="fr-FR" sz="2400" dirty="0">
                <a:solidFill>
                  <a:schemeClr val="tx1">
                    <a:lumMod val="50000"/>
                  </a:schemeClr>
                </a:solidFill>
                <a:cs typeface="Times New Roman" panose="02020603050405020304" pitchFamily="18" charset="0"/>
              </a:rPr>
              <a:t>Selon la norme ISO 8402-1986, la qualité est « l'ensemble des fonctionnalités et caractéristiques d'un produit ou service qui lui confèrent l'aptitude à satisfaire des besoins, exprimés ou implicites  ».</a:t>
            </a:r>
          </a:p>
          <a:p>
            <a:pPr marL="0" indent="0">
              <a:buNone/>
            </a:pPr>
            <a:endParaRPr lang="fr-FR" sz="2400" dirty="0">
              <a:solidFill>
                <a:schemeClr val="tx1">
                  <a:lumMod val="50000"/>
                </a:schemeClr>
              </a:solidFill>
              <a:cs typeface="Times New Roman" panose="02020603050405020304" pitchFamily="18" charset="0"/>
            </a:endParaRPr>
          </a:p>
          <a:p>
            <a:pPr marL="0" indent="0">
              <a:buNone/>
            </a:pPr>
            <a:r>
              <a:rPr lang="fr-FR" sz="2400" dirty="0">
                <a:solidFill>
                  <a:schemeClr val="tx1">
                    <a:lumMod val="50000"/>
                  </a:schemeClr>
                </a:solidFill>
                <a:cs typeface="Times New Roman" panose="02020603050405020304" pitchFamily="18" charset="0"/>
              </a:rPr>
              <a:t>Eurostat, le FMI et la Commission de l'Union africaine mettent en place des critères  d’évaluation (dimensions) pour avoir des données de qualité commune. L’équipe PNIN va se référer à ces dimensions pour définir la qualité des indicateurs sectoriels.</a:t>
            </a:r>
          </a:p>
        </p:txBody>
      </p:sp>
      <p:sp>
        <p:nvSpPr>
          <p:cNvPr id="4" name="Espace réservé du numéro de diapositive 3"/>
          <p:cNvSpPr>
            <a:spLocks noGrp="1"/>
          </p:cNvSpPr>
          <p:nvPr>
            <p:ph type="sldNum" sz="quarter" idx="12"/>
          </p:nvPr>
        </p:nvSpPr>
        <p:spPr/>
        <p:txBody>
          <a:bodyPr/>
          <a:lstStyle/>
          <a:p>
            <a:fld id="{02C702AE-1502-43AE-8DBA-2BCAD3408EF2}" type="slidenum">
              <a:rPr lang="fr-FR" smtClean="0"/>
              <a:pPr/>
              <a:t>3</a:t>
            </a:fld>
            <a:endParaRPr lang="fr-FR"/>
          </a:p>
        </p:txBody>
      </p:sp>
      <p:sp>
        <p:nvSpPr>
          <p:cNvPr id="5" name="Espace réservé du contenu 4"/>
          <p:cNvSpPr>
            <a:spLocks noGrp="1"/>
          </p:cNvSpPr>
          <p:nvPr>
            <p:ph sz="quarter" idx="13"/>
          </p:nvPr>
        </p:nvSpPr>
        <p:spPr>
          <a:xfrm>
            <a:off x="2248008" y="166207"/>
            <a:ext cx="6768082" cy="431800"/>
          </a:xfrm>
        </p:spPr>
        <p:txBody>
          <a:bodyPr/>
          <a:lstStyle/>
          <a:p>
            <a:r>
              <a:rPr lang="fr-FR" sz="2400" b="1" dirty="0"/>
              <a:t>Définition de la qualité des indicateurs</a:t>
            </a:r>
          </a:p>
        </p:txBody>
      </p:sp>
      <p:sp>
        <p:nvSpPr>
          <p:cNvPr id="6" name="Espace réservé du contenu 5"/>
          <p:cNvSpPr>
            <a:spLocks noGrp="1"/>
          </p:cNvSpPr>
          <p:nvPr>
            <p:ph sz="quarter" idx="17"/>
          </p:nvPr>
        </p:nvSpPr>
        <p:spPr/>
        <p:txBody>
          <a:bodyPr/>
          <a:lstStyle/>
          <a:p>
            <a:endParaRPr lang="fr-FR"/>
          </a:p>
        </p:txBody>
      </p:sp>
      <p:sp>
        <p:nvSpPr>
          <p:cNvPr id="7" name="Espace réservé du contenu 6"/>
          <p:cNvSpPr>
            <a:spLocks noGrp="1"/>
          </p:cNvSpPr>
          <p:nvPr>
            <p:ph sz="quarter" idx="18"/>
          </p:nvPr>
        </p:nvSpPr>
        <p:spPr>
          <a:xfrm>
            <a:off x="1909019" y="6460048"/>
            <a:ext cx="4391173" cy="360000"/>
          </a:xfrm>
        </p:spPr>
        <p:txBody>
          <a:bodyPr/>
          <a:lstStyle/>
          <a:p>
            <a:endParaRPr lang="fr-FR"/>
          </a:p>
        </p:txBody>
      </p:sp>
    </p:spTree>
    <p:extLst>
      <p:ext uri="{BB962C8B-B14F-4D97-AF65-F5344CB8AC3E}">
        <p14:creationId xmlns:p14="http://schemas.microsoft.com/office/powerpoint/2010/main" val="344893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7664" y="1361632"/>
            <a:ext cx="4320480" cy="4089538"/>
          </a:xfrm>
          <a:ln w="19050">
            <a:solidFill>
              <a:schemeClr val="tx1"/>
            </a:solidFill>
          </a:ln>
        </p:spPr>
        <p:txBody>
          <a:bodyPr>
            <a:normAutofit/>
          </a:bodyPr>
          <a:lstStyle/>
          <a:p>
            <a:pPr marL="0" indent="0">
              <a:spcAft>
                <a:spcPts val="600"/>
              </a:spcAft>
              <a:buNone/>
            </a:pPr>
            <a:r>
              <a:rPr lang="fr-FR" sz="2400" b="1" dirty="0">
                <a:solidFill>
                  <a:schemeClr val="accent4">
                    <a:lumMod val="50000"/>
                  </a:schemeClr>
                </a:solidFill>
                <a:effectLst/>
                <a:ea typeface="Times New Roman" panose="02020603050405020304" pitchFamily="18" charset="0"/>
                <a:cs typeface="Times New Roman" panose="02020603050405020304" pitchFamily="18" charset="0"/>
              </a:rPr>
              <a:t>Pertinence et complétude</a:t>
            </a:r>
          </a:p>
          <a:p>
            <a:pPr marL="0" indent="0">
              <a:buNone/>
            </a:pPr>
            <a:endParaRPr lang="fr-FR" sz="2400" b="1" dirty="0">
              <a:solidFill>
                <a:schemeClr val="accent3">
                  <a:lumMod val="50000"/>
                </a:schemeClr>
              </a:solidFill>
              <a:ea typeface="Times New Roman" panose="02020603050405020304" pitchFamily="18" charset="0"/>
              <a:cs typeface="Times New Roman" panose="02020603050405020304" pitchFamily="18" charset="0"/>
            </a:endParaRPr>
          </a:p>
          <a:p>
            <a:pPr marL="0" indent="0">
              <a:buNone/>
            </a:pPr>
            <a:r>
              <a:rPr lang="fr-FR" sz="2400" b="1" dirty="0">
                <a:solidFill>
                  <a:schemeClr val="accent3">
                    <a:lumMod val="50000"/>
                  </a:schemeClr>
                </a:solidFill>
                <a:effectLst/>
                <a:ea typeface="Times New Roman" panose="02020603050405020304" pitchFamily="18" charset="0"/>
                <a:cs typeface="Times New Roman" panose="02020603050405020304" pitchFamily="18" charset="0"/>
              </a:rPr>
              <a:t> Accessibilité et clarté</a:t>
            </a:r>
            <a:endParaRPr lang="fr-FR" sz="2400" dirty="0">
              <a:solidFill>
                <a:schemeClr val="tx1">
                  <a:lumMod val="50000"/>
                </a:schemeClr>
              </a:solidFill>
              <a:effectLst/>
              <a:ea typeface="Times New Roman" panose="02020603050405020304" pitchFamily="18" charset="0"/>
              <a:cs typeface="Times New Roman" panose="02020603050405020304" pitchFamily="18" charset="0"/>
            </a:endParaRPr>
          </a:p>
          <a:p>
            <a:pPr marL="0" indent="0">
              <a:buNone/>
            </a:pPr>
            <a:endParaRPr lang="fr-FR" sz="2400" b="1" dirty="0">
              <a:solidFill>
                <a:schemeClr val="accent6">
                  <a:lumMod val="50000"/>
                </a:schemeClr>
              </a:solidFill>
              <a:ea typeface="Times New Roman" panose="02020603050405020304" pitchFamily="18" charset="0"/>
              <a:cs typeface="Times New Roman" panose="02020603050405020304" pitchFamily="18" charset="0"/>
            </a:endParaRPr>
          </a:p>
          <a:p>
            <a:pPr marL="0" indent="0">
              <a:buNone/>
            </a:pPr>
            <a:r>
              <a:rPr lang="fr-FR" sz="2400" b="1" dirty="0">
                <a:solidFill>
                  <a:schemeClr val="accent6">
                    <a:lumMod val="50000"/>
                  </a:schemeClr>
                </a:solidFill>
                <a:effectLst/>
                <a:ea typeface="Times New Roman" panose="02020603050405020304" pitchFamily="18" charset="0"/>
                <a:cs typeface="Times New Roman" panose="02020603050405020304" pitchFamily="18" charset="0"/>
              </a:rPr>
              <a:t> Actualité et ponctualité</a:t>
            </a:r>
          </a:p>
          <a:p>
            <a:pPr marL="0" indent="0">
              <a:buNone/>
            </a:pPr>
            <a:endParaRPr lang="fr-FR" sz="2400" dirty="0">
              <a:solidFill>
                <a:schemeClr val="tx1">
                  <a:lumMod val="50000"/>
                </a:schemeClr>
              </a:solidFill>
              <a:effectLst/>
              <a:ea typeface="Times New Roman" panose="02020603050405020304" pitchFamily="18" charset="0"/>
              <a:cs typeface="Times New Roman" panose="02020603050405020304" pitchFamily="18" charset="0"/>
            </a:endParaRPr>
          </a:p>
          <a:p>
            <a:pPr marL="0" indent="0">
              <a:buNone/>
            </a:pPr>
            <a:r>
              <a:rPr lang="fr-FR" sz="2400" b="1" dirty="0">
                <a:solidFill>
                  <a:schemeClr val="accent5">
                    <a:lumMod val="50000"/>
                  </a:schemeClr>
                </a:solidFill>
                <a:effectLst/>
                <a:ea typeface="Times New Roman" panose="02020603050405020304" pitchFamily="18" charset="0"/>
                <a:cs typeface="Times New Roman" panose="02020603050405020304" pitchFamily="18" charset="0"/>
              </a:rPr>
              <a:t>Comparabilité Internationale</a:t>
            </a:r>
          </a:p>
          <a:p>
            <a:pPr marL="0" indent="0">
              <a:buNone/>
            </a:pPr>
            <a:endParaRPr lang="fr-FR" sz="2400" dirty="0">
              <a:solidFill>
                <a:schemeClr val="tx1">
                  <a:lumMod val="50000"/>
                </a:schemeClr>
              </a:solidFill>
              <a:ea typeface="Times New Roman" panose="02020603050405020304" pitchFamily="18" charset="0"/>
              <a:cs typeface="Times New Roman" panose="02020603050405020304" pitchFamily="18" charset="0"/>
            </a:endParaRPr>
          </a:p>
          <a:p>
            <a:pPr marL="0" indent="0">
              <a:buNone/>
            </a:pPr>
            <a:r>
              <a:rPr lang="fr-FR" sz="2400" b="1" dirty="0">
                <a:solidFill>
                  <a:srgbClr val="0070C0"/>
                </a:solidFill>
                <a:effectLst/>
                <a:ea typeface="Times New Roman" panose="02020603050405020304" pitchFamily="18" charset="0"/>
                <a:cs typeface="Times New Roman" panose="02020603050405020304" pitchFamily="18" charset="0"/>
              </a:rPr>
              <a:t>Cohérence</a:t>
            </a:r>
          </a:p>
          <a:p>
            <a:pPr marL="0" indent="0">
              <a:buNone/>
            </a:pPr>
            <a:endParaRPr lang="fr-FR" sz="2400" dirty="0">
              <a:solidFill>
                <a:schemeClr val="tx1">
                  <a:lumMod val="50000"/>
                </a:schemeClr>
              </a:solidFill>
              <a:effectLst/>
              <a:ea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02C702AE-1502-43AE-8DBA-2BCAD3408EF2}" type="slidenum">
              <a:rPr lang="fr-FR" smtClean="0"/>
              <a:pPr/>
              <a:t>4</a:t>
            </a:fld>
            <a:endParaRPr lang="fr-FR"/>
          </a:p>
        </p:txBody>
      </p:sp>
      <p:sp>
        <p:nvSpPr>
          <p:cNvPr id="5" name="Espace réservé du contenu 4"/>
          <p:cNvSpPr>
            <a:spLocks noGrp="1"/>
          </p:cNvSpPr>
          <p:nvPr>
            <p:ph sz="quarter" idx="13"/>
          </p:nvPr>
        </p:nvSpPr>
        <p:spPr>
          <a:xfrm>
            <a:off x="2248008" y="166207"/>
            <a:ext cx="6768082" cy="431800"/>
          </a:xfrm>
        </p:spPr>
        <p:txBody>
          <a:bodyPr/>
          <a:lstStyle/>
          <a:p>
            <a:pPr marL="0" indent="0"/>
            <a:r>
              <a:rPr lang="fr-FR" sz="2400" b="1" dirty="0"/>
              <a:t>Critères de qualité des indicateurs</a:t>
            </a:r>
          </a:p>
        </p:txBody>
      </p:sp>
      <p:pic>
        <p:nvPicPr>
          <p:cNvPr id="6" name="Picture 2" descr="Symbole D'indication Par Les Doigts Illustration Stock - Illustration ...">
            <a:extLst>
              <a:ext uri="{FF2B5EF4-FFF2-40B4-BE49-F238E27FC236}">
                <a16:creationId xmlns:a16="http://schemas.microsoft.com/office/drawing/2014/main" id="{5E50C95A-7EF9-C031-2245-3DD417B852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181" y="1361632"/>
            <a:ext cx="589869" cy="504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Symbole D'indication Par Les Doigts Illustration Stock - Illustration ...">
            <a:extLst>
              <a:ext uri="{FF2B5EF4-FFF2-40B4-BE49-F238E27FC236}">
                <a16:creationId xmlns:a16="http://schemas.microsoft.com/office/drawing/2014/main" id="{B6C5FFCD-1C77-335E-E7F7-010B4F09F90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181" y="2348880"/>
            <a:ext cx="589869" cy="504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ymbole D'indication Par Les Doigts Illustration Stock - Illustration ...">
            <a:extLst>
              <a:ext uri="{FF2B5EF4-FFF2-40B4-BE49-F238E27FC236}">
                <a16:creationId xmlns:a16="http://schemas.microsoft.com/office/drawing/2014/main" id="{F689EBA6-4242-2803-EE86-C1DCAF1D10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456" y="3177000"/>
            <a:ext cx="589869" cy="504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ymbole D'indication Par Les Doigts Illustration Stock - Illustration ...">
            <a:extLst>
              <a:ext uri="{FF2B5EF4-FFF2-40B4-BE49-F238E27FC236}">
                <a16:creationId xmlns:a16="http://schemas.microsoft.com/office/drawing/2014/main" id="{20D449CA-938D-4597-D8BE-E91490B2472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508" y="4077072"/>
            <a:ext cx="589869" cy="504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ymbole D'indication Par Les Doigts Illustration Stock - Illustration ...">
            <a:extLst>
              <a:ext uri="{FF2B5EF4-FFF2-40B4-BE49-F238E27FC236}">
                <a16:creationId xmlns:a16="http://schemas.microsoft.com/office/drawing/2014/main" id="{62FBB424-9D2D-BA5F-0DB9-941430BA8D1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47" y="4947170"/>
            <a:ext cx="589869" cy="504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ymbole D'indication Par Les Doigts Illustration Stock - Illustration ...">
            <a:extLst>
              <a:ext uri="{FF2B5EF4-FFF2-40B4-BE49-F238E27FC236}">
                <a16:creationId xmlns:a16="http://schemas.microsoft.com/office/drawing/2014/main" id="{17BA25A9-82A0-68AB-B7F0-FB2D5DB4775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5257" y="3021671"/>
            <a:ext cx="589869" cy="504000"/>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16E94C26-D1B3-024F-01FB-5C87FDEC6025}"/>
              </a:ext>
            </a:extLst>
          </p:cNvPr>
          <p:cNvSpPr txBox="1"/>
          <p:nvPr/>
        </p:nvSpPr>
        <p:spPr>
          <a:xfrm>
            <a:off x="7015233" y="2990902"/>
            <a:ext cx="1966901" cy="830997"/>
          </a:xfrm>
          <a:prstGeom prst="rect">
            <a:avLst/>
          </a:prstGeom>
          <a:solidFill>
            <a:schemeClr val="tx2"/>
          </a:solidFill>
        </p:spPr>
        <p:txBody>
          <a:bodyPr wrap="square" rtlCol="0">
            <a:spAutoFit/>
          </a:bodyPr>
          <a:lstStyle/>
          <a:p>
            <a:r>
              <a:rPr lang="fr-FR" sz="2400" b="1" dirty="0">
                <a:solidFill>
                  <a:schemeClr val="tx1">
                    <a:lumMod val="50000"/>
                  </a:schemeClr>
                </a:solidFill>
              </a:rPr>
              <a:t>Qualité des indicateurs</a:t>
            </a:r>
          </a:p>
        </p:txBody>
      </p:sp>
      <p:sp>
        <p:nvSpPr>
          <p:cNvPr id="13" name="ZoneTexte 12">
            <a:extLst>
              <a:ext uri="{FF2B5EF4-FFF2-40B4-BE49-F238E27FC236}">
                <a16:creationId xmlns:a16="http://schemas.microsoft.com/office/drawing/2014/main" id="{D0033E15-BCA4-0D19-B1B6-B2D29F7092DA}"/>
              </a:ext>
            </a:extLst>
          </p:cNvPr>
          <p:cNvSpPr txBox="1"/>
          <p:nvPr/>
        </p:nvSpPr>
        <p:spPr>
          <a:xfrm>
            <a:off x="107504" y="5805264"/>
            <a:ext cx="9036496" cy="430887"/>
          </a:xfrm>
          <a:prstGeom prst="rect">
            <a:avLst/>
          </a:prstGeom>
          <a:noFill/>
        </p:spPr>
        <p:txBody>
          <a:bodyPr wrap="square" rtlCol="0">
            <a:spAutoFit/>
          </a:bodyPr>
          <a:lstStyle/>
          <a:p>
            <a:r>
              <a:rPr lang="fr-FR" sz="2200" b="1" dirty="0">
                <a:solidFill>
                  <a:schemeClr val="tx1">
                    <a:lumMod val="50000"/>
                  </a:schemeClr>
                </a:solidFill>
                <a:effectLst/>
                <a:ea typeface="Calibri" panose="020F0502020204030204" pitchFamily="34" charset="0"/>
                <a:cs typeface="Calibri" panose="020F0502020204030204" pitchFamily="34" charset="0"/>
              </a:rPr>
              <a:t>Chaque critère de qualité des indicateurs sera évalué entre 0 et 2.</a:t>
            </a:r>
            <a:endParaRPr lang="fr-FR" sz="2200" b="1" dirty="0">
              <a:solidFill>
                <a:schemeClr val="tx1">
                  <a:lumMod val="50000"/>
                </a:schemeClr>
              </a:solidFill>
              <a:cs typeface="Calibri" panose="020F0502020204030204" pitchFamily="34" charset="0"/>
            </a:endParaRPr>
          </a:p>
        </p:txBody>
      </p:sp>
    </p:spTree>
    <p:extLst>
      <p:ext uri="{BB962C8B-B14F-4D97-AF65-F5344CB8AC3E}">
        <p14:creationId xmlns:p14="http://schemas.microsoft.com/office/powerpoint/2010/main" val="828025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310442"/>
            <a:ext cx="3528392" cy="5016758"/>
          </a:xfrm>
          <a:solidFill>
            <a:schemeClr val="tx2">
              <a:lumMod val="40000"/>
              <a:lumOff val="60000"/>
            </a:schemeClr>
          </a:solidFill>
          <a:ln w="28575">
            <a:solidFill>
              <a:schemeClr val="tx1"/>
            </a:solidFill>
          </a:ln>
        </p:spPr>
        <p:txBody>
          <a:bodyPr>
            <a:noAutofit/>
          </a:bodyPr>
          <a:lstStyle/>
          <a:p>
            <a:pPr marL="0" indent="0">
              <a:lnSpc>
                <a:spcPct val="150000"/>
              </a:lnSpc>
              <a:buNone/>
            </a:pPr>
            <a:r>
              <a:rPr lang="fr-FR" sz="2000" b="1" dirty="0">
                <a:solidFill>
                  <a:schemeClr val="tx1">
                    <a:lumMod val="50000"/>
                  </a:schemeClr>
                </a:solidFill>
                <a:effectLst/>
                <a:ea typeface="Calibri" panose="020F0502020204030204" pitchFamily="34" charset="0"/>
                <a:cs typeface="Times New Roman" panose="02020603050405020304" pitchFamily="18" charset="0"/>
              </a:rPr>
              <a:t>Il s'agit de savoir si toutes les informations nécessaires à la confection de l’indicateur sont disponibles et dans quelle mesure, les concepts utilisés (définitions, classifications etc.), reflètent les besoins de la PNIN en matière de sensibilité à la nutrition.</a:t>
            </a:r>
          </a:p>
          <a:p>
            <a:pPr marL="0" indent="0">
              <a:lnSpc>
                <a:spcPct val="150000"/>
              </a:lnSpc>
              <a:buNone/>
            </a:pPr>
            <a:endParaRPr lang="fr-FR" sz="2000" b="1" dirty="0">
              <a:solidFill>
                <a:schemeClr val="tx1">
                  <a:lumMod val="50000"/>
                </a:schemeClr>
              </a:solidFill>
              <a:effectLst/>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02C702AE-1502-43AE-8DBA-2BCAD3408EF2}" type="slidenum">
              <a:rPr lang="fr-FR" smtClean="0"/>
              <a:pPr/>
              <a:t>5</a:t>
            </a:fld>
            <a:endParaRPr lang="fr-FR"/>
          </a:p>
        </p:txBody>
      </p:sp>
      <p:sp>
        <p:nvSpPr>
          <p:cNvPr id="5" name="Espace réservé du contenu 4"/>
          <p:cNvSpPr>
            <a:spLocks noGrp="1"/>
          </p:cNvSpPr>
          <p:nvPr>
            <p:ph sz="quarter" idx="13"/>
          </p:nvPr>
        </p:nvSpPr>
        <p:spPr>
          <a:xfrm>
            <a:off x="2248008" y="166207"/>
            <a:ext cx="6768082" cy="431800"/>
          </a:xfrm>
        </p:spPr>
        <p:txBody>
          <a:bodyPr/>
          <a:lstStyle/>
          <a:p>
            <a:r>
              <a:rPr lang="fr-FR" sz="2400" b="1" dirty="0"/>
              <a:t>Critère de qualité : Pertinence et complétude</a:t>
            </a:r>
          </a:p>
        </p:txBody>
      </p:sp>
      <p:sp>
        <p:nvSpPr>
          <p:cNvPr id="8" name="ZoneTexte 7">
            <a:extLst>
              <a:ext uri="{FF2B5EF4-FFF2-40B4-BE49-F238E27FC236}">
                <a16:creationId xmlns:a16="http://schemas.microsoft.com/office/drawing/2014/main" id="{2B66D00B-973D-EC6D-CC3F-4CB262745BA2}"/>
              </a:ext>
            </a:extLst>
          </p:cNvPr>
          <p:cNvSpPr txBox="1"/>
          <p:nvPr/>
        </p:nvSpPr>
        <p:spPr>
          <a:xfrm>
            <a:off x="3911116" y="1310442"/>
            <a:ext cx="4788024" cy="5016758"/>
          </a:xfrm>
          <a:prstGeom prst="rect">
            <a:avLst/>
          </a:prstGeom>
          <a:solidFill>
            <a:schemeClr val="accent4">
              <a:lumMod val="20000"/>
              <a:lumOff val="80000"/>
            </a:schemeClr>
          </a:solidFill>
          <a:ln w="28575">
            <a:solidFill>
              <a:schemeClr val="tx1"/>
            </a:solidFill>
          </a:ln>
        </p:spPr>
        <p:txBody>
          <a:bodyPr wrap="square">
            <a:spAutoFit/>
          </a:bodyPr>
          <a:lstStyle/>
          <a:p>
            <a:pPr marL="0" indent="0" algn="just">
              <a:buNone/>
            </a:pPr>
            <a:r>
              <a:rPr lang="fr-FR" sz="2000" b="1" dirty="0">
                <a:solidFill>
                  <a:schemeClr val="tx1">
                    <a:lumMod val="50000"/>
                  </a:schemeClr>
                </a:solidFill>
                <a:cs typeface="Times New Roman" panose="02020603050405020304" pitchFamily="18" charset="0"/>
              </a:rPr>
              <a:t>Pour répondre à la dimension de pertinence qui se réfère à la capacité des indicateurs à répondre aux besoins des utilisateurs actuels et potentiels, tant au niveau national et international, dans le domaine de la nutrition et de la sécurité alimentaire, il faut que l’indicateur soit retenu pour la PNIN et qu’il réponde ainsi à un besoins : indicateur analytique ou sensible à la nutrition, indicateur </a:t>
            </a:r>
            <a:r>
              <a:rPr lang="fr-FR" sz="2000" b="1" dirty="0">
                <a:solidFill>
                  <a:schemeClr val="accent6">
                    <a:lumMod val="50000"/>
                  </a:schemeClr>
                </a:solidFill>
                <a:cs typeface="Times New Roman" panose="02020603050405020304" pitchFamily="18" charset="0"/>
              </a:rPr>
              <a:t>utile pour la planification, programmation, budgétisation, Suivi et Evaluation des programmes/projets et politiques du secteur nutrition au sein du Secteur.</a:t>
            </a:r>
          </a:p>
        </p:txBody>
      </p:sp>
      <p:sp>
        <p:nvSpPr>
          <p:cNvPr id="2" name="ZoneTexte 1">
            <a:extLst>
              <a:ext uri="{FF2B5EF4-FFF2-40B4-BE49-F238E27FC236}">
                <a16:creationId xmlns:a16="http://schemas.microsoft.com/office/drawing/2014/main" id="{43892793-52A4-1BBF-5522-9F89C49930A8}"/>
              </a:ext>
            </a:extLst>
          </p:cNvPr>
          <p:cNvSpPr txBox="1"/>
          <p:nvPr/>
        </p:nvSpPr>
        <p:spPr>
          <a:xfrm>
            <a:off x="3011016" y="730000"/>
            <a:ext cx="1800200" cy="461665"/>
          </a:xfrm>
          <a:prstGeom prst="rect">
            <a:avLst/>
          </a:prstGeom>
          <a:noFill/>
        </p:spPr>
        <p:txBody>
          <a:bodyPr wrap="square" rtlCol="0">
            <a:spAutoFit/>
          </a:bodyPr>
          <a:lstStyle/>
          <a:p>
            <a:r>
              <a:rPr lang="fr-FR" sz="2400" b="1" dirty="0">
                <a:solidFill>
                  <a:schemeClr val="accent4">
                    <a:lumMod val="50000"/>
                  </a:schemeClr>
                </a:solidFill>
              </a:rPr>
              <a:t>Définition </a:t>
            </a:r>
          </a:p>
        </p:txBody>
      </p:sp>
    </p:spTree>
    <p:extLst>
      <p:ext uri="{BB962C8B-B14F-4D97-AF65-F5344CB8AC3E}">
        <p14:creationId xmlns:p14="http://schemas.microsoft.com/office/powerpoint/2010/main" val="3781873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pPr/>
              <a:t>6</a:t>
            </a:fld>
            <a:endParaRPr lang="fr-FR"/>
          </a:p>
        </p:txBody>
      </p:sp>
      <p:sp>
        <p:nvSpPr>
          <p:cNvPr id="6" name="Espace réservé du contenu 5"/>
          <p:cNvSpPr>
            <a:spLocks noGrp="1"/>
          </p:cNvSpPr>
          <p:nvPr>
            <p:ph sz="quarter" idx="17"/>
          </p:nvPr>
        </p:nvSpPr>
        <p:spPr/>
        <p:txBody>
          <a:bodyPr/>
          <a:lstStyle/>
          <a:p>
            <a:endParaRPr lang="fr-FR"/>
          </a:p>
        </p:txBody>
      </p:sp>
      <p:sp>
        <p:nvSpPr>
          <p:cNvPr id="7" name="Espace réservé du contenu 6"/>
          <p:cNvSpPr>
            <a:spLocks noGrp="1"/>
          </p:cNvSpPr>
          <p:nvPr>
            <p:ph sz="quarter" idx="18"/>
          </p:nvPr>
        </p:nvSpPr>
        <p:spPr>
          <a:xfrm>
            <a:off x="1909019" y="6460048"/>
            <a:ext cx="4391173" cy="360000"/>
          </a:xfrm>
        </p:spPr>
        <p:txBody>
          <a:bodyPr/>
          <a:lstStyle/>
          <a:p>
            <a:endParaRPr lang="fr-FR"/>
          </a:p>
        </p:txBody>
      </p:sp>
      <p:sp>
        <p:nvSpPr>
          <p:cNvPr id="10" name="ZoneTexte 9">
            <a:extLst>
              <a:ext uri="{FF2B5EF4-FFF2-40B4-BE49-F238E27FC236}">
                <a16:creationId xmlns:a16="http://schemas.microsoft.com/office/drawing/2014/main" id="{7C3F1A3F-DD5D-BB13-F1A1-CC449ED818CB}"/>
              </a:ext>
            </a:extLst>
          </p:cNvPr>
          <p:cNvSpPr txBox="1"/>
          <p:nvPr/>
        </p:nvSpPr>
        <p:spPr>
          <a:xfrm>
            <a:off x="107504" y="4146703"/>
            <a:ext cx="8882854" cy="1056892"/>
          </a:xfrm>
          <a:prstGeom prst="rect">
            <a:avLst/>
          </a:prstGeom>
          <a:noFill/>
        </p:spPr>
        <p:txBody>
          <a:bodyPr wrap="square">
            <a:spAutoFit/>
          </a:bodyPr>
          <a:lstStyle/>
          <a:p>
            <a:pPr marL="342900" lvl="0" indent="-342900" algn="just">
              <a:lnSpc>
                <a:spcPct val="107000"/>
              </a:lnSpc>
              <a:spcBef>
                <a:spcPts val="300"/>
              </a:spcBef>
              <a:spcAft>
                <a:spcPts val="300"/>
              </a:spcAft>
              <a:buFont typeface="Symbol" panose="05050102010706020507" pitchFamily="18" charset="2"/>
              <a:buBlip>
                <a:blip r:embed="rId3"/>
              </a:buBlip>
            </a:pPr>
            <a:r>
              <a:rPr lang="fr-FR" sz="2000" b="1" dirty="0">
                <a:solidFill>
                  <a:schemeClr val="tx1">
                    <a:lumMod val="50000"/>
                  </a:schemeClr>
                </a:solidFill>
                <a:effectLst/>
                <a:ea typeface="Calibri" panose="020F0502020204030204" pitchFamily="34" charset="0"/>
                <a:cs typeface="Times New Roman" panose="02020603050405020304" pitchFamily="18" charset="0"/>
              </a:rPr>
              <a:t>2</a:t>
            </a:r>
            <a:r>
              <a:rPr lang="fr-FR" sz="2000" dirty="0">
                <a:solidFill>
                  <a:schemeClr val="tx1">
                    <a:lumMod val="50000"/>
                  </a:schemeClr>
                </a:solidFill>
                <a:effectLst/>
                <a:ea typeface="Calibri" panose="020F0502020204030204" pitchFamily="34" charset="0"/>
                <a:cs typeface="Times New Roman" panose="02020603050405020304" pitchFamily="18" charset="0"/>
              </a:rPr>
              <a:t> = l’indicateur répond à un besoin spécifique (analytique, programme évaluation) et toutes les données nécessaires à sa production sont disponibles.</a:t>
            </a:r>
            <a:endParaRPr lang="fr-FR" sz="2800" dirty="0">
              <a:solidFill>
                <a:schemeClr val="tx1">
                  <a:lumMod val="50000"/>
                </a:schemeClr>
              </a:solidFill>
              <a:effectLst/>
              <a:ea typeface="Calibri" panose="020F0502020204030204" pitchFamily="34" charset="0"/>
              <a:cs typeface="Times New Roman" panose="02020603050405020304" pitchFamily="18" charset="0"/>
            </a:endParaRPr>
          </a:p>
        </p:txBody>
      </p:sp>
      <p:sp>
        <p:nvSpPr>
          <p:cNvPr id="12" name="ZoneTexte 11">
            <a:extLst>
              <a:ext uri="{FF2B5EF4-FFF2-40B4-BE49-F238E27FC236}">
                <a16:creationId xmlns:a16="http://schemas.microsoft.com/office/drawing/2014/main" id="{BE186C6A-0AD5-0DEB-DE1E-2A03CD0F43D4}"/>
              </a:ext>
            </a:extLst>
          </p:cNvPr>
          <p:cNvSpPr txBox="1"/>
          <p:nvPr/>
        </p:nvSpPr>
        <p:spPr>
          <a:xfrm>
            <a:off x="107504" y="2007193"/>
            <a:ext cx="8905923" cy="707886"/>
          </a:xfrm>
          <a:prstGeom prst="rect">
            <a:avLst/>
          </a:prstGeom>
          <a:noFill/>
        </p:spPr>
        <p:txBody>
          <a:bodyPr wrap="square">
            <a:spAutoFit/>
          </a:bodyPr>
          <a:lstStyle/>
          <a:p>
            <a:pPr marL="342900" lvl="0" indent="-342900" algn="just">
              <a:spcBef>
                <a:spcPts val="300"/>
              </a:spcBef>
              <a:spcAft>
                <a:spcPts val="300"/>
              </a:spcAft>
              <a:buFont typeface="Symbol" panose="05050102010706020507" pitchFamily="18" charset="2"/>
              <a:buBlip>
                <a:blip r:embed="rId3"/>
              </a:buBlip>
            </a:pPr>
            <a:r>
              <a:rPr lang="fr-FR" sz="2000" b="1" dirty="0">
                <a:solidFill>
                  <a:schemeClr val="tx1">
                    <a:lumMod val="50000"/>
                  </a:schemeClr>
                </a:solidFill>
                <a:effectLst/>
                <a:ea typeface="Calibri" panose="020F0502020204030204" pitchFamily="34" charset="0"/>
                <a:cs typeface="Times New Roman" panose="02020603050405020304" pitchFamily="18" charset="0"/>
              </a:rPr>
              <a:t>0 = </a:t>
            </a:r>
            <a:r>
              <a:rPr lang="fr-FR" sz="2000" dirty="0">
                <a:solidFill>
                  <a:schemeClr val="tx1">
                    <a:lumMod val="50000"/>
                  </a:schemeClr>
                </a:solidFill>
                <a:effectLst/>
                <a:ea typeface="Calibri" panose="020F0502020204030204" pitchFamily="34" charset="0"/>
                <a:cs typeface="Times New Roman" panose="02020603050405020304" pitchFamily="18" charset="0"/>
              </a:rPr>
              <a:t>L’indicateur ne répond pas à un besoin spécifique (analytique, programme évaluation) dans le domaine de la nutrition ;</a:t>
            </a:r>
          </a:p>
        </p:txBody>
      </p:sp>
      <p:sp>
        <p:nvSpPr>
          <p:cNvPr id="14" name="ZoneTexte 13">
            <a:extLst>
              <a:ext uri="{FF2B5EF4-FFF2-40B4-BE49-F238E27FC236}">
                <a16:creationId xmlns:a16="http://schemas.microsoft.com/office/drawing/2014/main" id="{9D830B7B-A3F3-B201-35DA-8B7B711E6031}"/>
              </a:ext>
            </a:extLst>
          </p:cNvPr>
          <p:cNvSpPr txBox="1"/>
          <p:nvPr/>
        </p:nvSpPr>
        <p:spPr>
          <a:xfrm>
            <a:off x="127002" y="2944524"/>
            <a:ext cx="8882854" cy="1056892"/>
          </a:xfrm>
          <a:prstGeom prst="rect">
            <a:avLst/>
          </a:prstGeom>
          <a:noFill/>
        </p:spPr>
        <p:txBody>
          <a:bodyPr wrap="square">
            <a:spAutoFit/>
          </a:bodyPr>
          <a:lstStyle/>
          <a:p>
            <a:pPr marL="342900" lvl="0" indent="-342900" algn="just">
              <a:lnSpc>
                <a:spcPct val="107000"/>
              </a:lnSpc>
              <a:spcBef>
                <a:spcPts val="300"/>
              </a:spcBef>
              <a:spcAft>
                <a:spcPts val="300"/>
              </a:spcAft>
              <a:buFont typeface="Symbol" panose="05050102010706020507" pitchFamily="18" charset="2"/>
              <a:buBlip>
                <a:blip r:embed="rId3"/>
              </a:buBlip>
            </a:pPr>
            <a:r>
              <a:rPr lang="fr-FR" sz="2000" b="1" dirty="0">
                <a:solidFill>
                  <a:schemeClr val="tx1">
                    <a:lumMod val="50000"/>
                  </a:schemeClr>
                </a:solidFill>
                <a:effectLst/>
                <a:ea typeface="Calibri" panose="020F0502020204030204" pitchFamily="34" charset="0"/>
                <a:cs typeface="Times New Roman" panose="02020603050405020304" pitchFamily="18" charset="0"/>
              </a:rPr>
              <a:t>1 </a:t>
            </a:r>
            <a:r>
              <a:rPr lang="fr-FR" sz="2000" dirty="0">
                <a:solidFill>
                  <a:schemeClr val="tx1">
                    <a:lumMod val="50000"/>
                  </a:schemeClr>
                </a:solidFill>
                <a:effectLst/>
                <a:ea typeface="Calibri" panose="020F0502020204030204" pitchFamily="34" charset="0"/>
                <a:cs typeface="Times New Roman" panose="02020603050405020304" pitchFamily="18" charset="0"/>
              </a:rPr>
              <a:t>= l’indicateur répond à un besoin spécifique (analytique, programme évaluation) mais toutes les données nécessaires à sa production ne sont pas disponibles ;</a:t>
            </a:r>
            <a:endParaRPr lang="fr-FR" sz="2800" dirty="0">
              <a:solidFill>
                <a:schemeClr val="tx1">
                  <a:lumMod val="50000"/>
                </a:schemeClr>
              </a:solidFill>
              <a:effectLst/>
              <a:ea typeface="Calibri" panose="020F0502020204030204" pitchFamily="34" charset="0"/>
              <a:cs typeface="Times New Roman" panose="02020603050405020304" pitchFamily="18" charset="0"/>
            </a:endParaRPr>
          </a:p>
        </p:txBody>
      </p:sp>
      <p:sp>
        <p:nvSpPr>
          <p:cNvPr id="17" name="ZoneTexte 16">
            <a:extLst>
              <a:ext uri="{FF2B5EF4-FFF2-40B4-BE49-F238E27FC236}">
                <a16:creationId xmlns:a16="http://schemas.microsoft.com/office/drawing/2014/main" id="{CE7752B8-829B-DB9B-3313-4C2DA6D1A2AD}"/>
              </a:ext>
            </a:extLst>
          </p:cNvPr>
          <p:cNvSpPr txBox="1"/>
          <p:nvPr/>
        </p:nvSpPr>
        <p:spPr>
          <a:xfrm>
            <a:off x="0" y="1112477"/>
            <a:ext cx="9108504" cy="830997"/>
          </a:xfrm>
          <a:prstGeom prst="rect">
            <a:avLst/>
          </a:prstGeom>
          <a:noFill/>
        </p:spPr>
        <p:txBody>
          <a:bodyPr wrap="square" rtlCol="0">
            <a:spAutoFit/>
          </a:bodyPr>
          <a:lstStyle/>
          <a:p>
            <a:r>
              <a:rPr lang="fr-FR" sz="2400" b="1" dirty="0">
                <a:solidFill>
                  <a:schemeClr val="accent4">
                    <a:lumMod val="50000"/>
                  </a:schemeClr>
                </a:solidFill>
              </a:rPr>
              <a:t>Notation des indicateurs par rapport </a:t>
            </a:r>
            <a:r>
              <a:rPr lang="fr-FR" sz="2400" b="1" dirty="0">
                <a:solidFill>
                  <a:schemeClr val="accent6">
                    <a:lumMod val="50000"/>
                  </a:schemeClr>
                </a:solidFill>
              </a:rPr>
              <a:t>au critère de pertinence et complétude :</a:t>
            </a:r>
          </a:p>
        </p:txBody>
      </p:sp>
      <p:sp>
        <p:nvSpPr>
          <p:cNvPr id="19" name="ZoneTexte 18">
            <a:extLst>
              <a:ext uri="{FF2B5EF4-FFF2-40B4-BE49-F238E27FC236}">
                <a16:creationId xmlns:a16="http://schemas.microsoft.com/office/drawing/2014/main" id="{5B7140B1-5270-01FD-4244-B2430A7E7A10}"/>
              </a:ext>
            </a:extLst>
          </p:cNvPr>
          <p:cNvSpPr txBox="1"/>
          <p:nvPr/>
        </p:nvSpPr>
        <p:spPr>
          <a:xfrm>
            <a:off x="107504" y="5283858"/>
            <a:ext cx="9001000" cy="1015663"/>
          </a:xfrm>
          <a:prstGeom prst="rect">
            <a:avLst/>
          </a:prstGeom>
          <a:noFill/>
        </p:spPr>
        <p:txBody>
          <a:bodyPr wrap="square">
            <a:spAutoFit/>
          </a:bodyPr>
          <a:lstStyle/>
          <a:p>
            <a:r>
              <a:rPr lang="fr-FR" sz="2000" b="1" dirty="0">
                <a:solidFill>
                  <a:schemeClr val="accent4">
                    <a:lumMod val="50000"/>
                  </a:schemeClr>
                </a:solidFill>
                <a:ea typeface="Calibri" panose="020F0502020204030204" pitchFamily="34" charset="0"/>
                <a:cs typeface="Calibri" panose="020F0502020204030204" pitchFamily="34" charset="0"/>
              </a:rPr>
              <a:t>Remarque : t</a:t>
            </a:r>
            <a:r>
              <a:rPr lang="fr-FR" sz="2000" b="1" dirty="0">
                <a:solidFill>
                  <a:schemeClr val="accent4">
                    <a:lumMod val="50000"/>
                  </a:schemeClr>
                </a:solidFill>
                <a:effectLst/>
                <a:ea typeface="Calibri" panose="020F0502020204030204" pitchFamily="34" charset="0"/>
                <a:cs typeface="Calibri" panose="020F0502020204030204" pitchFamily="34" charset="0"/>
              </a:rPr>
              <a:t>out indicateur ayant la modalité « 0 » au critère de Pertinence et complétude ne sera pas ne retenus pour le Base Nutrition Info du Portail de la PNIN</a:t>
            </a:r>
            <a:endParaRPr lang="fr-FR" sz="2000" b="1" dirty="0">
              <a:solidFill>
                <a:schemeClr val="accent4">
                  <a:lumMod val="50000"/>
                </a:schemeClr>
              </a:solidFill>
              <a:cs typeface="Calibri" panose="020F0502020204030204" pitchFamily="34" charset="0"/>
            </a:endParaRPr>
          </a:p>
        </p:txBody>
      </p:sp>
      <p:sp>
        <p:nvSpPr>
          <p:cNvPr id="23" name="Espace réservé du contenu 4">
            <a:extLst>
              <a:ext uri="{FF2B5EF4-FFF2-40B4-BE49-F238E27FC236}">
                <a16:creationId xmlns:a16="http://schemas.microsoft.com/office/drawing/2014/main" id="{2E09CE74-4B32-F361-B1F3-250CEDE6FA2F}"/>
              </a:ext>
            </a:extLst>
          </p:cNvPr>
          <p:cNvSpPr txBox="1">
            <a:spLocks/>
          </p:cNvSpPr>
          <p:nvPr/>
        </p:nvSpPr>
        <p:spPr>
          <a:xfrm>
            <a:off x="2248008" y="166207"/>
            <a:ext cx="6768082" cy="431800"/>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anose="020B0604020202020204" pitchFamily="34" charset="0"/>
              <a:buNone/>
              <a:defRPr sz="1400" b="1" kern="1200" baseline="0">
                <a:solidFill>
                  <a:schemeClr val="bg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a:t>Critère de qualité : Pertinence et complétude</a:t>
            </a:r>
            <a:endParaRPr lang="fr-FR" sz="2400" dirty="0"/>
          </a:p>
        </p:txBody>
      </p:sp>
    </p:spTree>
    <p:extLst>
      <p:ext uri="{BB962C8B-B14F-4D97-AF65-F5344CB8AC3E}">
        <p14:creationId xmlns:p14="http://schemas.microsoft.com/office/powerpoint/2010/main" val="73547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pPr/>
              <a:t>7</a:t>
            </a:fld>
            <a:endParaRPr lang="fr-FR"/>
          </a:p>
        </p:txBody>
      </p:sp>
      <p:sp>
        <p:nvSpPr>
          <p:cNvPr id="5" name="Espace réservé du contenu 4"/>
          <p:cNvSpPr>
            <a:spLocks noGrp="1"/>
          </p:cNvSpPr>
          <p:nvPr>
            <p:ph sz="quarter" idx="13"/>
          </p:nvPr>
        </p:nvSpPr>
        <p:spPr>
          <a:xfrm>
            <a:off x="2248008" y="166207"/>
            <a:ext cx="6768082" cy="431800"/>
          </a:xfrm>
        </p:spPr>
        <p:txBody>
          <a:bodyPr/>
          <a:lstStyle/>
          <a:p>
            <a:r>
              <a:rPr lang="fr-FR" sz="2400" b="1" dirty="0"/>
              <a:t>Critère de qualité : Accessibilité et clarté</a:t>
            </a:r>
          </a:p>
        </p:txBody>
      </p:sp>
      <p:sp>
        <p:nvSpPr>
          <p:cNvPr id="6" name="Espace réservé du contenu 5"/>
          <p:cNvSpPr>
            <a:spLocks noGrp="1"/>
          </p:cNvSpPr>
          <p:nvPr>
            <p:ph sz="quarter" idx="17"/>
          </p:nvPr>
        </p:nvSpPr>
        <p:spPr/>
        <p:txBody>
          <a:bodyPr/>
          <a:lstStyle/>
          <a:p>
            <a:endParaRPr lang="fr-FR"/>
          </a:p>
        </p:txBody>
      </p:sp>
      <p:sp>
        <p:nvSpPr>
          <p:cNvPr id="7" name="Espace réservé du contenu 6"/>
          <p:cNvSpPr>
            <a:spLocks noGrp="1"/>
          </p:cNvSpPr>
          <p:nvPr>
            <p:ph sz="quarter" idx="18"/>
          </p:nvPr>
        </p:nvSpPr>
        <p:spPr>
          <a:xfrm>
            <a:off x="1909019" y="6460048"/>
            <a:ext cx="4391173" cy="360000"/>
          </a:xfrm>
        </p:spPr>
        <p:txBody>
          <a:bodyPr/>
          <a:lstStyle/>
          <a:p>
            <a:endParaRPr lang="fr-FR"/>
          </a:p>
        </p:txBody>
      </p:sp>
      <p:sp>
        <p:nvSpPr>
          <p:cNvPr id="3" name="ZoneTexte 2">
            <a:extLst>
              <a:ext uri="{FF2B5EF4-FFF2-40B4-BE49-F238E27FC236}">
                <a16:creationId xmlns:a16="http://schemas.microsoft.com/office/drawing/2014/main" id="{C0E9E33B-C6CC-8DEC-05FF-384371E4A267}"/>
              </a:ext>
            </a:extLst>
          </p:cNvPr>
          <p:cNvSpPr txBox="1"/>
          <p:nvPr/>
        </p:nvSpPr>
        <p:spPr>
          <a:xfrm>
            <a:off x="468312" y="1349743"/>
            <a:ext cx="8352160" cy="2274918"/>
          </a:xfrm>
          <a:prstGeom prst="rect">
            <a:avLst/>
          </a:prstGeom>
          <a:noFill/>
        </p:spPr>
        <p:txBody>
          <a:bodyPr wrap="square">
            <a:spAutoFit/>
          </a:bodyPr>
          <a:lstStyle/>
          <a:p>
            <a:pPr algn="just">
              <a:lnSpc>
                <a:spcPct val="120000"/>
              </a:lnSpc>
              <a:spcBef>
                <a:spcPts val="600"/>
              </a:spcBef>
              <a:spcAft>
                <a:spcPts val="600"/>
              </a:spcAft>
            </a:pPr>
            <a:r>
              <a:rPr lang="fr-FR" sz="2000" b="1" dirty="0">
                <a:solidFill>
                  <a:schemeClr val="tx1">
                    <a:lumMod val="50000"/>
                  </a:schemeClr>
                </a:solidFill>
                <a:cs typeface="Times New Roman" panose="02020603050405020304" pitchFamily="18" charset="0"/>
              </a:rPr>
              <a:t>L'accessibilité se réfère aux conditions physiques dans lesquelles les informations utilisées pour le calcul des indicateurs sont disponibles (où trouver les informations, comment rentrer en disposition de ces informations, dans quels délais les informations pourront être disponible, nature des informations disponibles (micro ou macro), formats (papier, fichiers, base de données numériques...), etc. </a:t>
            </a:r>
          </a:p>
        </p:txBody>
      </p:sp>
      <p:sp>
        <p:nvSpPr>
          <p:cNvPr id="9" name="ZoneTexte 8">
            <a:extLst>
              <a:ext uri="{FF2B5EF4-FFF2-40B4-BE49-F238E27FC236}">
                <a16:creationId xmlns:a16="http://schemas.microsoft.com/office/drawing/2014/main" id="{2B82AD11-43F5-C787-9BA8-77721FD6AEF0}"/>
              </a:ext>
            </a:extLst>
          </p:cNvPr>
          <p:cNvSpPr txBox="1"/>
          <p:nvPr/>
        </p:nvSpPr>
        <p:spPr>
          <a:xfrm>
            <a:off x="468312" y="4119024"/>
            <a:ext cx="8496176" cy="1015663"/>
          </a:xfrm>
          <a:prstGeom prst="rect">
            <a:avLst/>
          </a:prstGeom>
          <a:noFill/>
        </p:spPr>
        <p:txBody>
          <a:bodyPr wrap="square">
            <a:spAutoFit/>
          </a:bodyPr>
          <a:lstStyle/>
          <a:p>
            <a:r>
              <a:rPr lang="fr-FR" sz="2000" b="1" dirty="0">
                <a:solidFill>
                  <a:schemeClr val="accent6">
                    <a:lumMod val="50000"/>
                  </a:schemeClr>
                </a:solidFill>
                <a:cs typeface="Times New Roman" panose="02020603050405020304" pitchFamily="18" charset="0"/>
              </a:rPr>
              <a:t>La clarté se réfère à l'environnement informationnel des indicateurs, c'est-à-dire si les indicateurs sont accompagnés de métadonnées appropriées pour leur appréhension et compréhension.</a:t>
            </a:r>
          </a:p>
        </p:txBody>
      </p:sp>
      <p:sp>
        <p:nvSpPr>
          <p:cNvPr id="13" name="ZoneTexte 12">
            <a:extLst>
              <a:ext uri="{FF2B5EF4-FFF2-40B4-BE49-F238E27FC236}">
                <a16:creationId xmlns:a16="http://schemas.microsoft.com/office/drawing/2014/main" id="{84FAE95D-CA8E-0142-826B-C712F76006EC}"/>
              </a:ext>
            </a:extLst>
          </p:cNvPr>
          <p:cNvSpPr txBox="1"/>
          <p:nvPr/>
        </p:nvSpPr>
        <p:spPr>
          <a:xfrm>
            <a:off x="3204505" y="855380"/>
            <a:ext cx="1800200" cy="461665"/>
          </a:xfrm>
          <a:prstGeom prst="rect">
            <a:avLst/>
          </a:prstGeom>
          <a:noFill/>
        </p:spPr>
        <p:txBody>
          <a:bodyPr wrap="square" rtlCol="0">
            <a:spAutoFit/>
          </a:bodyPr>
          <a:lstStyle/>
          <a:p>
            <a:r>
              <a:rPr lang="fr-FR" sz="2400" b="1" dirty="0">
                <a:solidFill>
                  <a:schemeClr val="accent4">
                    <a:lumMod val="50000"/>
                  </a:schemeClr>
                </a:solidFill>
              </a:rPr>
              <a:t>Définition </a:t>
            </a:r>
          </a:p>
        </p:txBody>
      </p:sp>
    </p:spTree>
    <p:extLst>
      <p:ext uri="{BB962C8B-B14F-4D97-AF65-F5344CB8AC3E}">
        <p14:creationId xmlns:p14="http://schemas.microsoft.com/office/powerpoint/2010/main" val="719636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pPr/>
              <a:t>8</a:t>
            </a:fld>
            <a:endParaRPr lang="fr-FR"/>
          </a:p>
        </p:txBody>
      </p:sp>
      <p:sp>
        <p:nvSpPr>
          <p:cNvPr id="6" name="Espace réservé du contenu 5"/>
          <p:cNvSpPr>
            <a:spLocks noGrp="1"/>
          </p:cNvSpPr>
          <p:nvPr>
            <p:ph sz="quarter" idx="17"/>
          </p:nvPr>
        </p:nvSpPr>
        <p:spPr/>
        <p:txBody>
          <a:bodyPr/>
          <a:lstStyle/>
          <a:p>
            <a:endParaRPr lang="fr-FR" dirty="0"/>
          </a:p>
        </p:txBody>
      </p:sp>
      <p:sp>
        <p:nvSpPr>
          <p:cNvPr id="7" name="Espace réservé du contenu 6"/>
          <p:cNvSpPr>
            <a:spLocks noGrp="1"/>
          </p:cNvSpPr>
          <p:nvPr>
            <p:ph sz="quarter" idx="18"/>
          </p:nvPr>
        </p:nvSpPr>
        <p:spPr>
          <a:xfrm>
            <a:off x="1909019" y="6460048"/>
            <a:ext cx="4391173" cy="360000"/>
          </a:xfrm>
        </p:spPr>
        <p:txBody>
          <a:bodyPr/>
          <a:lstStyle/>
          <a:p>
            <a:endParaRPr lang="fr-FR"/>
          </a:p>
        </p:txBody>
      </p:sp>
      <p:sp>
        <p:nvSpPr>
          <p:cNvPr id="10" name="ZoneTexte 9">
            <a:extLst>
              <a:ext uri="{FF2B5EF4-FFF2-40B4-BE49-F238E27FC236}">
                <a16:creationId xmlns:a16="http://schemas.microsoft.com/office/drawing/2014/main" id="{7C3F1A3F-DD5D-BB13-F1A1-CC449ED818CB}"/>
              </a:ext>
            </a:extLst>
          </p:cNvPr>
          <p:cNvSpPr txBox="1"/>
          <p:nvPr/>
        </p:nvSpPr>
        <p:spPr>
          <a:xfrm>
            <a:off x="107504" y="4253836"/>
            <a:ext cx="8882854" cy="1056892"/>
          </a:xfrm>
          <a:prstGeom prst="rect">
            <a:avLst/>
          </a:prstGeom>
          <a:noFill/>
        </p:spPr>
        <p:txBody>
          <a:bodyPr wrap="square">
            <a:spAutoFit/>
          </a:bodyPr>
          <a:lstStyle/>
          <a:p>
            <a:pPr marL="342900" lvl="0" indent="-342900" algn="just">
              <a:lnSpc>
                <a:spcPct val="107000"/>
              </a:lnSpc>
              <a:spcBef>
                <a:spcPts val="300"/>
              </a:spcBef>
              <a:spcAft>
                <a:spcPts val="300"/>
              </a:spcAft>
              <a:buFont typeface="Symbol" panose="05050102010706020507" pitchFamily="18" charset="2"/>
              <a:buBlip>
                <a:blip r:embed="rId3"/>
              </a:buBlip>
            </a:pPr>
            <a:r>
              <a:rPr lang="fr-FR" sz="2000" b="1" dirty="0">
                <a:solidFill>
                  <a:schemeClr val="tx1">
                    <a:lumMod val="50000"/>
                  </a:schemeClr>
                </a:solidFill>
                <a:ea typeface="Calibri" panose="020F0502020204030204" pitchFamily="34" charset="0"/>
                <a:cs typeface="Times New Roman" panose="02020603050405020304" pitchFamily="18" charset="0"/>
              </a:rPr>
              <a:t> </a:t>
            </a:r>
            <a:r>
              <a:rPr lang="fr-FR" sz="2000" b="1" dirty="0">
                <a:solidFill>
                  <a:schemeClr val="tx1">
                    <a:lumMod val="50000"/>
                  </a:schemeClr>
                </a:solidFill>
                <a:cs typeface="Times New Roman" panose="02020603050405020304" pitchFamily="18" charset="0"/>
              </a:rPr>
              <a:t>2 = </a:t>
            </a:r>
            <a:r>
              <a:rPr lang="fr-FR" sz="2000" dirty="0">
                <a:solidFill>
                  <a:schemeClr val="tx1">
                    <a:lumMod val="50000"/>
                  </a:schemeClr>
                </a:solidFill>
                <a:cs typeface="Times New Roman" panose="02020603050405020304" pitchFamily="18" charset="0"/>
              </a:rPr>
              <a:t>Les informations nécessaires à la création de l’indicateurs sont clairement identifiées (nous savons qui fait l’indicateur, comment et avec quelles données) et sont </a:t>
            </a:r>
            <a:r>
              <a:rPr lang="fr-FR" sz="2000" dirty="0">
                <a:solidFill>
                  <a:schemeClr val="tx1">
                    <a:lumMod val="50000"/>
                  </a:schemeClr>
                </a:solidFill>
                <a:effectLst/>
                <a:ea typeface="Calibri" panose="020F0502020204030204" pitchFamily="34" charset="0"/>
                <a:cs typeface="Times New Roman" panose="02020603050405020304" pitchFamily="18" charset="0"/>
              </a:rPr>
              <a:t>disponibles.</a:t>
            </a:r>
          </a:p>
        </p:txBody>
      </p:sp>
      <p:sp>
        <p:nvSpPr>
          <p:cNvPr id="12" name="ZoneTexte 11">
            <a:extLst>
              <a:ext uri="{FF2B5EF4-FFF2-40B4-BE49-F238E27FC236}">
                <a16:creationId xmlns:a16="http://schemas.microsoft.com/office/drawing/2014/main" id="{BE186C6A-0AD5-0DEB-DE1E-2A03CD0F43D4}"/>
              </a:ext>
            </a:extLst>
          </p:cNvPr>
          <p:cNvSpPr txBox="1"/>
          <p:nvPr/>
        </p:nvSpPr>
        <p:spPr>
          <a:xfrm>
            <a:off x="107504" y="1832287"/>
            <a:ext cx="8882854" cy="1323439"/>
          </a:xfrm>
          <a:prstGeom prst="rect">
            <a:avLst/>
          </a:prstGeom>
          <a:noFill/>
        </p:spPr>
        <p:txBody>
          <a:bodyPr wrap="square">
            <a:spAutoFit/>
          </a:bodyPr>
          <a:lstStyle/>
          <a:p>
            <a:pPr marL="342900" lvl="0" indent="-342900" algn="just">
              <a:spcBef>
                <a:spcPts val="300"/>
              </a:spcBef>
              <a:spcAft>
                <a:spcPts val="300"/>
              </a:spcAft>
              <a:buFont typeface="Symbol" panose="05050102010706020507" pitchFamily="18" charset="2"/>
              <a:buBlip>
                <a:blip r:embed="rId3"/>
              </a:buBlip>
            </a:pPr>
            <a:r>
              <a:rPr lang="fr-FR" sz="2000" b="1" dirty="0">
                <a:solidFill>
                  <a:schemeClr val="tx1">
                    <a:lumMod val="50000"/>
                  </a:schemeClr>
                </a:solidFill>
                <a:effectLst/>
                <a:ea typeface="Calibri" panose="020F0502020204030204" pitchFamily="34" charset="0"/>
                <a:cs typeface="Times New Roman" panose="02020603050405020304" pitchFamily="18" charset="0"/>
              </a:rPr>
              <a:t> 0 = </a:t>
            </a:r>
            <a:r>
              <a:rPr lang="fr-FR" sz="2000" dirty="0">
                <a:solidFill>
                  <a:schemeClr val="tx1">
                    <a:lumMod val="50000"/>
                  </a:schemeClr>
                </a:solidFill>
                <a:effectLst/>
                <a:ea typeface="Calibri" panose="020F0502020204030204" pitchFamily="34" charset="0"/>
                <a:cs typeface="Times New Roman" panose="02020603050405020304" pitchFamily="18" charset="0"/>
              </a:rPr>
              <a:t>Les informations nécessaires à la création de l’indicateurs ne sont pas clairement identifiées (nous ne savons pas comment l’indicateur est produit, sa périodicité, les données nécessaires, etc.) et il n’est pas disponible ;</a:t>
            </a:r>
          </a:p>
        </p:txBody>
      </p:sp>
      <p:sp>
        <p:nvSpPr>
          <p:cNvPr id="14" name="ZoneTexte 13">
            <a:extLst>
              <a:ext uri="{FF2B5EF4-FFF2-40B4-BE49-F238E27FC236}">
                <a16:creationId xmlns:a16="http://schemas.microsoft.com/office/drawing/2014/main" id="{9D830B7B-A3F3-B201-35DA-8B7B711E6031}"/>
              </a:ext>
            </a:extLst>
          </p:cNvPr>
          <p:cNvSpPr txBox="1"/>
          <p:nvPr/>
        </p:nvSpPr>
        <p:spPr>
          <a:xfrm>
            <a:off x="107504" y="3165526"/>
            <a:ext cx="8928992" cy="1056892"/>
          </a:xfrm>
          <a:prstGeom prst="rect">
            <a:avLst/>
          </a:prstGeom>
          <a:noFill/>
        </p:spPr>
        <p:txBody>
          <a:bodyPr wrap="square">
            <a:spAutoFit/>
          </a:bodyPr>
          <a:lstStyle/>
          <a:p>
            <a:pPr marL="342900" lvl="0" indent="-342900" algn="just">
              <a:lnSpc>
                <a:spcPct val="107000"/>
              </a:lnSpc>
              <a:spcBef>
                <a:spcPts val="300"/>
              </a:spcBef>
              <a:spcAft>
                <a:spcPts val="300"/>
              </a:spcAft>
              <a:buFont typeface="Symbol" panose="05050102010706020507" pitchFamily="18" charset="2"/>
              <a:buBlip>
                <a:blip r:embed="rId3"/>
              </a:buBlip>
            </a:pPr>
            <a:r>
              <a:rPr lang="fr-FR" sz="2000" b="1" dirty="0">
                <a:solidFill>
                  <a:schemeClr val="tx1">
                    <a:lumMod val="50000"/>
                  </a:schemeClr>
                </a:solidFill>
                <a:effectLst/>
                <a:ea typeface="Calibri" panose="020F0502020204030204" pitchFamily="34" charset="0"/>
                <a:cs typeface="Times New Roman" panose="02020603050405020304" pitchFamily="18" charset="0"/>
              </a:rPr>
              <a:t>1 = </a:t>
            </a:r>
            <a:r>
              <a:rPr lang="fr-FR" sz="2000" dirty="0">
                <a:solidFill>
                  <a:schemeClr val="tx1">
                    <a:lumMod val="50000"/>
                  </a:schemeClr>
                </a:solidFill>
                <a:effectLst/>
                <a:ea typeface="Calibri" panose="020F0502020204030204" pitchFamily="34" charset="0"/>
                <a:cs typeface="Times New Roman" panose="02020603050405020304" pitchFamily="18" charset="0"/>
              </a:rPr>
              <a:t>Les informations nécessaires à la création de l’indicateurs sont clairement identifiées (nous savons qui fait l’indicateur, comment et avec quelles données) mais l’indicateur n’est pas disponible ;</a:t>
            </a:r>
            <a:endParaRPr lang="fr-FR" sz="2800" dirty="0">
              <a:solidFill>
                <a:schemeClr val="tx1">
                  <a:lumMod val="50000"/>
                </a:schemeClr>
              </a:solidFill>
              <a:effectLst/>
              <a:ea typeface="Calibri" panose="020F0502020204030204" pitchFamily="34" charset="0"/>
              <a:cs typeface="Times New Roman" panose="02020603050405020304" pitchFamily="18" charset="0"/>
            </a:endParaRPr>
          </a:p>
        </p:txBody>
      </p:sp>
      <p:sp>
        <p:nvSpPr>
          <p:cNvPr id="17" name="ZoneTexte 16">
            <a:extLst>
              <a:ext uri="{FF2B5EF4-FFF2-40B4-BE49-F238E27FC236}">
                <a16:creationId xmlns:a16="http://schemas.microsoft.com/office/drawing/2014/main" id="{CE7752B8-829B-DB9B-3313-4C2DA6D1A2AD}"/>
              </a:ext>
            </a:extLst>
          </p:cNvPr>
          <p:cNvSpPr txBox="1"/>
          <p:nvPr/>
        </p:nvSpPr>
        <p:spPr>
          <a:xfrm>
            <a:off x="0" y="1001290"/>
            <a:ext cx="9108504" cy="830997"/>
          </a:xfrm>
          <a:prstGeom prst="rect">
            <a:avLst/>
          </a:prstGeom>
          <a:noFill/>
        </p:spPr>
        <p:txBody>
          <a:bodyPr wrap="square" rtlCol="0">
            <a:spAutoFit/>
          </a:bodyPr>
          <a:lstStyle/>
          <a:p>
            <a:r>
              <a:rPr lang="fr-FR" sz="2400" b="1" dirty="0">
                <a:solidFill>
                  <a:schemeClr val="accent4">
                    <a:lumMod val="50000"/>
                  </a:schemeClr>
                </a:solidFill>
              </a:rPr>
              <a:t>Notation des indicateurs par rapport </a:t>
            </a:r>
            <a:r>
              <a:rPr lang="fr-FR" sz="2400" b="1" dirty="0">
                <a:solidFill>
                  <a:schemeClr val="accent5">
                    <a:lumMod val="75000"/>
                  </a:schemeClr>
                </a:solidFill>
              </a:rPr>
              <a:t>au critère d’accessibilité et de clarté</a:t>
            </a:r>
            <a:r>
              <a:rPr lang="fr-FR" sz="2400" b="1" dirty="0">
                <a:solidFill>
                  <a:schemeClr val="accent4">
                    <a:lumMod val="50000"/>
                  </a:schemeClr>
                </a:solidFill>
              </a:rPr>
              <a:t> :</a:t>
            </a:r>
          </a:p>
        </p:txBody>
      </p:sp>
      <p:sp>
        <p:nvSpPr>
          <p:cNvPr id="19" name="ZoneTexte 18">
            <a:extLst>
              <a:ext uri="{FF2B5EF4-FFF2-40B4-BE49-F238E27FC236}">
                <a16:creationId xmlns:a16="http://schemas.microsoft.com/office/drawing/2014/main" id="{5B7140B1-5270-01FD-4244-B2430A7E7A10}"/>
              </a:ext>
            </a:extLst>
          </p:cNvPr>
          <p:cNvSpPr txBox="1"/>
          <p:nvPr/>
        </p:nvSpPr>
        <p:spPr>
          <a:xfrm>
            <a:off x="143000" y="5371738"/>
            <a:ext cx="9001000" cy="1015663"/>
          </a:xfrm>
          <a:prstGeom prst="rect">
            <a:avLst/>
          </a:prstGeom>
          <a:noFill/>
        </p:spPr>
        <p:txBody>
          <a:bodyPr wrap="square">
            <a:spAutoFit/>
          </a:bodyPr>
          <a:lstStyle/>
          <a:p>
            <a:r>
              <a:rPr lang="fr-FR" sz="2000" b="1" dirty="0">
                <a:solidFill>
                  <a:srgbClr val="7030A0"/>
                </a:solidFill>
                <a:ea typeface="Calibri" panose="020F0502020204030204" pitchFamily="34" charset="0"/>
                <a:cs typeface="Calibri" panose="020F0502020204030204" pitchFamily="34" charset="0"/>
              </a:rPr>
              <a:t>Remarque : t</a:t>
            </a:r>
            <a:r>
              <a:rPr lang="fr-FR" sz="2000" b="1" dirty="0">
                <a:solidFill>
                  <a:srgbClr val="7030A0"/>
                </a:solidFill>
                <a:effectLst/>
                <a:ea typeface="Calibri" panose="020F0502020204030204" pitchFamily="34" charset="0"/>
                <a:cs typeface="Calibri" panose="020F0502020204030204" pitchFamily="34" charset="0"/>
              </a:rPr>
              <a:t>out indicateur ayant la modalité « 0 » au critère de qualité « Accessibilité et clarté » ne sera pas retenus pour le Base Nutrition Info du Portail de la PNIN</a:t>
            </a:r>
            <a:endParaRPr lang="fr-FR" sz="2000" b="1" dirty="0">
              <a:solidFill>
                <a:srgbClr val="7030A0"/>
              </a:solidFill>
              <a:cs typeface="Calibri" panose="020F0502020204030204" pitchFamily="34" charset="0"/>
            </a:endParaRPr>
          </a:p>
        </p:txBody>
      </p:sp>
      <p:sp>
        <p:nvSpPr>
          <p:cNvPr id="8" name="Espace réservé du contenu 4">
            <a:extLst>
              <a:ext uri="{FF2B5EF4-FFF2-40B4-BE49-F238E27FC236}">
                <a16:creationId xmlns:a16="http://schemas.microsoft.com/office/drawing/2014/main" id="{66B95AD5-3417-98BF-A08E-2F5E27F661B9}"/>
              </a:ext>
            </a:extLst>
          </p:cNvPr>
          <p:cNvSpPr txBox="1">
            <a:spLocks/>
          </p:cNvSpPr>
          <p:nvPr/>
        </p:nvSpPr>
        <p:spPr>
          <a:xfrm>
            <a:off x="2248008" y="166207"/>
            <a:ext cx="6768082" cy="431800"/>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anose="020B0604020202020204" pitchFamily="34" charset="0"/>
              <a:buNone/>
              <a:defRPr sz="1400" b="1" kern="1200" baseline="0">
                <a:solidFill>
                  <a:schemeClr val="bg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a:t>Critère de qualité : Accessibilité et clarté</a:t>
            </a:r>
            <a:endParaRPr lang="fr-FR" sz="2400" dirty="0"/>
          </a:p>
        </p:txBody>
      </p:sp>
    </p:spTree>
    <p:extLst>
      <p:ext uri="{BB962C8B-B14F-4D97-AF65-F5344CB8AC3E}">
        <p14:creationId xmlns:p14="http://schemas.microsoft.com/office/powerpoint/2010/main" val="1717665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2C702AE-1502-43AE-8DBA-2BCAD3408EF2}" type="slidenum">
              <a:rPr lang="fr-FR" smtClean="0"/>
              <a:pPr/>
              <a:t>9</a:t>
            </a:fld>
            <a:endParaRPr lang="fr-FR"/>
          </a:p>
        </p:txBody>
      </p:sp>
      <p:sp>
        <p:nvSpPr>
          <p:cNvPr id="5" name="Espace réservé du contenu 4"/>
          <p:cNvSpPr>
            <a:spLocks noGrp="1"/>
          </p:cNvSpPr>
          <p:nvPr>
            <p:ph sz="quarter" idx="13"/>
          </p:nvPr>
        </p:nvSpPr>
        <p:spPr>
          <a:xfrm>
            <a:off x="2248008" y="166207"/>
            <a:ext cx="6768082" cy="431800"/>
          </a:xfrm>
        </p:spPr>
        <p:txBody>
          <a:bodyPr/>
          <a:lstStyle/>
          <a:p>
            <a:r>
              <a:rPr lang="fr-FR" sz="2400" b="1" dirty="0"/>
              <a:t>Critère de qualité : Actualité et ponctualité</a:t>
            </a:r>
          </a:p>
        </p:txBody>
      </p:sp>
      <p:sp>
        <p:nvSpPr>
          <p:cNvPr id="3" name="ZoneTexte 2">
            <a:extLst>
              <a:ext uri="{FF2B5EF4-FFF2-40B4-BE49-F238E27FC236}">
                <a16:creationId xmlns:a16="http://schemas.microsoft.com/office/drawing/2014/main" id="{C0E9E33B-C6CC-8DEC-05FF-384371E4A267}"/>
              </a:ext>
            </a:extLst>
          </p:cNvPr>
          <p:cNvSpPr txBox="1"/>
          <p:nvPr/>
        </p:nvSpPr>
        <p:spPr>
          <a:xfrm>
            <a:off x="323912" y="1628800"/>
            <a:ext cx="8496176" cy="3167470"/>
          </a:xfrm>
          <a:prstGeom prst="rect">
            <a:avLst/>
          </a:prstGeom>
          <a:noFill/>
        </p:spPr>
        <p:txBody>
          <a:bodyPr wrap="square">
            <a:spAutoFit/>
          </a:bodyPr>
          <a:lstStyle/>
          <a:p>
            <a:pPr algn="just">
              <a:lnSpc>
                <a:spcPct val="120000"/>
              </a:lnSpc>
              <a:spcBef>
                <a:spcPts val="600"/>
              </a:spcBef>
              <a:spcAft>
                <a:spcPts val="600"/>
              </a:spcAft>
            </a:pPr>
            <a:r>
              <a:rPr lang="fr-FR" sz="2000" b="1" dirty="0">
                <a:solidFill>
                  <a:schemeClr val="tx1">
                    <a:lumMod val="50000"/>
                  </a:schemeClr>
                </a:solidFill>
                <a:cs typeface="Times New Roman" panose="02020603050405020304" pitchFamily="18" charset="0"/>
              </a:rPr>
              <a:t>L’actualité des indicateurs se réfère au temps entre le moment de sa disponibilité et la période à laquelle elle fait référence. </a:t>
            </a:r>
          </a:p>
          <a:p>
            <a:pPr algn="just">
              <a:lnSpc>
                <a:spcPct val="120000"/>
              </a:lnSpc>
              <a:spcBef>
                <a:spcPts val="600"/>
              </a:spcBef>
              <a:spcAft>
                <a:spcPts val="600"/>
              </a:spcAft>
            </a:pPr>
            <a:r>
              <a:rPr lang="fr-FR" sz="2000" b="1" dirty="0">
                <a:solidFill>
                  <a:schemeClr val="tx1">
                    <a:lumMod val="50000"/>
                  </a:schemeClr>
                </a:solidFill>
                <a:cs typeface="Times New Roman" panose="02020603050405020304" pitchFamily="18" charset="0"/>
              </a:rPr>
              <a:t>La notion de ponctualité se réfère à la disponibilité de l’indicateur à la période prévue pour sa livraison relativement à l’agenda statistique du producteur de l’indicateur (ceci en référence aux dates annoncées de sortie officielle des données et de confection des indicateurs, prévues par les règlements ou préalablement convenues). </a:t>
            </a:r>
          </a:p>
        </p:txBody>
      </p:sp>
      <p:sp>
        <p:nvSpPr>
          <p:cNvPr id="2" name="ZoneTexte 1">
            <a:extLst>
              <a:ext uri="{FF2B5EF4-FFF2-40B4-BE49-F238E27FC236}">
                <a16:creationId xmlns:a16="http://schemas.microsoft.com/office/drawing/2014/main" id="{8D7C7034-3BDB-4E79-BDC2-C906D389AE26}"/>
              </a:ext>
            </a:extLst>
          </p:cNvPr>
          <p:cNvSpPr txBox="1"/>
          <p:nvPr/>
        </p:nvSpPr>
        <p:spPr>
          <a:xfrm>
            <a:off x="3204505" y="1001960"/>
            <a:ext cx="1800200" cy="461665"/>
          </a:xfrm>
          <a:prstGeom prst="rect">
            <a:avLst/>
          </a:prstGeom>
          <a:noFill/>
        </p:spPr>
        <p:txBody>
          <a:bodyPr wrap="square" rtlCol="0">
            <a:spAutoFit/>
          </a:bodyPr>
          <a:lstStyle/>
          <a:p>
            <a:r>
              <a:rPr lang="fr-FR" sz="2400" b="1" dirty="0">
                <a:solidFill>
                  <a:schemeClr val="accent4">
                    <a:lumMod val="50000"/>
                  </a:schemeClr>
                </a:solidFill>
              </a:rPr>
              <a:t>Définition </a:t>
            </a:r>
          </a:p>
        </p:txBody>
      </p:sp>
    </p:spTree>
    <p:extLst>
      <p:ext uri="{BB962C8B-B14F-4D97-AF65-F5344CB8AC3E}">
        <p14:creationId xmlns:p14="http://schemas.microsoft.com/office/powerpoint/2010/main" val="4147724725"/>
      </p:ext>
    </p:extLst>
  </p:cSld>
  <p:clrMapOvr>
    <a:masterClrMapping/>
  </p:clrMapOvr>
</p:sld>
</file>

<file path=ppt/theme/theme1.xml><?xml version="1.0" encoding="utf-8"?>
<a:theme xmlns:a="http://schemas.openxmlformats.org/drawingml/2006/main" name="Conception personnalisée">
  <a:themeElements>
    <a:clrScheme name="NIPN">
      <a:dk1>
        <a:srgbClr val="575757"/>
      </a:dk1>
      <a:lt1>
        <a:srgbClr val="FFFFFF"/>
      </a:lt1>
      <a:dk2>
        <a:srgbClr val="36C1C2"/>
      </a:dk2>
      <a:lt2>
        <a:srgbClr val="FFFFFF"/>
      </a:lt2>
      <a:accent1>
        <a:srgbClr val="0081AE"/>
      </a:accent1>
      <a:accent2>
        <a:srgbClr val="86C286"/>
      </a:accent2>
      <a:accent3>
        <a:srgbClr val="34AE8D"/>
      </a:accent3>
      <a:accent4>
        <a:srgbClr val="0081AE"/>
      </a:accent4>
      <a:accent5>
        <a:srgbClr val="36C1C2"/>
      </a:accent5>
      <a:accent6>
        <a:srgbClr val="DADC4B"/>
      </a:accent6>
      <a:hlink>
        <a:srgbClr val="34AE8D"/>
      </a:hlink>
      <a:folHlink>
        <a:srgbClr val="34AE8D"/>
      </a:folHlink>
    </a:clrScheme>
    <a:fontScheme name="NIP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NIPN">
      <a:dk1>
        <a:srgbClr val="575757"/>
      </a:dk1>
      <a:lt1>
        <a:srgbClr val="FFFFFF"/>
      </a:lt1>
      <a:dk2>
        <a:srgbClr val="36C1C2"/>
      </a:dk2>
      <a:lt2>
        <a:srgbClr val="FFFFFF"/>
      </a:lt2>
      <a:accent1>
        <a:srgbClr val="0081AE"/>
      </a:accent1>
      <a:accent2>
        <a:srgbClr val="86C286"/>
      </a:accent2>
      <a:accent3>
        <a:srgbClr val="34AE8D"/>
      </a:accent3>
      <a:accent4>
        <a:srgbClr val="0081AE"/>
      </a:accent4>
      <a:accent5>
        <a:srgbClr val="36C1C2"/>
      </a:accent5>
      <a:accent6>
        <a:srgbClr val="DADC4B"/>
      </a:accent6>
      <a:hlink>
        <a:srgbClr val="34AE8D"/>
      </a:hlink>
      <a:folHlink>
        <a:srgbClr val="34AE8D"/>
      </a:folHlink>
    </a:clrScheme>
    <a:fontScheme name="NIP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9743</TotalTime>
  <Words>1391</Words>
  <Application>Microsoft Office PowerPoint</Application>
  <PresentationFormat>Affichage à l'écran (4:3)</PresentationFormat>
  <Paragraphs>177</Paragraphs>
  <Slides>16</Slides>
  <Notes>16</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16</vt:i4>
      </vt:variant>
    </vt:vector>
  </HeadingPairs>
  <TitlesOfParts>
    <vt:vector size="24" baseType="lpstr">
      <vt:lpstr>Arial</vt:lpstr>
      <vt:lpstr>Calibri</vt:lpstr>
      <vt:lpstr>Symbol</vt:lpstr>
      <vt:lpstr>Times New Roman</vt:lpstr>
      <vt:lpstr>Trebuchet MS</vt:lpstr>
      <vt:lpstr>Wingdings 2</vt:lpstr>
      <vt:lpstr>Conception personnalisée</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hello</dc:creator>
  <cp:lastModifiedBy>Ali ADAMOU ISSA</cp:lastModifiedBy>
  <cp:revision>494</cp:revision>
  <dcterms:created xsi:type="dcterms:W3CDTF">2016-04-15T07:54:58Z</dcterms:created>
  <dcterms:modified xsi:type="dcterms:W3CDTF">2024-03-28T06:59:06Z</dcterms:modified>
</cp:coreProperties>
</file>