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56" r:id="rId1"/>
    <p:sldMasterId id="2147483648" r:id="rId2"/>
    <p:sldMasterId id="2147483662" r:id="rId3"/>
  </p:sldMasterIdLst>
  <p:notesMasterIdLst>
    <p:notesMasterId r:id="rId28"/>
  </p:notesMasterIdLst>
  <p:sldIdLst>
    <p:sldId id="261" r:id="rId4"/>
    <p:sldId id="432" r:id="rId5"/>
    <p:sldId id="447" r:id="rId6"/>
    <p:sldId id="448" r:id="rId7"/>
    <p:sldId id="449" r:id="rId8"/>
    <p:sldId id="471" r:id="rId9"/>
    <p:sldId id="411" r:id="rId10"/>
    <p:sldId id="454" r:id="rId11"/>
    <p:sldId id="433" r:id="rId12"/>
    <p:sldId id="434" r:id="rId13"/>
    <p:sldId id="451" r:id="rId14"/>
    <p:sldId id="452" r:id="rId15"/>
    <p:sldId id="443" r:id="rId16"/>
    <p:sldId id="453" r:id="rId17"/>
    <p:sldId id="456" r:id="rId18"/>
    <p:sldId id="461" r:id="rId19"/>
    <p:sldId id="464" r:id="rId20"/>
    <p:sldId id="457" r:id="rId21"/>
    <p:sldId id="465" r:id="rId22"/>
    <p:sldId id="469" r:id="rId23"/>
    <p:sldId id="467" r:id="rId24"/>
    <p:sldId id="468" r:id="rId25"/>
    <p:sldId id="466" r:id="rId26"/>
    <p:sldId id="446" r:id="rId27"/>
  </p:sldIdLst>
  <p:sldSz cx="9144000" cy="6858000" type="screen4x3"/>
  <p:notesSz cx="9144000" cy="6858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865F724B-4BB1-4C2C-AB79-C25ECD5622C1}">
          <p14:sldIdLst>
            <p14:sldId id="261"/>
          </p14:sldIdLst>
        </p14:section>
        <p14:section name="Section sans titre" id="{C67A54A2-4A70-4FDB-88A2-550EBAA4A7D9}">
          <p14:sldIdLst>
            <p14:sldId id="432"/>
            <p14:sldId id="447"/>
            <p14:sldId id="448"/>
            <p14:sldId id="449"/>
            <p14:sldId id="471"/>
            <p14:sldId id="411"/>
            <p14:sldId id="454"/>
            <p14:sldId id="433"/>
            <p14:sldId id="434"/>
            <p14:sldId id="451"/>
            <p14:sldId id="452"/>
            <p14:sldId id="443"/>
            <p14:sldId id="453"/>
            <p14:sldId id="456"/>
            <p14:sldId id="461"/>
            <p14:sldId id="464"/>
            <p14:sldId id="457"/>
            <p14:sldId id="465"/>
            <p14:sldId id="469"/>
            <p14:sldId id="467"/>
            <p14:sldId id="468"/>
            <p14:sldId id="466"/>
            <p14:sldId id="44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inda Munos" initials="MM" lastIdx="15" clrIdx="0">
    <p:extLst>
      <p:ext uri="{19B8F6BF-5375-455C-9EA6-DF929625EA0E}">
        <p15:presenceInfo xmlns:p15="http://schemas.microsoft.com/office/powerpoint/2012/main" userId="Melinda Muno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1F1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6471" autoAdjust="0"/>
  </p:normalViewPr>
  <p:slideViewPr>
    <p:cSldViewPr>
      <p:cViewPr varScale="1">
        <p:scale>
          <a:sx n="56" d="100"/>
          <a:sy n="56" d="100"/>
        </p:scale>
        <p:origin x="940" y="32"/>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200" d="100"/>
        <a:sy n="200" d="100"/>
      </p:scale>
      <p:origin x="0" y="0"/>
    </p:cViewPr>
  </p:sorterViewPr>
  <p:notesViewPr>
    <p:cSldViewPr>
      <p:cViewPr varScale="1">
        <p:scale>
          <a:sx n="86" d="100"/>
          <a:sy n="86" d="100"/>
        </p:scale>
        <p:origin x="3762"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D1DD3592-F663-4DAD-82B0-B6206D1A948B}" type="datetimeFigureOut">
              <a:rPr lang="fr-FR" smtClean="0"/>
              <a:pPr/>
              <a:t>25/03/2024</a:t>
            </a:fld>
            <a:endParaRPr lang="fr-FR"/>
          </a:p>
        </p:txBody>
      </p:sp>
      <p:sp>
        <p:nvSpPr>
          <p:cNvPr id="4" name="Espace réservé de l'image des diapositives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A4B48DAC-8A2D-4825-850C-34E762FB0A5F}" type="slidenum">
              <a:rPr lang="fr-FR" smtClean="0"/>
              <a:pPr/>
              <a:t>‹N°›</a:t>
            </a:fld>
            <a:endParaRPr lang="fr-FR"/>
          </a:p>
        </p:txBody>
      </p:sp>
    </p:spTree>
    <p:extLst>
      <p:ext uri="{BB962C8B-B14F-4D97-AF65-F5344CB8AC3E}">
        <p14:creationId xmlns:p14="http://schemas.microsoft.com/office/powerpoint/2010/main" val="2374507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0"/>
            <a:r>
              <a:rPr lang="fr-FR" sz="1200" b="1" kern="1200" dirty="0">
                <a:solidFill>
                  <a:schemeClr val="tx1"/>
                </a:solidFill>
                <a:effectLst/>
                <a:latin typeface="+mn-lt"/>
                <a:ea typeface="+mn-ea"/>
                <a:cs typeface="+mn-cs"/>
              </a:rPr>
              <a:t>Diapo 1. Introduction</a:t>
            </a:r>
          </a:p>
          <a:p>
            <a:pPr lvl="0"/>
            <a:endParaRPr lang="fr-FR" sz="1200" kern="1200" dirty="0">
              <a:solidFill>
                <a:schemeClr val="tx1"/>
              </a:solidFill>
              <a:effectLst/>
              <a:latin typeface="+mn-lt"/>
              <a:ea typeface="+mn-ea"/>
              <a:cs typeface="+mn-cs"/>
            </a:endParaRPr>
          </a:p>
          <a:p>
            <a:pPr eaLnBrk="0" hangingPunct="0"/>
            <a:r>
              <a:rPr lang="fr-FR" sz="1200" kern="1200" dirty="0">
                <a:solidFill>
                  <a:schemeClr val="tx1"/>
                </a:solidFill>
                <a:effectLst/>
                <a:latin typeface="+mn-lt"/>
                <a:ea typeface="+mn-ea"/>
                <a:cs typeface="+mn-cs"/>
              </a:rPr>
              <a:t>A ce stade de la formation, vous connaissez les éléments clés d’un SIN et vous avez conscience de la variété des indicateurs et de leur pertinence dans différents contextes. La </a:t>
            </a:r>
            <a:r>
              <a:rPr lang="fr-FR" sz="1200" kern="1200" dirty="0" err="1">
                <a:solidFill>
                  <a:schemeClr val="tx1"/>
                </a:solidFill>
                <a:effectLst/>
                <a:latin typeface="+mn-lt"/>
                <a:ea typeface="+mn-ea"/>
                <a:cs typeface="+mn-cs"/>
              </a:rPr>
              <a:t>multisectorialité</a:t>
            </a:r>
            <a:r>
              <a:rPr lang="fr-FR" sz="1200" kern="1200" dirty="0">
                <a:solidFill>
                  <a:schemeClr val="tx1"/>
                </a:solidFill>
                <a:effectLst/>
                <a:latin typeface="+mn-lt"/>
                <a:ea typeface="+mn-ea"/>
                <a:cs typeface="+mn-cs"/>
              </a:rPr>
              <a:t> de la nutrition nécessite de prendre en compte des informations produites par différents acteurs provenant de différents Secteurs et de regrouper les principales sources d'information sur la nutrition. Différentes méthodes de collecte des données nutritionnelles ont été présentées et vous savez comment utiliser efficacement les informations pour donner une réponse appropriée. </a:t>
            </a:r>
          </a:p>
          <a:p>
            <a:pPr eaLnBrk="0" hangingPunct="0"/>
            <a:endParaRPr lang="fr-FR" sz="1200" kern="1200" dirty="0">
              <a:solidFill>
                <a:schemeClr val="tx1"/>
              </a:solidFill>
              <a:effectLst/>
              <a:latin typeface="+mn-lt"/>
              <a:ea typeface="+mn-ea"/>
              <a:cs typeface="+mn-cs"/>
            </a:endParaRPr>
          </a:p>
          <a:p>
            <a:pPr eaLnBrk="0" hangingPunct="0"/>
            <a:r>
              <a:rPr lang="fr-FR" sz="1200" kern="1200" dirty="0">
                <a:solidFill>
                  <a:schemeClr val="tx1"/>
                </a:solidFill>
                <a:effectLst/>
                <a:latin typeface="+mn-lt"/>
                <a:ea typeface="+mn-ea"/>
                <a:cs typeface="+mn-cs"/>
              </a:rPr>
              <a:t>Le programme de la Plateforme Nationale d’Information pour la Nutrition au Niger a pour objectif de faciliter la compréhension des problèmes de malnutrition au Niger et a pour vocation de répondre aux besoins d’informations utiles aux acteurs et partenaires de la nutrition, de produire et de valoriser les informations existantes qui vous seront utiles dans le cadre d’une meilleure compréhension du phénomène et en vue d’une bonne prise de décision.</a:t>
            </a:r>
          </a:p>
          <a:p>
            <a:endParaRPr lang="fr-FR" dirty="0"/>
          </a:p>
          <a:p>
            <a:r>
              <a:rPr lang="fr-FR" b="1" dirty="0"/>
              <a:t>60</a:t>
            </a:r>
            <a:r>
              <a:rPr lang="fr-FR" b="1" baseline="0" dirty="0"/>
              <a:t> secondes</a:t>
            </a:r>
            <a:r>
              <a:rPr lang="fr-FR" baseline="0" dirty="0"/>
              <a:t>.</a:t>
            </a:r>
            <a:endParaRPr lang="fr-FR" dirty="0"/>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1</a:t>
            </a:fld>
            <a:endParaRPr lang="fr-FR"/>
          </a:p>
        </p:txBody>
      </p:sp>
    </p:spTree>
    <p:extLst>
      <p:ext uri="{BB962C8B-B14F-4D97-AF65-F5344CB8AC3E}">
        <p14:creationId xmlns:p14="http://schemas.microsoft.com/office/powerpoint/2010/main" val="1981397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311525" y="134938"/>
            <a:ext cx="2687638" cy="2014537"/>
          </a:xfrm>
        </p:spPr>
      </p:sp>
      <p:sp>
        <p:nvSpPr>
          <p:cNvPr id="3" name="Espace réservé des notes 2"/>
          <p:cNvSpPr>
            <a:spLocks noGrp="1"/>
          </p:cNvSpPr>
          <p:nvPr>
            <p:ph type="body" idx="1"/>
          </p:nvPr>
        </p:nvSpPr>
        <p:spPr>
          <a:xfrm>
            <a:off x="353616" y="2305350"/>
            <a:ext cx="8604448" cy="436401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dirty="0">
                <a:solidFill>
                  <a:schemeClr val="tx1"/>
                </a:solidFill>
                <a:effectLst/>
                <a:latin typeface="+mn-lt"/>
                <a:ea typeface="+mn-ea"/>
                <a:cs typeface="+mn-cs"/>
              </a:rPr>
              <a:t>Diapo 10. Objectifs d’un SI multisectoriel</a:t>
            </a:r>
            <a:r>
              <a:rPr lang="fr-FR" sz="1200" b="1" kern="1200" baseline="0" dirty="0">
                <a:solidFill>
                  <a:schemeClr val="tx1"/>
                </a:solidFill>
                <a:effectLst/>
                <a:latin typeface="+mn-lt"/>
                <a:ea typeface="+mn-ea"/>
                <a:cs typeface="+mn-cs"/>
              </a:rPr>
              <a:t> sur la nutrition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Pour disposer d’un Système d’Information sur la Nutrition, il importe de distinguer le contenu des bases de données centralisées qui diffère selon les objectifs de chacune des bases de données centralisées. Nous distinguons </a:t>
            </a:r>
            <a:r>
              <a:rPr lang="fr-FR" sz="1200" b="1" kern="1200" dirty="0">
                <a:solidFill>
                  <a:schemeClr val="tx1"/>
                </a:solidFill>
                <a:effectLst/>
                <a:latin typeface="+mn-lt"/>
                <a:ea typeface="+mn-ea"/>
                <a:cs typeface="+mn-cs"/>
              </a:rPr>
              <a:t>3 types de bases </a:t>
            </a:r>
            <a:r>
              <a:rPr lang="fr-FR" sz="1200" kern="1200" dirty="0">
                <a:solidFill>
                  <a:schemeClr val="tx1"/>
                </a:solidFill>
                <a:effectLst/>
                <a:latin typeface="+mn-lt"/>
                <a:ea typeface="+mn-ea"/>
                <a:cs typeface="+mn-cs"/>
              </a:rPr>
              <a:t>de données permettant de répondre à ces différents objectifs</a:t>
            </a:r>
            <a:r>
              <a:rPr lang="fr-FR" sz="1200" kern="1200" baseline="0" dirty="0">
                <a:solidFill>
                  <a:schemeClr val="tx1"/>
                </a:solidFill>
                <a:effectLst/>
                <a:latin typeface="+mn-lt"/>
                <a:ea typeface="+mn-ea"/>
                <a:cs typeface="+mn-cs"/>
              </a:rPr>
              <a:t> et constituant le Système d’Informations sur la Nutrition au Niger.</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Tout d’abord, l’outil « Nutrition INFO » du Portail Web de la </a:t>
            </a:r>
            <a:r>
              <a:rPr lang="fr-FR" sz="1200" kern="1200" dirty="0" err="1">
                <a:solidFill>
                  <a:schemeClr val="tx1"/>
                </a:solidFill>
                <a:effectLst/>
                <a:latin typeface="+mn-lt"/>
                <a:ea typeface="+mn-ea"/>
                <a:cs typeface="+mn-cs"/>
              </a:rPr>
              <a:t>PNIN</a:t>
            </a:r>
            <a:r>
              <a:rPr lang="fr-FR" sz="1200" kern="1200" dirty="0">
                <a:solidFill>
                  <a:schemeClr val="tx1"/>
                </a:solidFill>
                <a:effectLst/>
                <a:latin typeface="+mn-lt"/>
                <a:ea typeface="+mn-ea"/>
                <a:cs typeface="+mn-cs"/>
              </a:rPr>
              <a:t> centralise les indicateurs sur la nutrition. Les indicateurs correspondants à cette base permettent de voir les tendances générales à travers la création de tableaux, de graphiques ou de courbes. Il s’agit de la </a:t>
            </a:r>
            <a:r>
              <a:rPr lang="fr-FR" sz="1200" b="1" kern="1200" dirty="0">
                <a:solidFill>
                  <a:schemeClr val="tx1"/>
                </a:solidFill>
                <a:effectLst/>
                <a:latin typeface="+mn-lt"/>
                <a:ea typeface="+mn-ea"/>
                <a:cs typeface="+mn-cs"/>
              </a:rPr>
              <a:t>première composante de notre Système d’Information National sur la Nutrition.</a:t>
            </a:r>
          </a:p>
          <a:p>
            <a:r>
              <a:rPr lang="fr-FR" sz="1200" kern="1200" dirty="0">
                <a:solidFill>
                  <a:schemeClr val="tx1"/>
                </a:solidFill>
                <a:effectLst/>
                <a:latin typeface="+mn-lt"/>
                <a:ea typeface="+mn-ea"/>
                <a:cs typeface="+mn-cs"/>
              </a:rPr>
              <a:t> </a:t>
            </a:r>
          </a:p>
          <a:p>
            <a:r>
              <a:rPr lang="fr-FR" sz="1200" b="1" kern="1200" dirty="0">
                <a:solidFill>
                  <a:schemeClr val="tx1"/>
                </a:solidFill>
                <a:effectLst/>
                <a:latin typeface="+mn-lt"/>
                <a:ea typeface="+mn-ea"/>
                <a:cs typeface="+mn-cs"/>
              </a:rPr>
              <a:t>CLIC. </a:t>
            </a:r>
            <a:r>
              <a:rPr lang="fr-FR" sz="1200" kern="1200" dirty="0">
                <a:solidFill>
                  <a:schemeClr val="tx1"/>
                </a:solidFill>
                <a:effectLst/>
                <a:latin typeface="+mn-lt"/>
                <a:ea typeface="+mn-ea"/>
                <a:cs typeface="+mn-cs"/>
              </a:rPr>
              <a:t>Ensuite, nous avons un </a:t>
            </a:r>
            <a:r>
              <a:rPr lang="fr-FR" sz="1200" b="1" kern="1200" dirty="0">
                <a:solidFill>
                  <a:schemeClr val="tx1"/>
                </a:solidFill>
                <a:effectLst/>
                <a:latin typeface="+mn-lt"/>
                <a:ea typeface="+mn-ea"/>
                <a:cs typeface="+mn-cs"/>
              </a:rPr>
              <a:t>entrepôt de Bases de données</a:t>
            </a:r>
            <a:r>
              <a:rPr lang="fr-FR" sz="1200" kern="1200" dirty="0">
                <a:solidFill>
                  <a:schemeClr val="tx1"/>
                </a:solidFill>
                <a:effectLst/>
                <a:latin typeface="+mn-lt"/>
                <a:ea typeface="+mn-ea"/>
                <a:cs typeface="+mn-cs"/>
              </a:rPr>
              <a:t>. Cet entrepôt regroupe les bases de données individuelles ou non des différentes enquêtes de l’INS, mais aussi les bases des secteurs. Véritable challenge pour l’Equipe PNIN, la mise en ligne des bases de données permettra aux chercheurs, acteurs de la nutrition de télécharger les bases et de faire des analyses plus approfondies. </a:t>
            </a:r>
            <a:r>
              <a:rPr lang="fr-FR" sz="1200" b="1" kern="1200" dirty="0">
                <a:solidFill>
                  <a:schemeClr val="tx1"/>
                </a:solidFill>
                <a:effectLst/>
                <a:latin typeface="+mn-lt"/>
                <a:ea typeface="+mn-ea"/>
                <a:cs typeface="+mn-cs"/>
              </a:rPr>
              <a:t>Il s’agit pour le Niger de l’outil </a:t>
            </a:r>
            <a:r>
              <a:rPr lang="fr-FR" sz="1200" b="1" kern="1200" dirty="0" err="1">
                <a:solidFill>
                  <a:schemeClr val="tx1"/>
                </a:solidFill>
                <a:effectLst/>
                <a:latin typeface="+mn-lt"/>
                <a:ea typeface="+mn-ea"/>
                <a:cs typeface="+mn-cs"/>
              </a:rPr>
              <a:t>Anado</a:t>
            </a:r>
            <a:r>
              <a:rPr lang="fr-FR" sz="1200" b="1" kern="1200" dirty="0">
                <a:solidFill>
                  <a:schemeClr val="tx1"/>
                </a:solidFill>
                <a:effectLst/>
                <a:latin typeface="+mn-lt"/>
                <a:ea typeface="+mn-ea"/>
                <a:cs typeface="+mn-cs"/>
              </a:rPr>
              <a:t>, seconde composante de notre Système d’Information National sur la Nutrition.</a:t>
            </a:r>
            <a:r>
              <a:rPr lang="fr-FR" sz="1200" kern="1200" dirty="0">
                <a:solidFill>
                  <a:schemeClr val="tx1"/>
                </a:solidFill>
                <a:effectLst/>
                <a:latin typeface="+mn-lt"/>
                <a:ea typeface="+mn-ea"/>
                <a:cs typeface="+mn-cs"/>
              </a:rPr>
              <a:t> </a:t>
            </a:r>
          </a:p>
          <a:p>
            <a:endParaRPr lang="fr-FR" sz="120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CLIC. </a:t>
            </a:r>
            <a:r>
              <a:rPr lang="fr-FR" sz="1200" b="0" kern="1200" dirty="0">
                <a:solidFill>
                  <a:schemeClr val="tx1"/>
                </a:solidFill>
                <a:effectLst/>
                <a:latin typeface="+mn-lt"/>
                <a:ea typeface="+mn-ea"/>
                <a:cs typeface="+mn-cs"/>
              </a:rPr>
              <a:t>Enfin, il est prévu d’avoir un endroit</a:t>
            </a:r>
            <a:r>
              <a:rPr lang="fr-FR" sz="1200" b="0" kern="1200" baseline="0" dirty="0">
                <a:solidFill>
                  <a:schemeClr val="tx1"/>
                </a:solidFill>
                <a:effectLst/>
                <a:latin typeface="+mn-lt"/>
                <a:ea typeface="+mn-ea"/>
                <a:cs typeface="+mn-cs"/>
              </a:rPr>
              <a:t> </a:t>
            </a:r>
            <a:r>
              <a:rPr lang="fr-FR" sz="1200" b="0" kern="1200" dirty="0">
                <a:solidFill>
                  <a:schemeClr val="tx1"/>
                </a:solidFill>
                <a:effectLst/>
                <a:latin typeface="+mn-lt"/>
                <a:ea typeface="+mn-ea"/>
                <a:cs typeface="+mn-cs"/>
              </a:rPr>
              <a:t>de partage et de travail qui permettra </a:t>
            </a:r>
            <a:r>
              <a:rPr lang="fr-FR" sz="1200" kern="1200" dirty="0">
                <a:solidFill>
                  <a:schemeClr val="tx1"/>
                </a:solidFill>
                <a:effectLst/>
                <a:latin typeface="+mn-lt"/>
                <a:ea typeface="+mn-ea"/>
                <a:cs typeface="+mn-cs"/>
              </a:rPr>
              <a:t>d’apurer les bases de données,</a:t>
            </a:r>
            <a:r>
              <a:rPr lang="fr-FR" sz="1200" kern="1200" baseline="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d’</a:t>
            </a:r>
            <a:r>
              <a:rPr lang="fr-FR" sz="1200" kern="1200" dirty="0" err="1">
                <a:solidFill>
                  <a:schemeClr val="tx1"/>
                </a:solidFill>
                <a:effectLst/>
                <a:latin typeface="+mn-lt"/>
                <a:ea typeface="+mn-ea"/>
                <a:cs typeface="+mn-cs"/>
              </a:rPr>
              <a:t>anonymiser</a:t>
            </a:r>
            <a:r>
              <a:rPr lang="fr-FR" sz="1200" kern="1200" dirty="0">
                <a:solidFill>
                  <a:schemeClr val="tx1"/>
                </a:solidFill>
                <a:effectLst/>
                <a:latin typeface="+mn-lt"/>
                <a:ea typeface="+mn-ea"/>
                <a:cs typeface="+mn-cs"/>
              </a:rPr>
              <a:t> les données</a:t>
            </a:r>
            <a:r>
              <a:rPr lang="fr-FR" sz="1200" kern="1200" baseline="0" dirty="0">
                <a:solidFill>
                  <a:schemeClr val="tx1"/>
                </a:solidFill>
                <a:effectLst/>
                <a:latin typeface="+mn-lt"/>
                <a:ea typeface="+mn-ea"/>
                <a:cs typeface="+mn-cs"/>
              </a:rPr>
              <a:t> ou d’échanger sur les données</a:t>
            </a:r>
            <a:r>
              <a:rPr lang="fr-FR" sz="1200" kern="1200" dirty="0">
                <a:solidFill>
                  <a:schemeClr val="tx1"/>
                </a:solidFill>
                <a:effectLst/>
                <a:latin typeface="+mn-lt"/>
                <a:ea typeface="+mn-ea"/>
                <a:cs typeface="+mn-cs"/>
              </a:rPr>
              <a:t>. Il s’agit pour le Niger de l</a:t>
            </a:r>
            <a:r>
              <a:rPr lang="fr-FR" sz="1200" b="1" kern="1200" dirty="0">
                <a:solidFill>
                  <a:schemeClr val="tx1"/>
                </a:solidFill>
                <a:effectLst/>
                <a:latin typeface="+mn-lt"/>
                <a:ea typeface="+mn-ea"/>
                <a:cs typeface="+mn-cs"/>
              </a:rPr>
              <a:t>’Espace Suite Projet et Forum,</a:t>
            </a:r>
            <a:r>
              <a:rPr lang="fr-FR" sz="1200" b="1" kern="1200" baseline="0" dirty="0">
                <a:solidFill>
                  <a:schemeClr val="tx1"/>
                </a:solidFill>
                <a:effectLst/>
                <a:latin typeface="+mn-lt"/>
                <a:ea typeface="+mn-ea"/>
                <a:cs typeface="+mn-cs"/>
              </a:rPr>
              <a:t> </a:t>
            </a:r>
            <a:r>
              <a:rPr lang="fr-FR" sz="1200" b="1" kern="1200" dirty="0">
                <a:solidFill>
                  <a:schemeClr val="tx1"/>
                </a:solidFill>
                <a:effectLst/>
                <a:latin typeface="+mn-lt"/>
                <a:ea typeface="+mn-ea"/>
                <a:cs typeface="+mn-cs"/>
              </a:rPr>
              <a:t>troisième</a:t>
            </a:r>
            <a:r>
              <a:rPr lang="fr-FR" sz="1200" b="1" kern="1200" baseline="0" dirty="0">
                <a:solidFill>
                  <a:schemeClr val="tx1"/>
                </a:solidFill>
                <a:effectLst/>
                <a:latin typeface="+mn-lt"/>
                <a:ea typeface="+mn-ea"/>
                <a:cs typeface="+mn-cs"/>
              </a:rPr>
              <a:t> </a:t>
            </a:r>
            <a:r>
              <a:rPr lang="fr-FR" sz="1200" b="1" kern="1200" dirty="0">
                <a:solidFill>
                  <a:schemeClr val="tx1"/>
                </a:solidFill>
                <a:effectLst/>
                <a:latin typeface="+mn-lt"/>
                <a:ea typeface="+mn-ea"/>
                <a:cs typeface="+mn-cs"/>
              </a:rPr>
              <a:t>composante de notre Système d’Information National sur la Nutrition.</a:t>
            </a:r>
            <a:r>
              <a:rPr lang="fr-FR" sz="1200" kern="1200" dirty="0">
                <a:solidFill>
                  <a:schemeClr val="tx1"/>
                </a:solidFill>
                <a:effectLst/>
                <a:latin typeface="+mn-lt"/>
                <a:ea typeface="+mn-ea"/>
                <a:cs typeface="+mn-cs"/>
              </a:rPr>
              <a:t> </a:t>
            </a:r>
          </a:p>
          <a:p>
            <a:endParaRPr lang="fr-FR" sz="1200" b="1" kern="1200" dirty="0">
              <a:solidFill>
                <a:schemeClr val="tx1"/>
              </a:solidFill>
              <a:effectLst/>
              <a:latin typeface="+mn-lt"/>
              <a:ea typeface="+mn-ea"/>
              <a:cs typeface="+mn-cs"/>
            </a:endParaRPr>
          </a:p>
          <a:p>
            <a:r>
              <a:rPr lang="fr-FR" sz="1200" b="0" kern="1200" dirty="0">
                <a:solidFill>
                  <a:schemeClr val="tx1"/>
                </a:solidFill>
                <a:effectLst/>
                <a:latin typeface="+mn-lt"/>
                <a:ea typeface="+mn-ea"/>
                <a:cs typeface="+mn-cs"/>
              </a:rPr>
              <a:t>Ces différentes composantes</a:t>
            </a:r>
            <a:r>
              <a:rPr lang="fr-FR" sz="1200" b="0" kern="1200" baseline="0" dirty="0">
                <a:solidFill>
                  <a:schemeClr val="tx1"/>
                </a:solidFill>
                <a:effectLst/>
                <a:latin typeface="+mn-lt"/>
                <a:ea typeface="+mn-ea"/>
                <a:cs typeface="+mn-cs"/>
              </a:rPr>
              <a:t> du SI National sur la Nutrition est renforcé par d’autres piliers d’information</a:t>
            </a:r>
            <a:r>
              <a:rPr lang="fr-FR" sz="1200" b="1" kern="1200" baseline="0" dirty="0">
                <a:solidFill>
                  <a:schemeClr val="tx1"/>
                </a:solidFill>
                <a:effectLst/>
                <a:latin typeface="+mn-lt"/>
                <a:ea typeface="+mn-ea"/>
                <a:cs typeface="+mn-cs"/>
              </a:rPr>
              <a:t>, l’espace « Ressources Documentaires » et « Actualités » du Portail Web de la PNIN. </a:t>
            </a:r>
          </a:p>
          <a:p>
            <a:endParaRPr lang="fr-FR" sz="1200" b="1" kern="1200" baseline="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1 minute et 30 secondes</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p>
          <a:p>
            <a:endParaRPr lang="fr-FR" dirty="0"/>
          </a:p>
        </p:txBody>
      </p:sp>
      <p:sp>
        <p:nvSpPr>
          <p:cNvPr id="4" name="Espace réservé du numéro de diapositive 3"/>
          <p:cNvSpPr>
            <a:spLocks noGrp="1"/>
          </p:cNvSpPr>
          <p:nvPr>
            <p:ph type="sldNum" sz="quarter" idx="5"/>
          </p:nvPr>
        </p:nvSpPr>
        <p:spPr/>
        <p:txBody>
          <a:bodyPr/>
          <a:lstStyle/>
          <a:p>
            <a:fld id="{A4B48DAC-8A2D-4825-850C-34E762FB0A5F}" type="slidenum">
              <a:rPr lang="fr-FR" smtClean="0"/>
              <a:pPr/>
              <a:t>10</a:t>
            </a:fld>
            <a:endParaRPr lang="fr-FR"/>
          </a:p>
        </p:txBody>
      </p:sp>
    </p:spTree>
    <p:extLst>
      <p:ext uri="{BB962C8B-B14F-4D97-AF65-F5344CB8AC3E}">
        <p14:creationId xmlns:p14="http://schemas.microsoft.com/office/powerpoint/2010/main" val="2905659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311525" y="134938"/>
            <a:ext cx="2687638" cy="2014537"/>
          </a:xfrm>
        </p:spPr>
      </p:sp>
      <p:sp>
        <p:nvSpPr>
          <p:cNvPr id="3" name="Espace réservé des notes 2"/>
          <p:cNvSpPr>
            <a:spLocks noGrp="1"/>
          </p:cNvSpPr>
          <p:nvPr>
            <p:ph type="body" idx="1"/>
          </p:nvPr>
        </p:nvSpPr>
        <p:spPr>
          <a:xfrm>
            <a:off x="353616" y="2305350"/>
            <a:ext cx="8604448" cy="436401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dirty="0">
                <a:solidFill>
                  <a:schemeClr val="tx1"/>
                </a:solidFill>
                <a:effectLst/>
                <a:latin typeface="+mn-lt"/>
                <a:ea typeface="+mn-ea"/>
                <a:cs typeface="+mn-cs"/>
              </a:rPr>
              <a:t>Diapo 11. Objectifs d’un SI multisectoriel</a:t>
            </a:r>
            <a:r>
              <a:rPr lang="fr-FR" sz="1200" b="1" kern="1200" baseline="0" dirty="0">
                <a:solidFill>
                  <a:schemeClr val="tx1"/>
                </a:solidFill>
                <a:effectLst/>
                <a:latin typeface="+mn-lt"/>
                <a:ea typeface="+mn-ea"/>
                <a:cs typeface="+mn-cs"/>
              </a:rPr>
              <a:t> sur la nutrition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Pour disposer d’un Système d’Information sur la Nutrition, d’autres types d’informations sont utiles aux utilisateurs de l’information nutritionnelle</a:t>
            </a:r>
            <a:r>
              <a:rPr lang="fr-FR" sz="1200" kern="1200" baseline="0" dirty="0">
                <a:solidFill>
                  <a:schemeClr val="tx1"/>
                </a:solidFill>
                <a:effectLst/>
                <a:latin typeface="+mn-lt"/>
                <a:ea typeface="+mn-ea"/>
                <a:cs typeface="+mn-cs"/>
              </a:rPr>
              <a:t> au Niger.</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p>
          <a:p>
            <a:r>
              <a:rPr lang="fr-FR" sz="1200" b="1" kern="1200" dirty="0">
                <a:solidFill>
                  <a:schemeClr val="tx1"/>
                </a:solidFill>
                <a:effectLst/>
                <a:latin typeface="+mn-lt"/>
                <a:ea typeface="+mn-ea"/>
                <a:cs typeface="+mn-cs"/>
              </a:rPr>
              <a:t>La page</a:t>
            </a:r>
            <a:r>
              <a:rPr lang="fr-FR" sz="1200" b="1" kern="1200" baseline="0" dirty="0">
                <a:solidFill>
                  <a:schemeClr val="tx1"/>
                </a:solidFill>
                <a:effectLst/>
                <a:latin typeface="+mn-lt"/>
                <a:ea typeface="+mn-ea"/>
                <a:cs typeface="+mn-cs"/>
              </a:rPr>
              <a:t> d’</a:t>
            </a:r>
            <a:r>
              <a:rPr lang="fr-FR" sz="1200" b="1" kern="1200" dirty="0" err="1">
                <a:solidFill>
                  <a:schemeClr val="tx1"/>
                </a:solidFill>
                <a:effectLst/>
                <a:latin typeface="+mn-lt"/>
                <a:ea typeface="+mn-ea"/>
                <a:cs typeface="+mn-cs"/>
              </a:rPr>
              <a:t>Acceuil</a:t>
            </a:r>
            <a:r>
              <a:rPr lang="fr-FR" sz="1200" b="1" kern="120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du Portail </a:t>
            </a:r>
            <a:r>
              <a:rPr lang="fr-FR" sz="1200" kern="1200" dirty="0" err="1">
                <a:solidFill>
                  <a:schemeClr val="tx1"/>
                </a:solidFill>
                <a:effectLst/>
                <a:latin typeface="+mn-lt"/>
                <a:ea typeface="+mn-ea"/>
                <a:cs typeface="+mn-cs"/>
              </a:rPr>
              <a:t>PNIN</a:t>
            </a:r>
            <a:r>
              <a:rPr lang="fr-FR" sz="1200" kern="1200" dirty="0">
                <a:solidFill>
                  <a:schemeClr val="tx1"/>
                </a:solidFill>
                <a:effectLst/>
                <a:latin typeface="+mn-lt"/>
                <a:ea typeface="+mn-ea"/>
                <a:cs typeface="+mn-cs"/>
              </a:rPr>
              <a:t> permet de centraliser</a:t>
            </a:r>
            <a:r>
              <a:rPr lang="fr-FR" sz="1200" kern="1200" baseline="0" dirty="0">
                <a:solidFill>
                  <a:schemeClr val="tx1"/>
                </a:solidFill>
                <a:effectLst/>
                <a:latin typeface="+mn-lt"/>
                <a:ea typeface="+mn-ea"/>
                <a:cs typeface="+mn-cs"/>
              </a:rPr>
              <a:t> les communiqués de Presse sur les actualités de la </a:t>
            </a:r>
            <a:r>
              <a:rPr lang="fr-FR" sz="1200" kern="1200" baseline="0" dirty="0" err="1">
                <a:solidFill>
                  <a:schemeClr val="tx1"/>
                </a:solidFill>
                <a:effectLst/>
                <a:latin typeface="+mn-lt"/>
                <a:ea typeface="+mn-ea"/>
                <a:cs typeface="+mn-cs"/>
              </a:rPr>
              <a:t>PNIN</a:t>
            </a:r>
            <a:r>
              <a:rPr lang="fr-FR" sz="1200" kern="1200" baseline="0" dirty="0">
                <a:solidFill>
                  <a:schemeClr val="tx1"/>
                </a:solidFill>
                <a:effectLst/>
                <a:latin typeface="+mn-lt"/>
                <a:ea typeface="+mn-ea"/>
                <a:cs typeface="+mn-cs"/>
              </a:rPr>
              <a:t>. Il renseigne les activités de la </a:t>
            </a:r>
            <a:r>
              <a:rPr lang="fr-FR" sz="1200" kern="1200" baseline="0" dirty="0" err="1">
                <a:solidFill>
                  <a:schemeClr val="tx1"/>
                </a:solidFill>
                <a:effectLst/>
                <a:latin typeface="+mn-lt"/>
                <a:ea typeface="+mn-ea"/>
                <a:cs typeface="+mn-cs"/>
              </a:rPr>
              <a:t>PNIN</a:t>
            </a:r>
            <a:r>
              <a:rPr lang="fr-FR" sz="1200" kern="1200" baseline="0" dirty="0">
                <a:solidFill>
                  <a:schemeClr val="tx1"/>
                </a:solidFill>
                <a:effectLst/>
                <a:latin typeface="+mn-lt"/>
                <a:ea typeface="+mn-ea"/>
                <a:cs typeface="+mn-cs"/>
              </a:rPr>
              <a:t>, les actions et actualités des différents acteurs de la nutrition lorsque la </a:t>
            </a:r>
            <a:r>
              <a:rPr lang="fr-FR" sz="1200" kern="1200" baseline="0" dirty="0" err="1">
                <a:solidFill>
                  <a:schemeClr val="tx1"/>
                </a:solidFill>
                <a:effectLst/>
                <a:latin typeface="+mn-lt"/>
                <a:ea typeface="+mn-ea"/>
                <a:cs typeface="+mn-cs"/>
              </a:rPr>
              <a:t>PNIN</a:t>
            </a:r>
            <a:r>
              <a:rPr lang="fr-FR" sz="1200" kern="1200" baseline="0" dirty="0">
                <a:solidFill>
                  <a:schemeClr val="tx1"/>
                </a:solidFill>
                <a:effectLst/>
                <a:latin typeface="+mn-lt"/>
                <a:ea typeface="+mn-ea"/>
                <a:cs typeface="+mn-cs"/>
              </a:rPr>
              <a:t> y participe et/ou des partenaires au développement. L’onglet « A propos » explique les objectifs du programme, présente les acteurs, les bénéficiaires et les membres de l’</a:t>
            </a:r>
            <a:r>
              <a:rPr lang="fr-FR" sz="1200" kern="1200" baseline="0" dirty="0" err="1">
                <a:solidFill>
                  <a:schemeClr val="tx1"/>
                </a:solidFill>
                <a:effectLst/>
                <a:latin typeface="+mn-lt"/>
                <a:ea typeface="+mn-ea"/>
                <a:cs typeface="+mn-cs"/>
              </a:rPr>
              <a:t>Equipe</a:t>
            </a:r>
            <a:r>
              <a:rPr lang="fr-FR" sz="1200" kern="1200" baseline="0" dirty="0">
                <a:solidFill>
                  <a:schemeClr val="tx1"/>
                </a:solidFill>
                <a:effectLst/>
                <a:latin typeface="+mn-lt"/>
                <a:ea typeface="+mn-ea"/>
                <a:cs typeface="+mn-cs"/>
              </a:rPr>
              <a:t> </a:t>
            </a:r>
            <a:r>
              <a:rPr lang="fr-FR" sz="1200" kern="1200" baseline="0" dirty="0" err="1">
                <a:solidFill>
                  <a:schemeClr val="tx1"/>
                </a:solidFill>
                <a:effectLst/>
                <a:latin typeface="+mn-lt"/>
                <a:ea typeface="+mn-ea"/>
                <a:cs typeface="+mn-cs"/>
              </a:rPr>
              <a:t>PNIN</a:t>
            </a:r>
            <a:r>
              <a:rPr lang="fr-FR" sz="1200" kern="1200" baseline="0" dirty="0">
                <a:solidFill>
                  <a:schemeClr val="tx1"/>
                </a:solidFill>
                <a:effectLst/>
                <a:latin typeface="+mn-lt"/>
                <a:ea typeface="+mn-ea"/>
                <a:cs typeface="+mn-cs"/>
              </a:rPr>
              <a:t> du Niger. </a:t>
            </a:r>
            <a:endParaRPr lang="fr-FR" sz="1200" kern="1200" dirty="0">
              <a:solidFill>
                <a:schemeClr val="tx1"/>
              </a:solidFill>
              <a:effectLst/>
              <a:latin typeface="+mn-lt"/>
              <a:ea typeface="+mn-ea"/>
              <a:cs typeface="+mn-cs"/>
            </a:endParaRPr>
          </a:p>
          <a:p>
            <a:endParaRPr lang="fr-FR" sz="120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CLIC. L’espace</a:t>
            </a:r>
            <a:r>
              <a:rPr lang="fr-FR" sz="1200" b="1" kern="1200" baseline="0" dirty="0">
                <a:solidFill>
                  <a:schemeClr val="tx1"/>
                </a:solidFill>
                <a:effectLst/>
                <a:latin typeface="+mn-lt"/>
                <a:ea typeface="+mn-ea"/>
                <a:cs typeface="+mn-cs"/>
              </a:rPr>
              <a:t> des Ressources documentaires </a:t>
            </a:r>
            <a:r>
              <a:rPr lang="fr-FR" sz="1200" kern="1200" baseline="0" dirty="0">
                <a:solidFill>
                  <a:schemeClr val="tx1"/>
                </a:solidFill>
                <a:effectLst/>
                <a:latin typeface="+mn-lt"/>
                <a:ea typeface="+mn-ea"/>
                <a:cs typeface="+mn-cs"/>
              </a:rPr>
              <a:t>centralise les documents sur la Nutrition au Niger. Il existe un onglet des ressources documentaires de la </a:t>
            </a:r>
            <a:r>
              <a:rPr lang="fr-FR" sz="1200" kern="1200" baseline="0" dirty="0" err="1">
                <a:solidFill>
                  <a:schemeClr val="tx1"/>
                </a:solidFill>
                <a:effectLst/>
                <a:latin typeface="+mn-lt"/>
                <a:ea typeface="+mn-ea"/>
                <a:cs typeface="+mn-cs"/>
              </a:rPr>
              <a:t>PNIN</a:t>
            </a:r>
            <a:r>
              <a:rPr lang="fr-FR" sz="1200" kern="1200" baseline="0" dirty="0">
                <a:solidFill>
                  <a:schemeClr val="tx1"/>
                </a:solidFill>
                <a:effectLst/>
                <a:latin typeface="+mn-lt"/>
                <a:ea typeface="+mn-ea"/>
                <a:cs typeface="+mn-cs"/>
              </a:rPr>
              <a:t> et un onglets « autres ressources ». Il peut s’agir de documents techniques, d’études, d’analyses ou encore de textes réglementaires. </a:t>
            </a:r>
            <a:r>
              <a:rPr lang="fr-FR" sz="1200" b="1" kern="1200" dirty="0">
                <a:solidFill>
                  <a:schemeClr val="tx1"/>
                </a:solidFill>
                <a:effectLst/>
                <a:latin typeface="+mn-lt"/>
                <a:ea typeface="+mn-ea"/>
                <a:cs typeface="+mn-cs"/>
              </a:rPr>
              <a:t>L</a:t>
            </a:r>
            <a:r>
              <a:rPr lang="fr-FR" sz="1200" b="1" kern="1200" baseline="0" dirty="0">
                <a:solidFill>
                  <a:schemeClr val="tx1"/>
                </a:solidFill>
                <a:effectLst/>
                <a:latin typeface="+mn-lt"/>
                <a:ea typeface="+mn-ea"/>
                <a:cs typeface="+mn-cs"/>
              </a:rPr>
              <a:t>’espace de travail </a:t>
            </a:r>
            <a:r>
              <a:rPr lang="fr-FR" sz="1200" b="0" kern="1200" baseline="0" dirty="0">
                <a:solidFill>
                  <a:schemeClr val="tx1"/>
                </a:solidFill>
                <a:effectLst/>
                <a:latin typeface="+mn-lt"/>
                <a:ea typeface="+mn-ea"/>
                <a:cs typeface="+mn-cs"/>
              </a:rPr>
              <a:t>centralise les outils utilisés par la </a:t>
            </a:r>
            <a:r>
              <a:rPr lang="fr-FR" sz="1200" b="0" kern="1200" baseline="0" dirty="0" err="1">
                <a:solidFill>
                  <a:schemeClr val="tx1"/>
                </a:solidFill>
                <a:effectLst/>
                <a:latin typeface="+mn-lt"/>
                <a:ea typeface="+mn-ea"/>
                <a:cs typeface="+mn-cs"/>
              </a:rPr>
              <a:t>PNIN</a:t>
            </a:r>
            <a:r>
              <a:rPr lang="fr-FR" sz="1200" b="0" kern="1200" baseline="0" dirty="0">
                <a:solidFill>
                  <a:schemeClr val="tx1"/>
                </a:solidFill>
                <a:effectLst/>
                <a:latin typeface="+mn-lt"/>
                <a:ea typeface="+mn-ea"/>
                <a:cs typeface="+mn-cs"/>
              </a:rPr>
              <a:t> et pour les analyses, mais surtout les </a:t>
            </a:r>
            <a:r>
              <a:rPr lang="fr-FR" sz="1200" b="0" kern="1200" baseline="0" dirty="0" err="1">
                <a:solidFill>
                  <a:schemeClr val="tx1"/>
                </a:solidFill>
                <a:effectLst/>
                <a:latin typeface="+mn-lt"/>
                <a:ea typeface="+mn-ea"/>
                <a:cs typeface="+mn-cs"/>
              </a:rPr>
              <a:t>toolkits</a:t>
            </a:r>
            <a:r>
              <a:rPr lang="fr-FR" sz="1200" b="0" kern="1200" baseline="0" dirty="0">
                <a:solidFill>
                  <a:schemeClr val="tx1"/>
                </a:solidFill>
                <a:effectLst/>
                <a:latin typeface="+mn-lt"/>
                <a:ea typeface="+mn-ea"/>
                <a:cs typeface="+mn-cs"/>
              </a:rPr>
              <a:t> de formation permettant d’assurer un transfert des compétences vers les utilisateurs de l’information nutritionnelle au Niger.</a:t>
            </a:r>
          </a:p>
          <a:p>
            <a:endParaRPr lang="fr-FR" sz="1200" b="1"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1 minute</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p>
          <a:p>
            <a:endParaRPr lang="fr-FR" dirty="0"/>
          </a:p>
        </p:txBody>
      </p:sp>
      <p:sp>
        <p:nvSpPr>
          <p:cNvPr id="4" name="Espace réservé du numéro de diapositive 3"/>
          <p:cNvSpPr>
            <a:spLocks noGrp="1"/>
          </p:cNvSpPr>
          <p:nvPr>
            <p:ph type="sldNum" sz="quarter" idx="5"/>
          </p:nvPr>
        </p:nvSpPr>
        <p:spPr/>
        <p:txBody>
          <a:bodyPr/>
          <a:lstStyle/>
          <a:p>
            <a:fld id="{A4B48DAC-8A2D-4825-850C-34E762FB0A5F}" type="slidenum">
              <a:rPr lang="fr-FR" smtClean="0"/>
              <a:pPr/>
              <a:t>11</a:t>
            </a:fld>
            <a:endParaRPr lang="fr-FR"/>
          </a:p>
        </p:txBody>
      </p:sp>
    </p:spTree>
    <p:extLst>
      <p:ext uri="{BB962C8B-B14F-4D97-AF65-F5344CB8AC3E}">
        <p14:creationId xmlns:p14="http://schemas.microsoft.com/office/powerpoint/2010/main" val="33647931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a:t>Diapo 12: Introduction/la qualité des données et de l’information</a:t>
            </a:r>
          </a:p>
          <a:p>
            <a:endParaRPr lang="fr-FR" b="1" dirty="0"/>
          </a:p>
          <a:p>
            <a:r>
              <a:rPr lang="fr-FR" dirty="0"/>
              <a:t>Tout le système</a:t>
            </a:r>
            <a:r>
              <a:rPr lang="fr-FR" baseline="0" dirty="0"/>
              <a:t> d’information sur la nutrition doit se rapprocher au mieux de la réalité. En effet, même si la statistique n’est pas exacte (estimation), elle doit être au plus proche de la réalité. </a:t>
            </a:r>
          </a:p>
          <a:p>
            <a:endParaRPr lang="fr-FR" baseline="0" dirty="0"/>
          </a:p>
          <a:p>
            <a:r>
              <a:rPr lang="fr-FR" baseline="0" dirty="0"/>
              <a:t>10 secondes</a:t>
            </a: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12</a:t>
            </a:fld>
            <a:endParaRPr lang="fr-FR"/>
          </a:p>
        </p:txBody>
      </p:sp>
    </p:spTree>
    <p:extLst>
      <p:ext uri="{BB962C8B-B14F-4D97-AF65-F5344CB8AC3E}">
        <p14:creationId xmlns:p14="http://schemas.microsoft.com/office/powerpoint/2010/main" val="15649268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857500" y="134938"/>
            <a:ext cx="3429000" cy="2571750"/>
          </a:xfrm>
        </p:spPr>
      </p:sp>
      <p:sp>
        <p:nvSpPr>
          <p:cNvPr id="3" name="Espace réservé des notes 2"/>
          <p:cNvSpPr>
            <a:spLocks noGrp="1"/>
          </p:cNvSpPr>
          <p:nvPr>
            <p:ph type="body" idx="1"/>
          </p:nvPr>
        </p:nvSpPr>
        <p:spPr>
          <a:xfrm>
            <a:off x="914400" y="2888940"/>
            <a:ext cx="7315200" cy="3454710"/>
          </a:xfrm>
        </p:spPr>
        <p:txBody>
          <a:bodyPr/>
          <a:lstStyle/>
          <a:p>
            <a:r>
              <a:rPr lang="fr-FR" sz="1200" b="1" kern="1200" dirty="0">
                <a:solidFill>
                  <a:schemeClr val="tx1"/>
                </a:solidFill>
                <a:effectLst/>
                <a:latin typeface="+mn-lt"/>
                <a:ea typeface="+mn-ea"/>
                <a:cs typeface="+mn-cs"/>
              </a:rPr>
              <a:t>Diapo 13. Caractéristiques</a:t>
            </a:r>
            <a:r>
              <a:rPr lang="fr-FR" sz="1200" b="1" kern="1200" baseline="0" dirty="0">
                <a:solidFill>
                  <a:schemeClr val="tx1"/>
                </a:solidFill>
                <a:effectLst/>
                <a:latin typeface="+mn-lt"/>
                <a:ea typeface="+mn-ea"/>
                <a:cs typeface="+mn-cs"/>
              </a:rPr>
              <a:t> de la qualité des données et informations </a:t>
            </a:r>
            <a:endParaRPr lang="fr-FR" sz="1200" b="1"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Nous</a:t>
            </a:r>
            <a:r>
              <a:rPr lang="fr-FR" sz="1200" kern="1200" baseline="0" dirty="0">
                <a:solidFill>
                  <a:schemeClr val="tx1"/>
                </a:solidFill>
                <a:effectLst/>
                <a:latin typeface="+mn-lt"/>
                <a:ea typeface="+mn-ea"/>
                <a:cs typeface="+mn-cs"/>
              </a:rPr>
              <a:t> mettrons ici l’accent sur la qualité des indicateurs Sectoriels sur la Nutrition. </a:t>
            </a:r>
            <a:r>
              <a:rPr lang="fr-FR" sz="1200" kern="1200" dirty="0">
                <a:solidFill>
                  <a:schemeClr val="tx1"/>
                </a:solidFill>
                <a:effectLst/>
                <a:latin typeface="+mn-lt"/>
                <a:ea typeface="+mn-ea"/>
                <a:cs typeface="+mn-cs"/>
              </a:rPr>
              <a:t>Selon la norme ISO 8402-1986 (International Organisation for Standardisation) la définition de la qualité proposée est : « </a:t>
            </a:r>
            <a:r>
              <a:rPr lang="fr-FR" sz="1200" b="1" kern="1200" dirty="0">
                <a:solidFill>
                  <a:schemeClr val="tx1"/>
                </a:solidFill>
                <a:effectLst/>
                <a:latin typeface="+mn-lt"/>
                <a:ea typeface="+mn-ea"/>
                <a:cs typeface="+mn-cs"/>
              </a:rPr>
              <a:t>l'ensemble des fonctionnalités et caractéristiques d'un produit ou service qui lui confèrent l'aptitude à satisfaire des besoins, exprimés ou implicites</a:t>
            </a:r>
            <a:r>
              <a:rPr lang="fr-FR" sz="1200" kern="1200" dirty="0">
                <a:solidFill>
                  <a:schemeClr val="tx1"/>
                </a:solidFill>
                <a:effectLst/>
                <a:latin typeface="+mn-lt"/>
                <a:ea typeface="+mn-ea"/>
                <a:cs typeface="+mn-cs"/>
              </a:rPr>
              <a:t> ».</a:t>
            </a:r>
            <a:r>
              <a:rPr lang="fr-FR" sz="1200" kern="1200" baseline="0" dirty="0">
                <a:solidFill>
                  <a:schemeClr val="tx1"/>
                </a:solidFill>
                <a:effectLst/>
                <a:latin typeface="+mn-lt"/>
                <a:ea typeface="+mn-ea"/>
                <a:cs typeface="+mn-cs"/>
              </a:rPr>
              <a:t> Aussi, en vue de ne pas induire les utilisateurs et décideurs de l’information, </a:t>
            </a:r>
            <a:r>
              <a:rPr lang="fr-FR" sz="1200" kern="1200" dirty="0">
                <a:solidFill>
                  <a:schemeClr val="tx1"/>
                </a:solidFill>
                <a:effectLst/>
                <a:latin typeface="+mn-lt"/>
                <a:ea typeface="+mn-ea"/>
                <a:cs typeface="+mn-cs"/>
              </a:rPr>
              <a:t>la PNIN du Niger a retenus</a:t>
            </a:r>
            <a:r>
              <a:rPr lang="fr-FR" sz="1200" kern="1200" baseline="0" dirty="0">
                <a:solidFill>
                  <a:schemeClr val="tx1"/>
                </a:solidFill>
                <a:effectLst/>
                <a:latin typeface="+mn-lt"/>
                <a:ea typeface="+mn-ea"/>
                <a:cs typeface="+mn-cs"/>
              </a:rPr>
              <a:t> certains </a:t>
            </a:r>
            <a:r>
              <a:rPr lang="fr-FR" sz="1200" kern="1200" dirty="0">
                <a:solidFill>
                  <a:schemeClr val="tx1"/>
                </a:solidFill>
                <a:effectLst/>
                <a:latin typeface="+mn-lt"/>
                <a:ea typeface="+mn-ea"/>
                <a:cs typeface="+mn-cs"/>
              </a:rPr>
              <a:t>critères de qualité.</a:t>
            </a:r>
          </a:p>
          <a:p>
            <a:endParaRPr lang="fr-FR" sz="1200" b="1"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La pertinence et complétude : </a:t>
            </a:r>
            <a:r>
              <a:rPr lang="fr-FR" sz="1200" kern="1200" dirty="0">
                <a:solidFill>
                  <a:schemeClr val="tx1"/>
                </a:solidFill>
                <a:effectLst/>
                <a:latin typeface="+mn-lt"/>
                <a:ea typeface="+mn-ea"/>
                <a:cs typeface="+mn-cs"/>
              </a:rPr>
              <a:t>L’indicateur doit être pertinent au regard des objectifs de la PNIN. Il s'agit de savoir si toutes les informations nécessaires à la confection de l’indicateur sont disponibles et dans quelle mesure, les concepts utilisés (définitions, classifications etc.), reflètent les besoins de la PNIN en matière de sensibilité à la nutrition. Pour répondre à la dimension de pertinence qui se réfère à la capacité des indicateurs à </a:t>
            </a:r>
            <a:r>
              <a:rPr lang="fr-FR" sz="1200" b="1" kern="1200" dirty="0">
                <a:solidFill>
                  <a:schemeClr val="tx1"/>
                </a:solidFill>
                <a:effectLst/>
                <a:latin typeface="+mn-lt"/>
                <a:ea typeface="+mn-ea"/>
                <a:cs typeface="+mn-cs"/>
              </a:rPr>
              <a:t>répondre aux besoins des utilisateurs actuels et potentiels</a:t>
            </a:r>
            <a:r>
              <a:rPr lang="fr-FR" sz="1200" kern="1200" dirty="0">
                <a:solidFill>
                  <a:schemeClr val="tx1"/>
                </a:solidFill>
                <a:effectLst/>
                <a:latin typeface="+mn-lt"/>
                <a:ea typeface="+mn-ea"/>
                <a:cs typeface="+mn-cs"/>
              </a:rPr>
              <a:t>, tant au niveau national et international, dans le domaine de la nutrition et de la sécurité alimentaire, il faut que l’indicateur soit retenu pour la PNIN et qu’il réponde ainsi à un besoins : indicateur analytique ou sensible à la nutrition, indicateur utile pour la planification, programmation, budgétisation, Suivi et Evaluation des programmes/projets et politiques du secteur nutrition au sein du Secteur.</a:t>
            </a:r>
          </a:p>
          <a:p>
            <a:endParaRPr lang="fr-FR" sz="1200" b="1"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L’accessibilité et clarté : </a:t>
            </a:r>
            <a:r>
              <a:rPr lang="fr-FR" sz="1200" kern="1200" dirty="0">
                <a:solidFill>
                  <a:schemeClr val="tx1"/>
                </a:solidFill>
                <a:effectLst/>
                <a:latin typeface="+mn-lt"/>
                <a:ea typeface="+mn-ea"/>
                <a:cs typeface="+mn-cs"/>
              </a:rPr>
              <a:t>L'accessibilité se réfère aux conditions physiques dans lesquelles les informations utilisées pour le calcul des indicateurs sont disponibles (où trouver les informations, comment rentrer en disposition de ces informations, dans quels délais les informations pourront être disponibles, nature des informations disponibles (micro ou macro), formats (papier, fichiers, base de données numériques...), etc. La clarté se réfère à l'environnement informationnel des indicateurs, c'est-à-dire si les indicateurs sont accompagnés de métadonnées appropriées pour leur appréhension et compréhension.</a:t>
            </a:r>
          </a:p>
          <a:p>
            <a:endParaRPr lang="fr-FR"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kern="1200" dirty="0">
                <a:solidFill>
                  <a:schemeClr val="tx1"/>
                </a:solidFill>
                <a:effectLst/>
                <a:latin typeface="+mn-lt"/>
                <a:ea typeface="+mn-ea"/>
                <a:cs typeface="+mn-cs"/>
              </a:rPr>
              <a:t>L’actualité et ponctualité : </a:t>
            </a:r>
            <a:r>
              <a:rPr lang="fr-FR" sz="1200" kern="1200" dirty="0">
                <a:solidFill>
                  <a:schemeClr val="tx1"/>
                </a:solidFill>
                <a:effectLst/>
                <a:latin typeface="+mn-lt"/>
                <a:ea typeface="+mn-ea"/>
                <a:cs typeface="+mn-cs"/>
              </a:rPr>
              <a:t>L’actualité des indicateurs se réfère au temps entre le moment de sa disponibilité et la période à laquelle elle fait référence. La notion de ponctualité se réfère à la disponibilité de l’indicateur à la période prévue pour sa livraison relativement à l’agenda statistique du producteur de l’indicateur (ceci en référence aux dates annoncées de sortie officielle des données et de confection des indicateurs, prévues par les règlements ou préalablement convenues). Si supérieur à 3 mois</a:t>
            </a:r>
            <a:r>
              <a:rPr lang="fr-FR" sz="1200" kern="1200" baseline="0" dirty="0">
                <a:solidFill>
                  <a:schemeClr val="tx1"/>
                </a:solidFill>
                <a:effectLst/>
                <a:latin typeface="+mn-lt"/>
                <a:ea typeface="+mn-ea"/>
                <a:cs typeface="+mn-cs"/>
              </a:rPr>
              <a:t> = absence de ponctualité</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1"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kern="1200" dirty="0">
                <a:solidFill>
                  <a:schemeClr val="tx1"/>
                </a:solidFill>
                <a:effectLst/>
                <a:latin typeface="+mn-lt"/>
                <a:ea typeface="+mn-ea"/>
                <a:cs typeface="+mn-cs"/>
              </a:rPr>
              <a:t>La comparabilité Internationale.</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kern="1200" dirty="0">
                <a:solidFill>
                  <a:schemeClr val="tx1"/>
                </a:solidFill>
                <a:effectLst/>
                <a:latin typeface="+mn-lt"/>
                <a:ea typeface="+mn-ea"/>
                <a:cs typeface="+mn-cs"/>
              </a:rPr>
              <a:t>La cohérence : </a:t>
            </a:r>
            <a:r>
              <a:rPr lang="fr-FR" sz="1200" kern="1200" dirty="0">
                <a:solidFill>
                  <a:schemeClr val="tx1"/>
                </a:solidFill>
                <a:effectLst/>
                <a:latin typeface="+mn-lt"/>
                <a:ea typeface="+mn-ea"/>
                <a:cs typeface="+mn-cs"/>
              </a:rPr>
              <a:t>La cohérence des indicateurs est leur capacité à résister au critère de fiabilité lorsque les données sont combinées de différentes manières et pour différentes utilisations. Il est généralement plus facile de montrer des cas d'incohérence que de prouver la cohérence. Lorsqu’ils proviennent d'une source unique, les indicateurs sont normalement cohérents. En revanche, lorsque les même indicateurs proviennent de sources différentes (EDS, SMART, Collecte administrative) les indicateurs peuvent ne pas être totalement cohérents étant fondées sur des approches différentes (classifications, normes méthodologiques). </a:t>
            </a:r>
            <a:endParaRPr lang="fr-FR"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kern="1200" dirty="0">
                <a:solidFill>
                  <a:schemeClr val="tx1"/>
                </a:solidFill>
                <a:effectLst/>
                <a:latin typeface="+mn-lt"/>
                <a:ea typeface="+mn-ea"/>
                <a:cs typeface="+mn-cs"/>
              </a:rPr>
              <a:t>3 minutes</a:t>
            </a:r>
          </a:p>
          <a:p>
            <a:pPr marL="457200" lvl="1" indent="0">
              <a:buFont typeface="Arial" panose="020B0604020202020204" pitchFamily="34" charset="0"/>
              <a:buNone/>
            </a:pPr>
            <a:endParaRPr lang="fr-FR" sz="1200" b="1" kern="1200" dirty="0">
              <a:solidFill>
                <a:schemeClr val="tx1"/>
              </a:solidFill>
              <a:effectLst/>
              <a:latin typeface="+mn-lt"/>
              <a:ea typeface="+mn-ea"/>
              <a:cs typeface="+mn-cs"/>
            </a:endParaRPr>
          </a:p>
          <a:p>
            <a:pPr marL="457200" lvl="1" indent="0">
              <a:buFont typeface="Arial" panose="020B0604020202020204" pitchFamily="34" charset="0"/>
              <a:buNone/>
            </a:pPr>
            <a:endParaRPr lang="fr-FR" sz="1200" b="1" kern="1200" dirty="0">
              <a:solidFill>
                <a:schemeClr val="tx1"/>
              </a:solidFill>
              <a:effectLst/>
              <a:latin typeface="+mn-lt"/>
              <a:ea typeface="+mn-ea"/>
              <a:cs typeface="+mn-cs"/>
            </a:endParaRPr>
          </a:p>
          <a:p>
            <a:pPr marL="457200" lvl="1" indent="0">
              <a:buFont typeface="Arial" panose="020B0604020202020204" pitchFamily="34" charset="0"/>
              <a:buNone/>
            </a:pPr>
            <a:endParaRPr lang="fr-FR" sz="1200" b="1" kern="1200" dirty="0">
              <a:solidFill>
                <a:schemeClr val="tx1"/>
              </a:solidFill>
              <a:effectLst/>
              <a:latin typeface="+mn-lt"/>
              <a:ea typeface="+mn-ea"/>
              <a:cs typeface="+mn-cs"/>
            </a:endParaRPr>
          </a:p>
          <a:p>
            <a:pPr marL="0" indent="0">
              <a:buFont typeface="Arial" panose="020B0604020202020204" pitchFamily="34" charset="0"/>
              <a:buNone/>
            </a:pP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A4B48DAC-8A2D-4825-850C-34E762FB0A5F}" type="slidenum">
              <a:rPr lang="fr-FR" smtClean="0"/>
              <a:pPr/>
              <a:t>13</a:t>
            </a:fld>
            <a:endParaRPr lang="fr-FR"/>
          </a:p>
        </p:txBody>
      </p:sp>
    </p:spTree>
    <p:extLst>
      <p:ext uri="{BB962C8B-B14F-4D97-AF65-F5344CB8AC3E}">
        <p14:creationId xmlns:p14="http://schemas.microsoft.com/office/powerpoint/2010/main" val="30427589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a:t>Diapo 14: Portail Web </a:t>
            </a:r>
            <a:r>
              <a:rPr lang="fr-FR" b="1" dirty="0" err="1"/>
              <a:t>PNiN</a:t>
            </a:r>
            <a:endParaRPr lang="fr-FR" b="1" dirty="0"/>
          </a:p>
          <a:p>
            <a:endParaRPr lang="fr-FR" b="1" dirty="0"/>
          </a:p>
          <a:p>
            <a:r>
              <a:rPr lang="fr-FR" dirty="0"/>
              <a:t>Après</a:t>
            </a:r>
            <a:r>
              <a:rPr lang="fr-FR" baseline="0" dirty="0"/>
              <a:t> 2 années de mise en œuvre du programme l’ensembles des outils du Système d’Information pour la Nutrition ont été développés. </a:t>
            </a:r>
          </a:p>
          <a:p>
            <a:endParaRPr lang="fr-FR" baseline="0" dirty="0"/>
          </a:p>
          <a:p>
            <a:r>
              <a:rPr lang="fr-FR" baseline="0" dirty="0"/>
              <a:t>Chaque utilisateur peut se rendre sur le Portail et consulter les informations disponibles. </a:t>
            </a:r>
          </a:p>
          <a:p>
            <a:endParaRPr lang="fr-FR" baseline="0" dirty="0"/>
          </a:p>
          <a:p>
            <a:r>
              <a:rPr lang="fr-FR" b="1" baseline="0" dirty="0"/>
              <a:t>10 secondes</a:t>
            </a:r>
            <a:endParaRPr lang="fr-FR" b="1" dirty="0"/>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14</a:t>
            </a:fld>
            <a:endParaRPr lang="fr-FR"/>
          </a:p>
        </p:txBody>
      </p:sp>
    </p:spTree>
    <p:extLst>
      <p:ext uri="{BB962C8B-B14F-4D97-AF65-F5344CB8AC3E}">
        <p14:creationId xmlns:p14="http://schemas.microsoft.com/office/powerpoint/2010/main" val="35287721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1" dirty="0"/>
              <a:t>Diapo 15.</a:t>
            </a:r>
            <a:r>
              <a:rPr lang="fr-FR" b="1" baseline="0" dirty="0"/>
              <a:t> Adresse du SI </a:t>
            </a:r>
            <a:r>
              <a:rPr lang="fr-FR" b="1" baseline="0" dirty="0" err="1"/>
              <a:t>PNIN</a:t>
            </a:r>
            <a:endParaRPr lang="fr-FR" b="1"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fr-FR"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fr-FR" b="0" baseline="0" dirty="0"/>
              <a:t>Le Portail PNIN ou Système d’information pour la Nutrition au Niger propose différentes composantes présentées plus haut. </a:t>
            </a:r>
          </a:p>
          <a:p>
            <a:endParaRPr lang="fr-FR" dirty="0"/>
          </a:p>
          <a:p>
            <a:r>
              <a:rPr lang="fr-FR" dirty="0"/>
              <a:t>Dans le cadre du cycle de diffusion des informations La PNIN a mis en place un portail Web (</a:t>
            </a:r>
            <a:r>
              <a:rPr lang="fr-FR" b="1" dirty="0"/>
              <a:t>https://pnin-niger.org/web</a:t>
            </a:r>
            <a:r>
              <a:rPr lang="fr-FR" dirty="0"/>
              <a:t>/) qui est déjà en ligne avec plusieurs onglets (« Accueil », « À propos », « Nutrition info », « Ressources documentaires », « Bases des données », « Espace de travail « et « suite du projet/forum »). La plupart</a:t>
            </a:r>
            <a:r>
              <a:rPr lang="fr-FR" baseline="0" dirty="0"/>
              <a:t> </a:t>
            </a:r>
            <a:r>
              <a:rPr lang="fr-FR" dirty="0"/>
              <a:t>de ces onglets sont fonctionnels : </a:t>
            </a:r>
          </a:p>
          <a:p>
            <a:pPr marL="228600" indent="-228600">
              <a:buFont typeface="+mj-lt"/>
              <a:buAutoNum type="arabicPeriod"/>
            </a:pPr>
            <a:r>
              <a:rPr lang="fr-FR" dirty="0"/>
              <a:t>L’outil « ressources documentaires » contient déjà  plus 350 documents et toutes les publications de la </a:t>
            </a:r>
            <a:r>
              <a:rPr lang="fr-FR" dirty="0" err="1"/>
              <a:t>PNIN</a:t>
            </a:r>
            <a:r>
              <a:rPr lang="fr-FR" dirty="0"/>
              <a:t> (un</a:t>
            </a:r>
            <a:r>
              <a:rPr lang="fr-FR" baseline="0" dirty="0"/>
              <a:t> vingtaine)</a:t>
            </a:r>
            <a:r>
              <a:rPr lang="fr-FR" dirty="0"/>
              <a:t> ; </a:t>
            </a:r>
          </a:p>
          <a:p>
            <a:pPr marL="228600" indent="-228600">
              <a:buFont typeface="+mj-lt"/>
              <a:buAutoNum type="arabicPeriod"/>
            </a:pPr>
            <a:r>
              <a:rPr lang="fr-FR" dirty="0"/>
              <a:t>L’outil « bases des données » regroupe au moins 11 bases de données </a:t>
            </a:r>
            <a:r>
              <a:rPr lang="fr-FR" dirty="0" err="1"/>
              <a:t>anonymisées</a:t>
            </a:r>
            <a:r>
              <a:rPr lang="fr-FR" dirty="0"/>
              <a:t> ; </a:t>
            </a:r>
          </a:p>
          <a:p>
            <a:pPr marL="228600" indent="-228600">
              <a:buFont typeface="+mj-lt"/>
              <a:buAutoNum type="arabicPeriod"/>
            </a:pPr>
            <a:r>
              <a:rPr lang="fr-FR" dirty="0"/>
              <a:t>L’onglet « A propos » est également fonctionnel avec les informations de base sur la PNIN ;</a:t>
            </a:r>
          </a:p>
          <a:p>
            <a:pPr marL="228600" indent="-228600">
              <a:buFont typeface="+mj-lt"/>
              <a:buAutoNum type="arabicPeriod"/>
            </a:pPr>
            <a:r>
              <a:rPr lang="fr-FR" dirty="0"/>
              <a:t>L’onglet « Accueil » contient tous les communiqués de presse sur les activités de la PNIN et des parties prenantes incluant un lien vers les rapports plus</a:t>
            </a:r>
          </a:p>
          <a:p>
            <a:pPr marL="228600" indent="-228600">
              <a:buFont typeface="+mj-lt"/>
              <a:buAutoNum type="arabicPeriod"/>
            </a:pPr>
            <a:r>
              <a:rPr lang="fr-FR" dirty="0"/>
              <a:t>détaillés des activités annoncées. </a:t>
            </a:r>
          </a:p>
          <a:p>
            <a:pPr marL="228600" indent="-228600">
              <a:buFont typeface="+mj-lt"/>
              <a:buAutoNum type="arabicPeriod"/>
            </a:pPr>
            <a:r>
              <a:rPr lang="fr-FR" dirty="0"/>
              <a:t>L’outil Nutrition Info a été développé et les indicateurs vont</a:t>
            </a:r>
            <a:r>
              <a:rPr lang="fr-FR" baseline="0" dirty="0"/>
              <a:t> être chargés à partir de la fin du second semestre 2021.</a:t>
            </a:r>
            <a:endParaRPr lang="fr-FR" dirty="0"/>
          </a:p>
          <a:p>
            <a:endParaRPr lang="fr-FR" dirty="0"/>
          </a:p>
          <a:p>
            <a:r>
              <a:rPr lang="fr-FR" dirty="0"/>
              <a:t>Le Portail web de la PNIN est également un espace d’échanges, de partage d’information placé au carrefour des secteurs contributifs de la PNIN. Le portail Web est devenu l’une des principales sources et moyens d’accès à l’information sur la nutrition au Niger partout ou l’on se trouve dans le monde.</a:t>
            </a:r>
          </a:p>
          <a:p>
            <a:endParaRPr lang="fr-FR" dirty="0"/>
          </a:p>
          <a:p>
            <a:r>
              <a:rPr lang="fr-FR" dirty="0"/>
              <a:t>L’espace « Espace de travail » comprendra la</a:t>
            </a:r>
            <a:r>
              <a:rPr lang="fr-FR" baseline="0" dirty="0"/>
              <a:t> présente formation </a:t>
            </a:r>
            <a:r>
              <a:rPr lang="fr-FR" dirty="0"/>
              <a:t>et d’autres outils de formation issus de la composante de renforcement des capacités nationales, ceci en vue de permettre d’assurer la formation continue de l’Équipe PNIN et des parties prenantes. </a:t>
            </a:r>
          </a:p>
          <a:p>
            <a:pPr marL="0" marR="0" indent="0" algn="l" defTabSz="914400" rtl="0" eaLnBrk="1" fontAlgn="auto" latinLnBrk="0" hangingPunct="1">
              <a:lnSpc>
                <a:spcPct val="100000"/>
              </a:lnSpc>
              <a:spcBef>
                <a:spcPts val="0"/>
              </a:spcBef>
              <a:spcAft>
                <a:spcPts val="0"/>
              </a:spcAft>
              <a:buClrTx/>
              <a:buSzTx/>
              <a:buFontTx/>
              <a:buNone/>
              <a:tabLst/>
              <a:defRPr/>
            </a:pPr>
            <a:endParaRPr lang="fr-FR" b="1"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fr-FR" b="1" dirty="0"/>
          </a:p>
          <a:p>
            <a:endParaRPr lang="fr-FR" dirty="0"/>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15</a:t>
            </a:fld>
            <a:endParaRPr lang="fr-FR"/>
          </a:p>
        </p:txBody>
      </p:sp>
    </p:spTree>
    <p:extLst>
      <p:ext uri="{BB962C8B-B14F-4D97-AF65-F5344CB8AC3E}">
        <p14:creationId xmlns:p14="http://schemas.microsoft.com/office/powerpoint/2010/main" val="13656964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a:t>Diapo 16. Introduction sur le Plan Cadre d’Analyses</a:t>
            </a:r>
          </a:p>
          <a:p>
            <a:pPr algn="just"/>
            <a:endParaRPr lang="fr-FR" b="0" dirty="0"/>
          </a:p>
          <a:p>
            <a:pPr eaLnBrk="0" hangingPunct="0"/>
            <a:r>
              <a:rPr lang="fr-FR" sz="1200" kern="1200" dirty="0">
                <a:solidFill>
                  <a:schemeClr val="tx1"/>
                </a:solidFill>
                <a:effectLst/>
                <a:latin typeface="+mn-lt"/>
                <a:ea typeface="+mn-ea"/>
                <a:cs typeface="+mn-cs"/>
              </a:rPr>
              <a:t>Présenter la </a:t>
            </a:r>
            <a:r>
              <a:rPr lang="fr-FR" sz="1200" kern="1200" dirty="0" err="1">
                <a:solidFill>
                  <a:schemeClr val="tx1"/>
                </a:solidFill>
                <a:effectLst/>
                <a:latin typeface="+mn-lt"/>
                <a:ea typeface="+mn-ea"/>
                <a:cs typeface="+mn-cs"/>
              </a:rPr>
              <a:t>PNIN</a:t>
            </a:r>
            <a:r>
              <a:rPr lang="fr-FR" sz="1200" kern="1200" dirty="0">
                <a:solidFill>
                  <a:schemeClr val="tx1"/>
                </a:solidFill>
                <a:effectLst/>
                <a:latin typeface="+mn-lt"/>
                <a:ea typeface="+mn-ea"/>
                <a:cs typeface="+mn-cs"/>
              </a:rPr>
              <a:t> nécessite également de présenter ce que l’on nomme le Plan Cadre d’Analyses de la </a:t>
            </a:r>
            <a:r>
              <a:rPr lang="fr-FR" sz="1200" kern="1200" dirty="0" err="1">
                <a:solidFill>
                  <a:schemeClr val="tx1"/>
                </a:solidFill>
                <a:effectLst/>
                <a:latin typeface="+mn-lt"/>
                <a:ea typeface="+mn-ea"/>
                <a:cs typeface="+mn-cs"/>
              </a:rPr>
              <a:t>PNIN</a:t>
            </a:r>
            <a:r>
              <a:rPr lang="fr-FR" sz="1200" kern="1200" dirty="0">
                <a:solidFill>
                  <a:schemeClr val="tx1"/>
                </a:solidFill>
                <a:effectLst/>
                <a:latin typeface="+mn-lt"/>
                <a:ea typeface="+mn-ea"/>
                <a:cs typeface="+mn-cs"/>
              </a:rPr>
              <a:t>. Le </a:t>
            </a:r>
            <a:r>
              <a:rPr lang="fr-FR" sz="1200" kern="1200" dirty="0" err="1">
                <a:solidFill>
                  <a:schemeClr val="tx1"/>
                </a:solidFill>
                <a:effectLst/>
                <a:latin typeface="+mn-lt"/>
                <a:ea typeface="+mn-ea"/>
                <a:cs typeface="+mn-cs"/>
              </a:rPr>
              <a:t>PCA</a:t>
            </a:r>
            <a:r>
              <a:rPr lang="fr-FR" sz="1200" kern="1200" dirty="0">
                <a:solidFill>
                  <a:schemeClr val="tx1"/>
                </a:solidFill>
                <a:effectLst/>
                <a:latin typeface="+mn-lt"/>
                <a:ea typeface="+mn-ea"/>
                <a:cs typeface="+mn-cs"/>
              </a:rPr>
              <a:t> vise à orienter les décisions à prendre en faveur du développement de la nutrition. Il fournit des indications sur les données nutritionnelles à analyser et à collecter aux niveaux des parties prenantes, la façon de les réunir et les types d’analyses à réaliser pour les interpréter. </a:t>
            </a:r>
          </a:p>
          <a:p>
            <a:pPr eaLnBrk="0" hangingPunct="0"/>
            <a:endParaRPr lang="fr-FR" sz="1200" kern="1200" dirty="0">
              <a:solidFill>
                <a:schemeClr val="tx1"/>
              </a:solidFill>
              <a:effectLst/>
              <a:latin typeface="+mn-lt"/>
              <a:ea typeface="+mn-ea"/>
              <a:cs typeface="+mn-cs"/>
            </a:endParaRPr>
          </a:p>
          <a:p>
            <a:pPr eaLnBrk="0" hangingPunct="0"/>
            <a:r>
              <a:rPr lang="fr-FR" sz="1200" b="1" kern="1200" dirty="0">
                <a:solidFill>
                  <a:schemeClr val="tx1"/>
                </a:solidFill>
                <a:effectLst/>
                <a:latin typeface="+mn-lt"/>
                <a:ea typeface="+mn-ea"/>
                <a:cs typeface="+mn-cs"/>
              </a:rPr>
              <a:t>30 secondes</a:t>
            </a:r>
            <a:r>
              <a:rPr lang="fr-FR" sz="1200" kern="1200" dirty="0">
                <a:solidFill>
                  <a:schemeClr val="tx1"/>
                </a:solidFill>
                <a:effectLst/>
                <a:latin typeface="+mn-lt"/>
                <a:ea typeface="+mn-ea"/>
                <a:cs typeface="+mn-cs"/>
              </a:rPr>
              <a:t>.</a:t>
            </a:r>
          </a:p>
          <a:p>
            <a:pPr algn="just"/>
            <a:endParaRPr lang="fr-FR" b="0" dirty="0"/>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16</a:t>
            </a:fld>
            <a:endParaRPr lang="fr-FR"/>
          </a:p>
        </p:txBody>
      </p:sp>
    </p:spTree>
    <p:extLst>
      <p:ext uri="{BB962C8B-B14F-4D97-AF65-F5344CB8AC3E}">
        <p14:creationId xmlns:p14="http://schemas.microsoft.com/office/powerpoint/2010/main" val="26795967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77958"/>
            <a:ext cx="5438140" cy="4652132"/>
          </a:xfrm>
        </p:spPr>
        <p:txBody>
          <a:bodyPr/>
          <a:lstStyle/>
          <a:p>
            <a:pPr marL="0" marR="0" indent="0" algn="l" defTabSz="914400" rtl="0" eaLnBrk="0" fontAlgn="auto" latinLnBrk="0" hangingPunct="0">
              <a:lnSpc>
                <a:spcPct val="100000"/>
              </a:lnSpc>
              <a:spcBef>
                <a:spcPts val="0"/>
              </a:spcBef>
              <a:spcAft>
                <a:spcPts val="0"/>
              </a:spcAft>
              <a:buClrTx/>
              <a:buSzTx/>
              <a:buFontTx/>
              <a:buNone/>
              <a:tabLst/>
              <a:defRPr/>
            </a:pPr>
            <a:r>
              <a:rPr lang="fr-FR" sz="1200" b="1" dirty="0"/>
              <a:t>Diapo 17. Les Plans Cadres d’Analyses</a:t>
            </a:r>
          </a:p>
          <a:p>
            <a:pPr eaLnBrk="0" hangingPunct="0"/>
            <a:endParaRPr lang="fr-FR" sz="1200" kern="1200" dirty="0">
              <a:solidFill>
                <a:schemeClr val="tx1"/>
              </a:solidFill>
              <a:effectLst/>
              <a:latin typeface="+mn-lt"/>
              <a:ea typeface="+mn-ea"/>
              <a:cs typeface="+mn-cs"/>
            </a:endParaRPr>
          </a:p>
          <a:p>
            <a:endParaRPr lang="fr-FR" sz="120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60 secondes</a:t>
            </a:r>
            <a:endParaRPr lang="fr-FR" sz="1200" kern="1200" dirty="0">
              <a:solidFill>
                <a:schemeClr val="tx1"/>
              </a:solidFill>
              <a:effectLst/>
              <a:latin typeface="+mn-lt"/>
              <a:ea typeface="+mn-ea"/>
              <a:cs typeface="+mn-cs"/>
            </a:endParaRPr>
          </a:p>
          <a:p>
            <a:endParaRPr lang="fr-FR" baseline="0" dirty="0"/>
          </a:p>
        </p:txBody>
      </p:sp>
      <p:sp>
        <p:nvSpPr>
          <p:cNvPr id="4" name="Espace réservé du numéro de diapositive 3"/>
          <p:cNvSpPr>
            <a:spLocks noGrp="1"/>
          </p:cNvSpPr>
          <p:nvPr>
            <p:ph type="sldNum" sz="quarter" idx="10"/>
          </p:nvPr>
        </p:nvSpPr>
        <p:spPr/>
        <p:txBody>
          <a:bodyPr/>
          <a:lstStyle/>
          <a:p>
            <a:fld id="{D8BB3D7D-1505-C742-A048-C6BCEE7E0C5F}" type="slidenum">
              <a:rPr lang="en-US" smtClean="0"/>
              <a:t>17</a:t>
            </a:fld>
            <a:endParaRPr lang="en-US"/>
          </a:p>
        </p:txBody>
      </p:sp>
    </p:spTree>
    <p:extLst>
      <p:ext uri="{BB962C8B-B14F-4D97-AF65-F5344CB8AC3E}">
        <p14:creationId xmlns:p14="http://schemas.microsoft.com/office/powerpoint/2010/main" val="10236929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a:solidFill>
                  <a:schemeClr val="tx1"/>
                </a:solidFill>
                <a:effectLst/>
                <a:latin typeface="+mn-lt"/>
                <a:ea typeface="+mn-ea"/>
                <a:cs typeface="+mn-cs"/>
              </a:rPr>
              <a:t>Diapo 18. Les étapes du </a:t>
            </a:r>
            <a:r>
              <a:rPr lang="fr-FR" sz="1200" b="1" kern="1200" dirty="0" err="1">
                <a:solidFill>
                  <a:schemeClr val="tx1"/>
                </a:solidFill>
                <a:effectLst/>
                <a:latin typeface="+mn-lt"/>
                <a:ea typeface="+mn-ea"/>
                <a:cs typeface="+mn-cs"/>
              </a:rPr>
              <a:t>PCA</a:t>
            </a:r>
            <a:r>
              <a:rPr lang="fr-FR" sz="1200" b="1" kern="1200" dirty="0">
                <a:solidFill>
                  <a:schemeClr val="tx1"/>
                </a:solidFill>
                <a:effectLst/>
                <a:latin typeface="+mn-lt"/>
                <a:ea typeface="+mn-ea"/>
                <a:cs typeface="+mn-cs"/>
              </a:rPr>
              <a:t> de la PNIN</a:t>
            </a:r>
          </a:p>
          <a:p>
            <a:endParaRPr lang="fr-FR"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dirty="0">
                <a:solidFill>
                  <a:schemeClr val="tx1"/>
                </a:solidFill>
                <a:effectLst/>
                <a:latin typeface="+mn-lt"/>
                <a:ea typeface="+mn-ea"/>
                <a:cs typeface="+mn-cs"/>
              </a:rPr>
              <a:t>2 minutes</a:t>
            </a:r>
            <a:r>
              <a:rPr lang="fr-FR" sz="1200" kern="1200" dirty="0">
                <a:solidFill>
                  <a:schemeClr val="tx1"/>
                </a:solidFill>
                <a:effectLst/>
                <a:latin typeface="+mn-lt"/>
                <a:ea typeface="+mn-ea"/>
                <a:cs typeface="+mn-cs"/>
              </a:rPr>
              <a:t>.</a:t>
            </a:r>
            <a:endParaRPr lang="fr-FR" sz="1200" b="0" baseline="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18</a:t>
            </a:fld>
            <a:endParaRPr lang="fr-FR"/>
          </a:p>
        </p:txBody>
      </p:sp>
    </p:spTree>
    <p:extLst>
      <p:ext uri="{BB962C8B-B14F-4D97-AF65-F5344CB8AC3E}">
        <p14:creationId xmlns:p14="http://schemas.microsoft.com/office/powerpoint/2010/main" val="19665653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lnSpc>
                <a:spcPct val="200000"/>
              </a:lnSpc>
            </a:pPr>
            <a:r>
              <a:rPr lang="fr-FR" sz="1400" b="1" kern="1200" dirty="0">
                <a:solidFill>
                  <a:schemeClr val="tx1"/>
                </a:solidFill>
                <a:effectLst/>
                <a:latin typeface="+mj-lt"/>
                <a:ea typeface="+mn-ea"/>
                <a:cs typeface="+mn-cs"/>
              </a:rPr>
              <a:t>Diapo</a:t>
            </a:r>
            <a:r>
              <a:rPr lang="fr-FR" sz="1400" b="1" kern="1200" baseline="0" dirty="0">
                <a:solidFill>
                  <a:schemeClr val="tx1"/>
                </a:solidFill>
                <a:effectLst/>
                <a:latin typeface="+mj-lt"/>
                <a:ea typeface="+mn-ea"/>
                <a:cs typeface="+mn-cs"/>
              </a:rPr>
              <a:t> 19. </a:t>
            </a:r>
            <a:r>
              <a:rPr lang="fr-FR" sz="1400" b="1" kern="1200" dirty="0">
                <a:solidFill>
                  <a:schemeClr val="tx1"/>
                </a:solidFill>
                <a:effectLst/>
                <a:latin typeface="+mj-lt"/>
                <a:ea typeface="+mn-ea"/>
                <a:cs typeface="+mn-cs"/>
              </a:rPr>
              <a:t>Présentation </a:t>
            </a:r>
            <a:r>
              <a:rPr lang="fr-FR" sz="1400" b="1" kern="1200" dirty="0">
                <a:solidFill>
                  <a:schemeClr val="bg1"/>
                </a:solidFill>
                <a:latin typeface="+mj-lt"/>
                <a:ea typeface="+mn-ea"/>
                <a:cs typeface="+mn-cs"/>
              </a:rPr>
              <a:t>succincte des questions formulées du </a:t>
            </a:r>
            <a:r>
              <a:rPr lang="fr-FR" sz="1400" b="1" kern="1200" dirty="0" err="1">
                <a:solidFill>
                  <a:schemeClr val="bg1"/>
                </a:solidFill>
                <a:latin typeface="+mj-lt"/>
                <a:ea typeface="+mn-ea"/>
                <a:cs typeface="+mn-cs"/>
              </a:rPr>
              <a:t>PCA</a:t>
            </a:r>
            <a:r>
              <a:rPr lang="fr-FR" sz="1400" b="1" kern="1200" dirty="0">
                <a:solidFill>
                  <a:schemeClr val="bg1"/>
                </a:solidFill>
                <a:latin typeface="+mj-lt"/>
                <a:ea typeface="+mn-ea"/>
                <a:cs typeface="+mn-cs"/>
              </a:rPr>
              <a:t> 2019-2020</a:t>
            </a:r>
          </a:p>
          <a:p>
            <a:pPr lvl="0">
              <a:lnSpc>
                <a:spcPct val="200000"/>
              </a:lnSpc>
            </a:pPr>
            <a:endParaRPr lang="fr-FR" sz="1400" b="1" kern="1200" dirty="0">
              <a:solidFill>
                <a:schemeClr val="bg1"/>
              </a:solidFill>
              <a:latin typeface="+mj-lt"/>
              <a:ea typeface="+mn-ea"/>
              <a:cs typeface="+mn-cs"/>
            </a:endParaRPr>
          </a:p>
          <a:p>
            <a:pPr lvl="0" algn="just">
              <a:lnSpc>
                <a:spcPct val="120000"/>
              </a:lnSpc>
            </a:pPr>
            <a:endParaRPr lang="fr-FR" sz="1400" b="0" dirty="0">
              <a:solidFill>
                <a:schemeClr val="accent6">
                  <a:lumMod val="50000"/>
                </a:schemeClr>
              </a:solidFill>
              <a:latin typeface="+mj-lt"/>
            </a:endParaRPr>
          </a:p>
          <a:p>
            <a:pPr lvl="0" algn="just">
              <a:lnSpc>
                <a:spcPct val="120000"/>
              </a:lnSpc>
            </a:pPr>
            <a:r>
              <a:rPr lang="fr-FR" sz="1400" b="1" dirty="0">
                <a:latin typeface="+mj-lt"/>
              </a:rPr>
              <a:t>1 minute et 20 secondes</a:t>
            </a: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B48DAC-8A2D-4825-850C-34E762FB0A5F}"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28407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a:solidFill>
                  <a:schemeClr val="tx1"/>
                </a:solidFill>
                <a:effectLst/>
                <a:latin typeface="+mn-lt"/>
                <a:ea typeface="+mn-ea"/>
                <a:cs typeface="+mn-cs"/>
              </a:rPr>
              <a:t>Diapo 2. Plan de la présentation</a:t>
            </a:r>
          </a:p>
          <a:p>
            <a:endParaRPr lang="fr-FR" sz="1200" b="0" kern="1200" dirty="0">
              <a:solidFill>
                <a:schemeClr val="tx1"/>
              </a:solidFill>
              <a:effectLst/>
              <a:latin typeface="+mn-lt"/>
              <a:ea typeface="+mn-ea"/>
              <a:cs typeface="+mn-cs"/>
            </a:endParaRPr>
          </a:p>
          <a:p>
            <a:pPr eaLnBrk="0" hangingPunct="0"/>
            <a:r>
              <a:rPr lang="fr-FR" sz="1200" kern="1200" dirty="0">
                <a:solidFill>
                  <a:schemeClr val="tx1"/>
                </a:solidFill>
                <a:effectLst/>
                <a:latin typeface="+mn-lt"/>
                <a:ea typeface="+mn-ea"/>
                <a:cs typeface="+mn-cs"/>
              </a:rPr>
              <a:t>Cette présentation a pour objectif de rappeler les objectifs de la </a:t>
            </a:r>
            <a:r>
              <a:rPr lang="fr-FR" sz="1200" kern="1200" dirty="0" err="1">
                <a:solidFill>
                  <a:schemeClr val="tx1"/>
                </a:solidFill>
                <a:effectLst/>
                <a:latin typeface="+mn-lt"/>
                <a:ea typeface="+mn-ea"/>
                <a:cs typeface="+mn-cs"/>
              </a:rPr>
              <a:t>PNIN</a:t>
            </a:r>
            <a:r>
              <a:rPr lang="fr-FR" sz="1200" kern="1200" dirty="0">
                <a:solidFill>
                  <a:schemeClr val="tx1"/>
                </a:solidFill>
                <a:effectLst/>
                <a:latin typeface="+mn-lt"/>
                <a:ea typeface="+mn-ea"/>
                <a:cs typeface="+mn-cs"/>
              </a:rPr>
              <a:t>, les composantes du Système d’information pour la Nutrition au Niger (Portail </a:t>
            </a:r>
            <a:r>
              <a:rPr lang="fr-FR" sz="1200" kern="1200" dirty="0" err="1">
                <a:solidFill>
                  <a:schemeClr val="tx1"/>
                </a:solidFill>
                <a:effectLst/>
                <a:latin typeface="+mn-lt"/>
                <a:ea typeface="+mn-ea"/>
                <a:cs typeface="+mn-cs"/>
              </a:rPr>
              <a:t>PNIN</a:t>
            </a:r>
            <a:r>
              <a:rPr lang="fr-FR" sz="1200" kern="1200" dirty="0">
                <a:solidFill>
                  <a:schemeClr val="tx1"/>
                </a:solidFill>
                <a:effectLst/>
                <a:latin typeface="+mn-lt"/>
                <a:ea typeface="+mn-ea"/>
                <a:cs typeface="+mn-cs"/>
              </a:rPr>
              <a:t>) en mettant un accent particulier sur la </a:t>
            </a:r>
            <a:r>
              <a:rPr lang="fr-FR" sz="1200" kern="1200" dirty="0" err="1">
                <a:solidFill>
                  <a:schemeClr val="tx1"/>
                </a:solidFill>
                <a:effectLst/>
                <a:latin typeface="+mn-lt"/>
                <a:ea typeface="+mn-ea"/>
                <a:cs typeface="+mn-cs"/>
              </a:rPr>
              <a:t>multisectorialité</a:t>
            </a:r>
            <a:r>
              <a:rPr lang="fr-FR" sz="1200" kern="1200" dirty="0">
                <a:solidFill>
                  <a:schemeClr val="tx1"/>
                </a:solidFill>
                <a:effectLst/>
                <a:latin typeface="+mn-lt"/>
                <a:ea typeface="+mn-ea"/>
                <a:cs typeface="+mn-cs"/>
              </a:rPr>
              <a:t> et les données administratives produites par les Directions des Statistiques Sectoriels. </a:t>
            </a:r>
            <a:r>
              <a:rPr lang="fr-FR" sz="1200" b="1" kern="1200" dirty="0">
                <a:solidFill>
                  <a:schemeClr val="tx1"/>
                </a:solidFill>
                <a:effectLst/>
                <a:latin typeface="+mn-lt"/>
                <a:ea typeface="+mn-ea"/>
                <a:cs typeface="+mn-cs"/>
              </a:rPr>
              <a:t>Il n’existe pas de liste officielle d’indicateurs pour la Nutrition prédéfinie au Niger</a:t>
            </a:r>
            <a:r>
              <a:rPr lang="fr-FR" sz="1200" kern="1200" dirty="0">
                <a:solidFill>
                  <a:schemeClr val="tx1"/>
                </a:solidFill>
                <a:effectLst/>
                <a:latin typeface="+mn-lt"/>
                <a:ea typeface="+mn-ea"/>
                <a:cs typeface="+mn-cs"/>
              </a:rPr>
              <a:t> </a:t>
            </a:r>
            <a:r>
              <a:rPr lang="fr-FR" sz="1200" b="1" kern="1200" dirty="0">
                <a:solidFill>
                  <a:schemeClr val="tx1"/>
                </a:solidFill>
                <a:effectLst/>
                <a:latin typeface="+mn-lt"/>
                <a:ea typeface="+mn-ea"/>
                <a:cs typeface="+mn-cs"/>
              </a:rPr>
              <a:t>et la </a:t>
            </a:r>
            <a:r>
              <a:rPr lang="fr-FR" sz="1200" b="1" kern="1200" dirty="0" err="1">
                <a:solidFill>
                  <a:schemeClr val="tx1"/>
                </a:solidFill>
                <a:effectLst/>
                <a:latin typeface="+mn-lt"/>
                <a:ea typeface="+mn-ea"/>
                <a:cs typeface="+mn-cs"/>
              </a:rPr>
              <a:t>multisectorialité</a:t>
            </a:r>
            <a:r>
              <a:rPr lang="fr-FR" sz="1200" b="1" kern="1200" dirty="0">
                <a:solidFill>
                  <a:schemeClr val="tx1"/>
                </a:solidFill>
                <a:effectLst/>
                <a:latin typeface="+mn-lt"/>
                <a:ea typeface="+mn-ea"/>
                <a:cs typeface="+mn-cs"/>
              </a:rPr>
              <a:t> de la nutrition a conduit à la mise en place progressive d’un Système d’Information sur la Nutrition multisectoriel ou Portail </a:t>
            </a:r>
            <a:r>
              <a:rPr lang="fr-FR" sz="1200" b="1" kern="1200" dirty="0" err="1">
                <a:solidFill>
                  <a:schemeClr val="tx1"/>
                </a:solidFill>
                <a:effectLst/>
                <a:latin typeface="+mn-lt"/>
                <a:ea typeface="+mn-ea"/>
                <a:cs typeface="+mn-cs"/>
              </a:rPr>
              <a:t>PNIN</a:t>
            </a:r>
            <a:r>
              <a:rPr lang="fr-FR" sz="1200" kern="1200" dirty="0">
                <a:solidFill>
                  <a:schemeClr val="tx1"/>
                </a:solidFill>
                <a:effectLst/>
                <a:latin typeface="+mn-lt"/>
                <a:ea typeface="+mn-ea"/>
                <a:cs typeface="+mn-cs"/>
              </a:rPr>
              <a:t>. </a:t>
            </a:r>
          </a:p>
          <a:p>
            <a:pPr eaLnBrk="0" hangingPunct="0"/>
            <a:endParaRPr lang="fr-FR" sz="1200" kern="1200" dirty="0">
              <a:solidFill>
                <a:schemeClr val="tx1"/>
              </a:solidFill>
              <a:effectLst/>
              <a:latin typeface="+mn-lt"/>
              <a:ea typeface="+mn-ea"/>
              <a:cs typeface="+mn-cs"/>
            </a:endParaRPr>
          </a:p>
          <a:p>
            <a:pPr eaLnBrk="0" hangingPunct="0"/>
            <a:r>
              <a:rPr lang="fr-FR" sz="1200" kern="1200" dirty="0">
                <a:solidFill>
                  <a:schemeClr val="tx1"/>
                </a:solidFill>
                <a:effectLst/>
                <a:latin typeface="+mn-lt"/>
                <a:ea typeface="+mn-ea"/>
                <a:cs typeface="+mn-cs"/>
              </a:rPr>
              <a:t>Dans une première partie, nous aborderons </a:t>
            </a:r>
            <a:r>
              <a:rPr lang="fr-FR" sz="1200" b="1" kern="1200" dirty="0">
                <a:solidFill>
                  <a:schemeClr val="tx1"/>
                </a:solidFill>
                <a:effectLst/>
                <a:latin typeface="+mn-lt"/>
                <a:ea typeface="+mn-ea"/>
                <a:cs typeface="+mn-cs"/>
              </a:rPr>
              <a:t>le contexte de mise en place de la </a:t>
            </a:r>
            <a:r>
              <a:rPr lang="fr-FR" sz="1200" b="1" kern="1200" dirty="0" err="1">
                <a:solidFill>
                  <a:schemeClr val="tx1"/>
                </a:solidFill>
                <a:effectLst/>
                <a:latin typeface="+mn-lt"/>
                <a:ea typeface="+mn-ea"/>
                <a:cs typeface="+mn-cs"/>
              </a:rPr>
              <a:t>PNIN</a:t>
            </a:r>
            <a:r>
              <a:rPr lang="fr-FR" sz="1200" b="1" kern="1200" dirty="0">
                <a:solidFill>
                  <a:schemeClr val="tx1"/>
                </a:solidFill>
                <a:effectLst/>
                <a:latin typeface="+mn-lt"/>
                <a:ea typeface="+mn-ea"/>
                <a:cs typeface="+mn-cs"/>
              </a:rPr>
              <a:t>, ses objectifs ou missions et les résultats attendus </a:t>
            </a:r>
            <a:r>
              <a:rPr lang="fr-FR" sz="1200" kern="1200" dirty="0">
                <a:solidFill>
                  <a:schemeClr val="tx1"/>
                </a:solidFill>
                <a:effectLst/>
                <a:latin typeface="+mn-lt"/>
                <a:ea typeface="+mn-ea"/>
                <a:cs typeface="+mn-cs"/>
              </a:rPr>
              <a:t>afin de vous donner une compréhension de la Plateforme Nationale d’Information pour la Nutrition. Dans la poursuite des présentations déjà effectuées, </a:t>
            </a:r>
            <a:r>
              <a:rPr lang="fr-FR" sz="1200" b="1" kern="1200" dirty="0">
                <a:solidFill>
                  <a:schemeClr val="tx1"/>
                </a:solidFill>
                <a:effectLst/>
                <a:latin typeface="+mn-lt"/>
                <a:ea typeface="+mn-ea"/>
                <a:cs typeface="+mn-cs"/>
              </a:rPr>
              <a:t>le Système d’Informations pour la Nutrition</a:t>
            </a:r>
            <a:r>
              <a:rPr lang="fr-FR" sz="1200" kern="1200" dirty="0">
                <a:solidFill>
                  <a:schemeClr val="tx1"/>
                </a:solidFill>
                <a:effectLst/>
                <a:latin typeface="+mn-lt"/>
                <a:ea typeface="+mn-ea"/>
                <a:cs typeface="+mn-cs"/>
              </a:rPr>
              <a:t> et ses différents piliers seront présentés. Dans une troisième partie, nous expliquerons </a:t>
            </a:r>
            <a:r>
              <a:rPr lang="fr-FR" sz="1200" b="1" kern="1200" dirty="0">
                <a:solidFill>
                  <a:schemeClr val="tx1"/>
                </a:solidFill>
                <a:effectLst/>
                <a:latin typeface="+mn-lt"/>
                <a:ea typeface="+mn-ea"/>
                <a:cs typeface="+mn-cs"/>
              </a:rPr>
              <a:t>les critères de qualité des données </a:t>
            </a:r>
            <a:r>
              <a:rPr lang="fr-FR" sz="1200" kern="1200" dirty="0">
                <a:solidFill>
                  <a:schemeClr val="tx1"/>
                </a:solidFill>
                <a:effectLst/>
                <a:latin typeface="+mn-lt"/>
                <a:ea typeface="+mn-ea"/>
                <a:cs typeface="+mn-cs"/>
              </a:rPr>
              <a:t>qui apparaissent d’une part comme une</a:t>
            </a:r>
            <a:r>
              <a:rPr lang="fr-FR" sz="1200" b="1" kern="120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comme contrainte mais également comme un gage de pertinence. L’objectif est de rappeler que la </a:t>
            </a:r>
            <a:r>
              <a:rPr lang="fr-FR" sz="1200" kern="1200" dirty="0" err="1">
                <a:solidFill>
                  <a:schemeClr val="tx1"/>
                </a:solidFill>
                <a:effectLst/>
                <a:latin typeface="+mn-lt"/>
                <a:ea typeface="+mn-ea"/>
                <a:cs typeface="+mn-cs"/>
              </a:rPr>
              <a:t>PNIN</a:t>
            </a:r>
            <a:r>
              <a:rPr lang="fr-FR" sz="1200" kern="1200" dirty="0">
                <a:solidFill>
                  <a:schemeClr val="tx1"/>
                </a:solidFill>
                <a:effectLst/>
                <a:latin typeface="+mn-lt"/>
                <a:ea typeface="+mn-ea"/>
                <a:cs typeface="+mn-cs"/>
              </a:rPr>
              <a:t> ne cherche pas à rassembler toutes les informations sans avoir préalablement identifié les informations pertinentes (c’est-à-dire qui répondent aux besoins), les informations fiables (répondant à des critères de qualité). Enfin, dans une quatrième partie, nous présenterons le Portail Web de la </a:t>
            </a:r>
            <a:r>
              <a:rPr lang="fr-FR" sz="1200" kern="1200" dirty="0" err="1">
                <a:solidFill>
                  <a:schemeClr val="tx1"/>
                </a:solidFill>
                <a:effectLst/>
                <a:latin typeface="+mn-lt"/>
                <a:ea typeface="+mn-ea"/>
                <a:cs typeface="+mn-cs"/>
              </a:rPr>
              <a:t>PNIN</a:t>
            </a:r>
            <a:r>
              <a:rPr lang="fr-FR" sz="1200" kern="1200" dirty="0">
                <a:solidFill>
                  <a:schemeClr val="tx1"/>
                </a:solidFill>
                <a:effectLst/>
                <a:latin typeface="+mn-lt"/>
                <a:ea typeface="+mn-ea"/>
                <a:cs typeface="+mn-cs"/>
              </a:rPr>
              <a:t> et ses composantes. Le portail de la </a:t>
            </a:r>
            <a:r>
              <a:rPr lang="fr-FR" sz="1200" kern="1200" dirty="0" err="1">
                <a:solidFill>
                  <a:schemeClr val="tx1"/>
                </a:solidFill>
                <a:effectLst/>
                <a:latin typeface="+mn-lt"/>
                <a:ea typeface="+mn-ea"/>
                <a:cs typeface="+mn-cs"/>
              </a:rPr>
              <a:t>PNIN</a:t>
            </a:r>
            <a:r>
              <a:rPr lang="fr-FR" sz="1200" kern="1200" dirty="0">
                <a:solidFill>
                  <a:schemeClr val="tx1"/>
                </a:solidFill>
                <a:effectLst/>
                <a:latin typeface="+mn-lt"/>
                <a:ea typeface="+mn-ea"/>
                <a:cs typeface="+mn-cs"/>
              </a:rPr>
              <a:t> doit permettre de répondre à moyen et long terme aux besoins d’informations des utilisateurs et décideurs dans le domaine de la Nutrition.</a:t>
            </a:r>
          </a:p>
          <a:p>
            <a:endParaRPr lang="fr-FR" sz="120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1</a:t>
            </a:r>
            <a:r>
              <a:rPr lang="fr-FR" sz="1200" b="1" kern="1200" baseline="0" dirty="0">
                <a:solidFill>
                  <a:schemeClr val="tx1"/>
                </a:solidFill>
                <a:effectLst/>
                <a:latin typeface="+mn-lt"/>
                <a:ea typeface="+mn-ea"/>
                <a:cs typeface="+mn-cs"/>
              </a:rPr>
              <a:t> minute et 30 secondes</a:t>
            </a:r>
            <a:r>
              <a:rPr lang="fr-FR" sz="1200" kern="1200" baseline="0" dirty="0">
                <a:solidFill>
                  <a:schemeClr val="tx1"/>
                </a:solidFill>
                <a:effectLst/>
                <a:latin typeface="+mn-lt"/>
                <a:ea typeface="+mn-ea"/>
                <a:cs typeface="+mn-cs"/>
              </a:rPr>
              <a:t>.</a:t>
            </a:r>
            <a:endParaRPr lang="fr-FR" sz="1200" kern="1200" dirty="0">
              <a:solidFill>
                <a:schemeClr val="tx1"/>
              </a:solidFill>
              <a:effectLst/>
              <a:latin typeface="+mn-lt"/>
              <a:ea typeface="+mn-ea"/>
              <a:cs typeface="+mn-cs"/>
            </a:endParaRPr>
          </a:p>
          <a:p>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2</a:t>
            </a:fld>
            <a:endParaRPr lang="fr-FR"/>
          </a:p>
        </p:txBody>
      </p:sp>
    </p:spTree>
    <p:extLst>
      <p:ext uri="{BB962C8B-B14F-4D97-AF65-F5344CB8AC3E}">
        <p14:creationId xmlns:p14="http://schemas.microsoft.com/office/powerpoint/2010/main" val="184691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4609C0-99C3-B539-249D-5DB48727802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11E31F3-7EBB-67E3-79D2-2A948161B46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CD86480-B95A-F443-484B-2C7306F6DE51}"/>
              </a:ext>
            </a:extLst>
          </p:cNvPr>
          <p:cNvSpPr>
            <a:spLocks noGrp="1"/>
          </p:cNvSpPr>
          <p:nvPr>
            <p:ph type="body" idx="1"/>
          </p:nvPr>
        </p:nvSpPr>
        <p:spPr/>
        <p:txBody>
          <a:bodyPr/>
          <a:lstStyle/>
          <a:p>
            <a:pPr lvl="0">
              <a:lnSpc>
                <a:spcPct val="200000"/>
              </a:lnSpc>
            </a:pPr>
            <a:r>
              <a:rPr lang="fr-FR" sz="1400" b="1" kern="1200" dirty="0">
                <a:solidFill>
                  <a:schemeClr val="tx1"/>
                </a:solidFill>
                <a:effectLst/>
                <a:latin typeface="+mj-lt"/>
                <a:ea typeface="+mn-ea"/>
                <a:cs typeface="+mn-cs"/>
              </a:rPr>
              <a:t>Diapo</a:t>
            </a:r>
            <a:r>
              <a:rPr lang="fr-FR" sz="1400" b="1" kern="1200" baseline="0" dirty="0">
                <a:solidFill>
                  <a:schemeClr val="tx1"/>
                </a:solidFill>
                <a:effectLst/>
                <a:latin typeface="+mj-lt"/>
                <a:ea typeface="+mn-ea"/>
                <a:cs typeface="+mn-cs"/>
              </a:rPr>
              <a:t> 19. </a:t>
            </a:r>
            <a:r>
              <a:rPr lang="fr-FR" sz="1400" b="1" kern="1200" dirty="0">
                <a:solidFill>
                  <a:schemeClr val="tx1"/>
                </a:solidFill>
                <a:effectLst/>
                <a:latin typeface="+mj-lt"/>
                <a:ea typeface="+mn-ea"/>
                <a:cs typeface="+mn-cs"/>
              </a:rPr>
              <a:t>Présentation </a:t>
            </a:r>
            <a:r>
              <a:rPr lang="fr-FR" sz="1400" b="1" kern="1200" dirty="0">
                <a:solidFill>
                  <a:schemeClr val="bg1"/>
                </a:solidFill>
                <a:latin typeface="+mj-lt"/>
                <a:ea typeface="+mn-ea"/>
                <a:cs typeface="+mn-cs"/>
              </a:rPr>
              <a:t>succincte des questions formulées du </a:t>
            </a:r>
            <a:r>
              <a:rPr lang="fr-FR" sz="1400" b="1" kern="1200" dirty="0" err="1">
                <a:solidFill>
                  <a:schemeClr val="bg1"/>
                </a:solidFill>
                <a:latin typeface="+mj-lt"/>
                <a:ea typeface="+mn-ea"/>
                <a:cs typeface="+mn-cs"/>
              </a:rPr>
              <a:t>PCA</a:t>
            </a:r>
            <a:r>
              <a:rPr lang="fr-FR" sz="1400" b="1" kern="1200" dirty="0">
                <a:solidFill>
                  <a:schemeClr val="bg1"/>
                </a:solidFill>
                <a:latin typeface="+mj-lt"/>
                <a:ea typeface="+mn-ea"/>
                <a:cs typeface="+mn-cs"/>
              </a:rPr>
              <a:t> 2019-2020</a:t>
            </a:r>
          </a:p>
          <a:p>
            <a:pPr lvl="0">
              <a:lnSpc>
                <a:spcPct val="200000"/>
              </a:lnSpc>
            </a:pPr>
            <a:endParaRPr lang="fr-FR" sz="1400" b="1" kern="1200" dirty="0">
              <a:solidFill>
                <a:schemeClr val="bg1"/>
              </a:solidFill>
              <a:latin typeface="+mj-lt"/>
              <a:ea typeface="+mn-ea"/>
              <a:cs typeface="+mn-cs"/>
            </a:endParaRPr>
          </a:p>
          <a:p>
            <a:pPr lvl="0" algn="just">
              <a:lnSpc>
                <a:spcPct val="120000"/>
              </a:lnSpc>
            </a:pPr>
            <a:endParaRPr lang="fr-FR" sz="1400" b="0" dirty="0">
              <a:solidFill>
                <a:schemeClr val="accent6">
                  <a:lumMod val="50000"/>
                </a:schemeClr>
              </a:solidFill>
              <a:latin typeface="+mj-lt"/>
            </a:endParaRPr>
          </a:p>
          <a:p>
            <a:pPr lvl="0" algn="just">
              <a:lnSpc>
                <a:spcPct val="120000"/>
              </a:lnSpc>
            </a:pPr>
            <a:r>
              <a:rPr lang="fr-FR" sz="1400" b="1" dirty="0">
                <a:latin typeface="+mj-lt"/>
              </a:rPr>
              <a:t>1 minute et 20 secondes</a:t>
            </a:r>
          </a:p>
        </p:txBody>
      </p:sp>
      <p:sp>
        <p:nvSpPr>
          <p:cNvPr id="4" name="Espace réservé du numéro de diapositive 3">
            <a:extLst>
              <a:ext uri="{FF2B5EF4-FFF2-40B4-BE49-F238E27FC236}">
                <a16:creationId xmlns:a16="http://schemas.microsoft.com/office/drawing/2014/main" id="{6396D215-95C5-BA73-4C3A-AC72BB7F955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B48DAC-8A2D-4825-850C-34E762FB0A5F}"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996820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lnSpc>
                <a:spcPct val="200000"/>
              </a:lnSpc>
            </a:pPr>
            <a:r>
              <a:rPr lang="fr-FR" sz="1400" b="1" kern="1200" dirty="0">
                <a:solidFill>
                  <a:schemeClr val="tx1"/>
                </a:solidFill>
                <a:effectLst/>
                <a:latin typeface="+mj-lt"/>
                <a:ea typeface="+mn-ea"/>
                <a:cs typeface="+mn-cs"/>
              </a:rPr>
              <a:t>Diapo</a:t>
            </a:r>
            <a:r>
              <a:rPr lang="fr-FR" sz="1400" b="1" kern="1200" baseline="0" dirty="0">
                <a:solidFill>
                  <a:schemeClr val="tx1"/>
                </a:solidFill>
                <a:effectLst/>
                <a:latin typeface="+mj-lt"/>
                <a:ea typeface="+mn-ea"/>
                <a:cs typeface="+mn-cs"/>
              </a:rPr>
              <a:t> 19. </a:t>
            </a:r>
            <a:r>
              <a:rPr lang="fr-FR" sz="1400" b="1" kern="1200" dirty="0">
                <a:solidFill>
                  <a:schemeClr val="tx1"/>
                </a:solidFill>
                <a:effectLst/>
                <a:latin typeface="+mj-lt"/>
                <a:ea typeface="+mn-ea"/>
                <a:cs typeface="+mn-cs"/>
              </a:rPr>
              <a:t>Présentation </a:t>
            </a:r>
            <a:r>
              <a:rPr lang="fr-FR" sz="1400" b="1" kern="1200" dirty="0">
                <a:solidFill>
                  <a:schemeClr val="bg1"/>
                </a:solidFill>
                <a:latin typeface="+mj-lt"/>
                <a:ea typeface="+mn-ea"/>
                <a:cs typeface="+mn-cs"/>
              </a:rPr>
              <a:t>succincte des questions formulées du </a:t>
            </a:r>
            <a:r>
              <a:rPr lang="fr-FR" sz="1400" b="1" kern="1200" dirty="0" err="1">
                <a:solidFill>
                  <a:schemeClr val="bg1"/>
                </a:solidFill>
                <a:latin typeface="+mj-lt"/>
                <a:ea typeface="+mn-ea"/>
                <a:cs typeface="+mn-cs"/>
              </a:rPr>
              <a:t>PCA</a:t>
            </a:r>
            <a:r>
              <a:rPr lang="fr-FR" sz="1400" b="1" kern="1200" dirty="0">
                <a:solidFill>
                  <a:schemeClr val="bg1"/>
                </a:solidFill>
                <a:latin typeface="+mj-lt"/>
                <a:ea typeface="+mn-ea"/>
                <a:cs typeface="+mn-cs"/>
              </a:rPr>
              <a:t> 2019-2020</a:t>
            </a:r>
          </a:p>
          <a:p>
            <a:pPr lvl="0">
              <a:lnSpc>
                <a:spcPct val="200000"/>
              </a:lnSpc>
            </a:pPr>
            <a:endParaRPr lang="fr-FR" sz="1400" b="1" kern="1200" dirty="0">
              <a:solidFill>
                <a:schemeClr val="bg1"/>
              </a:solidFill>
              <a:latin typeface="+mj-lt"/>
              <a:ea typeface="+mn-ea"/>
              <a:cs typeface="+mn-cs"/>
            </a:endParaRPr>
          </a:p>
          <a:p>
            <a:pPr lvl="0" algn="just">
              <a:lnSpc>
                <a:spcPct val="120000"/>
              </a:lnSpc>
            </a:pPr>
            <a:endParaRPr lang="fr-FR" sz="1400" b="0" dirty="0">
              <a:solidFill>
                <a:schemeClr val="accent6">
                  <a:lumMod val="50000"/>
                </a:schemeClr>
              </a:solidFill>
              <a:latin typeface="+mj-lt"/>
            </a:endParaRPr>
          </a:p>
          <a:p>
            <a:pPr lvl="0" algn="just">
              <a:lnSpc>
                <a:spcPct val="120000"/>
              </a:lnSpc>
            </a:pPr>
            <a:r>
              <a:rPr lang="fr-FR" sz="1400" b="1" dirty="0">
                <a:latin typeface="+mj-lt"/>
              </a:rPr>
              <a:t>1 minute et 20 secondes</a:t>
            </a: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B48DAC-8A2D-4825-850C-34E762FB0A5F}"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30351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lnSpc>
                <a:spcPct val="200000"/>
              </a:lnSpc>
            </a:pPr>
            <a:r>
              <a:rPr lang="fr-FR" sz="1400" b="1" kern="1200" dirty="0">
                <a:solidFill>
                  <a:schemeClr val="tx1"/>
                </a:solidFill>
                <a:effectLst/>
                <a:latin typeface="+mj-lt"/>
                <a:ea typeface="+mn-ea"/>
                <a:cs typeface="+mn-cs"/>
              </a:rPr>
              <a:t>Diapo</a:t>
            </a:r>
            <a:r>
              <a:rPr lang="fr-FR" sz="1400" b="1" kern="1200" baseline="0" dirty="0">
                <a:solidFill>
                  <a:schemeClr val="tx1"/>
                </a:solidFill>
                <a:effectLst/>
                <a:latin typeface="+mj-lt"/>
                <a:ea typeface="+mn-ea"/>
                <a:cs typeface="+mn-cs"/>
              </a:rPr>
              <a:t> 19. </a:t>
            </a:r>
            <a:r>
              <a:rPr lang="fr-FR" sz="1400" b="1" kern="1200" dirty="0">
                <a:solidFill>
                  <a:schemeClr val="tx1"/>
                </a:solidFill>
                <a:effectLst/>
                <a:latin typeface="+mj-lt"/>
                <a:ea typeface="+mn-ea"/>
                <a:cs typeface="+mn-cs"/>
              </a:rPr>
              <a:t>Présentation </a:t>
            </a:r>
            <a:r>
              <a:rPr lang="fr-FR" sz="1400" b="1" kern="1200" dirty="0">
                <a:solidFill>
                  <a:schemeClr val="bg1"/>
                </a:solidFill>
                <a:latin typeface="+mj-lt"/>
                <a:ea typeface="+mn-ea"/>
                <a:cs typeface="+mn-cs"/>
              </a:rPr>
              <a:t>succincte des questions formulées du </a:t>
            </a:r>
            <a:r>
              <a:rPr lang="fr-FR" sz="1400" b="1" kern="1200" dirty="0" err="1">
                <a:solidFill>
                  <a:schemeClr val="bg1"/>
                </a:solidFill>
                <a:latin typeface="+mj-lt"/>
                <a:ea typeface="+mn-ea"/>
                <a:cs typeface="+mn-cs"/>
              </a:rPr>
              <a:t>PCA</a:t>
            </a:r>
            <a:r>
              <a:rPr lang="fr-FR" sz="1400" b="1" kern="1200" dirty="0">
                <a:solidFill>
                  <a:schemeClr val="bg1"/>
                </a:solidFill>
                <a:latin typeface="+mj-lt"/>
                <a:ea typeface="+mn-ea"/>
                <a:cs typeface="+mn-cs"/>
              </a:rPr>
              <a:t> 2019-2020</a:t>
            </a:r>
          </a:p>
          <a:p>
            <a:pPr lvl="0">
              <a:lnSpc>
                <a:spcPct val="200000"/>
              </a:lnSpc>
            </a:pPr>
            <a:endParaRPr lang="fr-FR" sz="1400" b="1" kern="1200" dirty="0">
              <a:solidFill>
                <a:schemeClr val="bg1"/>
              </a:solidFill>
              <a:latin typeface="+mj-lt"/>
              <a:ea typeface="+mn-ea"/>
              <a:cs typeface="+mn-cs"/>
            </a:endParaRPr>
          </a:p>
          <a:p>
            <a:pPr lvl="0" algn="just">
              <a:lnSpc>
                <a:spcPct val="120000"/>
              </a:lnSpc>
            </a:pPr>
            <a:r>
              <a:rPr lang="fr-FR" sz="1400" b="1" dirty="0">
                <a:latin typeface="+mj-lt"/>
              </a:rPr>
              <a:t>1 minute et 20 secondes</a:t>
            </a: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B48DAC-8A2D-4825-850C-34E762FB0A5F}"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794109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kern="1200" dirty="0" err="1">
                <a:solidFill>
                  <a:schemeClr val="tx1"/>
                </a:solidFill>
                <a:effectLst/>
                <a:latin typeface="+mn-lt"/>
                <a:ea typeface="+mn-ea"/>
                <a:cs typeface="+mn-cs"/>
              </a:rPr>
              <a:t>Slide</a:t>
            </a:r>
            <a:r>
              <a:rPr lang="fr-FR" sz="1200" b="1" kern="1200" dirty="0">
                <a:solidFill>
                  <a:schemeClr val="tx1"/>
                </a:solidFill>
                <a:effectLst/>
                <a:latin typeface="+mn-lt"/>
                <a:ea typeface="+mn-ea"/>
                <a:cs typeface="+mn-cs"/>
              </a:rPr>
              <a:t> C. PIN Niger Cycle d’analyse et de formulation des besoins d’informations : exemples de réalisation</a:t>
            </a:r>
            <a:endParaRPr lang="fr-FR" sz="1200" kern="1200" dirty="0">
              <a:solidFill>
                <a:schemeClr val="tx1"/>
              </a:solidFill>
              <a:effectLst/>
              <a:latin typeface="+mn-lt"/>
              <a:ea typeface="+mn-ea"/>
              <a:cs typeface="+mn-cs"/>
            </a:endParaRP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Calibri" panose="020F0502020204030204" pitchFamily="34" charset="0"/>
                <a:cs typeface="Times New Roman" panose="02020603050405020304" pitchFamily="18" charset="0"/>
              </a:rPr>
              <a:t>De nombreux rapports ont été produits pour répondre a ces questions</a:t>
            </a:r>
            <a:r>
              <a:rPr lang="fr-FR" sz="1200" kern="1200" baseline="0" dirty="0">
                <a:solidFill>
                  <a:schemeClr val="tx1"/>
                </a:solidFill>
                <a:effectLst/>
                <a:latin typeface="+mn-lt"/>
                <a:ea typeface="Calibri" panose="020F0502020204030204" pitchFamily="34" charset="0"/>
                <a:cs typeface="Times New Roman" panose="02020603050405020304" pitchFamily="18" charset="0"/>
              </a:rPr>
              <a:t> </a:t>
            </a:r>
            <a:r>
              <a:rPr lang="fr-FR" sz="1200" kern="1200" baseline="0" dirty="0" err="1">
                <a:solidFill>
                  <a:schemeClr val="tx1"/>
                </a:solidFill>
                <a:effectLst/>
                <a:latin typeface="+mn-lt"/>
                <a:ea typeface="Calibri" panose="020F0502020204030204" pitchFamily="34" charset="0"/>
                <a:cs typeface="Times New Roman" panose="02020603050405020304" pitchFamily="18" charset="0"/>
              </a:rPr>
              <a:t>parmis</a:t>
            </a:r>
            <a:r>
              <a:rPr lang="fr-FR" sz="1200" kern="1200" baseline="0" dirty="0">
                <a:solidFill>
                  <a:schemeClr val="tx1"/>
                </a:solidFill>
                <a:effectLst/>
                <a:latin typeface="+mn-lt"/>
                <a:ea typeface="Calibri" panose="020F0502020204030204" pitchFamily="34" charset="0"/>
                <a:cs typeface="Times New Roman" panose="02020603050405020304" pitchFamily="18" charset="0"/>
              </a:rPr>
              <a:t> lesquels </a:t>
            </a:r>
            <a:r>
              <a:rPr lang="fr-FR" sz="1200" kern="1200" dirty="0">
                <a:solidFill>
                  <a:schemeClr val="tx1"/>
                </a:solidFill>
                <a:effectLst/>
                <a:latin typeface="+mn-lt"/>
                <a:ea typeface="Calibri" panose="020F0502020204030204" pitchFamily="34" charset="0"/>
                <a:cs typeface="Times New Roman" panose="02020603050405020304" pitchFamily="18" charset="0"/>
              </a:rPr>
              <a:t>: </a:t>
            </a:r>
          </a:p>
          <a:p>
            <a:pPr marL="342900" indent="-342900">
              <a:buFont typeface="+mj-lt"/>
              <a:buAutoNum type="arabicPeriod"/>
            </a:pPr>
            <a:r>
              <a:rPr lang="fr-FR" sz="1200" kern="1200" dirty="0" err="1">
                <a:solidFill>
                  <a:schemeClr val="tx1"/>
                </a:solidFill>
                <a:effectLst/>
                <a:latin typeface="+mn-lt"/>
                <a:ea typeface="+mn-ea"/>
                <a:cs typeface="+mn-cs"/>
              </a:rPr>
              <a:t>INS</a:t>
            </a:r>
            <a:r>
              <a:rPr lang="fr-FR" sz="1200" kern="1200" dirty="0">
                <a:solidFill>
                  <a:schemeClr val="tx1"/>
                </a:solidFill>
                <a:effectLst/>
                <a:latin typeface="+mn-lt"/>
                <a:ea typeface="+mn-ea"/>
                <a:cs typeface="+mn-cs"/>
              </a:rPr>
              <a:t>/</a:t>
            </a:r>
            <a:r>
              <a:rPr lang="fr-FR" sz="1200" kern="1200" dirty="0" err="1">
                <a:solidFill>
                  <a:schemeClr val="tx1"/>
                </a:solidFill>
                <a:effectLst/>
                <a:latin typeface="+mn-lt"/>
                <a:ea typeface="+mn-ea"/>
                <a:cs typeface="+mn-cs"/>
              </a:rPr>
              <a:t>HC3N</a:t>
            </a:r>
            <a:r>
              <a:rPr lang="fr-FR" sz="1200" kern="1200" dirty="0">
                <a:solidFill>
                  <a:schemeClr val="tx1"/>
                </a:solidFill>
                <a:effectLst/>
                <a:latin typeface="+mn-lt"/>
                <a:ea typeface="+mn-ea"/>
                <a:cs typeface="+mn-cs"/>
              </a:rPr>
              <a:t>/</a:t>
            </a:r>
            <a:r>
              <a:rPr lang="fr-FR" sz="1200" kern="1200" dirty="0" err="1">
                <a:solidFill>
                  <a:schemeClr val="tx1"/>
                </a:solidFill>
                <a:effectLst/>
                <a:latin typeface="+mn-lt"/>
                <a:ea typeface="+mn-ea"/>
                <a:cs typeface="+mn-cs"/>
              </a:rPr>
              <a:t>PNiN</a:t>
            </a:r>
            <a:r>
              <a:rPr lang="fr-FR" sz="1200" b="1" kern="1200" dirty="0">
                <a:solidFill>
                  <a:schemeClr val="tx1"/>
                </a:solidFill>
                <a:effectLst/>
                <a:latin typeface="+mn-lt"/>
                <a:ea typeface="+mn-ea"/>
                <a:cs typeface="+mn-cs"/>
              </a:rPr>
              <a:t>. Approche méthodologique mise en place pour répondre à la question </a:t>
            </a:r>
            <a:r>
              <a:rPr lang="fr-FR" sz="1200" b="1" kern="1200" dirty="0" err="1">
                <a:solidFill>
                  <a:schemeClr val="tx1"/>
                </a:solidFill>
                <a:effectLst/>
                <a:latin typeface="+mn-lt"/>
                <a:ea typeface="+mn-ea"/>
                <a:cs typeface="+mn-cs"/>
              </a:rPr>
              <a:t>N°1</a:t>
            </a:r>
            <a:r>
              <a:rPr lang="fr-FR" sz="1200" b="1" kern="1200" dirty="0">
                <a:solidFill>
                  <a:schemeClr val="tx1"/>
                </a:solidFill>
                <a:effectLst/>
                <a:latin typeface="+mn-lt"/>
                <a:ea typeface="+mn-ea"/>
                <a:cs typeface="+mn-cs"/>
              </a:rPr>
              <a:t> du Plan Cadre d’Analyses 2019-2020. Rapport </a:t>
            </a:r>
            <a:r>
              <a:rPr lang="fr-FR" sz="1200" b="1" kern="1200" dirty="0" err="1">
                <a:solidFill>
                  <a:schemeClr val="tx1"/>
                </a:solidFill>
                <a:effectLst/>
                <a:latin typeface="+mn-lt"/>
                <a:ea typeface="+mn-ea"/>
                <a:cs typeface="+mn-cs"/>
              </a:rPr>
              <a:t>PNiN</a:t>
            </a:r>
            <a:r>
              <a:rPr lang="fr-FR" sz="1200" b="1" kern="1200" dirty="0">
                <a:solidFill>
                  <a:schemeClr val="tx1"/>
                </a:solidFill>
                <a:effectLst/>
                <a:latin typeface="+mn-lt"/>
                <a:ea typeface="+mn-ea"/>
                <a:cs typeface="+mn-cs"/>
              </a:rPr>
              <a:t> </a:t>
            </a:r>
            <a:r>
              <a:rPr lang="fr-FR" sz="1200" b="1" kern="1200" dirty="0" err="1">
                <a:solidFill>
                  <a:schemeClr val="tx1"/>
                </a:solidFill>
                <a:effectLst/>
                <a:latin typeface="+mn-lt"/>
                <a:ea typeface="+mn-ea"/>
                <a:cs typeface="+mn-cs"/>
              </a:rPr>
              <a:t>N°1</a:t>
            </a:r>
            <a:r>
              <a:rPr lang="fr-FR" sz="1200" kern="1200" dirty="0">
                <a:solidFill>
                  <a:schemeClr val="tx1"/>
                </a:solidFill>
                <a:effectLst/>
                <a:latin typeface="+mn-lt"/>
                <a:ea typeface="+mn-ea"/>
                <a:cs typeface="+mn-cs"/>
              </a:rPr>
              <a:t>, Janvier 2020. Niamey, Niger.</a:t>
            </a:r>
            <a:endParaRPr lang="en-GB" sz="1200" kern="1200" dirty="0">
              <a:solidFill>
                <a:schemeClr val="tx1"/>
              </a:solidFill>
              <a:effectLst/>
              <a:latin typeface="+mn-lt"/>
              <a:ea typeface="+mn-ea"/>
              <a:cs typeface="+mn-cs"/>
            </a:endParaRPr>
          </a:p>
          <a:p>
            <a:pPr marL="342900" indent="-342900">
              <a:buFont typeface="+mj-lt"/>
              <a:buAutoNum type="arabicPeriod"/>
            </a:pPr>
            <a:r>
              <a:rPr lang="fr-FR" sz="1200" kern="1200" dirty="0" err="1">
                <a:solidFill>
                  <a:schemeClr val="tx1"/>
                </a:solidFill>
                <a:effectLst/>
                <a:latin typeface="+mn-lt"/>
                <a:ea typeface="+mn-ea"/>
                <a:cs typeface="+mn-cs"/>
              </a:rPr>
              <a:t>INS</a:t>
            </a:r>
            <a:r>
              <a:rPr lang="fr-FR" sz="1200" kern="1200" dirty="0">
                <a:solidFill>
                  <a:schemeClr val="tx1"/>
                </a:solidFill>
                <a:effectLst/>
                <a:latin typeface="+mn-lt"/>
                <a:ea typeface="+mn-ea"/>
                <a:cs typeface="+mn-cs"/>
              </a:rPr>
              <a:t>/</a:t>
            </a:r>
            <a:r>
              <a:rPr lang="fr-FR" sz="1200" kern="1200" dirty="0" err="1">
                <a:solidFill>
                  <a:schemeClr val="tx1"/>
                </a:solidFill>
                <a:effectLst/>
                <a:latin typeface="+mn-lt"/>
                <a:ea typeface="+mn-ea"/>
                <a:cs typeface="+mn-cs"/>
              </a:rPr>
              <a:t>HC3N</a:t>
            </a:r>
            <a:r>
              <a:rPr lang="fr-FR" sz="1200" kern="1200" dirty="0">
                <a:solidFill>
                  <a:schemeClr val="tx1"/>
                </a:solidFill>
                <a:effectLst/>
                <a:latin typeface="+mn-lt"/>
                <a:ea typeface="+mn-ea"/>
                <a:cs typeface="+mn-cs"/>
              </a:rPr>
              <a:t>/</a:t>
            </a:r>
            <a:r>
              <a:rPr lang="fr-FR" sz="1200" kern="1200" dirty="0" err="1">
                <a:solidFill>
                  <a:schemeClr val="tx1"/>
                </a:solidFill>
                <a:effectLst/>
                <a:latin typeface="+mn-lt"/>
                <a:ea typeface="+mn-ea"/>
                <a:cs typeface="+mn-cs"/>
              </a:rPr>
              <a:t>PNiN</a:t>
            </a:r>
            <a:r>
              <a:rPr lang="fr-FR" sz="1200" kern="1200" dirty="0">
                <a:solidFill>
                  <a:schemeClr val="tx1"/>
                </a:solidFill>
                <a:effectLst/>
                <a:latin typeface="+mn-lt"/>
                <a:ea typeface="+mn-ea"/>
                <a:cs typeface="+mn-cs"/>
              </a:rPr>
              <a:t>. T</a:t>
            </a:r>
            <a:r>
              <a:rPr lang="fr-FR" sz="1200" b="1" kern="1200" dirty="0">
                <a:solidFill>
                  <a:schemeClr val="tx1"/>
                </a:solidFill>
                <a:effectLst/>
                <a:latin typeface="+mn-lt"/>
                <a:ea typeface="+mn-ea"/>
                <a:cs typeface="+mn-cs"/>
              </a:rPr>
              <a:t>endances de la malnutrition chronique des enfants de moins de 5 ans et ses déterminants au niveau national. </a:t>
            </a:r>
            <a:r>
              <a:rPr lang="fr-FR" sz="1200" kern="1200" dirty="0">
                <a:solidFill>
                  <a:schemeClr val="tx1"/>
                </a:solidFill>
                <a:effectLst/>
                <a:latin typeface="+mn-lt"/>
                <a:ea typeface="+mn-ea"/>
                <a:cs typeface="+mn-cs"/>
              </a:rPr>
              <a:t>Rapport </a:t>
            </a:r>
            <a:r>
              <a:rPr lang="fr-FR" sz="1200" kern="1200" dirty="0" err="1">
                <a:solidFill>
                  <a:schemeClr val="tx1"/>
                </a:solidFill>
                <a:effectLst/>
                <a:latin typeface="+mn-lt"/>
                <a:ea typeface="+mn-ea"/>
                <a:cs typeface="+mn-cs"/>
              </a:rPr>
              <a:t>PNiN</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N°2</a:t>
            </a:r>
            <a:r>
              <a:rPr lang="fr-FR" sz="1200" kern="1200" dirty="0">
                <a:solidFill>
                  <a:schemeClr val="tx1"/>
                </a:solidFill>
                <a:effectLst/>
                <a:latin typeface="+mn-lt"/>
                <a:ea typeface="+mn-ea"/>
                <a:cs typeface="+mn-cs"/>
              </a:rPr>
              <a:t>, Janvier 2019, Niamey, Niger.</a:t>
            </a:r>
            <a:endParaRPr lang="en-GB" sz="1200" kern="1200" dirty="0">
              <a:solidFill>
                <a:schemeClr val="tx1"/>
              </a:solidFill>
              <a:effectLst/>
              <a:latin typeface="+mn-lt"/>
              <a:ea typeface="+mn-ea"/>
              <a:cs typeface="+mn-cs"/>
            </a:endParaRPr>
          </a:p>
          <a:p>
            <a:pPr marL="342900" indent="-342900">
              <a:buFont typeface="+mj-lt"/>
              <a:buAutoNum type="arabicPeriod"/>
            </a:pPr>
            <a:r>
              <a:rPr lang="fr-FR" sz="1200" kern="1200" dirty="0" err="1">
                <a:solidFill>
                  <a:schemeClr val="tx1"/>
                </a:solidFill>
                <a:effectLst/>
                <a:latin typeface="+mn-lt"/>
                <a:ea typeface="+mn-ea"/>
                <a:cs typeface="+mn-cs"/>
              </a:rPr>
              <a:t>INS</a:t>
            </a:r>
            <a:r>
              <a:rPr lang="fr-FR" sz="1200" kern="1200" dirty="0">
                <a:solidFill>
                  <a:schemeClr val="tx1"/>
                </a:solidFill>
                <a:effectLst/>
                <a:latin typeface="+mn-lt"/>
                <a:ea typeface="+mn-ea"/>
                <a:cs typeface="+mn-cs"/>
              </a:rPr>
              <a:t>/</a:t>
            </a:r>
            <a:r>
              <a:rPr lang="fr-FR" sz="1200" kern="1200" dirty="0" err="1">
                <a:solidFill>
                  <a:schemeClr val="tx1"/>
                </a:solidFill>
                <a:effectLst/>
                <a:latin typeface="+mn-lt"/>
                <a:ea typeface="+mn-ea"/>
                <a:cs typeface="+mn-cs"/>
              </a:rPr>
              <a:t>HC3N</a:t>
            </a:r>
            <a:r>
              <a:rPr lang="fr-FR" sz="1200" kern="1200" dirty="0">
                <a:solidFill>
                  <a:schemeClr val="tx1"/>
                </a:solidFill>
                <a:effectLst/>
                <a:latin typeface="+mn-lt"/>
                <a:ea typeface="+mn-ea"/>
                <a:cs typeface="+mn-cs"/>
              </a:rPr>
              <a:t>/</a:t>
            </a:r>
            <a:r>
              <a:rPr lang="fr-FR" sz="1200" kern="1200" dirty="0" err="1">
                <a:solidFill>
                  <a:schemeClr val="tx1"/>
                </a:solidFill>
                <a:effectLst/>
                <a:latin typeface="+mn-lt"/>
                <a:ea typeface="+mn-ea"/>
                <a:cs typeface="+mn-cs"/>
              </a:rPr>
              <a:t>PNiN</a:t>
            </a:r>
            <a:r>
              <a:rPr lang="fr-FR" sz="1200" kern="1200" dirty="0">
                <a:solidFill>
                  <a:schemeClr val="tx1"/>
                </a:solidFill>
                <a:effectLst/>
                <a:latin typeface="+mn-lt"/>
                <a:ea typeface="+mn-ea"/>
                <a:cs typeface="+mn-cs"/>
              </a:rPr>
              <a:t>. D</a:t>
            </a:r>
            <a:r>
              <a:rPr lang="fr-FR" sz="1200" b="1" kern="1200" dirty="0">
                <a:solidFill>
                  <a:schemeClr val="tx1"/>
                </a:solidFill>
                <a:effectLst/>
                <a:latin typeface="+mn-lt"/>
                <a:ea typeface="+mn-ea"/>
                <a:cs typeface="+mn-cs"/>
              </a:rPr>
              <a:t>isparités de la malnutrition chronique des enfants de moins de 5 ans et ses déterminants au niveau des régions</a:t>
            </a:r>
            <a:r>
              <a:rPr lang="fr-FR" sz="1200" kern="1200" dirty="0">
                <a:solidFill>
                  <a:schemeClr val="tx1"/>
                </a:solidFill>
                <a:effectLst/>
                <a:latin typeface="+mn-lt"/>
                <a:ea typeface="+mn-ea"/>
                <a:cs typeface="+mn-cs"/>
              </a:rPr>
              <a:t>. Rapport </a:t>
            </a:r>
            <a:r>
              <a:rPr lang="fr-FR" sz="1200" kern="1200" dirty="0" err="1">
                <a:solidFill>
                  <a:schemeClr val="tx1"/>
                </a:solidFill>
                <a:effectLst/>
                <a:latin typeface="+mn-lt"/>
                <a:ea typeface="+mn-ea"/>
                <a:cs typeface="+mn-cs"/>
              </a:rPr>
              <a:t>PNiN</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N°3</a:t>
            </a:r>
            <a:r>
              <a:rPr lang="fr-FR" sz="1200" kern="1200" dirty="0">
                <a:solidFill>
                  <a:schemeClr val="tx1"/>
                </a:solidFill>
                <a:effectLst/>
                <a:latin typeface="+mn-lt"/>
                <a:ea typeface="+mn-ea"/>
                <a:cs typeface="+mn-cs"/>
              </a:rPr>
              <a:t>, Janvier 2019, Niamey, Niger.</a:t>
            </a:r>
            <a:endParaRPr lang="en-GB" sz="1200" kern="1200" dirty="0">
              <a:solidFill>
                <a:schemeClr val="tx1"/>
              </a:solidFill>
              <a:effectLst/>
              <a:latin typeface="+mn-lt"/>
              <a:ea typeface="+mn-ea"/>
              <a:cs typeface="+mn-cs"/>
            </a:endParaRPr>
          </a:p>
          <a:p>
            <a:pPr marL="342900" indent="-342900">
              <a:buFont typeface="+mj-lt"/>
              <a:buAutoNum type="arabicPeriod"/>
            </a:pPr>
            <a:r>
              <a:rPr lang="fr-FR" sz="1200" kern="1200" dirty="0" err="1">
                <a:solidFill>
                  <a:schemeClr val="tx1"/>
                </a:solidFill>
                <a:effectLst/>
                <a:latin typeface="+mn-lt"/>
                <a:ea typeface="+mn-ea"/>
                <a:cs typeface="+mn-cs"/>
              </a:rPr>
              <a:t>HC3N</a:t>
            </a:r>
            <a:r>
              <a:rPr lang="fr-FR" sz="1200" kern="1200" dirty="0">
                <a:solidFill>
                  <a:schemeClr val="tx1"/>
                </a:solidFill>
                <a:effectLst/>
                <a:latin typeface="+mn-lt"/>
                <a:ea typeface="+mn-ea"/>
                <a:cs typeface="+mn-cs"/>
              </a:rPr>
              <a:t>. 2020. </a:t>
            </a:r>
            <a:r>
              <a:rPr lang="fr-FR" sz="1200" b="1" kern="1200" dirty="0">
                <a:solidFill>
                  <a:schemeClr val="tx1"/>
                </a:solidFill>
                <a:effectLst/>
                <a:latin typeface="+mn-lt"/>
                <a:ea typeface="+mn-ea"/>
                <a:cs typeface="+mn-cs"/>
              </a:rPr>
              <a:t>Rapport Final sur l’Analyse budgétaire du financement public de la nutrition en 2016 et 2017</a:t>
            </a:r>
            <a:r>
              <a:rPr lang="fr-FR" sz="1200" kern="1200" dirty="0">
                <a:solidFill>
                  <a:schemeClr val="tx1"/>
                </a:solidFill>
                <a:effectLst/>
                <a:latin typeface="+mn-lt"/>
                <a:ea typeface="+mn-ea"/>
                <a:cs typeface="+mn-cs"/>
              </a:rPr>
              <a:t>.</a:t>
            </a:r>
          </a:p>
          <a:p>
            <a:pPr marL="342900" indent="-342900">
              <a:buFont typeface="+mj-lt"/>
              <a:buAutoNum type="arabicPeriod"/>
            </a:pPr>
            <a:r>
              <a:rPr lang="fr-FR" sz="1200" kern="1200" dirty="0" err="1">
                <a:solidFill>
                  <a:schemeClr val="tx1"/>
                </a:solidFill>
                <a:effectLst/>
                <a:latin typeface="+mn-lt"/>
                <a:ea typeface="+mn-ea"/>
                <a:cs typeface="+mn-cs"/>
              </a:rPr>
              <a:t>INS</a:t>
            </a:r>
            <a:r>
              <a:rPr lang="fr-FR" sz="1200" kern="1200" dirty="0">
                <a:solidFill>
                  <a:schemeClr val="tx1"/>
                </a:solidFill>
                <a:effectLst/>
                <a:latin typeface="+mn-lt"/>
                <a:ea typeface="+mn-ea"/>
                <a:cs typeface="+mn-cs"/>
              </a:rPr>
              <a:t>/</a:t>
            </a:r>
            <a:r>
              <a:rPr lang="fr-FR" sz="1200" kern="1200" dirty="0" err="1">
                <a:solidFill>
                  <a:schemeClr val="tx1"/>
                </a:solidFill>
                <a:effectLst/>
                <a:latin typeface="+mn-lt"/>
                <a:ea typeface="+mn-ea"/>
                <a:cs typeface="+mn-cs"/>
              </a:rPr>
              <a:t>HC3N</a:t>
            </a:r>
            <a:r>
              <a:rPr lang="fr-FR" sz="1200" kern="1200" dirty="0">
                <a:solidFill>
                  <a:schemeClr val="tx1"/>
                </a:solidFill>
                <a:effectLst/>
                <a:latin typeface="+mn-lt"/>
                <a:ea typeface="+mn-ea"/>
                <a:cs typeface="+mn-cs"/>
              </a:rPr>
              <a:t>/</a:t>
            </a:r>
            <a:r>
              <a:rPr lang="fr-FR" sz="1200" kern="1200" dirty="0" err="1">
                <a:solidFill>
                  <a:schemeClr val="tx1"/>
                </a:solidFill>
                <a:effectLst/>
                <a:latin typeface="+mn-lt"/>
                <a:ea typeface="+mn-ea"/>
                <a:cs typeface="+mn-cs"/>
              </a:rPr>
              <a:t>PNiN</a:t>
            </a:r>
            <a:r>
              <a:rPr lang="fr-FR" sz="1200" kern="1200" dirty="0">
                <a:solidFill>
                  <a:schemeClr val="tx1"/>
                </a:solidFill>
                <a:effectLst/>
                <a:latin typeface="+mn-lt"/>
                <a:ea typeface="+mn-ea"/>
                <a:cs typeface="+mn-cs"/>
              </a:rPr>
              <a:t>.</a:t>
            </a:r>
            <a:r>
              <a:rPr lang="fr-FR" sz="1200" kern="1200" baseline="0" dirty="0">
                <a:solidFill>
                  <a:schemeClr val="tx1"/>
                </a:solidFill>
                <a:effectLst/>
                <a:latin typeface="+mn-lt"/>
                <a:ea typeface="+mn-ea"/>
                <a:cs typeface="+mn-cs"/>
              </a:rPr>
              <a:t>  2020. </a:t>
            </a:r>
            <a:r>
              <a:rPr lang="fr-FR" sz="1200" b="1" kern="1200" baseline="0" dirty="0">
                <a:solidFill>
                  <a:schemeClr val="tx1"/>
                </a:solidFill>
                <a:effectLst/>
                <a:latin typeface="+mn-lt"/>
                <a:ea typeface="+mn-ea"/>
                <a:cs typeface="+mn-cs"/>
              </a:rPr>
              <a:t>Caractéristiques/Profils des populations les plus affectées par la malnutrition</a:t>
            </a:r>
            <a:r>
              <a:rPr lang="fr-FR" sz="1200" kern="1200" baseline="0" dirty="0">
                <a:solidFill>
                  <a:schemeClr val="tx1"/>
                </a:solidFill>
                <a:effectLst/>
                <a:latin typeface="+mn-lt"/>
                <a:ea typeface="+mn-ea"/>
                <a:cs typeface="+mn-cs"/>
              </a:rPr>
              <a:t>. Rapport </a:t>
            </a:r>
            <a:r>
              <a:rPr lang="fr-FR" sz="1200" kern="1200" baseline="0" dirty="0" err="1">
                <a:solidFill>
                  <a:schemeClr val="tx1"/>
                </a:solidFill>
                <a:effectLst/>
                <a:latin typeface="+mn-lt"/>
                <a:ea typeface="+mn-ea"/>
                <a:cs typeface="+mn-cs"/>
              </a:rPr>
              <a:t>PNIN</a:t>
            </a:r>
            <a:endParaRPr lang="fr-FR" sz="1200" kern="1200" baseline="0" dirty="0">
              <a:solidFill>
                <a:schemeClr val="tx1"/>
              </a:solidFill>
              <a:effectLst/>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200" kern="1200" baseline="0" dirty="0" err="1">
                <a:solidFill>
                  <a:schemeClr val="tx1"/>
                </a:solidFill>
                <a:effectLst/>
                <a:latin typeface="+mn-lt"/>
                <a:ea typeface="+mn-ea"/>
                <a:cs typeface="+mn-cs"/>
              </a:rPr>
              <a:t>INS</a:t>
            </a:r>
            <a:r>
              <a:rPr lang="fr-FR" sz="1200" kern="1200" baseline="0" dirty="0">
                <a:solidFill>
                  <a:schemeClr val="tx1"/>
                </a:solidFill>
                <a:effectLst/>
                <a:latin typeface="+mn-lt"/>
                <a:ea typeface="+mn-ea"/>
                <a:cs typeface="+mn-cs"/>
              </a:rPr>
              <a:t>/</a:t>
            </a:r>
            <a:r>
              <a:rPr lang="fr-FR" sz="1200" kern="1200" baseline="0" dirty="0" err="1">
                <a:solidFill>
                  <a:schemeClr val="tx1"/>
                </a:solidFill>
                <a:effectLst/>
                <a:latin typeface="+mn-lt"/>
                <a:ea typeface="+mn-ea"/>
                <a:cs typeface="+mn-cs"/>
              </a:rPr>
              <a:t>ANSAE</a:t>
            </a:r>
            <a:r>
              <a:rPr lang="fr-FR" sz="1200" kern="1200" baseline="0" dirty="0">
                <a:solidFill>
                  <a:schemeClr val="tx1"/>
                </a:solidFill>
                <a:effectLst/>
                <a:latin typeface="+mn-lt"/>
                <a:ea typeface="+mn-ea"/>
                <a:cs typeface="+mn-cs"/>
              </a:rPr>
              <a:t>. 2020. </a:t>
            </a:r>
            <a:r>
              <a:rPr lang="fr-FR" sz="1200" b="1" kern="1200" baseline="0" dirty="0">
                <a:solidFill>
                  <a:schemeClr val="tx1"/>
                </a:solidFill>
                <a:effectLst/>
                <a:latin typeface="+mn-lt"/>
                <a:ea typeface="+mn-ea"/>
                <a:cs typeface="+mn-cs"/>
              </a:rPr>
              <a:t>Synthèse Analytique de l’ étude intitulée « Dynamique de la vulnérabilité a l’ insécurité alimentaire des ménages en milieu rural au Niger</a:t>
            </a:r>
            <a:r>
              <a:rPr lang="fr-FR" sz="1200" kern="1200" baseline="0" dirty="0">
                <a:solidFill>
                  <a:schemeClr val="tx1"/>
                </a:solidFill>
                <a:effectLst/>
                <a:latin typeface="+mn-lt"/>
                <a:ea typeface="+mn-ea"/>
                <a:cs typeface="+mn-cs"/>
              </a:rPr>
              <a:t>. Mémoire de fin d’ étude (</a:t>
            </a:r>
            <a:r>
              <a:rPr lang="fr-FR" sz="1200" kern="1200" baseline="0" dirty="0" err="1">
                <a:solidFill>
                  <a:schemeClr val="tx1"/>
                </a:solidFill>
                <a:effectLst/>
                <a:latin typeface="+mn-lt"/>
                <a:ea typeface="+mn-ea"/>
                <a:cs typeface="+mn-cs"/>
              </a:rPr>
              <a:t>Hamadou</a:t>
            </a:r>
            <a:r>
              <a:rPr lang="fr-FR" sz="1200" kern="1200" baseline="0" dirty="0">
                <a:solidFill>
                  <a:schemeClr val="tx1"/>
                </a:solidFill>
                <a:effectLst/>
                <a:latin typeface="+mn-lt"/>
                <a:ea typeface="+mn-ea"/>
                <a:cs typeface="+mn-cs"/>
              </a:rPr>
              <a:t> Souleymane) de L’</a:t>
            </a:r>
            <a:r>
              <a:rPr lang="fr-FR" sz="1200" kern="1200" baseline="0" dirty="0" err="1">
                <a:solidFill>
                  <a:schemeClr val="tx1"/>
                </a:solidFill>
                <a:effectLst/>
                <a:latin typeface="+mn-lt"/>
                <a:ea typeface="+mn-ea"/>
                <a:cs typeface="+mn-cs"/>
              </a:rPr>
              <a:t>Ecole</a:t>
            </a:r>
            <a:r>
              <a:rPr lang="fr-FR" sz="1200" kern="1200" baseline="0" dirty="0">
                <a:solidFill>
                  <a:schemeClr val="tx1"/>
                </a:solidFill>
                <a:effectLst/>
                <a:latin typeface="+mn-lt"/>
                <a:ea typeface="+mn-ea"/>
                <a:cs typeface="+mn-cs"/>
              </a:rPr>
              <a:t> Nationale de la Statistique et l’Analyse économique (</a:t>
            </a:r>
            <a:r>
              <a:rPr lang="fr-FR" sz="1200" kern="1200" baseline="0" dirty="0" err="1">
                <a:solidFill>
                  <a:schemeClr val="tx1"/>
                </a:solidFill>
                <a:effectLst/>
                <a:latin typeface="+mn-lt"/>
                <a:ea typeface="+mn-ea"/>
                <a:cs typeface="+mn-cs"/>
              </a:rPr>
              <a:t>ANSAE</a:t>
            </a:r>
            <a:r>
              <a:rPr lang="fr-FR" sz="1200" kern="1200" baseline="0" dirty="0">
                <a:solidFill>
                  <a:schemeClr val="tx1"/>
                </a:solidFill>
                <a:effectLst/>
                <a:latin typeface="+mn-lt"/>
                <a:ea typeface="+mn-ea"/>
                <a:cs typeface="+mn-cs"/>
              </a:rPr>
              <a:t>).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200" kern="1200" baseline="0" dirty="0" err="1">
                <a:solidFill>
                  <a:schemeClr val="tx1"/>
                </a:solidFill>
                <a:effectLst/>
                <a:latin typeface="+mn-lt"/>
                <a:ea typeface="+mn-ea"/>
                <a:cs typeface="+mn-cs"/>
              </a:rPr>
              <a:t>INS</a:t>
            </a:r>
            <a:r>
              <a:rPr lang="fr-FR" sz="1200" kern="1200" baseline="0" dirty="0">
                <a:solidFill>
                  <a:schemeClr val="tx1"/>
                </a:solidFill>
                <a:effectLst/>
                <a:latin typeface="+mn-lt"/>
                <a:ea typeface="+mn-ea"/>
                <a:cs typeface="+mn-cs"/>
              </a:rPr>
              <a:t>/</a:t>
            </a:r>
            <a:r>
              <a:rPr lang="fr-FR" sz="1200" kern="1200" baseline="0" dirty="0" err="1">
                <a:solidFill>
                  <a:schemeClr val="tx1"/>
                </a:solidFill>
                <a:effectLst/>
                <a:latin typeface="+mn-lt"/>
                <a:ea typeface="+mn-ea"/>
                <a:cs typeface="+mn-cs"/>
              </a:rPr>
              <a:t>PNiN</a:t>
            </a:r>
            <a:r>
              <a:rPr lang="fr-FR" sz="1200" kern="1200" baseline="0" dirty="0">
                <a:solidFill>
                  <a:schemeClr val="tx1"/>
                </a:solidFill>
                <a:effectLst/>
                <a:latin typeface="+mn-lt"/>
                <a:ea typeface="+mn-ea"/>
                <a:cs typeface="+mn-cs"/>
              </a:rPr>
              <a:t>. Synthèse Analytique de l’ étude intitulée «</a:t>
            </a:r>
            <a:r>
              <a:rPr lang="fr-FR" sz="1200" b="0" kern="1200" baseline="0" dirty="0">
                <a:solidFill>
                  <a:schemeClr val="tx1"/>
                </a:solidFill>
                <a:effectLst/>
                <a:latin typeface="+mn-lt"/>
                <a:ea typeface="+mn-ea"/>
                <a:cs typeface="+mn-cs"/>
              </a:rPr>
              <a:t> </a:t>
            </a:r>
            <a:r>
              <a:rPr lang="fr-FR" sz="1100" b="1" kern="1200" dirty="0">
                <a:solidFill>
                  <a:schemeClr val="tx1"/>
                </a:solidFill>
                <a:effectLst/>
                <a:latin typeface="+mn-lt"/>
                <a:ea typeface="+mn-ea"/>
                <a:cs typeface="+mn-cs"/>
              </a:rPr>
              <a:t>Le profil nutritionnel des femmes en âge de procréer selon les caractéristiques socio-économiques et démographiques au Niger</a:t>
            </a:r>
            <a:r>
              <a:rPr lang="fr-FR" sz="1100" b="0" kern="1200" dirty="0">
                <a:solidFill>
                  <a:schemeClr val="tx1"/>
                </a:solidFill>
                <a:effectLst/>
                <a:latin typeface="+mn-lt"/>
                <a:ea typeface="+mn-ea"/>
                <a:cs typeface="+mn-cs"/>
              </a:rPr>
              <a:t> ». </a:t>
            </a:r>
            <a:r>
              <a:rPr lang="fr-FR" sz="1200" kern="1200" baseline="0" dirty="0">
                <a:solidFill>
                  <a:schemeClr val="tx1"/>
                </a:solidFill>
                <a:effectLst/>
                <a:latin typeface="+mn-lt"/>
                <a:ea typeface="+mn-ea"/>
                <a:cs typeface="+mn-cs"/>
              </a:rPr>
              <a:t>Mémoire de fin d’ étude (</a:t>
            </a:r>
            <a:r>
              <a:rPr lang="fr-FR" sz="1100" kern="1200" dirty="0" err="1">
                <a:solidFill>
                  <a:schemeClr val="tx1"/>
                </a:solidFill>
                <a:effectLst/>
                <a:latin typeface="+mn-lt"/>
                <a:ea typeface="+mn-ea"/>
                <a:cs typeface="+mn-cs"/>
              </a:rPr>
              <a:t>Kimba</a:t>
            </a:r>
            <a:r>
              <a:rPr lang="fr-FR" sz="1100" kern="1200" dirty="0">
                <a:solidFill>
                  <a:schemeClr val="tx1"/>
                </a:solidFill>
                <a:effectLst/>
                <a:latin typeface="+mn-lt"/>
                <a:ea typeface="+mn-ea"/>
                <a:cs typeface="+mn-cs"/>
              </a:rPr>
              <a:t> Ousmane </a:t>
            </a:r>
            <a:r>
              <a:rPr lang="fr-FR" sz="1100" kern="1200" dirty="0" err="1">
                <a:solidFill>
                  <a:schemeClr val="tx1"/>
                </a:solidFill>
                <a:effectLst/>
                <a:latin typeface="+mn-lt"/>
                <a:ea typeface="+mn-ea"/>
                <a:cs typeface="+mn-cs"/>
              </a:rPr>
              <a:t>Hamidou</a:t>
            </a:r>
            <a:r>
              <a:rPr lang="fr-FR" sz="1100" kern="1200" dirty="0">
                <a:solidFill>
                  <a:schemeClr val="tx1"/>
                </a:solidFill>
                <a:effectLst/>
                <a:latin typeface="+mn-lt"/>
                <a:ea typeface="+mn-ea"/>
                <a:cs typeface="+mn-cs"/>
              </a:rPr>
              <a:t> </a:t>
            </a:r>
            <a:r>
              <a:rPr lang="fr-FR" sz="1200" kern="1200" baseline="0" dirty="0">
                <a:solidFill>
                  <a:schemeClr val="tx1"/>
                </a:solidFill>
                <a:effectLst/>
                <a:latin typeface="+mn-lt"/>
                <a:ea typeface="+mn-ea"/>
                <a:cs typeface="+mn-cs"/>
              </a:rPr>
              <a:t>) de L’</a:t>
            </a:r>
            <a:r>
              <a:rPr lang="fr-FR" sz="1200" kern="1200" baseline="0" dirty="0" err="1">
                <a:solidFill>
                  <a:schemeClr val="tx1"/>
                </a:solidFill>
                <a:effectLst/>
                <a:latin typeface="+mn-lt"/>
                <a:ea typeface="+mn-ea"/>
                <a:cs typeface="+mn-cs"/>
              </a:rPr>
              <a:t>Ecole</a:t>
            </a:r>
            <a:r>
              <a:rPr lang="fr-FR" sz="1200" kern="1200" baseline="0" dirty="0">
                <a:solidFill>
                  <a:schemeClr val="tx1"/>
                </a:solidFill>
                <a:effectLst/>
                <a:latin typeface="+mn-lt"/>
                <a:ea typeface="+mn-ea"/>
                <a:cs typeface="+mn-cs"/>
              </a:rPr>
              <a:t> Nationale </a:t>
            </a:r>
            <a:r>
              <a:rPr lang="fr-FR" sz="1100" kern="1200" dirty="0">
                <a:solidFill>
                  <a:schemeClr val="tx1"/>
                </a:solidFill>
                <a:effectLst/>
                <a:latin typeface="+mn-lt"/>
                <a:ea typeface="+mn-ea"/>
                <a:cs typeface="+mn-cs"/>
              </a:rPr>
              <a:t>Supérieure de Statistique et d’</a:t>
            </a:r>
            <a:r>
              <a:rPr lang="fr-FR" sz="1100" kern="1200" dirty="0" err="1">
                <a:solidFill>
                  <a:schemeClr val="tx1"/>
                </a:solidFill>
                <a:effectLst/>
                <a:latin typeface="+mn-lt"/>
                <a:ea typeface="+mn-ea"/>
                <a:cs typeface="+mn-cs"/>
              </a:rPr>
              <a:t>Economie</a:t>
            </a:r>
            <a:r>
              <a:rPr lang="fr-FR" sz="1100" kern="1200" dirty="0">
                <a:solidFill>
                  <a:schemeClr val="tx1"/>
                </a:solidFill>
                <a:effectLst/>
                <a:latin typeface="+mn-lt"/>
                <a:ea typeface="+mn-ea"/>
                <a:cs typeface="+mn-cs"/>
              </a:rPr>
              <a:t> Appliquée d’Abidjan;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fr-FR" sz="1100" kern="1200" baseline="0" dirty="0" err="1">
                <a:solidFill>
                  <a:schemeClr val="tx1"/>
                </a:solidFill>
                <a:effectLst/>
                <a:latin typeface="+mn-lt"/>
                <a:ea typeface="+mn-ea"/>
                <a:cs typeface="+mn-cs"/>
              </a:rPr>
              <a:t>HC3N</a:t>
            </a:r>
            <a:r>
              <a:rPr lang="fr-FR" sz="1100" kern="1200" baseline="0" dirty="0">
                <a:solidFill>
                  <a:schemeClr val="tx1"/>
                </a:solidFill>
                <a:effectLst/>
                <a:latin typeface="+mn-lt"/>
                <a:ea typeface="+mn-ea"/>
                <a:cs typeface="+mn-cs"/>
              </a:rPr>
              <a:t>/</a:t>
            </a:r>
            <a:r>
              <a:rPr lang="fr-FR" sz="1100" kern="1200" baseline="0" dirty="0" err="1">
                <a:solidFill>
                  <a:schemeClr val="tx1"/>
                </a:solidFill>
                <a:effectLst/>
                <a:latin typeface="+mn-lt"/>
                <a:ea typeface="+mn-ea"/>
                <a:cs typeface="+mn-cs"/>
              </a:rPr>
              <a:t>MSP</a:t>
            </a:r>
            <a:r>
              <a:rPr lang="fr-FR" sz="1100" kern="1200" baseline="0" dirty="0">
                <a:solidFill>
                  <a:schemeClr val="tx1"/>
                </a:solidFill>
                <a:effectLst/>
                <a:latin typeface="+mn-lt"/>
                <a:ea typeface="+mn-ea"/>
                <a:cs typeface="+mn-cs"/>
              </a:rPr>
              <a:t>/</a:t>
            </a:r>
            <a:r>
              <a:rPr lang="fr-FR" sz="1100" kern="1200" baseline="0" dirty="0" err="1">
                <a:solidFill>
                  <a:schemeClr val="tx1"/>
                </a:solidFill>
                <a:effectLst/>
                <a:latin typeface="+mn-lt"/>
                <a:ea typeface="+mn-ea"/>
                <a:cs typeface="+mn-cs"/>
              </a:rPr>
              <a:t>INS</a:t>
            </a:r>
            <a:r>
              <a:rPr lang="fr-FR" sz="1100" kern="1200" baseline="0" dirty="0">
                <a:solidFill>
                  <a:schemeClr val="tx1"/>
                </a:solidFill>
                <a:effectLst/>
                <a:latin typeface="+mn-lt"/>
                <a:ea typeface="+mn-ea"/>
                <a:cs typeface="+mn-cs"/>
              </a:rPr>
              <a:t>. 2020. </a:t>
            </a:r>
            <a:r>
              <a:rPr lang="fr-FR" sz="1100" b="1" kern="1200" baseline="0" dirty="0">
                <a:solidFill>
                  <a:schemeClr val="tx1"/>
                </a:solidFill>
                <a:effectLst/>
                <a:latin typeface="+mn-lt"/>
                <a:ea typeface="+mn-ea"/>
                <a:cs typeface="+mn-cs"/>
              </a:rPr>
              <a:t>Grille d’ évaluation de l’ intégration de la nutrition dans les documents stratégiques de la </a:t>
            </a:r>
            <a:r>
              <a:rPr lang="fr-FR" sz="1100" b="1" kern="1200" baseline="0" dirty="0" err="1">
                <a:solidFill>
                  <a:schemeClr val="tx1"/>
                </a:solidFill>
                <a:effectLst/>
                <a:latin typeface="+mn-lt"/>
                <a:ea typeface="+mn-ea"/>
                <a:cs typeface="+mn-cs"/>
              </a:rPr>
              <a:t>PNSN</a:t>
            </a:r>
            <a:r>
              <a:rPr lang="fr-FR" sz="1100" b="1" kern="1200" baseline="0" dirty="0">
                <a:solidFill>
                  <a:schemeClr val="tx1"/>
                </a:solidFill>
                <a:effectLst/>
                <a:latin typeface="+mn-lt"/>
                <a:ea typeface="+mn-ea"/>
                <a:cs typeface="+mn-cs"/>
              </a:rPr>
              <a:t>: Cas du Ministère de la Sante Publique</a:t>
            </a:r>
            <a:r>
              <a:rPr lang="fr-FR" sz="1100" kern="1200" baseline="0" dirty="0">
                <a:solidFill>
                  <a:schemeClr val="tx1"/>
                </a:solidFill>
                <a:effectLst/>
                <a:latin typeface="+mn-lt"/>
                <a:ea typeface="+mn-ea"/>
                <a:cs typeface="+mn-cs"/>
              </a:rPr>
              <a:t> (</a:t>
            </a:r>
            <a:r>
              <a:rPr lang="fr-FR" sz="1100" kern="1200" baseline="0" dirty="0" err="1">
                <a:solidFill>
                  <a:schemeClr val="tx1"/>
                </a:solidFill>
                <a:effectLst/>
                <a:latin typeface="+mn-lt"/>
                <a:ea typeface="+mn-ea"/>
                <a:cs typeface="+mn-cs"/>
              </a:rPr>
              <a:t>MSP</a:t>
            </a:r>
            <a:r>
              <a:rPr lang="fr-FR" sz="1100" kern="1200" baseline="0" dirty="0">
                <a:solidFill>
                  <a:schemeClr val="tx1"/>
                </a:solidFill>
                <a:effectLst/>
                <a:latin typeface="+mn-lt"/>
                <a:ea typeface="+mn-ea"/>
                <a:cs typeface="+mn-cs"/>
              </a:rPr>
              <a:t>). Rapport </a:t>
            </a:r>
            <a:r>
              <a:rPr lang="fr-FR" sz="1100" kern="1200" baseline="0" dirty="0" err="1">
                <a:solidFill>
                  <a:schemeClr val="tx1"/>
                </a:solidFill>
                <a:effectLst/>
                <a:latin typeface="+mn-lt"/>
                <a:ea typeface="+mn-ea"/>
                <a:cs typeface="+mn-cs"/>
              </a:rPr>
              <a:t>PNIN</a:t>
            </a:r>
            <a:r>
              <a:rPr lang="fr-FR" sz="1100" kern="1200" baseline="0" dirty="0">
                <a:solidFill>
                  <a:schemeClr val="tx1"/>
                </a:solidFill>
                <a:effectLst/>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fr-FR" sz="1100" kern="1200" baseline="0" dirty="0" err="1">
                <a:solidFill>
                  <a:schemeClr val="tx1"/>
                </a:solidFill>
                <a:effectLst/>
                <a:latin typeface="+mn-lt"/>
                <a:ea typeface="+mn-ea"/>
                <a:cs typeface="+mn-cs"/>
              </a:rPr>
              <a:t>HC3N</a:t>
            </a:r>
            <a:r>
              <a:rPr lang="fr-FR" sz="1100" kern="1200" baseline="0" dirty="0">
                <a:solidFill>
                  <a:schemeClr val="tx1"/>
                </a:solidFill>
                <a:effectLst/>
                <a:latin typeface="+mn-lt"/>
                <a:ea typeface="+mn-ea"/>
                <a:cs typeface="+mn-cs"/>
              </a:rPr>
              <a:t>/</a:t>
            </a:r>
            <a:r>
              <a:rPr lang="fr-FR" sz="1100" kern="1200" baseline="0" dirty="0" err="1">
                <a:solidFill>
                  <a:schemeClr val="tx1"/>
                </a:solidFill>
                <a:effectLst/>
                <a:latin typeface="+mn-lt"/>
                <a:ea typeface="+mn-ea"/>
                <a:cs typeface="+mn-cs"/>
              </a:rPr>
              <a:t>MAGEL</a:t>
            </a:r>
            <a:r>
              <a:rPr lang="fr-FR" sz="1100" kern="1200" baseline="0" dirty="0">
                <a:solidFill>
                  <a:schemeClr val="tx1"/>
                </a:solidFill>
                <a:effectLst/>
                <a:latin typeface="+mn-lt"/>
                <a:ea typeface="+mn-ea"/>
                <a:cs typeface="+mn-cs"/>
              </a:rPr>
              <a:t>/</a:t>
            </a:r>
            <a:r>
              <a:rPr lang="fr-FR" sz="1100" kern="1200" baseline="0" dirty="0" err="1">
                <a:solidFill>
                  <a:schemeClr val="tx1"/>
                </a:solidFill>
                <a:effectLst/>
                <a:latin typeface="+mn-lt"/>
                <a:ea typeface="+mn-ea"/>
                <a:cs typeface="+mn-cs"/>
              </a:rPr>
              <a:t>INS</a:t>
            </a:r>
            <a:r>
              <a:rPr lang="fr-FR" sz="1100" kern="1200" baseline="0" dirty="0">
                <a:solidFill>
                  <a:schemeClr val="tx1"/>
                </a:solidFill>
                <a:effectLst/>
                <a:latin typeface="+mn-lt"/>
                <a:ea typeface="+mn-ea"/>
                <a:cs typeface="+mn-cs"/>
              </a:rPr>
              <a:t>. 2020. </a:t>
            </a:r>
            <a:r>
              <a:rPr lang="fr-FR" sz="1100" b="1" kern="1200" baseline="0" dirty="0">
                <a:solidFill>
                  <a:schemeClr val="tx1"/>
                </a:solidFill>
                <a:effectLst/>
                <a:latin typeface="+mn-lt"/>
                <a:ea typeface="+mn-ea"/>
                <a:cs typeface="+mn-cs"/>
              </a:rPr>
              <a:t>Note d’orientation. Développement d’une agriculture et des systèmes alimentaires sensibles a la nutrition au Niger</a:t>
            </a:r>
            <a:r>
              <a:rPr lang="fr-FR" sz="1100" kern="1200" baseline="0" dirty="0">
                <a:solidFill>
                  <a:schemeClr val="tx1"/>
                </a:solidFill>
                <a:effectLst/>
                <a:latin typeface="+mn-lt"/>
                <a:ea typeface="+mn-ea"/>
                <a:cs typeface="+mn-cs"/>
              </a:rPr>
              <a:t>. Rapport </a:t>
            </a:r>
            <a:r>
              <a:rPr lang="fr-FR" sz="1100" kern="1200" baseline="0" dirty="0" err="1">
                <a:solidFill>
                  <a:schemeClr val="tx1"/>
                </a:solidFill>
                <a:effectLst/>
                <a:latin typeface="+mn-lt"/>
                <a:ea typeface="+mn-ea"/>
                <a:cs typeface="+mn-cs"/>
              </a:rPr>
              <a:t>PNIN</a:t>
            </a:r>
            <a:r>
              <a:rPr lang="fr-FR" sz="1100" kern="1200" baseline="0" dirty="0">
                <a:solidFill>
                  <a:schemeClr val="tx1"/>
                </a:solidFill>
                <a:effectLst/>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fr-FR" sz="1100" kern="1200" baseline="0" dirty="0" err="1">
                <a:solidFill>
                  <a:schemeClr val="tx1"/>
                </a:solidFill>
                <a:effectLst/>
                <a:latin typeface="+mn-lt"/>
                <a:ea typeface="+mn-ea"/>
                <a:cs typeface="+mn-cs"/>
              </a:rPr>
              <a:t>HC3N</a:t>
            </a:r>
            <a:r>
              <a:rPr lang="fr-FR" sz="1100" kern="1200" baseline="0" dirty="0">
                <a:solidFill>
                  <a:schemeClr val="tx1"/>
                </a:solidFill>
                <a:effectLst/>
                <a:latin typeface="+mn-lt"/>
                <a:ea typeface="+mn-ea"/>
                <a:cs typeface="+mn-cs"/>
              </a:rPr>
              <a:t>/</a:t>
            </a:r>
            <a:r>
              <a:rPr lang="fr-FR" sz="1100" kern="1200" baseline="0" dirty="0" err="1">
                <a:solidFill>
                  <a:schemeClr val="tx1"/>
                </a:solidFill>
                <a:effectLst/>
                <a:latin typeface="+mn-lt"/>
                <a:ea typeface="+mn-ea"/>
                <a:cs typeface="+mn-cs"/>
              </a:rPr>
              <a:t>MAGEL</a:t>
            </a:r>
            <a:r>
              <a:rPr lang="fr-FR" sz="1100" kern="1200" baseline="0" dirty="0">
                <a:solidFill>
                  <a:schemeClr val="tx1"/>
                </a:solidFill>
                <a:effectLst/>
                <a:latin typeface="+mn-lt"/>
                <a:ea typeface="+mn-ea"/>
                <a:cs typeface="+mn-cs"/>
              </a:rPr>
              <a:t>/</a:t>
            </a:r>
            <a:r>
              <a:rPr lang="fr-FR" sz="1100" kern="1200" baseline="0" dirty="0" err="1">
                <a:solidFill>
                  <a:schemeClr val="tx1"/>
                </a:solidFill>
                <a:effectLst/>
                <a:latin typeface="+mn-lt"/>
                <a:ea typeface="+mn-ea"/>
                <a:cs typeface="+mn-cs"/>
              </a:rPr>
              <a:t>INS</a:t>
            </a:r>
            <a:r>
              <a:rPr lang="fr-FR" sz="1100" kern="1200" baseline="0" dirty="0">
                <a:solidFill>
                  <a:schemeClr val="tx1"/>
                </a:solidFill>
                <a:effectLst/>
                <a:latin typeface="+mn-lt"/>
                <a:ea typeface="+mn-ea"/>
                <a:cs typeface="+mn-cs"/>
              </a:rPr>
              <a:t>. 2020. </a:t>
            </a:r>
            <a:r>
              <a:rPr lang="fr-FR" sz="1100" b="1" kern="1200" dirty="0">
                <a:solidFill>
                  <a:schemeClr val="tx1"/>
                </a:solidFill>
                <a:effectLst/>
                <a:latin typeface="+mn-lt"/>
                <a:ea typeface="+mn-ea"/>
                <a:cs typeface="+mn-cs"/>
              </a:rPr>
              <a:t>Évaluation du niveau d’intégration de la nutrition dans les documents stratégiques en lien avec le Ministère de l’Agriculture et de l’</a:t>
            </a:r>
            <a:r>
              <a:rPr lang="fr-FR" sz="1100" b="1" kern="1200" dirty="0" err="1">
                <a:solidFill>
                  <a:schemeClr val="tx1"/>
                </a:solidFill>
                <a:effectLst/>
                <a:latin typeface="+mn-lt"/>
                <a:ea typeface="+mn-ea"/>
                <a:cs typeface="+mn-cs"/>
              </a:rPr>
              <a:t>Elevage</a:t>
            </a:r>
            <a:r>
              <a:rPr lang="fr-FR" sz="1100" b="1" kern="1200" dirty="0">
                <a:solidFill>
                  <a:schemeClr val="tx1"/>
                </a:solidFill>
                <a:effectLst/>
                <a:latin typeface="+mn-lt"/>
                <a:ea typeface="+mn-ea"/>
                <a:cs typeface="+mn-cs"/>
              </a:rPr>
              <a:t> (</a:t>
            </a:r>
            <a:r>
              <a:rPr lang="fr-FR" sz="1100" b="1" kern="1200" dirty="0" err="1">
                <a:solidFill>
                  <a:schemeClr val="tx1"/>
                </a:solidFill>
                <a:effectLst/>
                <a:latin typeface="+mn-lt"/>
                <a:ea typeface="+mn-ea"/>
                <a:cs typeface="+mn-cs"/>
              </a:rPr>
              <a:t>MAGEL</a:t>
            </a:r>
            <a:r>
              <a:rPr lang="fr-FR" sz="1100" b="1" kern="1200" dirty="0">
                <a:solidFill>
                  <a:schemeClr val="tx1"/>
                </a:solidFill>
                <a:effectLst/>
                <a:latin typeface="+mn-lt"/>
                <a:ea typeface="+mn-ea"/>
                <a:cs typeface="+mn-cs"/>
              </a:rPr>
              <a:t>)</a:t>
            </a:r>
            <a:r>
              <a:rPr lang="fr-FR" sz="1100" b="0" kern="1200" dirty="0">
                <a:solidFill>
                  <a:schemeClr val="tx1"/>
                </a:solidFill>
                <a:effectLst/>
                <a:latin typeface="+mn-lt"/>
                <a:ea typeface="+mn-ea"/>
                <a:cs typeface="+mn-cs"/>
              </a:rPr>
              <a:t>. Rapport </a:t>
            </a:r>
            <a:r>
              <a:rPr lang="fr-FR" sz="1100" b="0" kern="1200" dirty="0" err="1">
                <a:solidFill>
                  <a:schemeClr val="tx1"/>
                </a:solidFill>
                <a:effectLst/>
                <a:latin typeface="+mn-lt"/>
                <a:ea typeface="+mn-ea"/>
                <a:cs typeface="+mn-cs"/>
              </a:rPr>
              <a:t>PNIN</a:t>
            </a:r>
            <a:r>
              <a:rPr lang="fr-FR" sz="1100" b="0" kern="1200" dirty="0">
                <a:solidFill>
                  <a:schemeClr val="tx1"/>
                </a:solidFill>
                <a:effectLst/>
                <a:latin typeface="+mn-lt"/>
                <a:ea typeface="+mn-ea"/>
                <a:cs typeface="+mn-cs"/>
              </a:rPr>
              <a:t>. </a:t>
            </a:r>
            <a:endParaRPr lang="en-GB" sz="1100" b="0" kern="1200" dirty="0">
              <a:solidFill>
                <a:schemeClr val="tx1"/>
              </a:solidFill>
              <a:effectLst/>
              <a:latin typeface="+mn-lt"/>
              <a:ea typeface="+mn-ea"/>
              <a:cs typeface="+mn-cs"/>
            </a:endParaRPr>
          </a:p>
          <a:p>
            <a:endParaRPr lang="fr-FR" sz="1200" kern="1200" dirty="0">
              <a:solidFill>
                <a:schemeClr val="tx1"/>
              </a:solidFill>
              <a:effectLst/>
              <a:latin typeface="+mn-lt"/>
              <a:ea typeface="+mn-ea"/>
              <a:cs typeface="+mn-cs"/>
            </a:endParaRPr>
          </a:p>
          <a:p>
            <a:pPr eaLnBrk="0" hangingPunct="0"/>
            <a:r>
              <a:rPr lang="fr-FR" sz="1200" kern="1200" dirty="0">
                <a:solidFill>
                  <a:schemeClr val="tx1"/>
                </a:solidFill>
                <a:effectLst/>
                <a:latin typeface="+mn-lt"/>
                <a:ea typeface="+mn-ea"/>
                <a:cs typeface="+mn-cs"/>
              </a:rPr>
              <a:t>Ce ne sont pas moins de 25 documents d’analyse élaborés dans cette période. Ces rapports ont été disséminés progressivement a travers plusieurs canaux dont : (1) la liste de la communauté des pratiques du </a:t>
            </a:r>
            <a:r>
              <a:rPr lang="fr-FR" sz="1200" kern="1200" dirty="0" err="1">
                <a:solidFill>
                  <a:schemeClr val="tx1"/>
                </a:solidFill>
                <a:effectLst/>
                <a:latin typeface="+mn-lt"/>
                <a:ea typeface="+mn-ea"/>
                <a:cs typeface="+mn-cs"/>
              </a:rPr>
              <a:t>GTNS</a:t>
            </a:r>
            <a:r>
              <a:rPr lang="fr-FR" sz="1200" kern="1200" dirty="0">
                <a:solidFill>
                  <a:schemeClr val="tx1"/>
                </a:solidFill>
                <a:effectLst/>
                <a:latin typeface="+mn-lt"/>
                <a:ea typeface="+mn-ea"/>
                <a:cs typeface="+mn-cs"/>
              </a:rPr>
              <a:t> et la </a:t>
            </a:r>
            <a:r>
              <a:rPr lang="fr-FR" sz="1200" b="1" kern="1200" dirty="0" err="1">
                <a:solidFill>
                  <a:schemeClr val="tx1"/>
                </a:solidFill>
                <a:effectLst/>
                <a:latin typeface="+mn-lt"/>
                <a:ea typeface="+mn-ea"/>
                <a:cs typeface="+mn-cs"/>
              </a:rPr>
              <a:t>listserv</a:t>
            </a:r>
            <a:r>
              <a:rPr lang="fr-FR" sz="1200" kern="1200" dirty="0">
                <a:solidFill>
                  <a:schemeClr val="tx1"/>
                </a:solidFill>
                <a:effectLst/>
                <a:latin typeface="+mn-lt"/>
                <a:ea typeface="+mn-ea"/>
                <a:cs typeface="+mn-cs"/>
              </a:rPr>
              <a:t> du Comite Technique de la </a:t>
            </a:r>
            <a:r>
              <a:rPr lang="fr-FR" sz="1200" kern="1200" dirty="0" err="1">
                <a:solidFill>
                  <a:schemeClr val="tx1"/>
                </a:solidFill>
                <a:effectLst/>
                <a:latin typeface="+mn-lt"/>
                <a:ea typeface="+mn-ea"/>
                <a:cs typeface="+mn-cs"/>
              </a:rPr>
              <a:t>PNSN</a:t>
            </a:r>
            <a:r>
              <a:rPr lang="fr-FR" sz="1200" kern="1200" dirty="0">
                <a:solidFill>
                  <a:schemeClr val="tx1"/>
                </a:solidFill>
                <a:effectLst/>
                <a:latin typeface="+mn-lt"/>
                <a:ea typeface="+mn-ea"/>
                <a:cs typeface="+mn-cs"/>
              </a:rPr>
              <a:t> ; (2) A travers les séminaires, conférences et les cafés statistiques et ; (3) un libre accès partout au Niger et dans le monde a travers le portail web de la </a:t>
            </a:r>
            <a:r>
              <a:rPr lang="fr-FR" sz="1200" kern="1200" dirty="0" err="1">
                <a:solidFill>
                  <a:schemeClr val="tx1"/>
                </a:solidFill>
                <a:effectLst/>
                <a:latin typeface="+mn-lt"/>
                <a:ea typeface="+mn-ea"/>
                <a:cs typeface="+mn-cs"/>
              </a:rPr>
              <a:t>PNIN</a:t>
            </a:r>
            <a:r>
              <a:rPr lang="fr-FR" sz="1200" kern="1200" dirty="0">
                <a:solidFill>
                  <a:schemeClr val="tx1"/>
                </a:solidFill>
                <a:effectLst/>
                <a:latin typeface="+mn-lt"/>
                <a:ea typeface="+mn-ea"/>
                <a:cs typeface="+mn-cs"/>
              </a:rPr>
              <a:t> déjà présenté ci-dessus.</a:t>
            </a:r>
          </a:p>
          <a:p>
            <a:endParaRPr lang="fr-FR" sz="1200" b="1"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60 secondes.</a:t>
            </a:r>
          </a:p>
        </p:txBody>
      </p:sp>
      <p:sp>
        <p:nvSpPr>
          <p:cNvPr id="4" name="Espace réservé du numéro de diapositive 3"/>
          <p:cNvSpPr>
            <a:spLocks noGrp="1"/>
          </p:cNvSpPr>
          <p:nvPr>
            <p:ph type="sldNum" sz="quarter" idx="10"/>
          </p:nvPr>
        </p:nvSpPr>
        <p:spPr/>
        <p:txBody>
          <a:bodyPr/>
          <a:lstStyle/>
          <a:p>
            <a:fld id="{D8BB3D7D-1505-C742-A048-C6BCEE7E0C5F}" type="slidenum">
              <a:rPr lang="en-US" smtClean="0"/>
              <a:t>23</a:t>
            </a:fld>
            <a:endParaRPr lang="en-US"/>
          </a:p>
        </p:txBody>
      </p:sp>
    </p:spTree>
    <p:extLst>
      <p:ext uri="{BB962C8B-B14F-4D97-AF65-F5344CB8AC3E}">
        <p14:creationId xmlns:p14="http://schemas.microsoft.com/office/powerpoint/2010/main" val="39429714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Aller</a:t>
            </a:r>
            <a:r>
              <a:rPr lang="fr-FR" baseline="0" dirty="0"/>
              <a:t> sur le Site durant la formation et présenter les différents outils (préparer les </a:t>
            </a:r>
            <a:r>
              <a:rPr lang="fr-FR" baseline="0" dirty="0" err="1"/>
              <a:t>screen</a:t>
            </a:r>
            <a:r>
              <a:rPr lang="fr-FR" baseline="0" dirty="0"/>
              <a:t> écrans en cas de problème de </a:t>
            </a:r>
            <a:r>
              <a:rPr lang="fr-FR" baseline="0"/>
              <a:t>connexion).</a:t>
            </a:r>
            <a:endParaRPr lang="fr-FR" dirty="0"/>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24</a:t>
            </a:fld>
            <a:endParaRPr lang="fr-FR"/>
          </a:p>
        </p:txBody>
      </p:sp>
    </p:spTree>
    <p:extLst>
      <p:ext uri="{BB962C8B-B14F-4D97-AF65-F5344CB8AC3E}">
        <p14:creationId xmlns:p14="http://schemas.microsoft.com/office/powerpoint/2010/main" val="1813097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835275" y="374650"/>
            <a:ext cx="3392488" cy="2543175"/>
          </a:xfrm>
        </p:spPr>
      </p:sp>
      <p:sp>
        <p:nvSpPr>
          <p:cNvPr id="3" name="Espace réservé des notes 2"/>
          <p:cNvSpPr>
            <a:spLocks noGrp="1"/>
          </p:cNvSpPr>
          <p:nvPr>
            <p:ph type="body" idx="1"/>
          </p:nvPr>
        </p:nvSpPr>
        <p:spPr>
          <a:xfrm>
            <a:off x="595345" y="3021007"/>
            <a:ext cx="8160907" cy="4266473"/>
          </a:xfrm>
        </p:spPr>
        <p:txBody>
          <a:bodyPr/>
          <a:lstStyle/>
          <a:p>
            <a:r>
              <a:rPr lang="fr-FR" sz="1200" b="1" kern="1200" dirty="0">
                <a:solidFill>
                  <a:schemeClr val="tx1"/>
                </a:solidFill>
                <a:effectLst/>
                <a:latin typeface="+mn-lt"/>
                <a:ea typeface="+mn-ea"/>
                <a:cs typeface="+mn-cs"/>
              </a:rPr>
              <a:t>Diapo 3 - Contexte de mise en œuvre de la PNIN</a:t>
            </a:r>
            <a:endParaRPr lang="fr-FR" sz="1200" kern="1200" dirty="0">
              <a:solidFill>
                <a:schemeClr val="tx1"/>
              </a:solidFill>
              <a:effectLst/>
              <a:latin typeface="+mn-lt"/>
              <a:ea typeface="+mn-ea"/>
              <a:cs typeface="+mn-cs"/>
            </a:endParaRP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La Plateforme Nationale d’Information sur la Nutrition est un projet qui prend en compte le contexte particulier du Niger et plus spécifiquement </a:t>
            </a:r>
            <a:r>
              <a:rPr lang="fr-FR" sz="1200" b="1" kern="1200" dirty="0">
                <a:solidFill>
                  <a:schemeClr val="tx1"/>
                </a:solidFill>
                <a:effectLst/>
                <a:latin typeface="+mn-lt"/>
                <a:ea typeface="+mn-ea"/>
                <a:cs typeface="+mn-cs"/>
              </a:rPr>
              <a:t>la situation d’insécurité alimentaire et nutritionnelle préoccupante et structurelle</a:t>
            </a:r>
            <a:r>
              <a:rPr lang="fr-FR" sz="1200" kern="1200" dirty="0">
                <a:solidFill>
                  <a:schemeClr val="tx1"/>
                </a:solidFill>
                <a:effectLst/>
                <a:latin typeface="+mn-lt"/>
                <a:ea typeface="+mn-ea"/>
                <a:cs typeface="+mn-cs"/>
              </a:rPr>
              <a:t>. Près d’un enfant de moins de cinq ans sur 10 souffre de malnutrition chronique (44 % au niveau national d’après la dernière Enquête Démographie et Santé (EDS)). La malnutrition aiguë concerne 18 % des enfants de moins de cinq ans alors que 36 % d’entre eux souffrent de sous poids pour leur âge.</a:t>
            </a:r>
          </a:p>
          <a:p>
            <a:endParaRPr lang="fr-FR" sz="120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CLIC.</a:t>
            </a:r>
            <a:r>
              <a:rPr lang="fr-FR" sz="1200" kern="1200" dirty="0">
                <a:solidFill>
                  <a:schemeClr val="tx1"/>
                </a:solidFill>
                <a:effectLst/>
                <a:latin typeface="+mn-lt"/>
                <a:ea typeface="+mn-ea"/>
                <a:cs typeface="+mn-cs"/>
              </a:rPr>
              <a:t> Suite à ce contexte particulier d’une situation nutritionnelle préoccupante, le PNIN répond au cadre institutionnel national spécifique du Niger et à l’Initiative présidentielle des </a:t>
            </a:r>
            <a:r>
              <a:rPr lang="fr-FR" sz="1200" kern="1200" dirty="0" err="1">
                <a:solidFill>
                  <a:schemeClr val="tx1"/>
                </a:solidFill>
                <a:effectLst/>
                <a:latin typeface="+mn-lt"/>
                <a:ea typeface="+mn-ea"/>
                <a:cs typeface="+mn-cs"/>
              </a:rPr>
              <a:t>3N</a:t>
            </a:r>
            <a:r>
              <a:rPr lang="fr-FR" sz="1200" kern="1200" dirty="0">
                <a:solidFill>
                  <a:schemeClr val="tx1"/>
                </a:solidFill>
                <a:effectLst/>
                <a:latin typeface="+mn-lt"/>
                <a:ea typeface="+mn-ea"/>
                <a:cs typeface="+mn-cs"/>
              </a:rPr>
              <a:t> « Les Nigériens nourrissent</a:t>
            </a:r>
            <a:r>
              <a:rPr lang="fr-FR" sz="1200" kern="1200" baseline="0" dirty="0">
                <a:solidFill>
                  <a:schemeClr val="tx1"/>
                </a:solidFill>
                <a:effectLst/>
                <a:latin typeface="+mn-lt"/>
                <a:ea typeface="+mn-ea"/>
                <a:cs typeface="+mn-cs"/>
              </a:rPr>
              <a:t> les Nigériens »</a:t>
            </a:r>
            <a:r>
              <a:rPr lang="fr-FR" sz="1200" kern="1200" dirty="0">
                <a:solidFill>
                  <a:schemeClr val="tx1"/>
                </a:solidFill>
                <a:effectLst/>
                <a:latin typeface="+mn-lt"/>
                <a:ea typeface="+mn-ea"/>
                <a:cs typeface="+mn-cs"/>
              </a:rPr>
              <a:t> qui encadre la politique générale de développement agricole, de sécurité alimentaire et nutritionnelle. Ainsi, la PNIN devrait permettre à moyen terme de mettre à disposition des informations pour la planification, le suivi/évaluation des politiques, programmes et projets dans le domaine de la nutrition.</a:t>
            </a:r>
          </a:p>
          <a:p>
            <a:endParaRPr lang="fr-FR" sz="120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CLIC.</a:t>
            </a:r>
            <a:r>
              <a:rPr lang="fr-FR" sz="1200" kern="1200" dirty="0">
                <a:solidFill>
                  <a:schemeClr val="tx1"/>
                </a:solidFill>
                <a:effectLst/>
                <a:latin typeface="+mn-lt"/>
                <a:ea typeface="+mn-ea"/>
                <a:cs typeface="+mn-cs"/>
              </a:rPr>
              <a:t> D’une manière générale les autorités nationales ayant fixé l’amélioration de l’état nutritionnel comme une priorité, il existe de nombreux acteurs nationaux et de partenaires techniques et financiers présents dans le champ de la nutrition. L’appui budgétaire à la réforme en appui au secteur de sécurité alimentaire et nutritionnelle et du développement agricole durable au Niger sur la période 2016-2020 du l’UE fait de la sécurité nutritionnelle un axe majeur d’intervention dans lequel la PNIN apparait comme une composante du dispositif de prévention et de gestion des crises alimentaires et nutritionnelles, mais aussi un renforcement des capacités des Ministères sectoriels en ce qui concerne leur système de suivi évaluation et d’analyse. Autour de l’ensemble des partenaires </a:t>
            </a:r>
            <a:r>
              <a:rPr lang="fr-FR" sz="1200" kern="1200" dirty="0" err="1">
                <a:solidFill>
                  <a:schemeClr val="tx1"/>
                </a:solidFill>
                <a:effectLst/>
                <a:latin typeface="+mn-lt"/>
                <a:ea typeface="+mn-ea"/>
                <a:cs typeface="+mn-cs"/>
              </a:rPr>
              <a:t>oeuvrant</a:t>
            </a:r>
            <a:r>
              <a:rPr lang="fr-FR" sz="1200" kern="1200" dirty="0">
                <a:solidFill>
                  <a:schemeClr val="tx1"/>
                </a:solidFill>
                <a:effectLst/>
                <a:latin typeface="+mn-lt"/>
                <a:ea typeface="+mn-ea"/>
                <a:cs typeface="+mn-cs"/>
              </a:rPr>
              <a:t> sur cette thématique (en particulier les agences de nations unies), la PNIN permet également d’être un outil de partage d’informations et de sensibilisation entre les acteurs nationaux et entre les nombreux programmes liés et activités des bailleurs de fonds. </a:t>
            </a:r>
          </a:p>
          <a:p>
            <a:endParaRPr lang="fr-FR" sz="120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1 minute et 50 secondes</a:t>
            </a:r>
            <a:endParaRPr lang="fr-FR"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3</a:t>
            </a:fld>
            <a:endParaRPr lang="fr-FR"/>
          </a:p>
        </p:txBody>
      </p:sp>
    </p:spTree>
    <p:extLst>
      <p:ext uri="{BB962C8B-B14F-4D97-AF65-F5344CB8AC3E}">
        <p14:creationId xmlns:p14="http://schemas.microsoft.com/office/powerpoint/2010/main" val="1517734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a:solidFill>
                  <a:schemeClr val="tx1"/>
                </a:solidFill>
                <a:effectLst/>
                <a:latin typeface="+mn-lt"/>
                <a:ea typeface="+mn-ea"/>
                <a:cs typeface="+mn-cs"/>
              </a:rPr>
              <a:t>Diapo 4. Objectifs de la </a:t>
            </a:r>
            <a:r>
              <a:rPr lang="fr-FR" sz="1200" b="1" kern="1200" dirty="0" err="1">
                <a:solidFill>
                  <a:schemeClr val="tx1"/>
                </a:solidFill>
                <a:effectLst/>
                <a:latin typeface="+mn-lt"/>
                <a:ea typeface="+mn-ea"/>
                <a:cs typeface="+mn-cs"/>
              </a:rPr>
              <a:t>PNIN</a:t>
            </a:r>
            <a:endParaRPr lang="fr-FR" sz="1200" b="1" kern="1200" dirty="0">
              <a:solidFill>
                <a:schemeClr val="tx1"/>
              </a:solidFill>
              <a:effectLst/>
              <a:latin typeface="+mn-lt"/>
              <a:ea typeface="+mn-ea"/>
              <a:cs typeface="+mn-cs"/>
            </a:endParaRPr>
          </a:p>
          <a:p>
            <a:endParaRPr lang="fr-FR" sz="1200" b="1"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L’objectif général de la Plateforme Nationale d’Information pour la Nutrition au Niger est de contribuer à la réduction de la sous-alimentation chronique afin d’atteindre les cibles à l’horizon 2025. En ce sens, elle vise en premier lieu </a:t>
            </a:r>
            <a:r>
              <a:rPr lang="fr-FR" sz="1200" b="1" kern="1200" dirty="0">
                <a:solidFill>
                  <a:schemeClr val="tx1"/>
                </a:solidFill>
                <a:effectLst/>
                <a:latin typeface="+mn-lt"/>
                <a:ea typeface="+mn-ea"/>
                <a:cs typeface="+mn-cs"/>
              </a:rPr>
              <a:t>le renforcement des capacités d’analyse des données pour évaluer les progrès, informer les politiques et améliorer les programmes en matière de nutrition</a:t>
            </a:r>
            <a:r>
              <a:rPr lang="fr-FR" sz="1200" kern="1200" dirty="0">
                <a:solidFill>
                  <a:schemeClr val="tx1"/>
                </a:solidFill>
                <a:effectLst/>
                <a:latin typeface="+mn-lt"/>
                <a:ea typeface="+mn-ea"/>
                <a:cs typeface="+mn-cs"/>
              </a:rPr>
              <a:t>. Elle vise notamment à établir des relations entre les indicateurs nutritionnels et tout investissement fait en matière de nutrition ayant pour but de prévenir ou améliorer la situation nutritionnelle afin de mieux comprendre et orienter les choix stratégiques et priorités en matière de nutrition. De manière spécifique, la PNIN vise à : </a:t>
            </a:r>
          </a:p>
          <a:p>
            <a:pPr marL="171450" lvl="0" indent="-171450">
              <a:buFont typeface="Arial" panose="020B0604020202020204" pitchFamily="34" charset="0"/>
              <a:buChar char="•"/>
            </a:pPr>
            <a:r>
              <a:rPr lang="fr-FR" sz="1200" b="1" kern="1200" dirty="0">
                <a:solidFill>
                  <a:schemeClr val="tx1"/>
                </a:solidFill>
                <a:effectLst/>
                <a:latin typeface="+mn-lt"/>
                <a:ea typeface="+mn-ea"/>
                <a:cs typeface="+mn-cs"/>
              </a:rPr>
              <a:t>Renforcer l’analyse et l’interprétation des indicateurs de nutrition, leur évolution au niveau national et infranational – en fonction de la disponibilité des données</a:t>
            </a:r>
            <a:r>
              <a:rPr lang="fr-FR" sz="1200" kern="1200" dirty="0">
                <a:solidFill>
                  <a:schemeClr val="tx1"/>
                </a:solidFill>
                <a:effectLst/>
                <a:latin typeface="+mn-lt"/>
                <a:ea typeface="+mn-ea"/>
                <a:cs typeface="+mn-cs"/>
              </a:rPr>
              <a:t> ainsi que les facteurs connus pour influencer ces indicateurs, qu’il s’agisse des investissements, des politiques et/ou programmes et ce dans une approche multisectorielle ; </a:t>
            </a:r>
          </a:p>
          <a:p>
            <a:pPr marL="171450" lvl="0" indent="-171450">
              <a:buFont typeface="Arial" panose="020B0604020202020204" pitchFamily="34" charset="0"/>
              <a:buChar char="•"/>
            </a:pPr>
            <a:r>
              <a:rPr lang="fr-FR" sz="1200" b="1" kern="1200" dirty="0">
                <a:solidFill>
                  <a:schemeClr val="tx1"/>
                </a:solidFill>
                <a:effectLst/>
                <a:latin typeface="+mn-lt"/>
                <a:ea typeface="+mn-ea"/>
                <a:cs typeface="+mn-cs"/>
              </a:rPr>
              <a:t>Augmenter les capacités nationales afin de pouvoir suivre l’évolution des indicateurs nutritionnels et générer des évidences pour comprendre les progrès faits</a:t>
            </a:r>
            <a:r>
              <a:rPr lang="fr-FR" sz="1200" kern="1200" dirty="0">
                <a:solidFill>
                  <a:schemeClr val="tx1"/>
                </a:solidFill>
                <a:effectLst/>
                <a:latin typeface="+mn-lt"/>
                <a:ea typeface="+mn-ea"/>
                <a:cs typeface="+mn-cs"/>
              </a:rPr>
              <a:t> vers la réalisation des objectifs et cibles fixés en nutrition.</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dirty="0">
                <a:solidFill>
                  <a:schemeClr val="tx1"/>
                </a:solidFill>
                <a:effectLst/>
                <a:latin typeface="+mn-lt"/>
                <a:ea typeface="+mn-ea"/>
                <a:cs typeface="+mn-cs"/>
              </a:rPr>
              <a:t>1 minute et 10 secondes</a:t>
            </a:r>
            <a:endParaRPr lang="fr-FR"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4</a:t>
            </a:fld>
            <a:endParaRPr lang="fr-FR"/>
          </a:p>
        </p:txBody>
      </p:sp>
    </p:spTree>
    <p:extLst>
      <p:ext uri="{BB962C8B-B14F-4D97-AF65-F5344CB8AC3E}">
        <p14:creationId xmlns:p14="http://schemas.microsoft.com/office/powerpoint/2010/main" val="3008973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a:solidFill>
                  <a:schemeClr val="tx1"/>
                </a:solidFill>
                <a:effectLst/>
                <a:latin typeface="+mn-lt"/>
                <a:ea typeface="+mn-ea"/>
                <a:cs typeface="+mn-cs"/>
              </a:rPr>
              <a:t>Diapo 5. Résultats</a:t>
            </a:r>
            <a:r>
              <a:rPr lang="fr-FR" sz="1200" b="1" kern="1200" baseline="0" dirty="0">
                <a:solidFill>
                  <a:schemeClr val="tx1"/>
                </a:solidFill>
                <a:effectLst/>
                <a:latin typeface="+mn-lt"/>
                <a:ea typeface="+mn-ea"/>
                <a:cs typeface="+mn-cs"/>
              </a:rPr>
              <a:t> attendus</a:t>
            </a:r>
            <a:endParaRPr lang="fr-FR"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1" dirty="0">
              <a:solidFill>
                <a:schemeClr val="accent2"/>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dirty="0">
                <a:solidFill>
                  <a:schemeClr val="accent2"/>
                </a:solidFill>
              </a:rPr>
              <a:t>Au-delà du renforcement des capacités techniques des parties prenantes afin de garantir la durabilité dans la production d’analyses sur la situation nutritionnelle ainsi que les mécanismes de coordination entre l’offre et la demande,</a:t>
            </a:r>
            <a:r>
              <a:rPr lang="fr-FR" sz="1200" b="0" baseline="0" dirty="0">
                <a:solidFill>
                  <a:schemeClr val="accent2"/>
                </a:solidFill>
              </a:rPr>
              <a:t> le programme PNIN doit aboutir à différents résultats : </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0" baseline="0" dirty="0">
              <a:solidFill>
                <a:schemeClr val="accent2"/>
              </a:solidFill>
            </a:endParaRPr>
          </a:p>
          <a:p>
            <a:pPr marL="285750" indent="-285750">
              <a:buFont typeface="Arial" panose="020B0604020202020204" pitchFamily="34" charset="0"/>
              <a:buChar char="•"/>
            </a:pPr>
            <a:r>
              <a:rPr lang="fr-FR" sz="1200" b="1" dirty="0">
                <a:solidFill>
                  <a:schemeClr val="accent6">
                    <a:lumMod val="75000"/>
                  </a:schemeClr>
                </a:solidFill>
              </a:rPr>
              <a:t>Une base de données multisectorielles</a:t>
            </a:r>
            <a:r>
              <a:rPr lang="fr-FR" sz="1200" b="1" dirty="0"/>
              <a:t> </a:t>
            </a:r>
            <a:r>
              <a:rPr lang="fr-FR" sz="1200" dirty="0"/>
              <a:t>sur la nutrition ;</a:t>
            </a:r>
          </a:p>
          <a:p>
            <a:pPr marL="285750" indent="-285750">
              <a:buFont typeface="Arial" panose="020B0604020202020204" pitchFamily="34" charset="0"/>
              <a:buChar char="•"/>
            </a:pPr>
            <a:r>
              <a:rPr lang="fr-FR" sz="1200" b="1" dirty="0">
                <a:solidFill>
                  <a:schemeClr val="accent4"/>
                </a:solidFill>
              </a:rPr>
              <a:t>Des outils méthodologiques</a:t>
            </a:r>
            <a:r>
              <a:rPr lang="fr-FR" sz="1200" dirty="0"/>
              <a:t> reproductibles et des processus de production des analyses performants ;</a:t>
            </a:r>
          </a:p>
          <a:p>
            <a:pPr marL="285750" indent="-285750">
              <a:buFont typeface="Arial" panose="020B0604020202020204" pitchFamily="34" charset="0"/>
              <a:buChar char="•"/>
            </a:pPr>
            <a:r>
              <a:rPr lang="fr-FR" sz="1200" b="1" dirty="0">
                <a:solidFill>
                  <a:schemeClr val="accent3"/>
                </a:solidFill>
              </a:rPr>
              <a:t>Des compétences nécessaires</a:t>
            </a:r>
            <a:r>
              <a:rPr lang="fr-FR" sz="1200" b="1" dirty="0"/>
              <a:t> </a:t>
            </a:r>
            <a:r>
              <a:rPr lang="fr-FR" sz="1200" dirty="0"/>
              <a:t>(</a:t>
            </a:r>
            <a:r>
              <a:rPr lang="fr-FR" sz="1200" dirty="0" err="1"/>
              <a:t>INS</a:t>
            </a:r>
            <a:r>
              <a:rPr lang="fr-FR" sz="1200" dirty="0"/>
              <a:t>, </a:t>
            </a:r>
            <a:r>
              <a:rPr lang="fr-FR" sz="1200" dirty="0" err="1"/>
              <a:t>HC3N</a:t>
            </a:r>
            <a:r>
              <a:rPr lang="fr-FR" sz="1200" dirty="0"/>
              <a:t>, Sectoriels) pour effectuer les analyses et alimenter la </a:t>
            </a:r>
            <a:r>
              <a:rPr lang="fr-FR" sz="1200" dirty="0" err="1"/>
              <a:t>PNIN</a:t>
            </a:r>
            <a:r>
              <a:rPr lang="fr-FR" sz="1200" dirty="0"/>
              <a:t> ;</a:t>
            </a:r>
          </a:p>
          <a:p>
            <a:pPr marL="285750" indent="-285750">
              <a:buFont typeface="Arial" panose="020B0604020202020204" pitchFamily="34" charset="0"/>
              <a:buChar char="•"/>
            </a:pPr>
            <a:r>
              <a:rPr lang="fr-FR" sz="1200" b="1" dirty="0">
                <a:solidFill>
                  <a:schemeClr val="accent5">
                    <a:lumMod val="50000"/>
                  </a:schemeClr>
                </a:solidFill>
              </a:rPr>
              <a:t>Des réponses aux questions suscitées par les utilisateurs, les décideurs et les partenaires </a:t>
            </a:r>
            <a:r>
              <a:rPr lang="fr-FR" sz="1200" dirty="0"/>
              <a:t>au développement ;</a:t>
            </a:r>
          </a:p>
          <a:p>
            <a:pPr marL="285750" indent="-285750">
              <a:buFont typeface="Arial" panose="020B0604020202020204" pitchFamily="34" charset="0"/>
              <a:buChar char="•"/>
            </a:pPr>
            <a:r>
              <a:rPr lang="fr-FR" sz="1200" b="1" dirty="0">
                <a:solidFill>
                  <a:schemeClr val="accent1"/>
                </a:solidFill>
              </a:rPr>
              <a:t>Un portail de stockage </a:t>
            </a:r>
            <a:r>
              <a:rPr lang="fr-FR" sz="1200" dirty="0"/>
              <a:t>des publications, analyses et bases de données ;</a:t>
            </a:r>
          </a:p>
          <a:p>
            <a:pPr marL="285750" indent="-285750">
              <a:buFont typeface="Arial" panose="020B0604020202020204" pitchFamily="34" charset="0"/>
              <a:buChar char="•"/>
            </a:pPr>
            <a:r>
              <a:rPr lang="fr-FR" sz="1200" dirty="0"/>
              <a:t>Diversité de la collecte des données et </a:t>
            </a:r>
            <a:r>
              <a:rPr lang="fr-FR" sz="1200" b="1" dirty="0">
                <a:solidFill>
                  <a:schemeClr val="accent3">
                    <a:lumMod val="75000"/>
                  </a:schemeClr>
                </a:solidFill>
              </a:rPr>
              <a:t>une programmation optimum dans le domaine de la nutrition.</a:t>
            </a:r>
          </a:p>
          <a:p>
            <a:pPr marL="285750" indent="-285750">
              <a:buFont typeface="Arial" panose="020B0604020202020204" pitchFamily="34" charset="0"/>
              <a:buChar char="•"/>
            </a:pPr>
            <a:endParaRPr lang="fr-FR" sz="1200" b="1" dirty="0">
              <a:solidFill>
                <a:schemeClr val="accent3">
                  <a:lumMod val="75000"/>
                </a:schemeClr>
              </a:solidFill>
            </a:endParaRPr>
          </a:p>
          <a:p>
            <a:pPr marL="0" indent="0">
              <a:buFont typeface="Arial" panose="020B0604020202020204" pitchFamily="34" charset="0"/>
              <a:buNone/>
            </a:pPr>
            <a:r>
              <a:rPr lang="fr-FR" sz="1200" b="1" dirty="0">
                <a:solidFill>
                  <a:schemeClr val="accent3">
                    <a:lumMod val="75000"/>
                  </a:schemeClr>
                </a:solidFill>
              </a:rPr>
              <a:t>60 Secondes.</a:t>
            </a:r>
            <a:endParaRPr lang="fr-FR" sz="1200" dirty="0"/>
          </a:p>
          <a:p>
            <a:endParaRPr lang="fr-FR" sz="1200" b="1"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5</a:t>
            </a:fld>
            <a:endParaRPr lang="fr-FR"/>
          </a:p>
        </p:txBody>
      </p:sp>
    </p:spTree>
    <p:extLst>
      <p:ext uri="{BB962C8B-B14F-4D97-AF65-F5344CB8AC3E}">
        <p14:creationId xmlns:p14="http://schemas.microsoft.com/office/powerpoint/2010/main" val="3344364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notes 2"/>
          <p:cNvSpPr>
            <a:spLocks noGrp="1"/>
          </p:cNvSpPr>
          <p:nvPr>
            <p:ph type="body" idx="1"/>
          </p:nvPr>
        </p:nvSpPr>
        <p:spPr/>
        <p:txBody>
          <a:bodyPr/>
          <a:lstStyle/>
          <a:p>
            <a:r>
              <a:rPr lang="fr-FR" sz="1200" b="1" kern="1200" dirty="0">
                <a:solidFill>
                  <a:schemeClr val="tx1"/>
                </a:solidFill>
                <a:effectLst/>
                <a:latin typeface="+mn-lt"/>
                <a:ea typeface="+mn-ea"/>
                <a:cs typeface="+mn-cs"/>
              </a:rPr>
              <a:t>Diapo</a:t>
            </a:r>
            <a:r>
              <a:rPr lang="fr-FR" sz="1200" b="1" kern="1200" baseline="0" dirty="0">
                <a:solidFill>
                  <a:schemeClr val="tx1"/>
                </a:solidFill>
                <a:effectLst/>
                <a:latin typeface="+mn-lt"/>
                <a:ea typeface="+mn-ea"/>
                <a:cs typeface="+mn-cs"/>
              </a:rPr>
              <a:t> 2. Plan de la présentation</a:t>
            </a:r>
          </a:p>
          <a:p>
            <a:endParaRPr lang="fr-FR" sz="1200" b="0" kern="1200" dirty="0">
              <a:solidFill>
                <a:schemeClr val="tx1"/>
              </a:solidFill>
              <a:effectLst/>
              <a:latin typeface="+mn-lt"/>
              <a:ea typeface="+mn-ea"/>
              <a:cs typeface="+mn-cs"/>
            </a:endParaRPr>
          </a:p>
          <a:p>
            <a:r>
              <a:rPr lang="fr-FR" sz="1200" b="0" kern="1200" dirty="0">
                <a:solidFill>
                  <a:schemeClr val="tx1"/>
                </a:solidFill>
                <a:effectLst/>
                <a:latin typeface="+mn-lt"/>
                <a:ea typeface="+mn-ea"/>
                <a:cs typeface="+mn-cs"/>
              </a:rPr>
              <a:t>La présentation sera</a:t>
            </a:r>
            <a:r>
              <a:rPr lang="fr-FR" sz="1200" b="0" kern="1200" baseline="0" dirty="0">
                <a:solidFill>
                  <a:schemeClr val="tx1"/>
                </a:solidFill>
                <a:effectLst/>
                <a:latin typeface="+mn-lt"/>
                <a:ea typeface="+mn-ea"/>
                <a:cs typeface="+mn-cs"/>
              </a:rPr>
              <a:t> composé de 6 parties. </a:t>
            </a:r>
            <a:endParaRPr lang="fr-FR" sz="1200" b="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B48DAC-8A2D-4825-850C-34E762FB0A5F}"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1234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a:solidFill>
                  <a:schemeClr val="tx1"/>
                </a:solidFill>
                <a:effectLst/>
                <a:latin typeface="+mn-lt"/>
                <a:ea typeface="+mn-ea"/>
                <a:cs typeface="+mn-cs"/>
              </a:rPr>
              <a:t>Diapo 7. Structure et fonctionnement de la </a:t>
            </a:r>
            <a:r>
              <a:rPr lang="fr-FR" sz="1200" b="1" kern="1200" dirty="0" err="1">
                <a:solidFill>
                  <a:schemeClr val="tx1"/>
                </a:solidFill>
                <a:effectLst/>
                <a:latin typeface="+mn-lt"/>
                <a:ea typeface="+mn-ea"/>
                <a:cs typeface="+mn-cs"/>
              </a:rPr>
              <a:t>PNIN</a:t>
            </a:r>
            <a:endParaRPr lang="fr-FR" sz="1200" b="1" kern="1200" dirty="0">
              <a:solidFill>
                <a:schemeClr val="tx1"/>
              </a:solidFill>
              <a:effectLst/>
              <a:latin typeface="+mn-lt"/>
              <a:ea typeface="+mn-ea"/>
              <a:cs typeface="+mn-cs"/>
            </a:endParaRPr>
          </a:p>
          <a:p>
            <a:endParaRPr lang="fr-FR" sz="1200" b="1" kern="1200" baseline="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Du point de vue conceptuel, le programme PNIN s’articule autour de trois cycles </a:t>
            </a:r>
            <a:r>
              <a:rPr lang="fr-FR" sz="1200" b="1" kern="1200" dirty="0">
                <a:solidFill>
                  <a:schemeClr val="tx1"/>
                </a:solidFill>
                <a:effectLst/>
                <a:latin typeface="+mn-lt"/>
                <a:ea typeface="+mn-ea"/>
                <a:cs typeface="+mn-cs"/>
              </a:rPr>
              <a:t>itératifs et s’autoalimentent</a:t>
            </a:r>
            <a:r>
              <a:rPr lang="fr-FR" sz="1200" kern="1200" dirty="0">
                <a:solidFill>
                  <a:schemeClr val="tx1"/>
                </a:solidFill>
                <a:effectLst/>
                <a:latin typeface="+mn-lt"/>
                <a:ea typeface="+mn-ea"/>
                <a:cs typeface="+mn-cs"/>
              </a:rPr>
              <a:t>. </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Tout d’abord </a:t>
            </a:r>
            <a:r>
              <a:rPr lang="fr-FR" sz="1200" b="1" kern="1200" dirty="0">
                <a:solidFill>
                  <a:schemeClr val="tx1"/>
                </a:solidFill>
                <a:effectLst/>
                <a:latin typeface="+mn-lt"/>
                <a:ea typeface="+mn-ea"/>
                <a:cs typeface="+mn-cs"/>
              </a:rPr>
              <a:t>un cycle de production de l’information </a:t>
            </a:r>
            <a:r>
              <a:rPr lang="fr-FR" sz="1200" kern="1200" dirty="0">
                <a:solidFill>
                  <a:schemeClr val="tx1"/>
                </a:solidFill>
                <a:effectLst/>
                <a:latin typeface="+mn-lt"/>
                <a:ea typeface="+mn-ea"/>
                <a:cs typeface="+mn-cs"/>
              </a:rPr>
              <a:t>coordonné par</a:t>
            </a:r>
            <a:r>
              <a:rPr lang="fr-FR" sz="1200" b="1" kern="120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l’Institut National de la Statique en synergie avec les Directions de la Statistique et les Directions des Etudes et de la Programmation de 6 Ministères Clés (Agriculture et Elevage, Santé, Education, Hydraulique/Assainissement et Environnement). Ce cycle de production permettra de rassembler, organiser, analyser et diffuser les données statistiques multisectorielles sur la nutrition au Niger. </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Ensuite, la PNIN s’articule autour d’un </a:t>
            </a:r>
            <a:r>
              <a:rPr lang="fr-FR" sz="1200" b="1" kern="1200" dirty="0">
                <a:solidFill>
                  <a:schemeClr val="tx1"/>
                </a:solidFill>
                <a:effectLst/>
                <a:latin typeface="+mn-lt"/>
                <a:ea typeface="+mn-ea"/>
                <a:cs typeface="+mn-cs"/>
              </a:rPr>
              <a:t>cycle de formulation des besoins d’informations</a:t>
            </a:r>
            <a:r>
              <a:rPr lang="fr-FR" sz="1200" kern="1200" dirty="0">
                <a:solidFill>
                  <a:schemeClr val="tx1"/>
                </a:solidFill>
                <a:effectLst/>
                <a:latin typeface="+mn-lt"/>
                <a:ea typeface="+mn-ea"/>
                <a:cs typeface="+mn-cs"/>
              </a:rPr>
              <a:t> coordonné par le HC3N, responsable de l’organisation des foras de concertation afin de formuler les besoins d’informations et diffuser les résultats et leur utilisation à des fins décisionnelles.</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Enfin, la PNIN s’articule autour </a:t>
            </a:r>
            <a:r>
              <a:rPr lang="fr-FR" sz="1200" b="1" kern="1200" dirty="0">
                <a:solidFill>
                  <a:schemeClr val="tx1"/>
                </a:solidFill>
                <a:effectLst/>
                <a:latin typeface="+mn-lt"/>
                <a:ea typeface="+mn-ea"/>
                <a:cs typeface="+mn-cs"/>
              </a:rPr>
              <a:t>d’un cycle de diffusion et de valorisation l’information</a:t>
            </a:r>
            <a:r>
              <a:rPr lang="fr-FR" sz="1200" kern="1200" dirty="0">
                <a:solidFill>
                  <a:schemeClr val="tx1"/>
                </a:solidFill>
                <a:effectLst/>
                <a:latin typeface="+mn-lt"/>
                <a:ea typeface="+mn-ea"/>
                <a:cs typeface="+mn-cs"/>
              </a:rPr>
              <a:t> qui permettra d’alimenter le débat public et de formuler des plans d’analyses pour les décideurs, les parties prenantes ou les partenaires.</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Toutes les activités prévues</a:t>
            </a:r>
            <a:r>
              <a:rPr lang="fr-FR" sz="1200" kern="1200" baseline="0" dirty="0">
                <a:solidFill>
                  <a:schemeClr val="tx1"/>
                </a:solidFill>
                <a:effectLst/>
                <a:latin typeface="+mn-lt"/>
                <a:ea typeface="+mn-ea"/>
                <a:cs typeface="+mn-cs"/>
              </a:rPr>
              <a:t> dans le programme </a:t>
            </a:r>
            <a:r>
              <a:rPr lang="fr-FR" sz="1200" kern="1200" baseline="0" dirty="0" err="1">
                <a:solidFill>
                  <a:schemeClr val="tx1"/>
                </a:solidFill>
                <a:effectLst/>
                <a:latin typeface="+mn-lt"/>
                <a:ea typeface="+mn-ea"/>
                <a:cs typeface="+mn-cs"/>
              </a:rPr>
              <a:t>PNIN</a:t>
            </a:r>
            <a:r>
              <a:rPr lang="fr-FR" sz="1200" kern="1200" baseline="0" dirty="0">
                <a:solidFill>
                  <a:schemeClr val="tx1"/>
                </a:solidFill>
                <a:effectLst/>
                <a:latin typeface="+mn-lt"/>
                <a:ea typeface="+mn-ea"/>
                <a:cs typeface="+mn-cs"/>
              </a:rPr>
              <a:t> vise ainsi à construire les socles d’un véritables Système d’Information multisectoriel sur la Nutrition.</a:t>
            </a:r>
          </a:p>
          <a:p>
            <a:endParaRPr lang="fr-FR"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t>1 minute</a:t>
            </a:r>
            <a:r>
              <a:rPr lang="fr-FR" sz="1200" b="1" baseline="0" dirty="0"/>
              <a:t> et 30 secondes.</a:t>
            </a:r>
            <a:endParaRPr lang="fr-FR" dirty="0"/>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7</a:t>
            </a:fld>
            <a:endParaRPr lang="fr-FR"/>
          </a:p>
        </p:txBody>
      </p:sp>
    </p:spTree>
    <p:extLst>
      <p:ext uri="{BB962C8B-B14F-4D97-AF65-F5344CB8AC3E}">
        <p14:creationId xmlns:p14="http://schemas.microsoft.com/office/powerpoint/2010/main" val="2056936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a:t>Diapo 8: Introduction/Objectifs d’un système d’information multisectoriel pour la nutrition</a:t>
            </a:r>
          </a:p>
          <a:p>
            <a:endParaRPr lang="fr-FR" b="1" dirty="0"/>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D’une façon générale, la Plateforme Nationale d’Informations pour la Nutrition du Niger et son portail Web se positionne comme un système d’information sur la Nutrition à part entière. Tout système d’information contient différents types d’informations : de la simple actualité sur la Nutrition aux informations détaillées (telles que des bases de données) nécessaire à l’analyse approfondie et scientifique. Aussi, la </a:t>
            </a:r>
            <a:r>
              <a:rPr lang="fr-FR" sz="1200" kern="1200" dirty="0" err="1">
                <a:solidFill>
                  <a:schemeClr val="tx1"/>
                </a:solidFill>
                <a:effectLst/>
                <a:latin typeface="+mn-lt"/>
                <a:ea typeface="+mn-ea"/>
                <a:cs typeface="+mn-cs"/>
              </a:rPr>
              <a:t>PNIN</a:t>
            </a:r>
            <a:r>
              <a:rPr lang="fr-FR" sz="1200" kern="1200" dirty="0">
                <a:solidFill>
                  <a:schemeClr val="tx1"/>
                </a:solidFill>
                <a:effectLst/>
                <a:latin typeface="+mn-lt"/>
                <a:ea typeface="+mn-ea"/>
                <a:cs typeface="+mn-cs"/>
              </a:rPr>
              <a:t>, en couvrant ces différents besoins d’informations, répond aux besoins des acteurs nationaux et internationaux. </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kern="1200" dirty="0">
                <a:solidFill>
                  <a:schemeClr val="tx1"/>
                </a:solidFill>
                <a:effectLst/>
                <a:latin typeface="+mn-lt"/>
                <a:ea typeface="+mn-ea"/>
                <a:cs typeface="+mn-cs"/>
              </a:rPr>
              <a:t>30 secondes</a:t>
            </a:r>
            <a:r>
              <a:rPr lang="fr-FR" sz="1200" kern="1200" dirty="0">
                <a:solidFill>
                  <a:schemeClr val="tx1"/>
                </a:solidFill>
                <a:effectLst/>
                <a:latin typeface="+mn-lt"/>
                <a:ea typeface="+mn-ea"/>
                <a:cs typeface="+mn-cs"/>
              </a:rPr>
              <a:t>.</a:t>
            </a:r>
          </a:p>
          <a:p>
            <a:endParaRPr lang="fr-FR" b="1" dirty="0"/>
          </a:p>
          <a:p>
            <a:endParaRPr lang="fr-FR" b="1" dirty="0"/>
          </a:p>
          <a:p>
            <a:endParaRPr lang="fr-FR" b="1" dirty="0"/>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8</a:t>
            </a:fld>
            <a:endParaRPr lang="fr-FR"/>
          </a:p>
        </p:txBody>
      </p:sp>
    </p:spTree>
    <p:extLst>
      <p:ext uri="{BB962C8B-B14F-4D97-AF65-F5344CB8AC3E}">
        <p14:creationId xmlns:p14="http://schemas.microsoft.com/office/powerpoint/2010/main" val="626634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928938" y="242888"/>
            <a:ext cx="3429000" cy="2571750"/>
          </a:xfrm>
        </p:spPr>
      </p:sp>
      <p:sp>
        <p:nvSpPr>
          <p:cNvPr id="3" name="Espace réservé des notes 2"/>
          <p:cNvSpPr>
            <a:spLocks noGrp="1"/>
          </p:cNvSpPr>
          <p:nvPr>
            <p:ph type="body" idx="1"/>
          </p:nvPr>
        </p:nvSpPr>
        <p:spPr>
          <a:xfrm>
            <a:off x="914400" y="2996952"/>
            <a:ext cx="7315200" cy="3726414"/>
          </a:xfrm>
        </p:spPr>
        <p:txBody>
          <a:bodyPr/>
          <a:lstStyle/>
          <a:p>
            <a:r>
              <a:rPr lang="fr-FR" sz="1200" b="1" kern="1200" dirty="0">
                <a:solidFill>
                  <a:schemeClr val="tx1"/>
                </a:solidFill>
                <a:effectLst/>
                <a:latin typeface="+mn-lt"/>
                <a:ea typeface="+mn-ea"/>
                <a:cs typeface="+mn-cs"/>
              </a:rPr>
              <a:t>Diapo 9. Objectifs d’un SI multisectoriel</a:t>
            </a:r>
            <a:r>
              <a:rPr lang="fr-FR" sz="1200" b="1" kern="1200" baseline="0" dirty="0">
                <a:solidFill>
                  <a:schemeClr val="tx1"/>
                </a:solidFill>
                <a:effectLst/>
                <a:latin typeface="+mn-lt"/>
                <a:ea typeface="+mn-ea"/>
                <a:cs typeface="+mn-cs"/>
              </a:rPr>
              <a:t> sur la nutrition</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D’une façon générale, l’objectif global d’une base de données centralisée est comme son nom l’indique </a:t>
            </a:r>
            <a:r>
              <a:rPr lang="fr-FR" sz="1200" b="1" kern="1200" dirty="0">
                <a:solidFill>
                  <a:schemeClr val="tx1"/>
                </a:solidFill>
                <a:effectLst/>
                <a:latin typeface="+mn-lt"/>
                <a:ea typeface="+mn-ea"/>
                <a:cs typeface="+mn-cs"/>
              </a:rPr>
              <a:t>la centralisation</a:t>
            </a:r>
            <a:r>
              <a:rPr lang="fr-FR" sz="1200" kern="1200" dirty="0">
                <a:solidFill>
                  <a:schemeClr val="tx1"/>
                </a:solidFill>
                <a:effectLst/>
                <a:latin typeface="+mn-lt"/>
                <a:ea typeface="+mn-ea"/>
                <a:cs typeface="+mn-cs"/>
              </a:rPr>
              <a:t>. Pour le Niger, la Base de données doit être centrale, c’est-à-dire au carrefour des Secteurs afin </a:t>
            </a:r>
            <a:r>
              <a:rPr lang="fr-FR" sz="1200" b="1" kern="1200" dirty="0">
                <a:solidFill>
                  <a:schemeClr val="tx1"/>
                </a:solidFill>
                <a:effectLst/>
                <a:latin typeface="+mn-lt"/>
                <a:ea typeface="+mn-ea"/>
                <a:cs typeface="+mn-cs"/>
              </a:rPr>
              <a:t>non seulement de donner un sens à la multisectorialité</a:t>
            </a:r>
            <a:r>
              <a:rPr lang="fr-FR" sz="1200" kern="1200" dirty="0">
                <a:solidFill>
                  <a:schemeClr val="tx1"/>
                </a:solidFill>
                <a:effectLst/>
                <a:latin typeface="+mn-lt"/>
                <a:ea typeface="+mn-ea"/>
                <a:cs typeface="+mn-cs"/>
              </a:rPr>
              <a:t> dans le domaine de la Nutrition mais aussi de façon </a:t>
            </a:r>
            <a:r>
              <a:rPr lang="fr-FR" sz="1200" b="1" kern="1200" dirty="0">
                <a:solidFill>
                  <a:schemeClr val="tx1"/>
                </a:solidFill>
                <a:effectLst/>
                <a:latin typeface="+mn-lt"/>
                <a:ea typeface="+mn-ea"/>
                <a:cs typeface="+mn-cs"/>
              </a:rPr>
              <a:t>à simplifier l’accès à l’information</a:t>
            </a:r>
            <a:r>
              <a:rPr lang="fr-FR" sz="1200" kern="1200" dirty="0">
                <a:solidFill>
                  <a:schemeClr val="tx1"/>
                </a:solidFill>
                <a:effectLst/>
                <a:latin typeface="+mn-lt"/>
                <a:ea typeface="+mn-ea"/>
                <a:cs typeface="+mn-cs"/>
              </a:rPr>
              <a:t>. </a:t>
            </a:r>
          </a:p>
          <a:p>
            <a:endParaRPr lang="fr-FR" dirty="0"/>
          </a:p>
          <a:p>
            <a:r>
              <a:rPr lang="fr-FR" sz="1200" b="1" kern="1200" dirty="0">
                <a:solidFill>
                  <a:schemeClr val="tx1"/>
                </a:solidFill>
                <a:effectLst/>
                <a:latin typeface="+mn-lt"/>
                <a:ea typeface="+mn-ea"/>
                <a:cs typeface="+mn-cs"/>
              </a:rPr>
              <a:t>CLIC. </a:t>
            </a:r>
            <a:r>
              <a:rPr lang="fr-FR" sz="1200" kern="1200" dirty="0">
                <a:solidFill>
                  <a:schemeClr val="tx1"/>
                </a:solidFill>
                <a:effectLst/>
                <a:latin typeface="+mn-lt"/>
                <a:ea typeface="+mn-ea"/>
                <a:cs typeface="+mn-cs"/>
              </a:rPr>
              <a:t>Ensuite </a:t>
            </a:r>
            <a:r>
              <a:rPr lang="fr-FR" sz="1200" b="1" kern="1200" dirty="0">
                <a:solidFill>
                  <a:schemeClr val="tx1"/>
                </a:solidFill>
                <a:effectLst/>
                <a:latin typeface="+mn-lt"/>
                <a:ea typeface="+mn-ea"/>
                <a:cs typeface="+mn-cs"/>
              </a:rPr>
              <a:t>l’objectif est de pouvoir renseigner rapidement sur les tendances des indicateurs</a:t>
            </a:r>
            <a:r>
              <a:rPr lang="fr-FR" sz="1200" kern="1200" dirty="0">
                <a:solidFill>
                  <a:schemeClr val="tx1"/>
                </a:solidFill>
                <a:effectLst/>
                <a:latin typeface="+mn-lt"/>
                <a:ea typeface="+mn-ea"/>
                <a:cs typeface="+mn-cs"/>
              </a:rPr>
              <a:t> de la malnutrition qu’il s’agisse des indicateurs de nutrition liés aux aspects spécifiques (indicateurs liées à la santé par exemple) ou des indicateurs liés aux actions dites sensibles (agriculture, élevage, environnement, éducation, hydraulique et assainissement). Rendre rapidement accessible et visible les tendances d’indicateurs de la nutrition permet d’assurer le principe de clarté d’un Système d’Information pour la Nutrition.</a:t>
            </a:r>
          </a:p>
          <a:p>
            <a:r>
              <a:rPr lang="fr-FR" sz="1200" kern="1200" dirty="0">
                <a:solidFill>
                  <a:schemeClr val="tx1"/>
                </a:solidFill>
                <a:effectLst/>
                <a:latin typeface="+mn-lt"/>
                <a:ea typeface="+mn-ea"/>
                <a:cs typeface="+mn-cs"/>
              </a:rPr>
              <a:t> </a:t>
            </a:r>
          </a:p>
          <a:p>
            <a:r>
              <a:rPr lang="fr-FR" sz="1200" b="1" kern="1200" dirty="0">
                <a:solidFill>
                  <a:schemeClr val="tx1"/>
                </a:solidFill>
                <a:effectLst/>
                <a:latin typeface="+mn-lt"/>
                <a:ea typeface="+mn-ea"/>
                <a:cs typeface="+mn-cs"/>
              </a:rPr>
              <a:t>CLIC. </a:t>
            </a:r>
            <a:r>
              <a:rPr lang="fr-FR" sz="1200" kern="1200" dirty="0">
                <a:solidFill>
                  <a:schemeClr val="tx1"/>
                </a:solidFill>
                <a:effectLst/>
                <a:latin typeface="+mn-lt"/>
                <a:ea typeface="+mn-ea"/>
                <a:cs typeface="+mn-cs"/>
              </a:rPr>
              <a:t>Parmi les objectifs attendus par rapport à la création d’un Système d’informations pour la Nutrition, il importe de </a:t>
            </a:r>
            <a:r>
              <a:rPr lang="fr-FR" sz="1200" b="1" kern="1200" dirty="0">
                <a:solidFill>
                  <a:schemeClr val="tx1"/>
                </a:solidFill>
                <a:effectLst/>
                <a:latin typeface="+mn-lt"/>
                <a:ea typeface="+mn-ea"/>
                <a:cs typeface="+mn-cs"/>
              </a:rPr>
              <a:t>rendre possible les analyses approfondies à travers la mise en libre accès des bases de données. </a:t>
            </a:r>
            <a:r>
              <a:rPr lang="fr-FR" sz="1200" b="0" kern="1200" dirty="0">
                <a:solidFill>
                  <a:schemeClr val="tx1"/>
                </a:solidFill>
                <a:effectLst/>
                <a:latin typeface="+mn-lt"/>
                <a:ea typeface="+mn-ea"/>
                <a:cs typeface="+mn-cs"/>
              </a:rPr>
              <a:t>En effet, au-delà de la</a:t>
            </a:r>
            <a:r>
              <a:rPr lang="fr-FR" sz="1200" b="0" kern="1200" baseline="0" dirty="0">
                <a:solidFill>
                  <a:schemeClr val="tx1"/>
                </a:solidFill>
                <a:effectLst/>
                <a:latin typeface="+mn-lt"/>
                <a:ea typeface="+mn-ea"/>
                <a:cs typeface="+mn-cs"/>
              </a:rPr>
              <a:t> mise à disposition d’informations claires et rapides, </a:t>
            </a:r>
            <a:r>
              <a:rPr lang="fr-FR" sz="1200" b="0" kern="1200" dirty="0">
                <a:solidFill>
                  <a:schemeClr val="tx1"/>
                </a:solidFill>
                <a:effectLst/>
                <a:latin typeface="+mn-lt"/>
                <a:ea typeface="+mn-ea"/>
                <a:cs typeface="+mn-cs"/>
              </a:rPr>
              <a:t>le Système</a:t>
            </a:r>
            <a:r>
              <a:rPr lang="fr-FR" sz="1200" b="0" kern="1200" baseline="0" dirty="0">
                <a:solidFill>
                  <a:schemeClr val="tx1"/>
                </a:solidFill>
                <a:effectLst/>
                <a:latin typeface="+mn-lt"/>
                <a:ea typeface="+mn-ea"/>
                <a:cs typeface="+mn-cs"/>
              </a:rPr>
              <a:t> d’Information doit donner la possibilité aux acteurs de la nutrition d’effectuer des analyses secondaires ou approfondies. </a:t>
            </a:r>
            <a:r>
              <a:rPr lang="fr-FR" sz="1200" kern="1200" dirty="0">
                <a:solidFill>
                  <a:schemeClr val="tx1"/>
                </a:solidFill>
                <a:effectLst/>
                <a:latin typeface="+mn-lt"/>
                <a:ea typeface="+mn-ea"/>
                <a:cs typeface="+mn-cs"/>
              </a:rPr>
              <a:t>Les bases de données provenant de différents secteurs mises en libre accès permettent d’assurer non seulement la mise en œuvre du Plan Cadre d’Analyses de la PNIN, mais également les recherches ou analyses</a:t>
            </a:r>
            <a:r>
              <a:rPr lang="fr-FR" sz="1200" kern="1200" baseline="0" dirty="0">
                <a:solidFill>
                  <a:schemeClr val="tx1"/>
                </a:solidFill>
                <a:effectLst/>
                <a:latin typeface="+mn-lt"/>
                <a:ea typeface="+mn-ea"/>
                <a:cs typeface="+mn-cs"/>
              </a:rPr>
              <a:t> par d’autres acteurs de la nutrition au Niger</a:t>
            </a:r>
            <a:endParaRPr lang="fr-FR" sz="1200" kern="1200" dirty="0">
              <a:solidFill>
                <a:schemeClr val="tx1"/>
              </a:solidFill>
              <a:effectLst/>
              <a:latin typeface="+mn-lt"/>
              <a:ea typeface="+mn-ea"/>
              <a:cs typeface="+mn-cs"/>
            </a:endParaRPr>
          </a:p>
          <a:p>
            <a:endParaRPr lang="fr-FR" dirty="0"/>
          </a:p>
          <a:p>
            <a:r>
              <a:rPr lang="fr-FR" b="1" dirty="0"/>
              <a:t>1 minute et 30 secondes</a:t>
            </a: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9</a:t>
            </a:fld>
            <a:endParaRPr lang="fr-FR"/>
          </a:p>
        </p:txBody>
      </p:sp>
    </p:spTree>
    <p:extLst>
      <p:ext uri="{BB962C8B-B14F-4D97-AF65-F5344CB8AC3E}">
        <p14:creationId xmlns:p14="http://schemas.microsoft.com/office/powerpoint/2010/main" val="35071504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Diapositive de titr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Espace réservé du titre 1"/>
          <p:cNvSpPr>
            <a:spLocks noGrp="1"/>
          </p:cNvSpPr>
          <p:nvPr>
            <p:ph type="title" hasCustomPrompt="1"/>
          </p:nvPr>
        </p:nvSpPr>
        <p:spPr>
          <a:xfrm>
            <a:off x="4572000" y="2852936"/>
            <a:ext cx="4320480" cy="1656184"/>
          </a:xfrm>
          <a:prstGeom prst="rect">
            <a:avLst/>
          </a:prstGeom>
        </p:spPr>
        <p:txBody>
          <a:bodyPr vert="horz" lIns="91440" tIns="45720" rIns="91440" bIns="45720" rtlCol="0" anchor="ctr">
            <a:normAutofit/>
          </a:bodyPr>
          <a:lstStyle>
            <a:lvl1pPr>
              <a:defRPr cap="none" baseline="0"/>
            </a:lvl1pPr>
          </a:lstStyle>
          <a:p>
            <a:r>
              <a:rPr lang="fr-FR"/>
              <a:t>Title</a:t>
            </a:r>
            <a:endParaRPr lang="fr-FR" dirty="0"/>
          </a:p>
        </p:txBody>
      </p:sp>
      <p:sp>
        <p:nvSpPr>
          <p:cNvPr id="8" name="Espace réservé du texte 2"/>
          <p:cNvSpPr>
            <a:spLocks noGrp="1"/>
          </p:cNvSpPr>
          <p:nvPr>
            <p:ph idx="1" hasCustomPrompt="1"/>
          </p:nvPr>
        </p:nvSpPr>
        <p:spPr>
          <a:xfrm>
            <a:off x="4572000" y="4797152"/>
            <a:ext cx="4320480" cy="936104"/>
          </a:xfrm>
          <a:prstGeom prst="rect">
            <a:avLst/>
          </a:prstGeom>
        </p:spPr>
        <p:txBody>
          <a:bodyPr vert="horz" lIns="91440" tIns="45720" rIns="91440" bIns="45720" rtlCol="0" anchor="ctr" anchorCtr="0">
            <a:normAutofit/>
          </a:bodyPr>
          <a:lstStyle>
            <a:lvl1pPr>
              <a:defRPr cap="none" baseline="0"/>
            </a:lvl1pPr>
          </a:lstStyle>
          <a:p>
            <a:pPr lvl="0"/>
            <a:r>
              <a:rPr lang="fr-FR"/>
              <a:t>Presenter, authors</a:t>
            </a:r>
            <a:endParaRPr lang="fr-FR" dirty="0"/>
          </a:p>
        </p:txBody>
      </p:sp>
      <p:sp>
        <p:nvSpPr>
          <p:cNvPr id="6" name="Espace réservé du contenu 5"/>
          <p:cNvSpPr>
            <a:spLocks noGrp="1"/>
          </p:cNvSpPr>
          <p:nvPr>
            <p:ph sz="quarter" idx="10" hasCustomPrompt="1"/>
          </p:nvPr>
        </p:nvSpPr>
        <p:spPr>
          <a:xfrm>
            <a:off x="4572000" y="6022107"/>
            <a:ext cx="4320480" cy="503237"/>
          </a:xfrm>
        </p:spPr>
        <p:txBody>
          <a:bodyPr anchor="ctr" anchorCtr="0">
            <a:normAutofit/>
          </a:bodyPr>
          <a:lstStyle>
            <a:lvl1pPr>
              <a:defRPr sz="1800" b="1">
                <a:solidFill>
                  <a:schemeClr val="tx1"/>
                </a:solidFill>
              </a:defRPr>
            </a:lvl1pPr>
          </a:lstStyle>
          <a:p>
            <a:pPr lvl="0"/>
            <a:r>
              <a:rPr lang="fr-FR"/>
              <a:t>Date, Place</a:t>
            </a:r>
          </a:p>
        </p:txBody>
      </p:sp>
    </p:spTree>
    <p:extLst>
      <p:ext uri="{BB962C8B-B14F-4D97-AF65-F5344CB8AC3E}">
        <p14:creationId xmlns:p14="http://schemas.microsoft.com/office/powerpoint/2010/main" val="905762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ext - 2 columns">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ormAutofit/>
          </a:bodyPr>
          <a:lstStyle>
            <a:lvl1pPr>
              <a:defRPr sz="2400" cap="none" baseline="0"/>
            </a:lvl1pPr>
          </a:lstStyle>
          <a:p>
            <a:r>
              <a:rPr lang="fr-FR"/>
              <a:t>Title</a:t>
            </a:r>
          </a:p>
        </p:txBody>
      </p:sp>
      <p:sp>
        <p:nvSpPr>
          <p:cNvPr id="3" name="Espace réservé du contenu 2"/>
          <p:cNvSpPr>
            <a:spLocks noGrp="1"/>
          </p:cNvSpPr>
          <p:nvPr>
            <p:ph idx="1" hasCustomPrompt="1"/>
          </p:nvPr>
        </p:nvSpPr>
        <p:spPr>
          <a:xfrm>
            <a:off x="467545" y="2276872"/>
            <a:ext cx="3960440" cy="3888432"/>
          </a:xfrm>
        </p:spPr>
        <p:txBody>
          <a:bodyPr>
            <a:normAutofit/>
          </a:bodyPr>
          <a:lstStyle>
            <a:lvl1pPr>
              <a:defRPr sz="1800"/>
            </a:lvl1pPr>
          </a:lstStyle>
          <a:p>
            <a:pPr lvl="0"/>
            <a:r>
              <a:rPr lang="fr-FR"/>
              <a:t>Text</a:t>
            </a:r>
            <a:endParaRPr lang="fr-FR" dirty="0"/>
          </a:p>
        </p:txBody>
      </p:sp>
      <p:sp>
        <p:nvSpPr>
          <p:cNvPr id="6" name="Espace réservé du numéro de diapositive 5"/>
          <p:cNvSpPr>
            <a:spLocks noGrp="1"/>
          </p:cNvSpPr>
          <p:nvPr>
            <p:ph type="sldNum" sz="quarter" idx="12"/>
          </p:nvPr>
        </p:nvSpPr>
        <p:spPr/>
        <p:txBody>
          <a:bodyPr/>
          <a:lstStyle/>
          <a:p>
            <a:pPr defTabSz="685800"/>
            <a:fld id="{02C702AE-1502-43AE-8DBA-2BCAD3408EF2}" type="slidenum">
              <a:rPr lang="fr-FR" smtClean="0">
                <a:solidFill>
                  <a:srgbClr val="FFFFFF"/>
                </a:solidFill>
              </a:rPr>
              <a:pPr defTabSz="685800"/>
              <a:t>‹N°›</a:t>
            </a:fld>
            <a:endParaRPr lang="fr-FR">
              <a:solidFill>
                <a:srgbClr val="FFFFFF"/>
              </a:solidFill>
            </a:endParaRPr>
          </a:p>
        </p:txBody>
      </p:sp>
      <p:sp>
        <p:nvSpPr>
          <p:cNvPr id="12" name="Espace réservé du contenu 11"/>
          <p:cNvSpPr>
            <a:spLocks noGrp="1"/>
          </p:cNvSpPr>
          <p:nvPr>
            <p:ph sz="quarter" idx="13" hasCustomPrompt="1"/>
          </p:nvPr>
        </p:nvSpPr>
        <p:spPr>
          <a:xfrm>
            <a:off x="2484438" y="188913"/>
            <a:ext cx="6191250" cy="431800"/>
          </a:xfrm>
        </p:spPr>
        <p:txBody>
          <a:bodyPr anchor="ctr" anchorCtr="0">
            <a:noAutofit/>
          </a:bodyPr>
          <a:lstStyle>
            <a:lvl1pPr>
              <a:buNone/>
              <a:defRPr sz="1050" b="1" baseline="0">
                <a:solidFill>
                  <a:schemeClr val="bg2"/>
                </a:solidFill>
              </a:defRPr>
            </a:lvl1pPr>
          </a:lstStyle>
          <a:p>
            <a:pPr lvl="0"/>
            <a:r>
              <a:rPr lang="fr-FR"/>
              <a:t>Title of the presentation</a:t>
            </a:r>
          </a:p>
        </p:txBody>
      </p:sp>
      <p:sp>
        <p:nvSpPr>
          <p:cNvPr id="13" name="Espace réservé du contenu 2"/>
          <p:cNvSpPr>
            <a:spLocks noGrp="1"/>
          </p:cNvSpPr>
          <p:nvPr>
            <p:ph idx="14" hasCustomPrompt="1"/>
          </p:nvPr>
        </p:nvSpPr>
        <p:spPr>
          <a:xfrm>
            <a:off x="4716016" y="2276872"/>
            <a:ext cx="3960440" cy="3888432"/>
          </a:xfrm>
        </p:spPr>
        <p:txBody>
          <a:bodyPr>
            <a:normAutofit/>
          </a:bodyPr>
          <a:lstStyle>
            <a:lvl1pPr>
              <a:defRPr sz="1800"/>
            </a:lvl1pPr>
          </a:lstStyle>
          <a:p>
            <a:pPr lvl="0"/>
            <a:r>
              <a:rPr lang="fr-FR"/>
              <a:t>Text</a:t>
            </a:r>
            <a:endParaRPr lang="fr-FR" dirty="0"/>
          </a:p>
        </p:txBody>
      </p:sp>
      <p:sp>
        <p:nvSpPr>
          <p:cNvPr id="9" name="Espace réservé du contenu 13"/>
          <p:cNvSpPr>
            <a:spLocks noGrp="1"/>
          </p:cNvSpPr>
          <p:nvPr>
            <p:ph sz="quarter" idx="17" hasCustomPrompt="1"/>
          </p:nvPr>
        </p:nvSpPr>
        <p:spPr>
          <a:xfrm>
            <a:off x="468314" y="6444808"/>
            <a:ext cx="1366837" cy="360000"/>
          </a:xfrm>
        </p:spPr>
        <p:txBody>
          <a:bodyPr anchor="ctr" anchorCtr="0">
            <a:noAutofit/>
          </a:bodyPr>
          <a:lstStyle>
            <a:lvl1pPr>
              <a:buNone/>
              <a:defRPr sz="900">
                <a:solidFill>
                  <a:schemeClr val="bg1"/>
                </a:solidFill>
              </a:defRPr>
            </a:lvl1pPr>
            <a:lvl2pPr>
              <a:buNone/>
              <a:defRPr sz="1050">
                <a:solidFill>
                  <a:schemeClr val="bg1"/>
                </a:solidFill>
              </a:defRPr>
            </a:lvl2pPr>
            <a:lvl3pPr>
              <a:buNone/>
              <a:defRPr sz="1050">
                <a:solidFill>
                  <a:schemeClr val="bg1"/>
                </a:solidFill>
              </a:defRPr>
            </a:lvl3pPr>
            <a:lvl4pPr>
              <a:buNone/>
              <a:defRPr sz="1050">
                <a:solidFill>
                  <a:schemeClr val="bg1"/>
                </a:solidFill>
              </a:defRPr>
            </a:lvl4pPr>
            <a:lvl5pPr>
              <a:buNone/>
              <a:defRPr sz="1050">
                <a:solidFill>
                  <a:schemeClr val="bg1"/>
                </a:solidFill>
              </a:defRPr>
            </a:lvl5pPr>
          </a:lstStyle>
          <a:p>
            <a:pPr lvl="0"/>
            <a:r>
              <a:rPr lang="fr-FR"/>
              <a:t>Date</a:t>
            </a:r>
          </a:p>
        </p:txBody>
      </p:sp>
      <p:sp>
        <p:nvSpPr>
          <p:cNvPr id="10" name="Espace réservé du contenu 13"/>
          <p:cNvSpPr>
            <a:spLocks noGrp="1"/>
          </p:cNvSpPr>
          <p:nvPr>
            <p:ph sz="quarter" idx="18" hasCustomPrompt="1"/>
          </p:nvPr>
        </p:nvSpPr>
        <p:spPr>
          <a:xfrm>
            <a:off x="1909020" y="6444808"/>
            <a:ext cx="4391173" cy="360000"/>
          </a:xfrm>
        </p:spPr>
        <p:txBody>
          <a:bodyPr anchor="ctr" anchorCtr="0">
            <a:noAutofit/>
          </a:bodyPr>
          <a:lstStyle>
            <a:lvl1pPr algn="ctr">
              <a:buNone/>
              <a:defRPr sz="900" baseline="0">
                <a:solidFill>
                  <a:schemeClr val="bg1"/>
                </a:solidFill>
              </a:defRPr>
            </a:lvl1pPr>
            <a:lvl2pPr>
              <a:buNone/>
              <a:defRPr sz="1050">
                <a:solidFill>
                  <a:schemeClr val="bg1"/>
                </a:solidFill>
              </a:defRPr>
            </a:lvl2pPr>
            <a:lvl3pPr>
              <a:buNone/>
              <a:defRPr sz="1050">
                <a:solidFill>
                  <a:schemeClr val="bg1"/>
                </a:solidFill>
              </a:defRPr>
            </a:lvl3pPr>
            <a:lvl4pPr>
              <a:buNone/>
              <a:defRPr sz="1050">
                <a:solidFill>
                  <a:schemeClr val="bg1"/>
                </a:solidFill>
              </a:defRPr>
            </a:lvl4pPr>
            <a:lvl5pPr>
              <a:buNone/>
              <a:defRPr sz="1050">
                <a:solidFill>
                  <a:schemeClr val="bg1"/>
                </a:solidFill>
              </a:defRPr>
            </a:lvl5pPr>
          </a:lstStyle>
          <a:p>
            <a:pPr lvl="0"/>
            <a:r>
              <a:rPr lang="fr-FR"/>
              <a:t>Event, place</a:t>
            </a:r>
          </a:p>
        </p:txBody>
      </p:sp>
    </p:spTree>
    <p:extLst>
      <p:ext uri="{BB962C8B-B14F-4D97-AF65-F5344CB8AC3E}">
        <p14:creationId xmlns:p14="http://schemas.microsoft.com/office/powerpoint/2010/main" val="3468963113"/>
      </p:ext>
    </p:extLst>
  </p:cSld>
  <p:clrMapOvr>
    <a:masterClrMapping/>
  </p:clrMapOvr>
  <p:transition>
    <p:strips dir="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2259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ermediate title">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467544" y="3573016"/>
            <a:ext cx="8208912" cy="2016224"/>
          </a:xfrm>
        </p:spPr>
        <p:txBody>
          <a:bodyPr anchor="ctr" anchorCtr="0">
            <a:normAutofit/>
          </a:bodyPr>
          <a:lstStyle>
            <a:lvl1pPr algn="ctr">
              <a:buNone/>
              <a:defRPr sz="2800"/>
            </a:lvl1pPr>
          </a:lstStyle>
          <a:p>
            <a:pPr lvl="0"/>
            <a:r>
              <a:rPr lang="fr-FR"/>
              <a:t>Sub-title</a:t>
            </a:r>
            <a:endParaRPr lang="fr-FR" dirty="0"/>
          </a:p>
        </p:txBody>
      </p:sp>
      <p:sp>
        <p:nvSpPr>
          <p:cNvPr id="12" name="Espace réservé du contenu 11"/>
          <p:cNvSpPr>
            <a:spLocks noGrp="1"/>
          </p:cNvSpPr>
          <p:nvPr>
            <p:ph sz="quarter" idx="13" hasCustomPrompt="1"/>
          </p:nvPr>
        </p:nvSpPr>
        <p:spPr>
          <a:xfrm>
            <a:off x="2484438" y="188913"/>
            <a:ext cx="6191250" cy="431800"/>
          </a:xfrm>
        </p:spPr>
        <p:txBody>
          <a:bodyPr anchor="ctr" anchorCtr="0">
            <a:noAutofit/>
          </a:bodyPr>
          <a:lstStyle>
            <a:lvl1pPr>
              <a:buNone/>
              <a:defRPr sz="1400" b="1" baseline="0">
                <a:solidFill>
                  <a:schemeClr val="bg2"/>
                </a:solidFill>
              </a:defRPr>
            </a:lvl1pPr>
          </a:lstStyle>
          <a:p>
            <a:pPr lvl="0"/>
            <a:r>
              <a:rPr lang="fr-FR"/>
              <a:t>Title of the presentation</a:t>
            </a:r>
          </a:p>
        </p:txBody>
      </p:sp>
      <p:sp>
        <p:nvSpPr>
          <p:cNvPr id="8" name="Titre 7"/>
          <p:cNvSpPr>
            <a:spLocks noGrp="1"/>
          </p:cNvSpPr>
          <p:nvPr>
            <p:ph type="title" hasCustomPrompt="1"/>
          </p:nvPr>
        </p:nvSpPr>
        <p:spPr>
          <a:xfrm>
            <a:off x="467544" y="1628800"/>
            <a:ext cx="8208912" cy="1728192"/>
          </a:xfrm>
        </p:spPr>
        <p:txBody>
          <a:bodyPr/>
          <a:lstStyle>
            <a:lvl1pPr>
              <a:defRPr/>
            </a:lvl1pPr>
          </a:lstStyle>
          <a:p>
            <a:r>
              <a:rPr lang="fr-FR"/>
              <a:t>Title</a:t>
            </a:r>
          </a:p>
        </p:txBody>
      </p:sp>
      <p:sp>
        <p:nvSpPr>
          <p:cNvPr id="10" name="Espace réservé du numéro de diapositive 9"/>
          <p:cNvSpPr>
            <a:spLocks noGrp="1"/>
          </p:cNvSpPr>
          <p:nvPr>
            <p:ph type="sldNum" sz="quarter" idx="15"/>
          </p:nvPr>
        </p:nvSpPr>
        <p:spPr/>
        <p:txBody>
          <a:bodyPr/>
          <a:lstStyle/>
          <a:p>
            <a:fld id="{02C702AE-1502-43AE-8DBA-2BCAD3408EF2}" type="slidenum">
              <a:rPr lang="fr-FR" smtClean="0"/>
              <a:pPr/>
              <a:t>‹N°›</a:t>
            </a:fld>
            <a:endParaRPr lang="fr-FR" dirty="0"/>
          </a:p>
        </p:txBody>
      </p:sp>
      <p:sp>
        <p:nvSpPr>
          <p:cNvPr id="14" name="Espace réservé du contenu 13"/>
          <p:cNvSpPr>
            <a:spLocks noGrp="1"/>
          </p:cNvSpPr>
          <p:nvPr>
            <p:ph sz="quarter" idx="17" hasCustomPrompt="1"/>
          </p:nvPr>
        </p:nvSpPr>
        <p:spPr>
          <a:xfrm>
            <a:off x="468313" y="6444808"/>
            <a:ext cx="1366837" cy="360000"/>
          </a:xfrm>
        </p:spPr>
        <p:txBody>
          <a:bodyPr anchor="ctr" anchorCtr="0">
            <a:noAutofit/>
          </a:bodyPr>
          <a:lstStyle>
            <a:lvl1pPr>
              <a:buNone/>
              <a:defRPr sz="1200">
                <a:solidFill>
                  <a:schemeClr val="bg1"/>
                </a:solidFill>
              </a:defRPr>
            </a:lvl1pPr>
            <a:lvl2pPr>
              <a:buNone/>
              <a:defRPr sz="1400">
                <a:solidFill>
                  <a:schemeClr val="bg1"/>
                </a:solidFill>
              </a:defRPr>
            </a:lvl2pPr>
            <a:lvl3pPr>
              <a:buNone/>
              <a:defRPr sz="1400">
                <a:solidFill>
                  <a:schemeClr val="bg1"/>
                </a:solidFill>
              </a:defRPr>
            </a:lvl3pPr>
            <a:lvl4pPr>
              <a:buNone/>
              <a:defRPr sz="1400">
                <a:solidFill>
                  <a:schemeClr val="bg1"/>
                </a:solidFill>
              </a:defRPr>
            </a:lvl4pPr>
            <a:lvl5pPr>
              <a:buNone/>
              <a:defRPr sz="1400">
                <a:solidFill>
                  <a:schemeClr val="bg1"/>
                </a:solidFill>
              </a:defRPr>
            </a:lvl5pPr>
          </a:lstStyle>
          <a:p>
            <a:pPr lvl="0"/>
            <a:r>
              <a:rPr lang="fr-FR"/>
              <a:t>Date</a:t>
            </a:r>
          </a:p>
        </p:txBody>
      </p:sp>
      <p:sp>
        <p:nvSpPr>
          <p:cNvPr id="15" name="Espace réservé du contenu 13"/>
          <p:cNvSpPr>
            <a:spLocks noGrp="1"/>
          </p:cNvSpPr>
          <p:nvPr>
            <p:ph sz="quarter" idx="18" hasCustomPrompt="1"/>
          </p:nvPr>
        </p:nvSpPr>
        <p:spPr>
          <a:xfrm>
            <a:off x="1909019" y="6444808"/>
            <a:ext cx="4391173" cy="360000"/>
          </a:xfrm>
        </p:spPr>
        <p:txBody>
          <a:bodyPr anchor="ctr" anchorCtr="0">
            <a:noAutofit/>
          </a:bodyPr>
          <a:lstStyle>
            <a:lvl1pPr algn="ctr">
              <a:buNone/>
              <a:defRPr sz="1200" baseline="0">
                <a:solidFill>
                  <a:schemeClr val="bg1"/>
                </a:solidFill>
              </a:defRPr>
            </a:lvl1pPr>
            <a:lvl2pPr>
              <a:buNone/>
              <a:defRPr sz="1400">
                <a:solidFill>
                  <a:schemeClr val="bg1"/>
                </a:solidFill>
              </a:defRPr>
            </a:lvl2pPr>
            <a:lvl3pPr>
              <a:buNone/>
              <a:defRPr sz="1400">
                <a:solidFill>
                  <a:schemeClr val="bg1"/>
                </a:solidFill>
              </a:defRPr>
            </a:lvl3pPr>
            <a:lvl4pPr>
              <a:buNone/>
              <a:defRPr sz="1400">
                <a:solidFill>
                  <a:schemeClr val="bg1"/>
                </a:solidFill>
              </a:defRPr>
            </a:lvl4pPr>
            <a:lvl5pPr>
              <a:buNone/>
              <a:defRPr sz="1400">
                <a:solidFill>
                  <a:schemeClr val="bg1"/>
                </a:solidFill>
              </a:defRPr>
            </a:lvl5pPr>
          </a:lstStyle>
          <a:p>
            <a:pPr lvl="0"/>
            <a:r>
              <a:rPr lang="fr-FR"/>
              <a:t>Event, place</a:t>
            </a:r>
          </a:p>
        </p:txBody>
      </p:sp>
    </p:spTree>
    <p:extLst>
      <p:ext uri="{BB962C8B-B14F-4D97-AF65-F5344CB8AC3E}">
        <p14:creationId xmlns:p14="http://schemas.microsoft.com/office/powerpoint/2010/main" val="1052259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ormAutofit/>
          </a:bodyPr>
          <a:lstStyle>
            <a:lvl1pPr>
              <a:defRPr sz="3200" cap="none" baseline="0"/>
            </a:lvl1pPr>
          </a:lstStyle>
          <a:p>
            <a:r>
              <a:rPr lang="fr-FR"/>
              <a:t>Title</a:t>
            </a:r>
          </a:p>
        </p:txBody>
      </p:sp>
      <p:sp>
        <p:nvSpPr>
          <p:cNvPr id="3" name="Espace réservé du contenu 2"/>
          <p:cNvSpPr>
            <a:spLocks noGrp="1"/>
          </p:cNvSpPr>
          <p:nvPr>
            <p:ph idx="1" hasCustomPrompt="1"/>
          </p:nvPr>
        </p:nvSpPr>
        <p:spPr/>
        <p:txBody>
          <a:bodyPr/>
          <a:lstStyle>
            <a:lvl1pPr>
              <a:defRPr/>
            </a:lvl1pPr>
          </a:lstStyle>
          <a:p>
            <a:pPr lvl="0"/>
            <a:r>
              <a:rPr lang="fr-FR"/>
              <a:t>Text</a:t>
            </a:r>
            <a:endParaRPr lang="fr-FR" dirty="0"/>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5"/>
          <p:cNvSpPr>
            <a:spLocks noGrp="1"/>
          </p:cNvSpPr>
          <p:nvPr>
            <p:ph type="sldNum" sz="quarter" idx="12"/>
          </p:nvPr>
        </p:nvSpPr>
        <p:spPr/>
        <p:txBody>
          <a:bodyPr/>
          <a:lstStyle/>
          <a:p>
            <a:fld id="{02C702AE-1502-43AE-8DBA-2BCAD3408EF2}" type="slidenum">
              <a:rPr lang="fr-FR" smtClean="0"/>
              <a:pPr/>
              <a:t>‹N°›</a:t>
            </a:fld>
            <a:endParaRPr lang="fr-FR"/>
          </a:p>
        </p:txBody>
      </p:sp>
      <p:sp>
        <p:nvSpPr>
          <p:cNvPr id="12" name="Espace réservé du contenu 11"/>
          <p:cNvSpPr>
            <a:spLocks noGrp="1"/>
          </p:cNvSpPr>
          <p:nvPr>
            <p:ph sz="quarter" idx="13" hasCustomPrompt="1"/>
          </p:nvPr>
        </p:nvSpPr>
        <p:spPr>
          <a:xfrm>
            <a:off x="2484438" y="188913"/>
            <a:ext cx="6191250" cy="431800"/>
          </a:xfrm>
        </p:spPr>
        <p:txBody>
          <a:bodyPr anchor="ctr" anchorCtr="0">
            <a:noAutofit/>
          </a:bodyPr>
          <a:lstStyle>
            <a:lvl1pPr>
              <a:buNone/>
              <a:defRPr sz="1400" b="1" baseline="0">
                <a:solidFill>
                  <a:schemeClr val="bg2"/>
                </a:solidFill>
              </a:defRPr>
            </a:lvl1pPr>
          </a:lstStyle>
          <a:p>
            <a:pPr lvl="0"/>
            <a:r>
              <a:rPr lang="fr-FR"/>
              <a:t>Title of the presentation</a:t>
            </a:r>
          </a:p>
        </p:txBody>
      </p:sp>
      <p:sp>
        <p:nvSpPr>
          <p:cNvPr id="8" name="Espace réservé du contenu 13"/>
          <p:cNvSpPr>
            <a:spLocks noGrp="1"/>
          </p:cNvSpPr>
          <p:nvPr>
            <p:ph sz="quarter" idx="17" hasCustomPrompt="1"/>
          </p:nvPr>
        </p:nvSpPr>
        <p:spPr>
          <a:xfrm>
            <a:off x="468313" y="6444808"/>
            <a:ext cx="1366837" cy="360000"/>
          </a:xfrm>
        </p:spPr>
        <p:txBody>
          <a:bodyPr anchor="ctr" anchorCtr="0">
            <a:noAutofit/>
          </a:bodyPr>
          <a:lstStyle>
            <a:lvl1pPr>
              <a:buNone/>
              <a:defRPr sz="1200">
                <a:solidFill>
                  <a:schemeClr val="bg1"/>
                </a:solidFill>
              </a:defRPr>
            </a:lvl1pPr>
            <a:lvl2pPr>
              <a:buNone/>
              <a:defRPr sz="1400">
                <a:solidFill>
                  <a:schemeClr val="bg1"/>
                </a:solidFill>
              </a:defRPr>
            </a:lvl2pPr>
            <a:lvl3pPr>
              <a:buNone/>
              <a:defRPr sz="1400">
                <a:solidFill>
                  <a:schemeClr val="bg1"/>
                </a:solidFill>
              </a:defRPr>
            </a:lvl3pPr>
            <a:lvl4pPr>
              <a:buNone/>
              <a:defRPr sz="1400">
                <a:solidFill>
                  <a:schemeClr val="bg1"/>
                </a:solidFill>
              </a:defRPr>
            </a:lvl4pPr>
            <a:lvl5pPr>
              <a:buNone/>
              <a:defRPr sz="1400">
                <a:solidFill>
                  <a:schemeClr val="bg1"/>
                </a:solidFill>
              </a:defRPr>
            </a:lvl5pPr>
          </a:lstStyle>
          <a:p>
            <a:pPr lvl="0"/>
            <a:r>
              <a:rPr lang="fr-FR"/>
              <a:t>Date</a:t>
            </a:r>
          </a:p>
        </p:txBody>
      </p:sp>
      <p:sp>
        <p:nvSpPr>
          <p:cNvPr id="9" name="Espace réservé du contenu 13"/>
          <p:cNvSpPr>
            <a:spLocks noGrp="1"/>
          </p:cNvSpPr>
          <p:nvPr>
            <p:ph sz="quarter" idx="18" hasCustomPrompt="1"/>
          </p:nvPr>
        </p:nvSpPr>
        <p:spPr>
          <a:xfrm>
            <a:off x="1909019" y="6444808"/>
            <a:ext cx="4391173" cy="360000"/>
          </a:xfrm>
        </p:spPr>
        <p:txBody>
          <a:bodyPr anchor="ctr" anchorCtr="0">
            <a:noAutofit/>
          </a:bodyPr>
          <a:lstStyle>
            <a:lvl1pPr algn="ctr">
              <a:buNone/>
              <a:defRPr sz="1200" baseline="0">
                <a:solidFill>
                  <a:schemeClr val="bg1"/>
                </a:solidFill>
              </a:defRPr>
            </a:lvl1pPr>
            <a:lvl2pPr>
              <a:buNone/>
              <a:defRPr sz="1400">
                <a:solidFill>
                  <a:schemeClr val="bg1"/>
                </a:solidFill>
              </a:defRPr>
            </a:lvl2pPr>
            <a:lvl3pPr>
              <a:buNone/>
              <a:defRPr sz="1400">
                <a:solidFill>
                  <a:schemeClr val="bg1"/>
                </a:solidFill>
              </a:defRPr>
            </a:lvl3pPr>
            <a:lvl4pPr>
              <a:buNone/>
              <a:defRPr sz="1400">
                <a:solidFill>
                  <a:schemeClr val="bg1"/>
                </a:solidFill>
              </a:defRPr>
            </a:lvl4pPr>
            <a:lvl5pPr>
              <a:buNone/>
              <a:defRPr sz="1400">
                <a:solidFill>
                  <a:schemeClr val="bg1"/>
                </a:solidFill>
              </a:defRPr>
            </a:lvl5pPr>
          </a:lstStyle>
          <a:p>
            <a:pPr lvl="0"/>
            <a:r>
              <a:rPr lang="fr-FR"/>
              <a:t>Event, place</a:t>
            </a:r>
          </a:p>
        </p:txBody>
      </p:sp>
    </p:spTree>
    <p:extLst>
      <p:ext uri="{BB962C8B-B14F-4D97-AF65-F5344CB8AC3E}">
        <p14:creationId xmlns:p14="http://schemas.microsoft.com/office/powerpoint/2010/main" val="1052259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ext - 2 columns">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ormAutofit/>
          </a:bodyPr>
          <a:lstStyle>
            <a:lvl1pPr>
              <a:defRPr sz="3200" cap="none" baseline="0"/>
            </a:lvl1pPr>
          </a:lstStyle>
          <a:p>
            <a:r>
              <a:rPr lang="fr-FR"/>
              <a:t>Title</a:t>
            </a:r>
          </a:p>
        </p:txBody>
      </p:sp>
      <p:sp>
        <p:nvSpPr>
          <p:cNvPr id="3" name="Espace réservé du contenu 2"/>
          <p:cNvSpPr>
            <a:spLocks noGrp="1"/>
          </p:cNvSpPr>
          <p:nvPr>
            <p:ph idx="1" hasCustomPrompt="1"/>
          </p:nvPr>
        </p:nvSpPr>
        <p:spPr>
          <a:xfrm>
            <a:off x="467544" y="2276872"/>
            <a:ext cx="3960440" cy="3888432"/>
          </a:xfrm>
        </p:spPr>
        <p:txBody>
          <a:bodyPr>
            <a:normAutofit/>
          </a:bodyPr>
          <a:lstStyle>
            <a:lvl1pPr>
              <a:defRPr sz="2400"/>
            </a:lvl1pPr>
          </a:lstStyle>
          <a:p>
            <a:pPr lvl="0"/>
            <a:r>
              <a:rPr lang="fr-FR"/>
              <a:t>Text</a:t>
            </a:r>
            <a:endParaRPr lang="fr-FR" dirty="0"/>
          </a:p>
        </p:txBody>
      </p:sp>
      <p:sp>
        <p:nvSpPr>
          <p:cNvPr id="6" name="Espace réservé du numéro de diapositive 5"/>
          <p:cNvSpPr>
            <a:spLocks noGrp="1"/>
          </p:cNvSpPr>
          <p:nvPr>
            <p:ph type="sldNum" sz="quarter" idx="12"/>
          </p:nvPr>
        </p:nvSpPr>
        <p:spPr/>
        <p:txBody>
          <a:bodyPr/>
          <a:lstStyle/>
          <a:p>
            <a:fld id="{02C702AE-1502-43AE-8DBA-2BCAD3408EF2}" type="slidenum">
              <a:rPr lang="fr-FR" smtClean="0"/>
              <a:pPr/>
              <a:t>‹N°›</a:t>
            </a:fld>
            <a:endParaRPr lang="fr-FR"/>
          </a:p>
        </p:txBody>
      </p:sp>
      <p:sp>
        <p:nvSpPr>
          <p:cNvPr id="12" name="Espace réservé du contenu 11"/>
          <p:cNvSpPr>
            <a:spLocks noGrp="1"/>
          </p:cNvSpPr>
          <p:nvPr>
            <p:ph sz="quarter" idx="13" hasCustomPrompt="1"/>
          </p:nvPr>
        </p:nvSpPr>
        <p:spPr>
          <a:xfrm>
            <a:off x="2484438" y="188913"/>
            <a:ext cx="6191250" cy="431800"/>
          </a:xfrm>
        </p:spPr>
        <p:txBody>
          <a:bodyPr anchor="ctr" anchorCtr="0">
            <a:noAutofit/>
          </a:bodyPr>
          <a:lstStyle>
            <a:lvl1pPr>
              <a:buNone/>
              <a:defRPr sz="1400" b="1" baseline="0">
                <a:solidFill>
                  <a:schemeClr val="bg2"/>
                </a:solidFill>
              </a:defRPr>
            </a:lvl1pPr>
          </a:lstStyle>
          <a:p>
            <a:pPr lvl="0"/>
            <a:r>
              <a:rPr lang="fr-FR"/>
              <a:t>Title of the presentation</a:t>
            </a:r>
          </a:p>
        </p:txBody>
      </p:sp>
      <p:sp>
        <p:nvSpPr>
          <p:cNvPr id="13" name="Espace réservé du contenu 2"/>
          <p:cNvSpPr>
            <a:spLocks noGrp="1"/>
          </p:cNvSpPr>
          <p:nvPr>
            <p:ph idx="14" hasCustomPrompt="1"/>
          </p:nvPr>
        </p:nvSpPr>
        <p:spPr>
          <a:xfrm>
            <a:off x="4716016" y="2276872"/>
            <a:ext cx="3960440" cy="3888432"/>
          </a:xfrm>
        </p:spPr>
        <p:txBody>
          <a:bodyPr>
            <a:normAutofit/>
          </a:bodyPr>
          <a:lstStyle>
            <a:lvl1pPr>
              <a:defRPr sz="2400"/>
            </a:lvl1pPr>
          </a:lstStyle>
          <a:p>
            <a:pPr lvl="0"/>
            <a:r>
              <a:rPr lang="fr-FR"/>
              <a:t>Text</a:t>
            </a:r>
            <a:endParaRPr lang="fr-FR" dirty="0"/>
          </a:p>
        </p:txBody>
      </p:sp>
      <p:sp>
        <p:nvSpPr>
          <p:cNvPr id="9" name="Espace réservé du contenu 13"/>
          <p:cNvSpPr>
            <a:spLocks noGrp="1"/>
          </p:cNvSpPr>
          <p:nvPr>
            <p:ph sz="quarter" idx="17" hasCustomPrompt="1"/>
          </p:nvPr>
        </p:nvSpPr>
        <p:spPr>
          <a:xfrm>
            <a:off x="468313" y="6444808"/>
            <a:ext cx="1366837" cy="360000"/>
          </a:xfrm>
        </p:spPr>
        <p:txBody>
          <a:bodyPr anchor="ctr" anchorCtr="0">
            <a:noAutofit/>
          </a:bodyPr>
          <a:lstStyle>
            <a:lvl1pPr>
              <a:buNone/>
              <a:defRPr sz="1200">
                <a:solidFill>
                  <a:schemeClr val="bg1"/>
                </a:solidFill>
              </a:defRPr>
            </a:lvl1pPr>
            <a:lvl2pPr>
              <a:buNone/>
              <a:defRPr sz="1400">
                <a:solidFill>
                  <a:schemeClr val="bg1"/>
                </a:solidFill>
              </a:defRPr>
            </a:lvl2pPr>
            <a:lvl3pPr>
              <a:buNone/>
              <a:defRPr sz="1400">
                <a:solidFill>
                  <a:schemeClr val="bg1"/>
                </a:solidFill>
              </a:defRPr>
            </a:lvl3pPr>
            <a:lvl4pPr>
              <a:buNone/>
              <a:defRPr sz="1400">
                <a:solidFill>
                  <a:schemeClr val="bg1"/>
                </a:solidFill>
              </a:defRPr>
            </a:lvl4pPr>
            <a:lvl5pPr>
              <a:buNone/>
              <a:defRPr sz="1400">
                <a:solidFill>
                  <a:schemeClr val="bg1"/>
                </a:solidFill>
              </a:defRPr>
            </a:lvl5pPr>
          </a:lstStyle>
          <a:p>
            <a:pPr lvl="0"/>
            <a:r>
              <a:rPr lang="fr-FR"/>
              <a:t>Date</a:t>
            </a:r>
          </a:p>
        </p:txBody>
      </p:sp>
      <p:sp>
        <p:nvSpPr>
          <p:cNvPr id="10" name="Espace réservé du contenu 13"/>
          <p:cNvSpPr>
            <a:spLocks noGrp="1"/>
          </p:cNvSpPr>
          <p:nvPr>
            <p:ph sz="quarter" idx="18" hasCustomPrompt="1"/>
          </p:nvPr>
        </p:nvSpPr>
        <p:spPr>
          <a:xfrm>
            <a:off x="1909019" y="6444808"/>
            <a:ext cx="4391173" cy="360000"/>
          </a:xfrm>
        </p:spPr>
        <p:txBody>
          <a:bodyPr anchor="ctr" anchorCtr="0">
            <a:noAutofit/>
          </a:bodyPr>
          <a:lstStyle>
            <a:lvl1pPr algn="ctr">
              <a:buNone/>
              <a:defRPr sz="1200" baseline="0">
                <a:solidFill>
                  <a:schemeClr val="bg1"/>
                </a:solidFill>
              </a:defRPr>
            </a:lvl1pPr>
            <a:lvl2pPr>
              <a:buNone/>
              <a:defRPr sz="1400">
                <a:solidFill>
                  <a:schemeClr val="bg1"/>
                </a:solidFill>
              </a:defRPr>
            </a:lvl2pPr>
            <a:lvl3pPr>
              <a:buNone/>
              <a:defRPr sz="1400">
                <a:solidFill>
                  <a:schemeClr val="bg1"/>
                </a:solidFill>
              </a:defRPr>
            </a:lvl3pPr>
            <a:lvl4pPr>
              <a:buNone/>
              <a:defRPr sz="1400">
                <a:solidFill>
                  <a:schemeClr val="bg1"/>
                </a:solidFill>
              </a:defRPr>
            </a:lvl4pPr>
            <a:lvl5pPr>
              <a:buNone/>
              <a:defRPr sz="1400">
                <a:solidFill>
                  <a:schemeClr val="bg1"/>
                </a:solidFill>
              </a:defRPr>
            </a:lvl5pPr>
          </a:lstStyle>
          <a:p>
            <a:pPr lvl="0"/>
            <a:r>
              <a:rPr lang="fr-FR"/>
              <a:t>Event, place</a:t>
            </a:r>
          </a:p>
        </p:txBody>
      </p:sp>
    </p:spTree>
    <p:extLst>
      <p:ext uri="{BB962C8B-B14F-4D97-AF65-F5344CB8AC3E}">
        <p14:creationId xmlns:p14="http://schemas.microsoft.com/office/powerpoint/2010/main" val="1052259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Diapositive de titr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Espace réservé du titre 1"/>
          <p:cNvSpPr>
            <a:spLocks noGrp="1"/>
          </p:cNvSpPr>
          <p:nvPr>
            <p:ph type="title" hasCustomPrompt="1"/>
          </p:nvPr>
        </p:nvSpPr>
        <p:spPr>
          <a:xfrm>
            <a:off x="4572000" y="2852936"/>
            <a:ext cx="4320480" cy="1656184"/>
          </a:xfrm>
          <a:prstGeom prst="rect">
            <a:avLst/>
          </a:prstGeom>
        </p:spPr>
        <p:txBody>
          <a:bodyPr vert="horz" lIns="91440" tIns="45720" rIns="91440" bIns="45720" rtlCol="0" anchor="ctr">
            <a:normAutofit/>
          </a:bodyPr>
          <a:lstStyle>
            <a:lvl1pPr>
              <a:defRPr cap="none" baseline="0"/>
            </a:lvl1pPr>
          </a:lstStyle>
          <a:p>
            <a:r>
              <a:rPr lang="fr-FR"/>
              <a:t>Title</a:t>
            </a:r>
            <a:endParaRPr lang="fr-FR" dirty="0"/>
          </a:p>
        </p:txBody>
      </p:sp>
      <p:sp>
        <p:nvSpPr>
          <p:cNvPr id="8" name="Espace réservé du texte 2"/>
          <p:cNvSpPr>
            <a:spLocks noGrp="1"/>
          </p:cNvSpPr>
          <p:nvPr>
            <p:ph idx="1" hasCustomPrompt="1"/>
          </p:nvPr>
        </p:nvSpPr>
        <p:spPr>
          <a:xfrm>
            <a:off x="4572000" y="4797152"/>
            <a:ext cx="4320480" cy="936104"/>
          </a:xfrm>
          <a:prstGeom prst="rect">
            <a:avLst/>
          </a:prstGeom>
        </p:spPr>
        <p:txBody>
          <a:bodyPr vert="horz" lIns="91440" tIns="45720" rIns="91440" bIns="45720" rtlCol="0" anchor="ctr" anchorCtr="0">
            <a:normAutofit/>
          </a:bodyPr>
          <a:lstStyle>
            <a:lvl1pPr>
              <a:defRPr cap="none" baseline="0"/>
            </a:lvl1pPr>
          </a:lstStyle>
          <a:p>
            <a:pPr lvl="0"/>
            <a:r>
              <a:rPr lang="fr-FR"/>
              <a:t>Presenter, authors</a:t>
            </a:r>
            <a:endParaRPr lang="fr-FR" dirty="0"/>
          </a:p>
        </p:txBody>
      </p:sp>
      <p:sp>
        <p:nvSpPr>
          <p:cNvPr id="6" name="Espace réservé du contenu 5"/>
          <p:cNvSpPr>
            <a:spLocks noGrp="1"/>
          </p:cNvSpPr>
          <p:nvPr>
            <p:ph sz="quarter" idx="10" hasCustomPrompt="1"/>
          </p:nvPr>
        </p:nvSpPr>
        <p:spPr>
          <a:xfrm>
            <a:off x="4572000" y="6022107"/>
            <a:ext cx="4320480" cy="503237"/>
          </a:xfrm>
        </p:spPr>
        <p:txBody>
          <a:bodyPr anchor="ctr" anchorCtr="0">
            <a:normAutofit/>
          </a:bodyPr>
          <a:lstStyle>
            <a:lvl1pPr>
              <a:defRPr sz="1800" b="1">
                <a:solidFill>
                  <a:schemeClr val="tx1"/>
                </a:solidFill>
              </a:defRPr>
            </a:lvl1pPr>
          </a:lstStyle>
          <a:p>
            <a:pPr lvl="0"/>
            <a:r>
              <a:rPr lang="fr-FR"/>
              <a:t>Date, Place</a:t>
            </a:r>
          </a:p>
        </p:txBody>
      </p:sp>
    </p:spTree>
    <p:extLst>
      <p:ext uri="{BB962C8B-B14F-4D97-AF65-F5344CB8AC3E}">
        <p14:creationId xmlns:p14="http://schemas.microsoft.com/office/powerpoint/2010/main" val="3427303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9809720"/>
      </p:ext>
    </p:extLst>
  </p:cSld>
  <p:clrMapOvr>
    <a:masterClrMapping/>
  </p:clrMapOvr>
  <p:transition>
    <p:strips dir="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termediate title">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467544" y="3573016"/>
            <a:ext cx="8208912" cy="2016224"/>
          </a:xfrm>
        </p:spPr>
        <p:txBody>
          <a:bodyPr anchor="ctr" anchorCtr="0">
            <a:normAutofit/>
          </a:bodyPr>
          <a:lstStyle>
            <a:lvl1pPr algn="ctr">
              <a:buNone/>
              <a:defRPr sz="2100"/>
            </a:lvl1pPr>
          </a:lstStyle>
          <a:p>
            <a:pPr lvl="0"/>
            <a:r>
              <a:rPr lang="fr-FR"/>
              <a:t>Sub-title</a:t>
            </a:r>
            <a:endParaRPr lang="fr-FR" dirty="0"/>
          </a:p>
        </p:txBody>
      </p:sp>
      <p:sp>
        <p:nvSpPr>
          <p:cNvPr id="12" name="Espace réservé du contenu 11"/>
          <p:cNvSpPr>
            <a:spLocks noGrp="1"/>
          </p:cNvSpPr>
          <p:nvPr>
            <p:ph sz="quarter" idx="13" hasCustomPrompt="1"/>
          </p:nvPr>
        </p:nvSpPr>
        <p:spPr>
          <a:xfrm>
            <a:off x="2484438" y="188913"/>
            <a:ext cx="6191250" cy="431800"/>
          </a:xfrm>
        </p:spPr>
        <p:txBody>
          <a:bodyPr anchor="ctr" anchorCtr="0">
            <a:noAutofit/>
          </a:bodyPr>
          <a:lstStyle>
            <a:lvl1pPr>
              <a:buNone/>
              <a:defRPr sz="1050" b="1" baseline="0">
                <a:solidFill>
                  <a:schemeClr val="bg2"/>
                </a:solidFill>
              </a:defRPr>
            </a:lvl1pPr>
          </a:lstStyle>
          <a:p>
            <a:pPr lvl="0"/>
            <a:r>
              <a:rPr lang="fr-FR"/>
              <a:t>Title of the presentation</a:t>
            </a:r>
          </a:p>
        </p:txBody>
      </p:sp>
      <p:sp>
        <p:nvSpPr>
          <p:cNvPr id="8" name="Titre 7"/>
          <p:cNvSpPr>
            <a:spLocks noGrp="1"/>
          </p:cNvSpPr>
          <p:nvPr>
            <p:ph type="title" hasCustomPrompt="1"/>
          </p:nvPr>
        </p:nvSpPr>
        <p:spPr>
          <a:xfrm>
            <a:off x="467544" y="1628800"/>
            <a:ext cx="8208912" cy="1728192"/>
          </a:xfrm>
        </p:spPr>
        <p:txBody>
          <a:bodyPr/>
          <a:lstStyle>
            <a:lvl1pPr>
              <a:defRPr/>
            </a:lvl1pPr>
          </a:lstStyle>
          <a:p>
            <a:r>
              <a:rPr lang="fr-FR"/>
              <a:t>Title</a:t>
            </a:r>
          </a:p>
        </p:txBody>
      </p:sp>
      <p:sp>
        <p:nvSpPr>
          <p:cNvPr id="10" name="Espace réservé du numéro de diapositive 9"/>
          <p:cNvSpPr>
            <a:spLocks noGrp="1"/>
          </p:cNvSpPr>
          <p:nvPr>
            <p:ph type="sldNum" sz="quarter" idx="15"/>
          </p:nvPr>
        </p:nvSpPr>
        <p:spPr/>
        <p:txBody>
          <a:bodyPr/>
          <a:lstStyle/>
          <a:p>
            <a:pPr defTabSz="685800"/>
            <a:fld id="{02C702AE-1502-43AE-8DBA-2BCAD3408EF2}" type="slidenum">
              <a:rPr lang="fr-FR" smtClean="0">
                <a:solidFill>
                  <a:srgbClr val="FFFFFF"/>
                </a:solidFill>
              </a:rPr>
              <a:pPr defTabSz="685800"/>
              <a:t>‹N°›</a:t>
            </a:fld>
            <a:endParaRPr lang="fr-FR" dirty="0">
              <a:solidFill>
                <a:srgbClr val="FFFFFF"/>
              </a:solidFill>
            </a:endParaRPr>
          </a:p>
        </p:txBody>
      </p:sp>
      <p:sp>
        <p:nvSpPr>
          <p:cNvPr id="14" name="Espace réservé du contenu 13"/>
          <p:cNvSpPr>
            <a:spLocks noGrp="1"/>
          </p:cNvSpPr>
          <p:nvPr>
            <p:ph sz="quarter" idx="17" hasCustomPrompt="1"/>
          </p:nvPr>
        </p:nvSpPr>
        <p:spPr>
          <a:xfrm>
            <a:off x="468314" y="6444808"/>
            <a:ext cx="1366837" cy="360000"/>
          </a:xfrm>
        </p:spPr>
        <p:txBody>
          <a:bodyPr anchor="ctr" anchorCtr="0">
            <a:noAutofit/>
          </a:bodyPr>
          <a:lstStyle>
            <a:lvl1pPr>
              <a:buNone/>
              <a:defRPr sz="900">
                <a:solidFill>
                  <a:schemeClr val="bg1"/>
                </a:solidFill>
              </a:defRPr>
            </a:lvl1pPr>
            <a:lvl2pPr>
              <a:buNone/>
              <a:defRPr sz="1050">
                <a:solidFill>
                  <a:schemeClr val="bg1"/>
                </a:solidFill>
              </a:defRPr>
            </a:lvl2pPr>
            <a:lvl3pPr>
              <a:buNone/>
              <a:defRPr sz="1050">
                <a:solidFill>
                  <a:schemeClr val="bg1"/>
                </a:solidFill>
              </a:defRPr>
            </a:lvl3pPr>
            <a:lvl4pPr>
              <a:buNone/>
              <a:defRPr sz="1050">
                <a:solidFill>
                  <a:schemeClr val="bg1"/>
                </a:solidFill>
              </a:defRPr>
            </a:lvl4pPr>
            <a:lvl5pPr>
              <a:buNone/>
              <a:defRPr sz="1050">
                <a:solidFill>
                  <a:schemeClr val="bg1"/>
                </a:solidFill>
              </a:defRPr>
            </a:lvl5pPr>
          </a:lstStyle>
          <a:p>
            <a:pPr lvl="0"/>
            <a:r>
              <a:rPr lang="fr-FR"/>
              <a:t>Date</a:t>
            </a:r>
          </a:p>
        </p:txBody>
      </p:sp>
      <p:sp>
        <p:nvSpPr>
          <p:cNvPr id="15" name="Espace réservé du contenu 13"/>
          <p:cNvSpPr>
            <a:spLocks noGrp="1"/>
          </p:cNvSpPr>
          <p:nvPr>
            <p:ph sz="quarter" idx="18" hasCustomPrompt="1"/>
          </p:nvPr>
        </p:nvSpPr>
        <p:spPr>
          <a:xfrm>
            <a:off x="1909020" y="6444808"/>
            <a:ext cx="4391173" cy="360000"/>
          </a:xfrm>
        </p:spPr>
        <p:txBody>
          <a:bodyPr anchor="ctr" anchorCtr="0">
            <a:noAutofit/>
          </a:bodyPr>
          <a:lstStyle>
            <a:lvl1pPr algn="ctr">
              <a:buNone/>
              <a:defRPr sz="900" baseline="0">
                <a:solidFill>
                  <a:schemeClr val="bg1"/>
                </a:solidFill>
              </a:defRPr>
            </a:lvl1pPr>
            <a:lvl2pPr>
              <a:buNone/>
              <a:defRPr sz="1050">
                <a:solidFill>
                  <a:schemeClr val="bg1"/>
                </a:solidFill>
              </a:defRPr>
            </a:lvl2pPr>
            <a:lvl3pPr>
              <a:buNone/>
              <a:defRPr sz="1050">
                <a:solidFill>
                  <a:schemeClr val="bg1"/>
                </a:solidFill>
              </a:defRPr>
            </a:lvl3pPr>
            <a:lvl4pPr>
              <a:buNone/>
              <a:defRPr sz="1050">
                <a:solidFill>
                  <a:schemeClr val="bg1"/>
                </a:solidFill>
              </a:defRPr>
            </a:lvl4pPr>
            <a:lvl5pPr>
              <a:buNone/>
              <a:defRPr sz="1050">
                <a:solidFill>
                  <a:schemeClr val="bg1"/>
                </a:solidFill>
              </a:defRPr>
            </a:lvl5pPr>
          </a:lstStyle>
          <a:p>
            <a:pPr lvl="0"/>
            <a:r>
              <a:rPr lang="fr-FR"/>
              <a:t>Event, place</a:t>
            </a:r>
          </a:p>
        </p:txBody>
      </p:sp>
    </p:spTree>
    <p:extLst>
      <p:ext uri="{BB962C8B-B14F-4D97-AF65-F5344CB8AC3E}">
        <p14:creationId xmlns:p14="http://schemas.microsoft.com/office/powerpoint/2010/main" val="1423271662"/>
      </p:ext>
    </p:extLst>
  </p:cSld>
  <p:clrMapOvr>
    <a:masterClrMapping/>
  </p:clrMapOvr>
  <p:transition>
    <p:strips dir="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ormAutofit/>
          </a:bodyPr>
          <a:lstStyle>
            <a:lvl1pPr>
              <a:defRPr sz="2400" cap="none" baseline="0"/>
            </a:lvl1pPr>
          </a:lstStyle>
          <a:p>
            <a:r>
              <a:rPr lang="fr-FR"/>
              <a:t>Title</a:t>
            </a:r>
          </a:p>
        </p:txBody>
      </p:sp>
      <p:sp>
        <p:nvSpPr>
          <p:cNvPr id="3" name="Espace réservé du contenu 2"/>
          <p:cNvSpPr>
            <a:spLocks noGrp="1"/>
          </p:cNvSpPr>
          <p:nvPr>
            <p:ph idx="1" hasCustomPrompt="1"/>
          </p:nvPr>
        </p:nvSpPr>
        <p:spPr/>
        <p:txBody>
          <a:bodyPr/>
          <a:lstStyle>
            <a:lvl1pPr>
              <a:defRPr/>
            </a:lvl1pPr>
          </a:lstStyle>
          <a:p>
            <a:pPr lvl="0"/>
            <a:r>
              <a:rPr lang="fr-FR"/>
              <a:t>Text</a:t>
            </a:r>
            <a:endParaRPr lang="fr-FR" dirty="0"/>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5"/>
          <p:cNvSpPr>
            <a:spLocks noGrp="1"/>
          </p:cNvSpPr>
          <p:nvPr>
            <p:ph type="sldNum" sz="quarter" idx="12"/>
          </p:nvPr>
        </p:nvSpPr>
        <p:spPr/>
        <p:txBody>
          <a:bodyPr/>
          <a:lstStyle/>
          <a:p>
            <a:pPr defTabSz="685800"/>
            <a:fld id="{02C702AE-1502-43AE-8DBA-2BCAD3408EF2}" type="slidenum">
              <a:rPr lang="fr-FR" smtClean="0">
                <a:solidFill>
                  <a:srgbClr val="FFFFFF"/>
                </a:solidFill>
              </a:rPr>
              <a:pPr defTabSz="685800"/>
              <a:t>‹N°›</a:t>
            </a:fld>
            <a:endParaRPr lang="fr-FR">
              <a:solidFill>
                <a:srgbClr val="FFFFFF"/>
              </a:solidFill>
            </a:endParaRPr>
          </a:p>
        </p:txBody>
      </p:sp>
      <p:sp>
        <p:nvSpPr>
          <p:cNvPr id="12" name="Espace réservé du contenu 11"/>
          <p:cNvSpPr>
            <a:spLocks noGrp="1"/>
          </p:cNvSpPr>
          <p:nvPr>
            <p:ph sz="quarter" idx="13" hasCustomPrompt="1"/>
          </p:nvPr>
        </p:nvSpPr>
        <p:spPr>
          <a:xfrm>
            <a:off x="2484438" y="188913"/>
            <a:ext cx="6191250" cy="431800"/>
          </a:xfrm>
        </p:spPr>
        <p:txBody>
          <a:bodyPr anchor="ctr" anchorCtr="0">
            <a:noAutofit/>
          </a:bodyPr>
          <a:lstStyle>
            <a:lvl1pPr>
              <a:buNone/>
              <a:defRPr sz="1050" b="1" baseline="0">
                <a:solidFill>
                  <a:schemeClr val="bg2"/>
                </a:solidFill>
              </a:defRPr>
            </a:lvl1pPr>
          </a:lstStyle>
          <a:p>
            <a:pPr lvl="0"/>
            <a:r>
              <a:rPr lang="fr-FR"/>
              <a:t>Title of the presentation</a:t>
            </a:r>
          </a:p>
        </p:txBody>
      </p:sp>
      <p:sp>
        <p:nvSpPr>
          <p:cNvPr id="8" name="Espace réservé du contenu 13"/>
          <p:cNvSpPr>
            <a:spLocks noGrp="1"/>
          </p:cNvSpPr>
          <p:nvPr>
            <p:ph sz="quarter" idx="17" hasCustomPrompt="1"/>
          </p:nvPr>
        </p:nvSpPr>
        <p:spPr>
          <a:xfrm>
            <a:off x="468314" y="6444808"/>
            <a:ext cx="1366837" cy="360000"/>
          </a:xfrm>
        </p:spPr>
        <p:txBody>
          <a:bodyPr anchor="ctr" anchorCtr="0">
            <a:noAutofit/>
          </a:bodyPr>
          <a:lstStyle>
            <a:lvl1pPr>
              <a:buNone/>
              <a:defRPr sz="900" baseline="0">
                <a:solidFill>
                  <a:schemeClr val="bg1"/>
                </a:solidFill>
              </a:defRPr>
            </a:lvl1pPr>
            <a:lvl2pPr>
              <a:buNone/>
              <a:defRPr sz="1050">
                <a:solidFill>
                  <a:schemeClr val="bg1"/>
                </a:solidFill>
              </a:defRPr>
            </a:lvl2pPr>
            <a:lvl3pPr>
              <a:buNone/>
              <a:defRPr sz="1050">
                <a:solidFill>
                  <a:schemeClr val="bg1"/>
                </a:solidFill>
              </a:defRPr>
            </a:lvl3pPr>
            <a:lvl4pPr>
              <a:buNone/>
              <a:defRPr sz="1050">
                <a:solidFill>
                  <a:schemeClr val="bg1"/>
                </a:solidFill>
              </a:defRPr>
            </a:lvl4pPr>
            <a:lvl5pPr>
              <a:buNone/>
              <a:defRPr sz="1050">
                <a:solidFill>
                  <a:schemeClr val="bg1"/>
                </a:solidFill>
              </a:defRPr>
            </a:lvl5pPr>
          </a:lstStyle>
          <a:p>
            <a:pPr lvl="0"/>
            <a:r>
              <a:rPr lang="fr-FR"/>
              <a:t>June 8th, 2016</a:t>
            </a:r>
          </a:p>
        </p:txBody>
      </p:sp>
      <p:sp>
        <p:nvSpPr>
          <p:cNvPr id="9" name="Espace réservé du contenu 13"/>
          <p:cNvSpPr>
            <a:spLocks noGrp="1"/>
          </p:cNvSpPr>
          <p:nvPr>
            <p:ph sz="quarter" idx="18" hasCustomPrompt="1"/>
          </p:nvPr>
        </p:nvSpPr>
        <p:spPr>
          <a:xfrm>
            <a:off x="1909020" y="6444808"/>
            <a:ext cx="4391173" cy="360000"/>
          </a:xfrm>
        </p:spPr>
        <p:txBody>
          <a:bodyPr anchor="ctr" anchorCtr="0">
            <a:noAutofit/>
          </a:bodyPr>
          <a:lstStyle>
            <a:lvl1pPr algn="ctr">
              <a:buNone/>
              <a:defRPr sz="900" baseline="0">
                <a:solidFill>
                  <a:schemeClr val="bg1"/>
                </a:solidFill>
              </a:defRPr>
            </a:lvl1pPr>
            <a:lvl2pPr>
              <a:buNone/>
              <a:defRPr sz="1050">
                <a:solidFill>
                  <a:schemeClr val="bg1"/>
                </a:solidFill>
              </a:defRPr>
            </a:lvl2pPr>
            <a:lvl3pPr>
              <a:buNone/>
              <a:defRPr sz="1050">
                <a:solidFill>
                  <a:schemeClr val="bg1"/>
                </a:solidFill>
              </a:defRPr>
            </a:lvl3pPr>
            <a:lvl4pPr>
              <a:buNone/>
              <a:defRPr sz="1050">
                <a:solidFill>
                  <a:schemeClr val="bg1"/>
                </a:solidFill>
              </a:defRPr>
            </a:lvl4pPr>
            <a:lvl5pPr>
              <a:buNone/>
              <a:defRPr sz="1050">
                <a:solidFill>
                  <a:schemeClr val="bg1"/>
                </a:solidFill>
              </a:defRPr>
            </a:lvl5pPr>
          </a:lstStyle>
          <a:p>
            <a:pPr lvl="0"/>
            <a:r>
              <a:rPr lang="fr-FR"/>
              <a:t>Presentation of the inception report, EC, Brussels</a:t>
            </a:r>
          </a:p>
        </p:txBody>
      </p:sp>
    </p:spTree>
    <p:extLst>
      <p:ext uri="{BB962C8B-B14F-4D97-AF65-F5344CB8AC3E}">
        <p14:creationId xmlns:p14="http://schemas.microsoft.com/office/powerpoint/2010/main" val="3055867282"/>
      </p:ext>
    </p:extLst>
  </p:cSld>
  <p:clrMapOvr>
    <a:masterClrMapping/>
  </p:clrMapOvr>
  <p:transition>
    <p:strips dir="ru"/>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theme" Target="../theme/theme3.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633664" y="3140968"/>
            <a:ext cx="4258816" cy="1296144"/>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4644008" y="4437112"/>
            <a:ext cx="4248472" cy="936104"/>
          </a:xfrm>
          <a:prstGeom prst="rect">
            <a:avLst/>
          </a:prstGeom>
        </p:spPr>
        <p:txBody>
          <a:bodyPr vert="horz" lIns="91440" tIns="45720" rIns="91440" bIns="45720" rtlCol="0">
            <a:normAutofit/>
          </a:bodyPr>
          <a:lstStyle/>
          <a:p>
            <a:pPr lvl="0"/>
            <a:r>
              <a:rPr lang="fr-FR" dirty="0"/>
              <a:t>SOUS-TITRE DE LA PRESENTATION </a:t>
            </a:r>
          </a:p>
        </p:txBody>
      </p:sp>
    </p:spTree>
    <p:extLst>
      <p:ext uri="{BB962C8B-B14F-4D97-AF65-F5344CB8AC3E}">
        <p14:creationId xmlns:p14="http://schemas.microsoft.com/office/powerpoint/2010/main" val="1821813571"/>
      </p:ext>
    </p:extLst>
  </p:cSld>
  <p:clrMap bg1="lt1" tx1="dk1" bg2="lt2" tx2="dk2" accent1="accent1" accent2="accent2" accent3="accent3" accent4="accent4" accent5="accent5" accent6="accent6" hlink="hlink" folHlink="folHlink"/>
  <p:sldLayoutIdLst>
    <p:sldLayoutId id="2147483657" r:id="rId1"/>
  </p:sldLayoutIdLst>
  <p:hf hdr="0"/>
  <p:txStyles>
    <p:titleStyle>
      <a:lvl1pPr algn="l" defTabSz="914400" rtl="0" eaLnBrk="1" latinLnBrk="0" hangingPunct="1">
        <a:spcBef>
          <a:spcPct val="0"/>
        </a:spcBef>
        <a:buNone/>
        <a:defRPr sz="3600" b="1" kern="1200" cap="none" baseline="0">
          <a:solidFill>
            <a:schemeClr val="accent1"/>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2400" kern="1200" cap="none" baseline="0">
          <a:solidFill>
            <a:schemeClr val="bg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print">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67544" y="1196752"/>
            <a:ext cx="8208912" cy="1008112"/>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467544" y="2276872"/>
            <a:ext cx="8208912" cy="3888432"/>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457200" y="6453336"/>
            <a:ext cx="1378496" cy="365125"/>
          </a:xfrm>
          <a:prstGeom prst="rect">
            <a:avLst/>
          </a:prstGeom>
        </p:spPr>
        <p:txBody>
          <a:bodyPr vert="horz" lIns="91440" tIns="45720" rIns="91440" bIns="45720" rtlCol="0" anchor="ctr"/>
          <a:lstStyle>
            <a:lvl1pPr algn="l">
              <a:defRPr sz="1200">
                <a:solidFill>
                  <a:schemeClr val="bg1"/>
                </a:solidFill>
              </a:defRPr>
            </a:lvl1pPr>
          </a:lstStyle>
          <a:p>
            <a:r>
              <a:rPr lang="fr-FR"/>
              <a:t>Date</a:t>
            </a:r>
            <a:endParaRPr lang="fr-FR" dirty="0"/>
          </a:p>
        </p:txBody>
      </p:sp>
      <p:sp>
        <p:nvSpPr>
          <p:cNvPr id="5" name="Espace réservé du pied de page 4"/>
          <p:cNvSpPr>
            <a:spLocks noGrp="1"/>
          </p:cNvSpPr>
          <p:nvPr>
            <p:ph type="ftr" sz="quarter" idx="3"/>
          </p:nvPr>
        </p:nvSpPr>
        <p:spPr>
          <a:xfrm>
            <a:off x="1835696" y="6453336"/>
            <a:ext cx="4392488" cy="365125"/>
          </a:xfrm>
          <a:prstGeom prst="rect">
            <a:avLst/>
          </a:prstGeom>
        </p:spPr>
        <p:txBody>
          <a:bodyPr vert="horz" lIns="91440" tIns="45720" rIns="91440" bIns="45720" rtlCol="0" anchor="ctr"/>
          <a:lstStyle>
            <a:lvl1pPr algn="ctr">
              <a:defRPr sz="1200">
                <a:solidFill>
                  <a:schemeClr val="bg1"/>
                </a:solidFill>
              </a:defRPr>
            </a:lvl1pPr>
          </a:lstStyle>
          <a:p>
            <a:r>
              <a:rPr lang="fr-FR"/>
              <a:t>Place</a:t>
            </a:r>
            <a:endParaRPr lang="fr-FR" dirty="0"/>
          </a:p>
        </p:txBody>
      </p:sp>
      <p:sp>
        <p:nvSpPr>
          <p:cNvPr id="6" name="Espace réservé du numéro de diapositive 5"/>
          <p:cNvSpPr>
            <a:spLocks noGrp="1"/>
          </p:cNvSpPr>
          <p:nvPr>
            <p:ph type="sldNum" sz="quarter" idx="4"/>
          </p:nvPr>
        </p:nvSpPr>
        <p:spPr>
          <a:xfrm>
            <a:off x="8388424" y="6453336"/>
            <a:ext cx="621432" cy="365125"/>
          </a:xfrm>
          <a:prstGeom prst="rect">
            <a:avLst/>
          </a:prstGeom>
        </p:spPr>
        <p:txBody>
          <a:bodyPr vert="horz" lIns="91440" tIns="45720" rIns="91440" bIns="45720" rtlCol="0" anchor="ctr"/>
          <a:lstStyle>
            <a:lvl1pPr algn="r">
              <a:defRPr sz="1200">
                <a:solidFill>
                  <a:schemeClr val="bg1"/>
                </a:solidFill>
              </a:defRPr>
            </a:lvl1pPr>
          </a:lstStyle>
          <a:p>
            <a:fld id="{02C702AE-1502-43AE-8DBA-2BCAD3408EF2}" type="slidenum">
              <a:rPr lang="fr-FR" smtClean="0"/>
              <a:pPr/>
              <a:t>‹N°›</a:t>
            </a:fld>
            <a:endParaRPr lang="fr-FR" dirty="0"/>
          </a:p>
        </p:txBody>
      </p:sp>
    </p:spTree>
    <p:extLst>
      <p:ext uri="{BB962C8B-B14F-4D97-AF65-F5344CB8AC3E}">
        <p14:creationId xmlns:p14="http://schemas.microsoft.com/office/powerpoint/2010/main" val="2854891631"/>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50" r:id="rId4"/>
    <p:sldLayoutId id="2147483661" r:id="rId5"/>
  </p:sldLayoutIdLst>
  <p:hf hdr="0"/>
  <p:txStyles>
    <p:titleStyle>
      <a:lvl1pPr algn="ctr" defTabSz="914400" rtl="0" eaLnBrk="1" latinLnBrk="0" hangingPunct="1">
        <a:spcBef>
          <a:spcPct val="0"/>
        </a:spcBef>
        <a:buNone/>
        <a:defRPr sz="3200" b="1" kern="1200" cap="none" baseline="0">
          <a:solidFill>
            <a:schemeClr val="accent4"/>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cstate="print">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67544" y="1196752"/>
            <a:ext cx="8208912" cy="1008112"/>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467544" y="2276872"/>
            <a:ext cx="8208912" cy="3888432"/>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457201" y="6453338"/>
            <a:ext cx="1378496" cy="365125"/>
          </a:xfrm>
          <a:prstGeom prst="rect">
            <a:avLst/>
          </a:prstGeom>
        </p:spPr>
        <p:txBody>
          <a:bodyPr vert="horz" lIns="91440" tIns="45720" rIns="91440" bIns="45720" rtlCol="0" anchor="ctr"/>
          <a:lstStyle>
            <a:lvl1pPr algn="l">
              <a:defRPr sz="900">
                <a:solidFill>
                  <a:schemeClr val="bg1"/>
                </a:solidFill>
              </a:defRPr>
            </a:lvl1pPr>
          </a:lstStyle>
          <a:p>
            <a:pPr defTabSz="685800"/>
            <a:r>
              <a:rPr lang="fr-FR" smtClean="0">
                <a:solidFill>
                  <a:srgbClr val="FFFFFF"/>
                </a:solidFill>
              </a:rPr>
              <a:t>Date</a:t>
            </a:r>
            <a:endParaRPr lang="fr-FR" dirty="0">
              <a:solidFill>
                <a:srgbClr val="FFFFFF"/>
              </a:solidFill>
            </a:endParaRPr>
          </a:p>
        </p:txBody>
      </p:sp>
      <p:sp>
        <p:nvSpPr>
          <p:cNvPr id="5" name="Espace réservé du pied de page 4"/>
          <p:cNvSpPr>
            <a:spLocks noGrp="1"/>
          </p:cNvSpPr>
          <p:nvPr>
            <p:ph type="ftr" sz="quarter" idx="3"/>
          </p:nvPr>
        </p:nvSpPr>
        <p:spPr>
          <a:xfrm>
            <a:off x="1835697" y="6453338"/>
            <a:ext cx="4392488" cy="365125"/>
          </a:xfrm>
          <a:prstGeom prst="rect">
            <a:avLst/>
          </a:prstGeom>
        </p:spPr>
        <p:txBody>
          <a:bodyPr vert="horz" lIns="91440" tIns="45720" rIns="91440" bIns="45720" rtlCol="0" anchor="ctr"/>
          <a:lstStyle>
            <a:lvl1pPr algn="ctr">
              <a:defRPr sz="900">
                <a:solidFill>
                  <a:schemeClr val="bg1"/>
                </a:solidFill>
              </a:defRPr>
            </a:lvl1pPr>
          </a:lstStyle>
          <a:p>
            <a:pPr defTabSz="685800"/>
            <a:r>
              <a:rPr lang="fr-FR" smtClean="0">
                <a:solidFill>
                  <a:srgbClr val="FFFFFF"/>
                </a:solidFill>
              </a:rPr>
              <a:t>Place</a:t>
            </a:r>
            <a:endParaRPr lang="fr-FR" dirty="0">
              <a:solidFill>
                <a:srgbClr val="FFFFFF"/>
              </a:solidFill>
            </a:endParaRPr>
          </a:p>
        </p:txBody>
      </p:sp>
      <p:sp>
        <p:nvSpPr>
          <p:cNvPr id="6" name="Espace réservé du numéro de diapositive 5"/>
          <p:cNvSpPr>
            <a:spLocks noGrp="1"/>
          </p:cNvSpPr>
          <p:nvPr>
            <p:ph type="sldNum" sz="quarter" idx="4"/>
          </p:nvPr>
        </p:nvSpPr>
        <p:spPr>
          <a:xfrm>
            <a:off x="8388424" y="6453338"/>
            <a:ext cx="621432" cy="365125"/>
          </a:xfrm>
          <a:prstGeom prst="rect">
            <a:avLst/>
          </a:prstGeom>
        </p:spPr>
        <p:txBody>
          <a:bodyPr vert="horz" lIns="91440" tIns="45720" rIns="91440" bIns="45720" rtlCol="0" anchor="ctr"/>
          <a:lstStyle>
            <a:lvl1pPr algn="r">
              <a:defRPr sz="900">
                <a:solidFill>
                  <a:schemeClr val="bg1"/>
                </a:solidFill>
              </a:defRPr>
            </a:lvl1pPr>
          </a:lstStyle>
          <a:p>
            <a:pPr defTabSz="685800"/>
            <a:fld id="{02C702AE-1502-43AE-8DBA-2BCAD3408EF2}" type="slidenum">
              <a:rPr lang="fr-FR" smtClean="0">
                <a:solidFill>
                  <a:srgbClr val="FFFFFF"/>
                </a:solidFill>
              </a:rPr>
              <a:pPr defTabSz="685800"/>
              <a:t>‹N°›</a:t>
            </a:fld>
            <a:endParaRPr lang="fr-FR" dirty="0">
              <a:solidFill>
                <a:srgbClr val="FFFFFF"/>
              </a:solidFill>
            </a:endParaRPr>
          </a:p>
        </p:txBody>
      </p:sp>
    </p:spTree>
    <p:extLst>
      <p:ext uri="{BB962C8B-B14F-4D97-AF65-F5344CB8AC3E}">
        <p14:creationId xmlns:p14="http://schemas.microsoft.com/office/powerpoint/2010/main" val="180608206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Lst>
  <p:transition>
    <p:strips dir="ru"/>
  </p:transition>
  <p:hf hdr="0"/>
  <p:txStyles>
    <p:titleStyle>
      <a:lvl1pPr algn="ctr" defTabSz="685800" rtl="0" eaLnBrk="1" latinLnBrk="0" hangingPunct="1">
        <a:spcBef>
          <a:spcPct val="0"/>
        </a:spcBef>
        <a:buNone/>
        <a:defRPr sz="2400" b="1" kern="1200" cap="none" baseline="0">
          <a:solidFill>
            <a:schemeClr val="accent4"/>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8.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notesSlide" Target="../notesSlides/notesSlide23.xml"/><Relationship Id="rId16" Type="http://schemas.openxmlformats.org/officeDocument/2006/relationships/image" Target="../media/image26.png"/><Relationship Id="rId20" Type="http://schemas.openxmlformats.org/officeDocument/2006/relationships/image" Target="../media/image30.png"/><Relationship Id="rId1" Type="http://schemas.openxmlformats.org/officeDocument/2006/relationships/slideLayout" Target="../slideLayouts/slideLayout4.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19" Type="http://schemas.openxmlformats.org/officeDocument/2006/relationships/image" Target="../media/image29.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jpe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04048" y="2636912"/>
            <a:ext cx="3772936" cy="2308324"/>
          </a:xfrm>
          <a:prstGeom prst="rect">
            <a:avLst/>
          </a:prstGeom>
        </p:spPr>
        <p:txBody>
          <a:bodyPr wrap="square">
            <a:spAutoFit/>
          </a:bodyPr>
          <a:lstStyle/>
          <a:p>
            <a:pPr algn="ctr">
              <a:spcBef>
                <a:spcPct val="0"/>
              </a:spcBef>
              <a:buFontTx/>
              <a:buNone/>
            </a:pPr>
            <a:r>
              <a:rPr lang="fr-FR" altLang="en-US" sz="3600" b="1" dirty="0" smtClean="0">
                <a:solidFill>
                  <a:schemeClr val="bg1"/>
                </a:solidFill>
                <a:cs typeface="Times New Roman" panose="02020603050405020304" pitchFamily="18" charset="0"/>
              </a:rPr>
              <a:t>Plateforme Nationale d’Informations pour la nutrition</a:t>
            </a:r>
            <a:endParaRPr lang="fr-FR" altLang="en-US" sz="3600" b="1" dirty="0">
              <a:solidFill>
                <a:schemeClr val="bg1"/>
              </a:solidFill>
              <a:cs typeface="Times New Roman" panose="02020603050405020304" pitchFamily="18" charset="0"/>
            </a:endParaRPr>
          </a:p>
        </p:txBody>
      </p:sp>
      <p:sp>
        <p:nvSpPr>
          <p:cNvPr id="2" name="Titre 1">
            <a:extLst>
              <a:ext uri="{FF2B5EF4-FFF2-40B4-BE49-F238E27FC236}">
                <a16:creationId xmlns:a16="http://schemas.microsoft.com/office/drawing/2014/main" id="{3454472E-975E-8E17-D772-8F0EB1E12AA9}"/>
              </a:ext>
            </a:extLst>
          </p:cNvPr>
          <p:cNvSpPr txBox="1">
            <a:spLocks/>
          </p:cNvSpPr>
          <p:nvPr/>
        </p:nvSpPr>
        <p:spPr>
          <a:xfrm>
            <a:off x="5004048" y="5191432"/>
            <a:ext cx="4032448" cy="1166919"/>
          </a:xfrm>
          <a:prstGeom prst="rect">
            <a:avLst/>
          </a:prstGeom>
        </p:spPr>
        <p:txBody>
          <a:bodyPr vert="horz" lIns="68580" tIns="34290" rIns="68580" bIns="34290" rtlCol="0" anchor="ctr">
            <a:noAutofit/>
          </a:bodyPr>
          <a:lstStyle>
            <a:lvl1pPr algn="l" defTabSz="914400" rtl="0" eaLnBrk="1" latinLnBrk="0" hangingPunct="1">
              <a:spcBef>
                <a:spcPct val="0"/>
              </a:spcBef>
              <a:buNone/>
              <a:defRPr sz="3600" b="1" kern="1200" cap="none" baseline="0">
                <a:solidFill>
                  <a:schemeClr val="accent1"/>
                </a:solidFill>
                <a:latin typeface="+mj-lt"/>
                <a:ea typeface="+mj-ea"/>
                <a:cs typeface="+mj-cs"/>
              </a:defRPr>
            </a:lvl1pPr>
          </a:lstStyle>
          <a:p>
            <a:pPr algn="ctr"/>
            <a:r>
              <a:rPr lang="fr-FR" sz="1500" dirty="0">
                <a:solidFill>
                  <a:schemeClr val="tx1"/>
                </a:solidFill>
              </a:rPr>
              <a:t>Atelier de consolidation des indicateurs Nutrition Info</a:t>
            </a:r>
          </a:p>
          <a:p>
            <a:pPr algn="ctr"/>
            <a:r>
              <a:rPr lang="fr-FR" sz="1200" i="1" dirty="0">
                <a:solidFill>
                  <a:schemeClr val="tx1"/>
                </a:solidFill>
              </a:rPr>
              <a:t>Mars 2024 Tahoua, Niger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3">
            <a:extLst>
              <a:ext uri="{FF2B5EF4-FFF2-40B4-BE49-F238E27FC236}">
                <a16:creationId xmlns:a16="http://schemas.microsoft.com/office/drawing/2014/main" id="{C0CDA49D-A2BA-486F-B0A5-2FA70DDCEA49}"/>
              </a:ext>
            </a:extLst>
          </p:cNvPr>
          <p:cNvSpPr>
            <a:spLocks noGrp="1"/>
          </p:cNvSpPr>
          <p:nvPr>
            <p:ph type="sldNum" sz="quarter" idx="12"/>
          </p:nvPr>
        </p:nvSpPr>
        <p:spPr/>
        <p:txBody>
          <a:bodyPr/>
          <a:lstStyle/>
          <a:p>
            <a:fld id="{02C702AE-1502-43AE-8DBA-2BCAD3408EF2}" type="slidenum">
              <a:rPr lang="fr-FR" smtClean="0">
                <a:latin typeface="+mj-lt"/>
              </a:rPr>
              <a:pPr/>
              <a:t>10</a:t>
            </a:fld>
            <a:endParaRPr lang="fr-FR">
              <a:latin typeface="+mj-lt"/>
            </a:endParaRPr>
          </a:p>
        </p:txBody>
      </p:sp>
      <p:sp>
        <p:nvSpPr>
          <p:cNvPr id="9" name="Espace réservé du numéro de diapositive 3">
            <a:extLst>
              <a:ext uri="{FF2B5EF4-FFF2-40B4-BE49-F238E27FC236}">
                <a16:creationId xmlns:a16="http://schemas.microsoft.com/office/drawing/2014/main" id="{5247C852-9C57-4DCC-BAE3-4A670EEE0884}"/>
              </a:ext>
            </a:extLst>
          </p:cNvPr>
          <p:cNvSpPr txBox="1">
            <a:spLocks/>
          </p:cNvSpPr>
          <p:nvPr/>
        </p:nvSpPr>
        <p:spPr>
          <a:xfrm>
            <a:off x="8388424" y="6453336"/>
            <a:ext cx="621432"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C702AE-1502-43AE-8DBA-2BCAD3408EF2}" type="slidenum">
              <a:rPr lang="fr-FR" smtClean="0">
                <a:latin typeface="+mj-lt"/>
              </a:rPr>
              <a:pPr/>
              <a:t>10</a:t>
            </a:fld>
            <a:endParaRPr lang="fr-FR">
              <a:latin typeface="+mj-lt"/>
            </a:endParaRPr>
          </a:p>
        </p:txBody>
      </p:sp>
      <p:sp>
        <p:nvSpPr>
          <p:cNvPr id="16" name="ZoneTexte 15">
            <a:extLst>
              <a:ext uri="{FF2B5EF4-FFF2-40B4-BE49-F238E27FC236}">
                <a16:creationId xmlns:a16="http://schemas.microsoft.com/office/drawing/2014/main" id="{83C5EA7A-8E88-46BF-8439-E30FD7DAB715}"/>
              </a:ext>
            </a:extLst>
          </p:cNvPr>
          <p:cNvSpPr txBox="1"/>
          <p:nvPr/>
        </p:nvSpPr>
        <p:spPr>
          <a:xfrm>
            <a:off x="3275856" y="2915652"/>
            <a:ext cx="5544616" cy="369332"/>
          </a:xfrm>
          <a:prstGeom prst="rect">
            <a:avLst/>
          </a:prstGeom>
        </p:spPr>
        <p:txBody>
          <a:bodyPr wrap="square">
            <a:spAutoFit/>
          </a:bodyPr>
          <a:lstStyle>
            <a:defPPr>
              <a:defRPr lang="fr-FR"/>
            </a:defPPr>
            <a:lvl1pPr algn="r">
              <a:defRPr b="1"/>
            </a:lvl1pPr>
          </a:lstStyle>
          <a:p>
            <a:pPr algn="l"/>
            <a:r>
              <a:rPr lang="fr-FR" dirty="0"/>
              <a:t>Centralise les bases des enquêtes et des secteurs</a:t>
            </a:r>
          </a:p>
        </p:txBody>
      </p:sp>
      <p:sp>
        <p:nvSpPr>
          <p:cNvPr id="26" name="Rectangle 25">
            <a:extLst>
              <a:ext uri="{FF2B5EF4-FFF2-40B4-BE49-F238E27FC236}">
                <a16:creationId xmlns:a16="http://schemas.microsoft.com/office/drawing/2014/main" id="{0A71A706-6568-485F-82E6-F71EAFF505C0}"/>
              </a:ext>
            </a:extLst>
          </p:cNvPr>
          <p:cNvSpPr/>
          <p:nvPr/>
        </p:nvSpPr>
        <p:spPr>
          <a:xfrm>
            <a:off x="4932040" y="1798101"/>
            <a:ext cx="4077816" cy="400110"/>
          </a:xfrm>
          <a:prstGeom prst="rect">
            <a:avLst/>
          </a:prstGeom>
          <a:noFill/>
        </p:spPr>
        <p:txBody>
          <a:bodyPr wrap="square">
            <a:spAutoFit/>
          </a:bodyPr>
          <a:lstStyle/>
          <a:p>
            <a:r>
              <a:rPr lang="fr-FR" sz="2000" b="1" dirty="0">
                <a:solidFill>
                  <a:srgbClr val="C00000"/>
                </a:solidFill>
              </a:rPr>
              <a:t>Donner des tendances générales</a:t>
            </a:r>
          </a:p>
        </p:txBody>
      </p:sp>
      <p:sp>
        <p:nvSpPr>
          <p:cNvPr id="27" name="Rectangle 26">
            <a:extLst>
              <a:ext uri="{FF2B5EF4-FFF2-40B4-BE49-F238E27FC236}">
                <a16:creationId xmlns:a16="http://schemas.microsoft.com/office/drawing/2014/main" id="{CD00034E-E970-477E-ADBC-A03638AE6860}"/>
              </a:ext>
            </a:extLst>
          </p:cNvPr>
          <p:cNvSpPr/>
          <p:nvPr/>
        </p:nvSpPr>
        <p:spPr>
          <a:xfrm>
            <a:off x="107504" y="1247548"/>
            <a:ext cx="1767110" cy="369332"/>
          </a:xfrm>
          <a:prstGeom prst="rect">
            <a:avLst/>
          </a:prstGeom>
        </p:spPr>
        <p:txBody>
          <a:bodyPr wrap="square">
            <a:spAutoFit/>
          </a:bodyPr>
          <a:lstStyle/>
          <a:p>
            <a:pPr algn="ctr"/>
            <a:r>
              <a:rPr lang="fr-FR" b="1" dirty="0">
                <a:solidFill>
                  <a:schemeClr val="accent6">
                    <a:lumMod val="75000"/>
                  </a:schemeClr>
                </a:solidFill>
              </a:rPr>
              <a:t>Nutrition INFO</a:t>
            </a:r>
          </a:p>
        </p:txBody>
      </p:sp>
      <p:sp>
        <p:nvSpPr>
          <p:cNvPr id="28" name="Rectangle 27">
            <a:extLst>
              <a:ext uri="{FF2B5EF4-FFF2-40B4-BE49-F238E27FC236}">
                <a16:creationId xmlns:a16="http://schemas.microsoft.com/office/drawing/2014/main" id="{DEC1C417-EA2A-4973-A865-989516F71EB6}"/>
              </a:ext>
            </a:extLst>
          </p:cNvPr>
          <p:cNvSpPr/>
          <p:nvPr/>
        </p:nvSpPr>
        <p:spPr>
          <a:xfrm>
            <a:off x="2765985" y="1047954"/>
            <a:ext cx="4954485" cy="369332"/>
          </a:xfrm>
          <a:prstGeom prst="rect">
            <a:avLst/>
          </a:prstGeom>
        </p:spPr>
        <p:txBody>
          <a:bodyPr wrap="square">
            <a:spAutoFit/>
          </a:bodyPr>
          <a:lstStyle/>
          <a:p>
            <a:r>
              <a:rPr lang="fr-FR" b="1" dirty="0"/>
              <a:t>Centralise les indicateurs de la nutrition </a:t>
            </a:r>
          </a:p>
        </p:txBody>
      </p:sp>
      <p:cxnSp>
        <p:nvCxnSpPr>
          <p:cNvPr id="29" name="Connecteur droit avec flèche 28">
            <a:extLst>
              <a:ext uri="{FF2B5EF4-FFF2-40B4-BE49-F238E27FC236}">
                <a16:creationId xmlns:a16="http://schemas.microsoft.com/office/drawing/2014/main" id="{8AE6A0FF-F4CE-4408-8585-7A0650D2B152}"/>
              </a:ext>
            </a:extLst>
          </p:cNvPr>
          <p:cNvCxnSpPr>
            <a:cxnSpLocks/>
            <a:stCxn id="25" idx="3"/>
            <a:endCxn id="28" idx="1"/>
          </p:cNvCxnSpPr>
          <p:nvPr/>
        </p:nvCxnSpPr>
        <p:spPr>
          <a:xfrm flipV="1">
            <a:off x="1368229" y="1232620"/>
            <a:ext cx="1397756" cy="936180"/>
          </a:xfrm>
          <a:prstGeom prst="straightConnector1">
            <a:avLst/>
          </a:prstGeom>
          <a:ln w="28575">
            <a:solidFill>
              <a:schemeClr val="tx2">
                <a:lumMod val="5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30" name="Connecteur droit avec flèche 29">
            <a:extLst>
              <a:ext uri="{FF2B5EF4-FFF2-40B4-BE49-F238E27FC236}">
                <a16:creationId xmlns:a16="http://schemas.microsoft.com/office/drawing/2014/main" id="{F9CBA2C2-105C-48C7-BEE1-76812E1B876C}"/>
              </a:ext>
            </a:extLst>
          </p:cNvPr>
          <p:cNvCxnSpPr>
            <a:cxnSpLocks/>
            <a:stCxn id="25" idx="3"/>
            <a:endCxn id="26" idx="1"/>
          </p:cNvCxnSpPr>
          <p:nvPr/>
        </p:nvCxnSpPr>
        <p:spPr>
          <a:xfrm flipV="1">
            <a:off x="1368229" y="1998156"/>
            <a:ext cx="3563811" cy="170644"/>
          </a:xfrm>
          <a:prstGeom prst="straightConnector1">
            <a:avLst/>
          </a:prstGeom>
          <a:ln w="28575">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70BABBED-1BAA-4162-BD05-20210C98E36A}"/>
              </a:ext>
            </a:extLst>
          </p:cNvPr>
          <p:cNvSpPr/>
          <p:nvPr/>
        </p:nvSpPr>
        <p:spPr>
          <a:xfrm>
            <a:off x="4932040" y="3615177"/>
            <a:ext cx="4164577" cy="707886"/>
          </a:xfrm>
          <a:prstGeom prst="rect">
            <a:avLst/>
          </a:prstGeom>
          <a:noFill/>
        </p:spPr>
        <p:txBody>
          <a:bodyPr wrap="square">
            <a:spAutoFit/>
          </a:bodyPr>
          <a:lstStyle/>
          <a:p>
            <a:r>
              <a:rPr lang="fr-FR" sz="2000" b="1" dirty="0">
                <a:solidFill>
                  <a:srgbClr val="C00000"/>
                </a:solidFill>
              </a:rPr>
              <a:t>Assurer la valorisation et l’analyse approfondie</a:t>
            </a:r>
          </a:p>
        </p:txBody>
      </p:sp>
      <p:sp>
        <p:nvSpPr>
          <p:cNvPr id="32" name="Rectangle 31">
            <a:extLst>
              <a:ext uri="{FF2B5EF4-FFF2-40B4-BE49-F238E27FC236}">
                <a16:creationId xmlns:a16="http://schemas.microsoft.com/office/drawing/2014/main" id="{A5D3DEEB-2D45-4DB4-B0B7-6301624AC994}"/>
              </a:ext>
            </a:extLst>
          </p:cNvPr>
          <p:cNvSpPr/>
          <p:nvPr/>
        </p:nvSpPr>
        <p:spPr>
          <a:xfrm>
            <a:off x="239176" y="2924944"/>
            <a:ext cx="2244592" cy="646331"/>
          </a:xfrm>
          <a:prstGeom prst="rect">
            <a:avLst/>
          </a:prstGeom>
        </p:spPr>
        <p:txBody>
          <a:bodyPr wrap="square">
            <a:spAutoFit/>
          </a:bodyPr>
          <a:lstStyle/>
          <a:p>
            <a:r>
              <a:rPr lang="fr-FR" b="1" dirty="0">
                <a:solidFill>
                  <a:schemeClr val="accent6">
                    <a:lumMod val="75000"/>
                  </a:schemeClr>
                </a:solidFill>
              </a:rPr>
              <a:t>BASES DE DONNEES</a:t>
            </a:r>
          </a:p>
          <a:p>
            <a:r>
              <a:rPr lang="fr-FR" b="1" dirty="0">
                <a:solidFill>
                  <a:schemeClr val="accent6">
                    <a:lumMod val="75000"/>
                  </a:schemeClr>
                </a:solidFill>
              </a:rPr>
              <a:t>(ANADO)</a:t>
            </a:r>
          </a:p>
        </p:txBody>
      </p:sp>
      <p:cxnSp>
        <p:nvCxnSpPr>
          <p:cNvPr id="33" name="Connecteur droit avec flèche 32">
            <a:extLst>
              <a:ext uri="{FF2B5EF4-FFF2-40B4-BE49-F238E27FC236}">
                <a16:creationId xmlns:a16="http://schemas.microsoft.com/office/drawing/2014/main" id="{0CB0A2F2-A331-428A-8FF0-55A4116E09DB}"/>
              </a:ext>
            </a:extLst>
          </p:cNvPr>
          <p:cNvCxnSpPr>
            <a:cxnSpLocks/>
            <a:stCxn id="41" idx="3"/>
            <a:endCxn id="16" idx="1"/>
          </p:cNvCxnSpPr>
          <p:nvPr/>
        </p:nvCxnSpPr>
        <p:spPr>
          <a:xfrm flipV="1">
            <a:off x="1368229" y="3100318"/>
            <a:ext cx="1907627" cy="1012818"/>
          </a:xfrm>
          <a:prstGeom prst="straightConnector1">
            <a:avLst/>
          </a:prstGeom>
          <a:ln w="28575">
            <a:solidFill>
              <a:schemeClr val="tx2">
                <a:lumMod val="5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34" name="Connecteur droit avec flèche 33">
            <a:extLst>
              <a:ext uri="{FF2B5EF4-FFF2-40B4-BE49-F238E27FC236}">
                <a16:creationId xmlns:a16="http://schemas.microsoft.com/office/drawing/2014/main" id="{D9DED8FD-A786-4EB3-8A80-DC4794279B0B}"/>
              </a:ext>
            </a:extLst>
          </p:cNvPr>
          <p:cNvCxnSpPr>
            <a:cxnSpLocks/>
            <a:stCxn id="41" idx="3"/>
            <a:endCxn id="31" idx="1"/>
          </p:cNvCxnSpPr>
          <p:nvPr/>
        </p:nvCxnSpPr>
        <p:spPr>
          <a:xfrm flipV="1">
            <a:off x="1368229" y="3969120"/>
            <a:ext cx="3563811" cy="144016"/>
          </a:xfrm>
          <a:prstGeom prst="straightConnector1">
            <a:avLst/>
          </a:prstGeom>
          <a:ln w="28575">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6" name="ZoneTexte 45">
            <a:extLst>
              <a:ext uri="{FF2B5EF4-FFF2-40B4-BE49-F238E27FC236}">
                <a16:creationId xmlns:a16="http://schemas.microsoft.com/office/drawing/2014/main" id="{FD6DEF54-828D-4413-BD28-8D6D92FCB723}"/>
              </a:ext>
            </a:extLst>
          </p:cNvPr>
          <p:cNvSpPr txBox="1"/>
          <p:nvPr/>
        </p:nvSpPr>
        <p:spPr>
          <a:xfrm>
            <a:off x="3887822" y="4579971"/>
            <a:ext cx="5256584" cy="646331"/>
          </a:xfrm>
          <a:prstGeom prst="rect">
            <a:avLst/>
          </a:prstGeom>
        </p:spPr>
        <p:txBody>
          <a:bodyPr wrap="square">
            <a:spAutoFit/>
          </a:bodyPr>
          <a:lstStyle>
            <a:defPPr>
              <a:defRPr lang="fr-FR"/>
            </a:defPPr>
            <a:lvl1pPr algn="r">
              <a:defRPr b="1"/>
            </a:lvl1pPr>
          </a:lstStyle>
          <a:p>
            <a:pPr algn="l"/>
            <a:r>
              <a:rPr lang="fr-FR" dirty="0"/>
              <a:t>Centralise les bases en cours d’apurement et d’anonymisation</a:t>
            </a:r>
          </a:p>
        </p:txBody>
      </p:sp>
      <p:sp>
        <p:nvSpPr>
          <p:cNvPr id="47" name="Rectangle 46">
            <a:extLst>
              <a:ext uri="{FF2B5EF4-FFF2-40B4-BE49-F238E27FC236}">
                <a16:creationId xmlns:a16="http://schemas.microsoft.com/office/drawing/2014/main" id="{7C9D50F1-6580-4A84-9B89-A31CDD8F0C8E}"/>
              </a:ext>
            </a:extLst>
          </p:cNvPr>
          <p:cNvSpPr/>
          <p:nvPr/>
        </p:nvSpPr>
        <p:spPr>
          <a:xfrm>
            <a:off x="4733481" y="5405846"/>
            <a:ext cx="4086991" cy="707886"/>
          </a:xfrm>
          <a:prstGeom prst="rect">
            <a:avLst/>
          </a:prstGeom>
          <a:noFill/>
        </p:spPr>
        <p:txBody>
          <a:bodyPr wrap="square">
            <a:spAutoFit/>
          </a:bodyPr>
          <a:lstStyle/>
          <a:p>
            <a:r>
              <a:rPr lang="fr-FR" sz="2000" b="1" dirty="0">
                <a:solidFill>
                  <a:srgbClr val="C00000"/>
                </a:solidFill>
              </a:rPr>
              <a:t>Renforcer les capacités, les compétences et les synergies</a:t>
            </a:r>
          </a:p>
        </p:txBody>
      </p:sp>
      <p:sp>
        <p:nvSpPr>
          <p:cNvPr id="48" name="Rectangle 47">
            <a:extLst>
              <a:ext uri="{FF2B5EF4-FFF2-40B4-BE49-F238E27FC236}">
                <a16:creationId xmlns:a16="http://schemas.microsoft.com/office/drawing/2014/main" id="{2E8A551A-68C7-48BB-AD5F-16FDE5A0B7A9}"/>
              </a:ext>
            </a:extLst>
          </p:cNvPr>
          <p:cNvSpPr/>
          <p:nvPr/>
        </p:nvSpPr>
        <p:spPr>
          <a:xfrm>
            <a:off x="242185" y="4787860"/>
            <a:ext cx="2874718" cy="369332"/>
          </a:xfrm>
          <a:prstGeom prst="rect">
            <a:avLst/>
          </a:prstGeom>
        </p:spPr>
        <p:txBody>
          <a:bodyPr wrap="square">
            <a:spAutoFit/>
          </a:bodyPr>
          <a:lstStyle/>
          <a:p>
            <a:r>
              <a:rPr lang="fr-FR" b="1" dirty="0">
                <a:solidFill>
                  <a:schemeClr val="accent6">
                    <a:lumMod val="75000"/>
                  </a:schemeClr>
                </a:solidFill>
              </a:rPr>
              <a:t>ESPACE DE TRAVAIL</a:t>
            </a:r>
          </a:p>
        </p:txBody>
      </p:sp>
      <p:cxnSp>
        <p:nvCxnSpPr>
          <p:cNvPr id="49" name="Connecteur droit avec flèche 48">
            <a:extLst>
              <a:ext uri="{FF2B5EF4-FFF2-40B4-BE49-F238E27FC236}">
                <a16:creationId xmlns:a16="http://schemas.microsoft.com/office/drawing/2014/main" id="{725C9345-346D-4108-935F-448DFF4BBE54}"/>
              </a:ext>
            </a:extLst>
          </p:cNvPr>
          <p:cNvCxnSpPr>
            <a:cxnSpLocks/>
            <a:stCxn id="52" idx="3"/>
            <a:endCxn id="46" idx="1"/>
          </p:cNvCxnSpPr>
          <p:nvPr/>
        </p:nvCxnSpPr>
        <p:spPr>
          <a:xfrm flipV="1">
            <a:off x="1368229" y="4903137"/>
            <a:ext cx="2519593" cy="866183"/>
          </a:xfrm>
          <a:prstGeom prst="straightConnector1">
            <a:avLst/>
          </a:prstGeom>
          <a:ln w="28575">
            <a:solidFill>
              <a:schemeClr val="tx2">
                <a:lumMod val="5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50" name="Connecteur droit avec flèche 49">
            <a:extLst>
              <a:ext uri="{FF2B5EF4-FFF2-40B4-BE49-F238E27FC236}">
                <a16:creationId xmlns:a16="http://schemas.microsoft.com/office/drawing/2014/main" id="{F9DE8400-0950-4B1B-B000-6A5DC77D69F7}"/>
              </a:ext>
            </a:extLst>
          </p:cNvPr>
          <p:cNvCxnSpPr>
            <a:cxnSpLocks/>
            <a:stCxn id="52" idx="3"/>
            <a:endCxn id="47" idx="1"/>
          </p:cNvCxnSpPr>
          <p:nvPr/>
        </p:nvCxnSpPr>
        <p:spPr>
          <a:xfrm flipV="1">
            <a:off x="1368229" y="5759789"/>
            <a:ext cx="3365252" cy="9531"/>
          </a:xfrm>
          <a:prstGeom prst="straightConnector1">
            <a:avLst/>
          </a:prstGeom>
          <a:ln w="28575">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5" name="Image 24"/>
          <p:cNvPicPr>
            <a:picLocks noChangeAspect="1"/>
          </p:cNvPicPr>
          <p:nvPr/>
        </p:nvPicPr>
        <p:blipFill>
          <a:blip r:embed="rId3"/>
          <a:stretch>
            <a:fillRect/>
          </a:stretch>
        </p:blipFill>
        <p:spPr>
          <a:xfrm>
            <a:off x="298138" y="1628800"/>
            <a:ext cx="1070091" cy="1080000"/>
          </a:xfrm>
          <a:prstGeom prst="rect">
            <a:avLst/>
          </a:prstGeom>
        </p:spPr>
      </p:pic>
      <p:pic>
        <p:nvPicPr>
          <p:cNvPr id="41" name="Image 40"/>
          <p:cNvPicPr>
            <a:picLocks noChangeAspect="1"/>
          </p:cNvPicPr>
          <p:nvPr/>
        </p:nvPicPr>
        <p:blipFill>
          <a:blip r:embed="rId3"/>
          <a:stretch>
            <a:fillRect/>
          </a:stretch>
        </p:blipFill>
        <p:spPr>
          <a:xfrm>
            <a:off x="298138" y="3573136"/>
            <a:ext cx="1070091" cy="1080000"/>
          </a:xfrm>
          <a:prstGeom prst="rect">
            <a:avLst/>
          </a:prstGeom>
        </p:spPr>
      </p:pic>
      <p:pic>
        <p:nvPicPr>
          <p:cNvPr id="52" name="Image 51"/>
          <p:cNvPicPr>
            <a:picLocks noChangeAspect="1"/>
          </p:cNvPicPr>
          <p:nvPr/>
        </p:nvPicPr>
        <p:blipFill>
          <a:blip r:embed="rId3"/>
          <a:stretch>
            <a:fillRect/>
          </a:stretch>
        </p:blipFill>
        <p:spPr>
          <a:xfrm>
            <a:off x="298138" y="5229320"/>
            <a:ext cx="1070091" cy="1080000"/>
          </a:xfrm>
          <a:prstGeom prst="rect">
            <a:avLst/>
          </a:prstGeom>
        </p:spPr>
      </p:pic>
      <p:sp>
        <p:nvSpPr>
          <p:cNvPr id="35" name="ZoneTexte 34"/>
          <p:cNvSpPr txBox="1"/>
          <p:nvPr/>
        </p:nvSpPr>
        <p:spPr>
          <a:xfrm>
            <a:off x="2123728" y="181009"/>
            <a:ext cx="7056784" cy="400110"/>
          </a:xfrm>
          <a:prstGeom prst="rect">
            <a:avLst/>
          </a:prstGeom>
          <a:noFill/>
        </p:spPr>
        <p:txBody>
          <a:bodyPr wrap="square" rtlCol="0">
            <a:spAutoFit/>
          </a:bodyPr>
          <a:lstStyle/>
          <a:p>
            <a:pPr algn="ctr" defTabSz="363538">
              <a:tabLst>
                <a:tab pos="903288" algn="l"/>
                <a:tab pos="1077913" algn="l"/>
              </a:tabLst>
            </a:pPr>
            <a:r>
              <a:rPr lang="fr-FR" sz="2000" b="1" dirty="0" smtClean="0">
                <a:solidFill>
                  <a:schemeClr val="bg1"/>
                </a:solidFill>
              </a:rPr>
              <a:t>OBJECTIFS </a:t>
            </a:r>
            <a:r>
              <a:rPr lang="fr-FR" sz="2000" b="1" dirty="0">
                <a:solidFill>
                  <a:schemeClr val="bg1"/>
                </a:solidFill>
              </a:rPr>
              <a:t>D’UN SI MULTISECTORIEL POUR LA NUTRITION</a:t>
            </a:r>
          </a:p>
        </p:txBody>
      </p:sp>
    </p:spTree>
    <p:extLst>
      <p:ext uri="{BB962C8B-B14F-4D97-AF65-F5344CB8AC3E}">
        <p14:creationId xmlns:p14="http://schemas.microsoft.com/office/powerpoint/2010/main" val="12809413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3">
            <a:extLst>
              <a:ext uri="{FF2B5EF4-FFF2-40B4-BE49-F238E27FC236}">
                <a16:creationId xmlns:a16="http://schemas.microsoft.com/office/drawing/2014/main" id="{C0CDA49D-A2BA-486F-B0A5-2FA70DDCEA49}"/>
              </a:ext>
            </a:extLst>
          </p:cNvPr>
          <p:cNvSpPr>
            <a:spLocks noGrp="1"/>
          </p:cNvSpPr>
          <p:nvPr>
            <p:ph type="sldNum" sz="quarter" idx="12"/>
          </p:nvPr>
        </p:nvSpPr>
        <p:spPr/>
        <p:txBody>
          <a:bodyPr/>
          <a:lstStyle/>
          <a:p>
            <a:fld id="{02C702AE-1502-43AE-8DBA-2BCAD3408EF2}" type="slidenum">
              <a:rPr lang="fr-FR" smtClean="0">
                <a:latin typeface="+mj-lt"/>
              </a:rPr>
              <a:pPr/>
              <a:t>11</a:t>
            </a:fld>
            <a:endParaRPr lang="fr-FR">
              <a:latin typeface="+mj-lt"/>
            </a:endParaRPr>
          </a:p>
        </p:txBody>
      </p:sp>
      <p:sp>
        <p:nvSpPr>
          <p:cNvPr id="9" name="Espace réservé du numéro de diapositive 3">
            <a:extLst>
              <a:ext uri="{FF2B5EF4-FFF2-40B4-BE49-F238E27FC236}">
                <a16:creationId xmlns:a16="http://schemas.microsoft.com/office/drawing/2014/main" id="{5247C852-9C57-4DCC-BAE3-4A670EEE0884}"/>
              </a:ext>
            </a:extLst>
          </p:cNvPr>
          <p:cNvSpPr txBox="1">
            <a:spLocks/>
          </p:cNvSpPr>
          <p:nvPr/>
        </p:nvSpPr>
        <p:spPr>
          <a:xfrm>
            <a:off x="8388424" y="6453336"/>
            <a:ext cx="621432"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C702AE-1502-43AE-8DBA-2BCAD3408EF2}" type="slidenum">
              <a:rPr lang="fr-FR" smtClean="0">
                <a:latin typeface="+mj-lt"/>
              </a:rPr>
              <a:pPr/>
              <a:t>11</a:t>
            </a:fld>
            <a:endParaRPr lang="fr-FR">
              <a:latin typeface="+mj-lt"/>
            </a:endParaRPr>
          </a:p>
        </p:txBody>
      </p:sp>
      <p:sp>
        <p:nvSpPr>
          <p:cNvPr id="16" name="ZoneTexte 15">
            <a:extLst>
              <a:ext uri="{FF2B5EF4-FFF2-40B4-BE49-F238E27FC236}">
                <a16:creationId xmlns:a16="http://schemas.microsoft.com/office/drawing/2014/main" id="{83C5EA7A-8E88-46BF-8439-E30FD7DAB715}"/>
              </a:ext>
            </a:extLst>
          </p:cNvPr>
          <p:cNvSpPr txBox="1"/>
          <p:nvPr/>
        </p:nvSpPr>
        <p:spPr>
          <a:xfrm>
            <a:off x="3275856" y="2915652"/>
            <a:ext cx="5544616" cy="369332"/>
          </a:xfrm>
          <a:prstGeom prst="rect">
            <a:avLst/>
          </a:prstGeom>
        </p:spPr>
        <p:txBody>
          <a:bodyPr wrap="square">
            <a:spAutoFit/>
          </a:bodyPr>
          <a:lstStyle>
            <a:defPPr>
              <a:defRPr lang="fr-FR"/>
            </a:defPPr>
            <a:lvl1pPr algn="r">
              <a:defRPr b="1"/>
            </a:lvl1pPr>
          </a:lstStyle>
          <a:p>
            <a:pPr algn="l"/>
            <a:r>
              <a:rPr lang="fr-FR" dirty="0"/>
              <a:t>Centralise documents, études, textes</a:t>
            </a:r>
          </a:p>
        </p:txBody>
      </p:sp>
      <p:sp>
        <p:nvSpPr>
          <p:cNvPr id="26" name="Rectangle 25">
            <a:extLst>
              <a:ext uri="{FF2B5EF4-FFF2-40B4-BE49-F238E27FC236}">
                <a16:creationId xmlns:a16="http://schemas.microsoft.com/office/drawing/2014/main" id="{0A71A706-6568-485F-82E6-F71EAFF505C0}"/>
              </a:ext>
            </a:extLst>
          </p:cNvPr>
          <p:cNvSpPr/>
          <p:nvPr/>
        </p:nvSpPr>
        <p:spPr>
          <a:xfrm>
            <a:off x="4932040" y="1798101"/>
            <a:ext cx="4077816" cy="400110"/>
          </a:xfrm>
          <a:prstGeom prst="rect">
            <a:avLst/>
          </a:prstGeom>
          <a:noFill/>
        </p:spPr>
        <p:txBody>
          <a:bodyPr wrap="square">
            <a:spAutoFit/>
          </a:bodyPr>
          <a:lstStyle/>
          <a:p>
            <a:r>
              <a:rPr lang="fr-FR" sz="2000" b="1" dirty="0">
                <a:solidFill>
                  <a:srgbClr val="C00000"/>
                </a:solidFill>
              </a:rPr>
              <a:t>Donner des Actualités</a:t>
            </a:r>
          </a:p>
        </p:txBody>
      </p:sp>
      <p:sp>
        <p:nvSpPr>
          <p:cNvPr id="27" name="Rectangle 26">
            <a:extLst>
              <a:ext uri="{FF2B5EF4-FFF2-40B4-BE49-F238E27FC236}">
                <a16:creationId xmlns:a16="http://schemas.microsoft.com/office/drawing/2014/main" id="{CD00034E-E970-477E-ADBC-A03638AE6860}"/>
              </a:ext>
            </a:extLst>
          </p:cNvPr>
          <p:cNvSpPr/>
          <p:nvPr/>
        </p:nvSpPr>
        <p:spPr>
          <a:xfrm>
            <a:off x="284610" y="1187460"/>
            <a:ext cx="1479078" cy="369332"/>
          </a:xfrm>
          <a:prstGeom prst="rect">
            <a:avLst/>
          </a:prstGeom>
        </p:spPr>
        <p:txBody>
          <a:bodyPr wrap="square">
            <a:spAutoFit/>
          </a:bodyPr>
          <a:lstStyle/>
          <a:p>
            <a:r>
              <a:rPr lang="fr-FR" b="1" dirty="0">
                <a:solidFill>
                  <a:schemeClr val="accent6">
                    <a:lumMod val="75000"/>
                  </a:schemeClr>
                </a:solidFill>
              </a:rPr>
              <a:t>ACCUEIL</a:t>
            </a:r>
          </a:p>
        </p:txBody>
      </p:sp>
      <p:sp>
        <p:nvSpPr>
          <p:cNvPr id="28" name="Rectangle 27">
            <a:extLst>
              <a:ext uri="{FF2B5EF4-FFF2-40B4-BE49-F238E27FC236}">
                <a16:creationId xmlns:a16="http://schemas.microsoft.com/office/drawing/2014/main" id="{DEC1C417-EA2A-4973-A865-989516F71EB6}"/>
              </a:ext>
            </a:extLst>
          </p:cNvPr>
          <p:cNvSpPr/>
          <p:nvPr/>
        </p:nvSpPr>
        <p:spPr>
          <a:xfrm>
            <a:off x="2765985" y="1047954"/>
            <a:ext cx="4954485" cy="646331"/>
          </a:xfrm>
          <a:prstGeom prst="rect">
            <a:avLst/>
          </a:prstGeom>
        </p:spPr>
        <p:txBody>
          <a:bodyPr wrap="square">
            <a:spAutoFit/>
          </a:bodyPr>
          <a:lstStyle/>
          <a:p>
            <a:r>
              <a:rPr lang="fr-FR" b="1" dirty="0"/>
              <a:t>Centralise communiqués de Presse et nouvelles</a:t>
            </a:r>
          </a:p>
        </p:txBody>
      </p:sp>
      <p:cxnSp>
        <p:nvCxnSpPr>
          <p:cNvPr id="29" name="Connecteur droit avec flèche 28">
            <a:extLst>
              <a:ext uri="{FF2B5EF4-FFF2-40B4-BE49-F238E27FC236}">
                <a16:creationId xmlns:a16="http://schemas.microsoft.com/office/drawing/2014/main" id="{8AE6A0FF-F4CE-4408-8585-7A0650D2B152}"/>
              </a:ext>
            </a:extLst>
          </p:cNvPr>
          <p:cNvCxnSpPr>
            <a:cxnSpLocks/>
            <a:stCxn id="25" idx="3"/>
            <a:endCxn id="28" idx="1"/>
          </p:cNvCxnSpPr>
          <p:nvPr/>
        </p:nvCxnSpPr>
        <p:spPr>
          <a:xfrm flipV="1">
            <a:off x="1368229" y="1371120"/>
            <a:ext cx="1397756" cy="797680"/>
          </a:xfrm>
          <a:prstGeom prst="straightConnector1">
            <a:avLst/>
          </a:prstGeom>
          <a:ln w="28575">
            <a:solidFill>
              <a:schemeClr val="tx2">
                <a:lumMod val="5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30" name="Connecteur droit avec flèche 29">
            <a:extLst>
              <a:ext uri="{FF2B5EF4-FFF2-40B4-BE49-F238E27FC236}">
                <a16:creationId xmlns:a16="http://schemas.microsoft.com/office/drawing/2014/main" id="{F9CBA2C2-105C-48C7-BEE1-76812E1B876C}"/>
              </a:ext>
            </a:extLst>
          </p:cNvPr>
          <p:cNvCxnSpPr>
            <a:cxnSpLocks/>
            <a:stCxn id="25" idx="3"/>
            <a:endCxn id="26" idx="1"/>
          </p:cNvCxnSpPr>
          <p:nvPr/>
        </p:nvCxnSpPr>
        <p:spPr>
          <a:xfrm flipV="1">
            <a:off x="1368229" y="1998156"/>
            <a:ext cx="3563811" cy="170644"/>
          </a:xfrm>
          <a:prstGeom prst="straightConnector1">
            <a:avLst/>
          </a:prstGeom>
          <a:ln w="28575">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70BABBED-1BAA-4162-BD05-20210C98E36A}"/>
              </a:ext>
            </a:extLst>
          </p:cNvPr>
          <p:cNvSpPr/>
          <p:nvPr/>
        </p:nvSpPr>
        <p:spPr>
          <a:xfrm>
            <a:off x="4932040" y="3615177"/>
            <a:ext cx="4164577" cy="707886"/>
          </a:xfrm>
          <a:prstGeom prst="rect">
            <a:avLst/>
          </a:prstGeom>
          <a:noFill/>
        </p:spPr>
        <p:txBody>
          <a:bodyPr wrap="square">
            <a:spAutoFit/>
          </a:bodyPr>
          <a:lstStyle/>
          <a:p>
            <a:r>
              <a:rPr lang="fr-FR" sz="2000" b="1" dirty="0">
                <a:solidFill>
                  <a:srgbClr val="C00000"/>
                </a:solidFill>
              </a:rPr>
              <a:t>Archiver les documents, les études et analyses</a:t>
            </a:r>
          </a:p>
        </p:txBody>
      </p:sp>
      <p:sp>
        <p:nvSpPr>
          <p:cNvPr id="32" name="Rectangle 31">
            <a:extLst>
              <a:ext uri="{FF2B5EF4-FFF2-40B4-BE49-F238E27FC236}">
                <a16:creationId xmlns:a16="http://schemas.microsoft.com/office/drawing/2014/main" id="{A5D3DEEB-2D45-4DB4-B0B7-6301624AC994}"/>
              </a:ext>
            </a:extLst>
          </p:cNvPr>
          <p:cNvSpPr/>
          <p:nvPr/>
        </p:nvSpPr>
        <p:spPr>
          <a:xfrm>
            <a:off x="239176" y="2924944"/>
            <a:ext cx="2244592" cy="646331"/>
          </a:xfrm>
          <a:prstGeom prst="rect">
            <a:avLst/>
          </a:prstGeom>
        </p:spPr>
        <p:txBody>
          <a:bodyPr wrap="square">
            <a:spAutoFit/>
          </a:bodyPr>
          <a:lstStyle/>
          <a:p>
            <a:r>
              <a:rPr lang="fr-FR" b="1" dirty="0">
                <a:solidFill>
                  <a:schemeClr val="accent6">
                    <a:lumMod val="75000"/>
                  </a:schemeClr>
                </a:solidFill>
              </a:rPr>
              <a:t>RESSOURCES DOCUMENTAIRES</a:t>
            </a:r>
          </a:p>
        </p:txBody>
      </p:sp>
      <p:cxnSp>
        <p:nvCxnSpPr>
          <p:cNvPr id="33" name="Connecteur droit avec flèche 32">
            <a:extLst>
              <a:ext uri="{FF2B5EF4-FFF2-40B4-BE49-F238E27FC236}">
                <a16:creationId xmlns:a16="http://schemas.microsoft.com/office/drawing/2014/main" id="{0CB0A2F2-A331-428A-8FF0-55A4116E09DB}"/>
              </a:ext>
            </a:extLst>
          </p:cNvPr>
          <p:cNvCxnSpPr>
            <a:cxnSpLocks/>
            <a:stCxn id="41" idx="3"/>
            <a:endCxn id="16" idx="1"/>
          </p:cNvCxnSpPr>
          <p:nvPr/>
        </p:nvCxnSpPr>
        <p:spPr>
          <a:xfrm flipV="1">
            <a:off x="1368229" y="3100318"/>
            <a:ext cx="1907627" cy="1012818"/>
          </a:xfrm>
          <a:prstGeom prst="straightConnector1">
            <a:avLst/>
          </a:prstGeom>
          <a:ln w="28575">
            <a:solidFill>
              <a:schemeClr val="tx2">
                <a:lumMod val="5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34" name="Connecteur droit avec flèche 33">
            <a:extLst>
              <a:ext uri="{FF2B5EF4-FFF2-40B4-BE49-F238E27FC236}">
                <a16:creationId xmlns:a16="http://schemas.microsoft.com/office/drawing/2014/main" id="{D9DED8FD-A786-4EB3-8A80-DC4794279B0B}"/>
              </a:ext>
            </a:extLst>
          </p:cNvPr>
          <p:cNvCxnSpPr>
            <a:cxnSpLocks/>
            <a:stCxn id="41" idx="3"/>
            <a:endCxn id="31" idx="1"/>
          </p:cNvCxnSpPr>
          <p:nvPr/>
        </p:nvCxnSpPr>
        <p:spPr>
          <a:xfrm flipV="1">
            <a:off x="1368229" y="3969120"/>
            <a:ext cx="3563811" cy="144016"/>
          </a:xfrm>
          <a:prstGeom prst="straightConnector1">
            <a:avLst/>
          </a:prstGeom>
          <a:ln w="28575">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6" name="ZoneTexte 45">
            <a:extLst>
              <a:ext uri="{FF2B5EF4-FFF2-40B4-BE49-F238E27FC236}">
                <a16:creationId xmlns:a16="http://schemas.microsoft.com/office/drawing/2014/main" id="{FD6DEF54-828D-4413-BD28-8D6D92FCB723}"/>
              </a:ext>
            </a:extLst>
          </p:cNvPr>
          <p:cNvSpPr txBox="1"/>
          <p:nvPr/>
        </p:nvSpPr>
        <p:spPr>
          <a:xfrm>
            <a:off x="3887416" y="4735216"/>
            <a:ext cx="5256584" cy="369332"/>
          </a:xfrm>
          <a:prstGeom prst="rect">
            <a:avLst/>
          </a:prstGeom>
        </p:spPr>
        <p:txBody>
          <a:bodyPr wrap="square">
            <a:spAutoFit/>
          </a:bodyPr>
          <a:lstStyle>
            <a:defPPr>
              <a:defRPr lang="fr-FR"/>
            </a:defPPr>
            <a:lvl1pPr algn="r">
              <a:defRPr b="1"/>
            </a:lvl1pPr>
          </a:lstStyle>
          <a:p>
            <a:pPr algn="l"/>
            <a:r>
              <a:rPr lang="fr-FR" dirty="0"/>
              <a:t>Centralise les outils de formation</a:t>
            </a:r>
          </a:p>
        </p:txBody>
      </p:sp>
      <p:sp>
        <p:nvSpPr>
          <p:cNvPr id="47" name="Rectangle 46">
            <a:extLst>
              <a:ext uri="{FF2B5EF4-FFF2-40B4-BE49-F238E27FC236}">
                <a16:creationId xmlns:a16="http://schemas.microsoft.com/office/drawing/2014/main" id="{7C9D50F1-6580-4A84-9B89-A31CDD8F0C8E}"/>
              </a:ext>
            </a:extLst>
          </p:cNvPr>
          <p:cNvSpPr/>
          <p:nvPr/>
        </p:nvSpPr>
        <p:spPr>
          <a:xfrm>
            <a:off x="4733481" y="5405846"/>
            <a:ext cx="4086991" cy="707886"/>
          </a:xfrm>
          <a:prstGeom prst="rect">
            <a:avLst/>
          </a:prstGeom>
          <a:noFill/>
        </p:spPr>
        <p:txBody>
          <a:bodyPr wrap="square">
            <a:spAutoFit/>
          </a:bodyPr>
          <a:lstStyle/>
          <a:p>
            <a:r>
              <a:rPr lang="fr-FR" sz="2000" b="1" dirty="0">
                <a:solidFill>
                  <a:srgbClr val="C00000"/>
                </a:solidFill>
              </a:rPr>
              <a:t>Renforcer les capacités, les compétences et les synergies</a:t>
            </a:r>
          </a:p>
        </p:txBody>
      </p:sp>
      <p:sp>
        <p:nvSpPr>
          <p:cNvPr id="48" name="Rectangle 47">
            <a:extLst>
              <a:ext uri="{FF2B5EF4-FFF2-40B4-BE49-F238E27FC236}">
                <a16:creationId xmlns:a16="http://schemas.microsoft.com/office/drawing/2014/main" id="{2E8A551A-68C7-48BB-AD5F-16FDE5A0B7A9}"/>
              </a:ext>
            </a:extLst>
          </p:cNvPr>
          <p:cNvSpPr/>
          <p:nvPr/>
        </p:nvSpPr>
        <p:spPr>
          <a:xfrm>
            <a:off x="242185" y="4787860"/>
            <a:ext cx="2874718" cy="369332"/>
          </a:xfrm>
          <a:prstGeom prst="rect">
            <a:avLst/>
          </a:prstGeom>
        </p:spPr>
        <p:txBody>
          <a:bodyPr wrap="square">
            <a:spAutoFit/>
          </a:bodyPr>
          <a:lstStyle/>
          <a:p>
            <a:r>
              <a:rPr lang="fr-FR" b="1" dirty="0">
                <a:solidFill>
                  <a:schemeClr val="accent6">
                    <a:lumMod val="75000"/>
                  </a:schemeClr>
                </a:solidFill>
              </a:rPr>
              <a:t>ESPACE DE TRAVAIL</a:t>
            </a:r>
          </a:p>
        </p:txBody>
      </p:sp>
      <p:cxnSp>
        <p:nvCxnSpPr>
          <p:cNvPr id="49" name="Connecteur droit avec flèche 48">
            <a:extLst>
              <a:ext uri="{FF2B5EF4-FFF2-40B4-BE49-F238E27FC236}">
                <a16:creationId xmlns:a16="http://schemas.microsoft.com/office/drawing/2014/main" id="{725C9345-346D-4108-935F-448DFF4BBE54}"/>
              </a:ext>
            </a:extLst>
          </p:cNvPr>
          <p:cNvCxnSpPr>
            <a:cxnSpLocks/>
            <a:stCxn id="52" idx="3"/>
            <a:endCxn id="46" idx="1"/>
          </p:cNvCxnSpPr>
          <p:nvPr/>
        </p:nvCxnSpPr>
        <p:spPr>
          <a:xfrm flipV="1">
            <a:off x="1368229" y="4919882"/>
            <a:ext cx="2519187" cy="849438"/>
          </a:xfrm>
          <a:prstGeom prst="straightConnector1">
            <a:avLst/>
          </a:prstGeom>
          <a:ln w="28575">
            <a:solidFill>
              <a:schemeClr val="tx2">
                <a:lumMod val="5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50" name="Connecteur droit avec flèche 49">
            <a:extLst>
              <a:ext uri="{FF2B5EF4-FFF2-40B4-BE49-F238E27FC236}">
                <a16:creationId xmlns:a16="http://schemas.microsoft.com/office/drawing/2014/main" id="{F9DE8400-0950-4B1B-B000-6A5DC77D69F7}"/>
              </a:ext>
            </a:extLst>
          </p:cNvPr>
          <p:cNvCxnSpPr>
            <a:cxnSpLocks/>
            <a:stCxn id="52" idx="3"/>
            <a:endCxn id="47" idx="1"/>
          </p:cNvCxnSpPr>
          <p:nvPr/>
        </p:nvCxnSpPr>
        <p:spPr>
          <a:xfrm flipV="1">
            <a:off x="1368229" y="5759789"/>
            <a:ext cx="3365252" cy="9531"/>
          </a:xfrm>
          <a:prstGeom prst="straightConnector1">
            <a:avLst/>
          </a:prstGeom>
          <a:ln w="28575">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5" name="Image 24"/>
          <p:cNvPicPr>
            <a:picLocks noChangeAspect="1"/>
          </p:cNvPicPr>
          <p:nvPr/>
        </p:nvPicPr>
        <p:blipFill>
          <a:blip r:embed="rId3"/>
          <a:stretch>
            <a:fillRect/>
          </a:stretch>
        </p:blipFill>
        <p:spPr>
          <a:xfrm>
            <a:off x="298138" y="1628800"/>
            <a:ext cx="1070091" cy="1080000"/>
          </a:xfrm>
          <a:prstGeom prst="rect">
            <a:avLst/>
          </a:prstGeom>
        </p:spPr>
      </p:pic>
      <p:pic>
        <p:nvPicPr>
          <p:cNvPr id="41" name="Image 40"/>
          <p:cNvPicPr>
            <a:picLocks noChangeAspect="1"/>
          </p:cNvPicPr>
          <p:nvPr/>
        </p:nvPicPr>
        <p:blipFill>
          <a:blip r:embed="rId3"/>
          <a:stretch>
            <a:fillRect/>
          </a:stretch>
        </p:blipFill>
        <p:spPr>
          <a:xfrm>
            <a:off x="298138" y="3573136"/>
            <a:ext cx="1070091" cy="1080000"/>
          </a:xfrm>
          <a:prstGeom prst="rect">
            <a:avLst/>
          </a:prstGeom>
        </p:spPr>
      </p:pic>
      <p:pic>
        <p:nvPicPr>
          <p:cNvPr id="52" name="Image 51"/>
          <p:cNvPicPr>
            <a:picLocks noChangeAspect="1"/>
          </p:cNvPicPr>
          <p:nvPr/>
        </p:nvPicPr>
        <p:blipFill>
          <a:blip r:embed="rId3"/>
          <a:stretch>
            <a:fillRect/>
          </a:stretch>
        </p:blipFill>
        <p:spPr>
          <a:xfrm>
            <a:off x="298138" y="5229320"/>
            <a:ext cx="1070091" cy="1080000"/>
          </a:xfrm>
          <a:prstGeom prst="rect">
            <a:avLst/>
          </a:prstGeom>
        </p:spPr>
      </p:pic>
      <p:sp>
        <p:nvSpPr>
          <p:cNvPr id="35" name="ZoneTexte 34"/>
          <p:cNvSpPr txBox="1"/>
          <p:nvPr/>
        </p:nvSpPr>
        <p:spPr>
          <a:xfrm>
            <a:off x="2123728" y="204622"/>
            <a:ext cx="7128792" cy="400110"/>
          </a:xfrm>
          <a:prstGeom prst="rect">
            <a:avLst/>
          </a:prstGeom>
          <a:noFill/>
        </p:spPr>
        <p:txBody>
          <a:bodyPr wrap="square" rtlCol="0">
            <a:spAutoFit/>
          </a:bodyPr>
          <a:lstStyle/>
          <a:p>
            <a:pPr algn="ctr" defTabSz="363538">
              <a:tabLst>
                <a:tab pos="903288" algn="l"/>
                <a:tab pos="1077913" algn="l"/>
              </a:tabLst>
            </a:pPr>
            <a:r>
              <a:rPr lang="fr-FR" sz="2000" b="1" dirty="0" smtClean="0">
                <a:solidFill>
                  <a:schemeClr val="bg1"/>
                </a:solidFill>
              </a:rPr>
              <a:t>OBJECTIFS </a:t>
            </a:r>
            <a:r>
              <a:rPr lang="fr-FR" sz="2000" b="1" dirty="0">
                <a:solidFill>
                  <a:schemeClr val="bg1"/>
                </a:solidFill>
              </a:rPr>
              <a:t>D’UN SI MULTISECTORIEL POUR LA NUTRITION</a:t>
            </a:r>
          </a:p>
        </p:txBody>
      </p:sp>
    </p:spTree>
    <p:extLst>
      <p:ext uri="{BB962C8B-B14F-4D97-AF65-F5344CB8AC3E}">
        <p14:creationId xmlns:p14="http://schemas.microsoft.com/office/powerpoint/2010/main" val="15228768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932040" y="2564904"/>
            <a:ext cx="3772936" cy="3416320"/>
          </a:xfrm>
          <a:prstGeom prst="rect">
            <a:avLst/>
          </a:prstGeom>
        </p:spPr>
        <p:txBody>
          <a:bodyPr wrap="square">
            <a:spAutoFit/>
          </a:bodyPr>
          <a:lstStyle/>
          <a:p>
            <a:pPr algn="ctr">
              <a:spcBef>
                <a:spcPct val="0"/>
              </a:spcBef>
              <a:buFontTx/>
              <a:buNone/>
            </a:pPr>
            <a:r>
              <a:rPr lang="fr-FR" altLang="en-US" sz="3600" b="1" dirty="0" smtClean="0">
                <a:solidFill>
                  <a:schemeClr val="bg1"/>
                </a:solidFill>
                <a:cs typeface="Times New Roman" panose="02020603050405020304" pitchFamily="18" charset="0"/>
              </a:rPr>
              <a:t>Approcher au mieux la qualité des données et de l’information pour leur bonne utilisation </a:t>
            </a:r>
            <a:endParaRPr lang="fr-FR" altLang="en-US" sz="36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8484839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FA0B898B-69A8-44AB-BC7C-A62F9A433EF1}"/>
              </a:ext>
            </a:extLst>
          </p:cNvPr>
          <p:cNvSpPr>
            <a:spLocks noGrp="1"/>
          </p:cNvSpPr>
          <p:nvPr>
            <p:ph type="sldNum" sz="quarter" idx="12"/>
          </p:nvPr>
        </p:nvSpPr>
        <p:spPr/>
        <p:txBody>
          <a:bodyPr/>
          <a:lstStyle/>
          <a:p>
            <a:fld id="{02C702AE-1502-43AE-8DBA-2BCAD3408EF2}" type="slidenum">
              <a:rPr lang="fr-FR" smtClean="0"/>
              <a:pPr/>
              <a:t>13</a:t>
            </a:fld>
            <a:endParaRPr lang="fr-FR"/>
          </a:p>
        </p:txBody>
      </p:sp>
      <p:pic>
        <p:nvPicPr>
          <p:cNvPr id="20" name="Image 19">
            <a:extLst>
              <a:ext uri="{FF2B5EF4-FFF2-40B4-BE49-F238E27FC236}">
                <a16:creationId xmlns:a16="http://schemas.microsoft.com/office/drawing/2014/main" id="{0E87E747-7196-4104-AFA9-0974FF51829F}"/>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87672" y="831577"/>
            <a:ext cx="7808809" cy="5472608"/>
          </a:xfrm>
          <a:prstGeom prst="rect">
            <a:avLst/>
          </a:prstGeom>
        </p:spPr>
      </p:pic>
      <p:sp>
        <p:nvSpPr>
          <p:cNvPr id="26" name="Rectangle 25">
            <a:extLst>
              <a:ext uri="{FF2B5EF4-FFF2-40B4-BE49-F238E27FC236}">
                <a16:creationId xmlns:a16="http://schemas.microsoft.com/office/drawing/2014/main" id="{9FABC7C9-D324-463B-90A5-60F37B0A16C2}"/>
              </a:ext>
            </a:extLst>
          </p:cNvPr>
          <p:cNvSpPr/>
          <p:nvPr/>
        </p:nvSpPr>
        <p:spPr>
          <a:xfrm>
            <a:off x="5366878" y="5373216"/>
            <a:ext cx="3042084" cy="707886"/>
          </a:xfrm>
          <a:prstGeom prst="rect">
            <a:avLst/>
          </a:prstGeom>
          <a:noFill/>
        </p:spPr>
        <p:txBody>
          <a:bodyPr wrap="square">
            <a:spAutoFit/>
          </a:bodyPr>
          <a:lstStyle/>
          <a:p>
            <a:r>
              <a:rPr lang="fr-FR" sz="2000" b="1" dirty="0">
                <a:solidFill>
                  <a:srgbClr val="C00000"/>
                </a:solidFill>
              </a:rPr>
              <a:t>Respecter des critères de qualité</a:t>
            </a:r>
          </a:p>
        </p:txBody>
      </p:sp>
      <p:sp>
        <p:nvSpPr>
          <p:cNvPr id="11" name="ZoneTexte 10"/>
          <p:cNvSpPr txBox="1"/>
          <p:nvPr/>
        </p:nvSpPr>
        <p:spPr>
          <a:xfrm>
            <a:off x="2123728" y="175280"/>
            <a:ext cx="7056784" cy="400110"/>
          </a:xfrm>
          <a:prstGeom prst="rect">
            <a:avLst/>
          </a:prstGeom>
          <a:noFill/>
        </p:spPr>
        <p:txBody>
          <a:bodyPr wrap="square" rtlCol="0">
            <a:spAutoFit/>
          </a:bodyPr>
          <a:lstStyle/>
          <a:p>
            <a:pPr algn="ctr" defTabSz="363538">
              <a:tabLst>
                <a:tab pos="903288" algn="l"/>
                <a:tab pos="1077913" algn="l"/>
              </a:tabLst>
            </a:pPr>
            <a:r>
              <a:rPr lang="fr-FR" sz="2000" b="1" dirty="0">
                <a:solidFill>
                  <a:schemeClr val="bg1"/>
                </a:solidFill>
              </a:rPr>
              <a:t>OBJECTIFS D’UN SI MULTISECTORIEL POUR LA NUTRITION</a:t>
            </a:r>
          </a:p>
        </p:txBody>
      </p:sp>
    </p:spTree>
    <p:extLst>
      <p:ext uri="{BB962C8B-B14F-4D97-AF65-F5344CB8AC3E}">
        <p14:creationId xmlns:p14="http://schemas.microsoft.com/office/powerpoint/2010/main" val="18634093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932040" y="2564904"/>
            <a:ext cx="3772936" cy="2862322"/>
          </a:xfrm>
          <a:prstGeom prst="rect">
            <a:avLst/>
          </a:prstGeom>
        </p:spPr>
        <p:txBody>
          <a:bodyPr wrap="square">
            <a:spAutoFit/>
          </a:bodyPr>
          <a:lstStyle/>
          <a:p>
            <a:pPr algn="ctr">
              <a:spcBef>
                <a:spcPct val="0"/>
              </a:spcBef>
              <a:buFontTx/>
              <a:buNone/>
            </a:pPr>
            <a:r>
              <a:rPr lang="fr-FR" altLang="en-US" sz="3600" b="1" dirty="0" smtClean="0">
                <a:solidFill>
                  <a:schemeClr val="bg1"/>
                </a:solidFill>
                <a:cs typeface="Times New Roman" panose="02020603050405020304" pitchFamily="18" charset="0"/>
              </a:rPr>
              <a:t>Portail PNIN:  rester informer et avoir les indicateurs officiels</a:t>
            </a:r>
            <a:endParaRPr lang="fr-FR" altLang="en-US" sz="36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37352881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3"/>
          <a:srcRect l="18894" t="11501" r="20469" b="5901"/>
          <a:stretch/>
        </p:blipFill>
        <p:spPr>
          <a:xfrm>
            <a:off x="-43917" y="-15652"/>
            <a:ext cx="9210737" cy="7057578"/>
          </a:xfrm>
          <a:prstGeom prst="rect">
            <a:avLst/>
          </a:prstGeom>
        </p:spPr>
      </p:pic>
      <p:sp>
        <p:nvSpPr>
          <p:cNvPr id="9" name="Rectangle 8"/>
          <p:cNvSpPr/>
          <p:nvPr/>
        </p:nvSpPr>
        <p:spPr>
          <a:xfrm>
            <a:off x="3347864" y="5805264"/>
            <a:ext cx="5609229" cy="89853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2800" b="1" dirty="0">
                <a:solidFill>
                  <a:srgbClr val="C00000"/>
                </a:solidFill>
              </a:rPr>
              <a:t>https://pnin-niger.org/web/</a:t>
            </a:r>
          </a:p>
        </p:txBody>
      </p:sp>
    </p:spTree>
    <p:extLst>
      <p:ext uri="{BB962C8B-B14F-4D97-AF65-F5344CB8AC3E}">
        <p14:creationId xmlns:p14="http://schemas.microsoft.com/office/powerpoint/2010/main" val="25811744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0" y="2333685"/>
            <a:ext cx="4392488" cy="3416320"/>
          </a:xfrm>
          <a:prstGeom prst="rect">
            <a:avLst/>
          </a:prstGeom>
        </p:spPr>
        <p:txBody>
          <a:bodyPr wrap="square">
            <a:spAutoFit/>
          </a:bodyPr>
          <a:lstStyle/>
          <a:p>
            <a:pPr algn="ctr">
              <a:spcBef>
                <a:spcPct val="0"/>
              </a:spcBef>
            </a:pPr>
            <a:r>
              <a:rPr lang="en-GB" altLang="en-US" sz="3600" b="1" dirty="0">
                <a:solidFill>
                  <a:schemeClr val="bg1"/>
                </a:solidFill>
                <a:cs typeface="Times New Roman" panose="02020603050405020304" pitchFamily="18" charset="0"/>
              </a:rPr>
              <a:t>Plan Cadre </a:t>
            </a:r>
            <a:r>
              <a:rPr lang="fr-FR" altLang="en-US" sz="3600" b="1" dirty="0" smtClean="0">
                <a:solidFill>
                  <a:schemeClr val="bg1"/>
                </a:solidFill>
                <a:cs typeface="Times New Roman" panose="02020603050405020304" pitchFamily="18" charset="0"/>
              </a:rPr>
              <a:t>d’Analyses</a:t>
            </a:r>
            <a:r>
              <a:rPr lang="en-GB" altLang="en-US" sz="3600" b="1" dirty="0" smtClean="0">
                <a:solidFill>
                  <a:schemeClr val="bg1"/>
                </a:solidFill>
                <a:cs typeface="Times New Roman" panose="02020603050405020304" pitchFamily="18" charset="0"/>
              </a:rPr>
              <a:t>: </a:t>
            </a:r>
            <a:r>
              <a:rPr lang="fr-FR" altLang="en-US" sz="3600" b="1" dirty="0" smtClean="0">
                <a:solidFill>
                  <a:schemeClr val="bg1"/>
                </a:solidFill>
                <a:cs typeface="Times New Roman" panose="02020603050405020304" pitchFamily="18" charset="0"/>
              </a:rPr>
              <a:t>Analyses</a:t>
            </a:r>
            <a:r>
              <a:rPr lang="en-US" altLang="en-US" sz="3600" b="1" dirty="0" smtClean="0">
                <a:solidFill>
                  <a:schemeClr val="bg1"/>
                </a:solidFill>
                <a:cs typeface="Times New Roman" panose="02020603050405020304" pitchFamily="18" charset="0"/>
              </a:rPr>
              <a:t> </a:t>
            </a:r>
            <a:r>
              <a:rPr lang="fr-FR" altLang="en-US" sz="3600" b="1" dirty="0" smtClean="0">
                <a:solidFill>
                  <a:schemeClr val="bg1"/>
                </a:solidFill>
                <a:cs typeface="Times New Roman" panose="02020603050405020304" pitchFamily="18" charset="0"/>
              </a:rPr>
              <a:t>efficaces</a:t>
            </a:r>
          </a:p>
          <a:p>
            <a:pPr algn="ctr">
              <a:spcBef>
                <a:spcPct val="0"/>
              </a:spcBef>
              <a:buFontTx/>
              <a:buNone/>
            </a:pPr>
            <a:r>
              <a:rPr lang="en-GB" altLang="en-US" sz="3600" b="1" dirty="0" smtClean="0">
                <a:solidFill>
                  <a:schemeClr val="bg1"/>
                </a:solidFill>
                <a:cs typeface="Times New Roman" panose="02020603050405020304" pitchFamily="18" charset="0"/>
              </a:rPr>
              <a:t>Pour </a:t>
            </a:r>
            <a:r>
              <a:rPr lang="fr-FR" altLang="en-US" sz="3600" b="1" dirty="0">
                <a:solidFill>
                  <a:schemeClr val="bg1"/>
                </a:solidFill>
                <a:cs typeface="Times New Roman" panose="02020603050405020304" pitchFamily="18" charset="0"/>
              </a:rPr>
              <a:t>éclairer</a:t>
            </a:r>
            <a:r>
              <a:rPr lang="en-GB" altLang="en-US" sz="3600" b="1" dirty="0">
                <a:solidFill>
                  <a:schemeClr val="bg1"/>
                </a:solidFill>
                <a:cs typeface="Times New Roman" panose="02020603050405020304" pitchFamily="18" charset="0"/>
              </a:rPr>
              <a:t> la prise de decision  et </a:t>
            </a:r>
            <a:r>
              <a:rPr lang="en-GB" altLang="en-US" sz="3600" b="1" dirty="0" err="1" smtClean="0">
                <a:solidFill>
                  <a:schemeClr val="bg1"/>
                </a:solidFill>
                <a:cs typeface="Times New Roman" panose="02020603050405020304" pitchFamily="18" charset="0"/>
              </a:rPr>
              <a:t>l’action</a:t>
            </a:r>
            <a:endParaRPr lang="en-US" altLang="en-US" sz="36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41231063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A17C7CB0-BFF9-41CE-BA9A-C62D10AB89CE}"/>
              </a:ext>
            </a:extLst>
          </p:cNvPr>
          <p:cNvSpPr>
            <a:spLocks noGrp="1"/>
          </p:cNvSpPr>
          <p:nvPr>
            <p:ph type="sldNum" sz="quarter" idx="12"/>
          </p:nvPr>
        </p:nvSpPr>
        <p:spPr/>
        <p:txBody>
          <a:bodyPr/>
          <a:lstStyle/>
          <a:p>
            <a:fld id="{02C702AE-1502-43AE-8DBA-2BCAD3408EF2}" type="slidenum">
              <a:rPr lang="fr-FR" smtClean="0">
                <a:solidFill>
                  <a:srgbClr val="FFFFFF"/>
                </a:solidFill>
              </a:rPr>
              <a:pPr/>
              <a:t>17</a:t>
            </a:fld>
            <a:endParaRPr lang="fr-FR">
              <a:solidFill>
                <a:srgbClr val="FFFFFF"/>
              </a:solidFill>
            </a:endParaRPr>
          </a:p>
        </p:txBody>
      </p:sp>
      <p:sp>
        <p:nvSpPr>
          <p:cNvPr id="8" name="ZoneTexte 7"/>
          <p:cNvSpPr txBox="1"/>
          <p:nvPr/>
        </p:nvSpPr>
        <p:spPr>
          <a:xfrm>
            <a:off x="2160648" y="90093"/>
            <a:ext cx="6658147" cy="523220"/>
          </a:xfrm>
          <a:prstGeom prst="rect">
            <a:avLst/>
          </a:prstGeom>
          <a:noFill/>
        </p:spPr>
        <p:txBody>
          <a:bodyPr wrap="square" rtlCol="0">
            <a:spAutoFit/>
          </a:bodyPr>
          <a:lstStyle/>
          <a:p>
            <a:pPr algn="ctr" defTabSz="363538">
              <a:tabLst>
                <a:tab pos="903288" algn="l"/>
                <a:tab pos="1077913" algn="l"/>
              </a:tabLst>
            </a:pPr>
            <a:r>
              <a:rPr lang="fr-FR" sz="2800" b="1" cap="small" dirty="0" smtClean="0">
                <a:solidFill>
                  <a:schemeClr val="bg1"/>
                </a:solidFill>
                <a:latin typeface="+mj-lt"/>
              </a:rPr>
              <a:t>OBJECTIF </a:t>
            </a:r>
            <a:r>
              <a:rPr lang="fr-FR" sz="2800" b="1" cap="small" dirty="0">
                <a:solidFill>
                  <a:schemeClr val="bg1"/>
                </a:solidFill>
                <a:latin typeface="+mj-lt"/>
              </a:rPr>
              <a:t>DU </a:t>
            </a:r>
            <a:r>
              <a:rPr lang="fr-FR" sz="2800" b="1" cap="small" dirty="0" smtClean="0">
                <a:solidFill>
                  <a:schemeClr val="bg1"/>
                </a:solidFill>
                <a:latin typeface="+mj-lt"/>
              </a:rPr>
              <a:t>PCA</a:t>
            </a:r>
            <a:endParaRPr lang="fr-FR" sz="2800" b="1" cap="small" dirty="0">
              <a:solidFill>
                <a:schemeClr val="bg1"/>
              </a:solidFill>
              <a:latin typeface="+mj-lt"/>
            </a:endParaRPr>
          </a:p>
        </p:txBody>
      </p:sp>
      <p:sp>
        <p:nvSpPr>
          <p:cNvPr id="3" name="Espace réservé du contenu 2"/>
          <p:cNvSpPr>
            <a:spLocks noGrp="1"/>
          </p:cNvSpPr>
          <p:nvPr>
            <p:ph sz="quarter" idx="17"/>
          </p:nvPr>
        </p:nvSpPr>
        <p:spPr/>
        <p:txBody>
          <a:bodyPr/>
          <a:lstStyle/>
          <a:p>
            <a:endParaRPr lang="fr-FR"/>
          </a:p>
        </p:txBody>
      </p:sp>
      <p:sp>
        <p:nvSpPr>
          <p:cNvPr id="5" name="Espace réservé du contenu 4"/>
          <p:cNvSpPr>
            <a:spLocks noGrp="1"/>
          </p:cNvSpPr>
          <p:nvPr>
            <p:ph sz="quarter" idx="18"/>
          </p:nvPr>
        </p:nvSpPr>
        <p:spPr/>
        <p:txBody>
          <a:bodyPr/>
          <a:lstStyle/>
          <a:p>
            <a:endParaRPr lang="fr-FR"/>
          </a:p>
        </p:txBody>
      </p:sp>
      <p:sp>
        <p:nvSpPr>
          <p:cNvPr id="20" name="Titre 1">
            <a:extLst>
              <a:ext uri="{FF2B5EF4-FFF2-40B4-BE49-F238E27FC236}">
                <a16:creationId xmlns:a16="http://schemas.microsoft.com/office/drawing/2014/main" id="{97AC4883-EB96-6F9D-CD7E-6D49C283FB59}"/>
              </a:ext>
            </a:extLst>
          </p:cNvPr>
          <p:cNvSpPr>
            <a:spLocks noGrp="1"/>
          </p:cNvSpPr>
          <p:nvPr>
            <p:ph type="title"/>
          </p:nvPr>
        </p:nvSpPr>
        <p:spPr>
          <a:xfrm>
            <a:off x="199856" y="1549357"/>
            <a:ext cx="8944144" cy="1646581"/>
          </a:xfrm>
        </p:spPr>
        <p:txBody>
          <a:bodyPr>
            <a:noAutofit/>
          </a:bodyPr>
          <a:lstStyle/>
          <a:p>
            <a:pPr algn="l"/>
            <a:r>
              <a:rPr lang="fr-FR" sz="2000" dirty="0">
                <a:effectLst/>
                <a:latin typeface="Arial" panose="020B0604020202020204" pitchFamily="34" charset="0"/>
                <a:ea typeface="Calibri" panose="020F0502020204030204" pitchFamily="34" charset="0"/>
                <a:cs typeface="Calibri" panose="020F0502020204030204" pitchFamily="34" charset="0"/>
              </a:rPr>
              <a:t>L’objectif global du Plan Cadre d’Analyse est de fournir de l’information de qualité aux décideurs en réponse aux questions qu’ils se posent à partir des évidences scientifiques et des analyses statistiques simples et avancés.</a:t>
            </a:r>
            <a:br>
              <a:rPr lang="fr-FR" sz="2000" dirty="0">
                <a:effectLst/>
                <a:latin typeface="Arial" panose="020B0604020202020204" pitchFamily="34" charset="0"/>
                <a:ea typeface="Calibri" panose="020F0502020204030204" pitchFamily="34" charset="0"/>
                <a:cs typeface="Calibri" panose="020F0502020204030204" pitchFamily="34" charset="0"/>
              </a:rPr>
            </a:br>
            <a:r>
              <a:rPr lang="fr-FR" sz="2000" dirty="0">
                <a:effectLst/>
                <a:latin typeface="Arial" panose="020B0604020202020204" pitchFamily="34" charset="0"/>
                <a:ea typeface="Calibri" panose="020F0502020204030204" pitchFamily="34" charset="0"/>
                <a:cs typeface="Calibri" panose="020F0502020204030204" pitchFamily="34" charset="0"/>
              </a:rPr>
              <a:t/>
            </a:r>
            <a:br>
              <a:rPr lang="fr-FR" sz="2000" dirty="0">
                <a:effectLst/>
                <a:latin typeface="Arial" panose="020B0604020202020204" pitchFamily="34" charset="0"/>
                <a:ea typeface="Calibri" panose="020F0502020204030204" pitchFamily="34" charset="0"/>
                <a:cs typeface="Calibri" panose="020F0502020204030204" pitchFamily="34" charset="0"/>
              </a:rPr>
            </a:br>
            <a:r>
              <a:rPr lang="fr-FR" sz="2000" dirty="0">
                <a:effectLst/>
                <a:latin typeface="Arial" panose="020B0604020202020204" pitchFamily="34" charset="0"/>
                <a:ea typeface="Calibri" panose="020F0502020204030204" pitchFamily="34" charset="0"/>
                <a:cs typeface="Calibri" panose="020F0502020204030204" pitchFamily="34" charset="0"/>
              </a:rPr>
              <a:t>De façon spécifiques il s’agit de :</a:t>
            </a:r>
            <a:br>
              <a:rPr lang="fr-FR" sz="2000" dirty="0">
                <a:effectLst/>
                <a:latin typeface="Arial" panose="020B0604020202020204" pitchFamily="34" charset="0"/>
                <a:ea typeface="Calibri" panose="020F0502020204030204" pitchFamily="34" charset="0"/>
                <a:cs typeface="Calibri" panose="020F0502020204030204" pitchFamily="34" charset="0"/>
              </a:rPr>
            </a:br>
            <a:endParaRPr lang="fr-FR" sz="1200" dirty="0"/>
          </a:p>
        </p:txBody>
      </p:sp>
      <p:sp>
        <p:nvSpPr>
          <p:cNvPr id="21" name="ZoneTexte 20">
            <a:extLst>
              <a:ext uri="{FF2B5EF4-FFF2-40B4-BE49-F238E27FC236}">
                <a16:creationId xmlns:a16="http://schemas.microsoft.com/office/drawing/2014/main" id="{D1760BBA-4B80-4C2B-A722-A6A3DD246239}"/>
              </a:ext>
            </a:extLst>
          </p:cNvPr>
          <p:cNvSpPr txBox="1"/>
          <p:nvPr/>
        </p:nvSpPr>
        <p:spPr>
          <a:xfrm>
            <a:off x="199856" y="3507973"/>
            <a:ext cx="8499284" cy="2585323"/>
          </a:xfrm>
          <a:prstGeom prst="rect">
            <a:avLst/>
          </a:prstGeom>
          <a:noFill/>
        </p:spPr>
        <p:txBody>
          <a:bodyPr wrap="square" rtlCol="0">
            <a:spAutoFit/>
          </a:bodyPr>
          <a:lstStyle/>
          <a:p>
            <a:pPr marL="285750" indent="-285750">
              <a:buFont typeface="Arial" panose="020B0604020202020204" pitchFamily="34" charset="0"/>
              <a:buChar char="•"/>
            </a:pPr>
            <a:r>
              <a:rPr lang="fr-FR" b="1" dirty="0">
                <a:solidFill>
                  <a:schemeClr val="accent6">
                    <a:lumMod val="75000"/>
                  </a:schemeClr>
                </a:solidFill>
                <a:latin typeface="Arial" panose="020B0604020202020204" pitchFamily="34" charset="0"/>
                <a:ea typeface="Calibri" panose="020F0502020204030204" pitchFamily="34" charset="0"/>
                <a:cs typeface="Calibri" panose="020F0502020204030204" pitchFamily="34" charset="0"/>
              </a:rPr>
              <a:t>Identifier les questions d’analyses émergentes et les questions que se posent les décideurs et les acteurs de la nutrition;</a:t>
            </a:r>
          </a:p>
          <a:p>
            <a:endParaRPr lang="fr-FR" b="1" dirty="0">
              <a:solidFill>
                <a:schemeClr val="accent6">
                  <a:lumMod val="75000"/>
                </a:schemeClr>
              </a:solidFill>
              <a:latin typeface="Arial" panose="020B060402020202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fr-FR" b="1" dirty="0">
                <a:solidFill>
                  <a:schemeClr val="accent2"/>
                </a:solidFill>
                <a:latin typeface="Arial" panose="020B0604020202020204" pitchFamily="34" charset="0"/>
                <a:ea typeface="Calibri" panose="020F0502020204030204" pitchFamily="34" charset="0"/>
                <a:cs typeface="Calibri" panose="020F0502020204030204" pitchFamily="34" charset="0"/>
              </a:rPr>
              <a:t>Prioriser les questions d’analyses;</a:t>
            </a:r>
          </a:p>
          <a:p>
            <a:endParaRPr lang="fr-FR" b="1" dirty="0">
              <a:solidFill>
                <a:schemeClr val="accent2"/>
              </a:solidFill>
              <a:latin typeface="Arial" panose="020B060402020202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fr-FR" b="1" dirty="0">
                <a:solidFill>
                  <a:srgbClr val="00B050"/>
                </a:solidFill>
                <a:latin typeface="Arial" panose="020B0604020202020204" pitchFamily="34" charset="0"/>
                <a:ea typeface="Calibri" panose="020F0502020204030204" pitchFamily="34" charset="0"/>
                <a:cs typeface="Calibri" panose="020F0502020204030204" pitchFamily="34" charset="0"/>
              </a:rPr>
              <a:t>Répondre aux questions posées;</a:t>
            </a:r>
          </a:p>
          <a:p>
            <a:endParaRPr lang="fr-FR" b="1" dirty="0">
              <a:solidFill>
                <a:schemeClr val="accent4"/>
              </a:solidFill>
              <a:latin typeface="Arial" panose="020B060402020202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fr-FR" b="1" dirty="0">
                <a:solidFill>
                  <a:srgbClr val="92D050"/>
                </a:solidFill>
                <a:latin typeface="Arial" panose="020B0604020202020204" pitchFamily="34" charset="0"/>
                <a:ea typeface="Calibri" panose="020F0502020204030204" pitchFamily="34" charset="0"/>
                <a:cs typeface="Calibri" panose="020F0502020204030204" pitchFamily="34" charset="0"/>
              </a:rPr>
              <a:t>Transformer les résultats des analyses en des messages claires pour impacter la prise de décision.</a:t>
            </a:r>
            <a:endParaRPr lang="fr-FR" b="1" dirty="0">
              <a:solidFill>
                <a:srgbClr val="92D050"/>
              </a:solidFill>
            </a:endParaRPr>
          </a:p>
        </p:txBody>
      </p:sp>
    </p:spTree>
    <p:extLst>
      <p:ext uri="{BB962C8B-B14F-4D97-AF65-F5344CB8AC3E}">
        <p14:creationId xmlns:p14="http://schemas.microsoft.com/office/powerpoint/2010/main" val="39725355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latin typeface="+mj-lt"/>
              </a:rPr>
              <a:pPr/>
              <a:t>18</a:t>
            </a:fld>
            <a:endParaRPr lang="fr-FR">
              <a:latin typeface="+mj-lt"/>
            </a:endParaRPr>
          </a:p>
        </p:txBody>
      </p:sp>
      <p:sp>
        <p:nvSpPr>
          <p:cNvPr id="7" name="Espace réservé du numéro de diapositive 3">
            <a:extLst>
              <a:ext uri="{FF2B5EF4-FFF2-40B4-BE49-F238E27FC236}">
                <a16:creationId xmlns:a16="http://schemas.microsoft.com/office/drawing/2014/main" id="{BC6DABDC-D11D-4D1A-8A6B-2B1A7884AB07}"/>
              </a:ext>
            </a:extLst>
          </p:cNvPr>
          <p:cNvSpPr txBox="1">
            <a:spLocks/>
          </p:cNvSpPr>
          <p:nvPr/>
        </p:nvSpPr>
        <p:spPr>
          <a:xfrm>
            <a:off x="8388424" y="6453336"/>
            <a:ext cx="621432"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C702AE-1502-43AE-8DBA-2BCAD3408EF2}" type="slidenum">
              <a:rPr lang="fr-FR" smtClean="0">
                <a:latin typeface="+mj-lt"/>
              </a:rPr>
              <a:pPr/>
              <a:t>18</a:t>
            </a:fld>
            <a:endParaRPr lang="fr-FR">
              <a:latin typeface="+mj-lt"/>
            </a:endParaRPr>
          </a:p>
        </p:txBody>
      </p:sp>
      <p:sp>
        <p:nvSpPr>
          <p:cNvPr id="13" name="ZoneTexte 12"/>
          <p:cNvSpPr txBox="1"/>
          <p:nvPr/>
        </p:nvSpPr>
        <p:spPr>
          <a:xfrm>
            <a:off x="2195736" y="-66293"/>
            <a:ext cx="6948264" cy="707886"/>
          </a:xfrm>
          <a:prstGeom prst="rect">
            <a:avLst/>
          </a:prstGeom>
          <a:noFill/>
        </p:spPr>
        <p:txBody>
          <a:bodyPr wrap="square" rtlCol="0">
            <a:spAutoFit/>
          </a:bodyPr>
          <a:lstStyle/>
          <a:p>
            <a:pPr algn="ctr" defTabSz="363538">
              <a:tabLst>
                <a:tab pos="903288" algn="l"/>
                <a:tab pos="1077913" algn="l"/>
              </a:tabLst>
            </a:pPr>
            <a:r>
              <a:rPr lang="fr-FR" sz="2000" b="1" cap="small" dirty="0" smtClean="0">
                <a:solidFill>
                  <a:schemeClr val="bg1"/>
                </a:solidFill>
                <a:latin typeface="+mj-lt"/>
              </a:rPr>
              <a:t>PROCESSUS </a:t>
            </a:r>
            <a:r>
              <a:rPr lang="fr-FR" sz="2000" b="1" cap="small" dirty="0">
                <a:solidFill>
                  <a:schemeClr val="bg1"/>
                </a:solidFill>
                <a:latin typeface="+mj-lt"/>
              </a:rPr>
              <a:t>D’IDENTIFICATION DES QUESTIONS POTENTIELLES </a:t>
            </a:r>
            <a:r>
              <a:rPr lang="fr-FR" sz="2000" b="1" cap="small" dirty="0" smtClean="0">
                <a:solidFill>
                  <a:schemeClr val="bg1"/>
                </a:solidFill>
                <a:latin typeface="+mj-lt"/>
              </a:rPr>
              <a:t>D’ANALYSE</a:t>
            </a:r>
            <a:endParaRPr lang="fr-FR" sz="2000" b="1" cap="small" dirty="0">
              <a:solidFill>
                <a:schemeClr val="bg1"/>
              </a:solidFill>
              <a:latin typeface="+mj-lt"/>
            </a:endParaRPr>
          </a:p>
        </p:txBody>
      </p:sp>
      <p:sp>
        <p:nvSpPr>
          <p:cNvPr id="11" name="Espace réservé du contenu 2">
            <a:extLst>
              <a:ext uri="{FF2B5EF4-FFF2-40B4-BE49-F238E27FC236}">
                <a16:creationId xmlns:a16="http://schemas.microsoft.com/office/drawing/2014/main" id="{177E19E0-7F73-B454-7939-1370C19C9CCD}"/>
              </a:ext>
            </a:extLst>
          </p:cNvPr>
          <p:cNvSpPr>
            <a:spLocks noGrp="1"/>
          </p:cNvSpPr>
          <p:nvPr>
            <p:ph idx="1"/>
          </p:nvPr>
        </p:nvSpPr>
        <p:spPr>
          <a:xfrm>
            <a:off x="328428" y="1182672"/>
            <a:ext cx="8370712" cy="4808716"/>
          </a:xfrm>
        </p:spPr>
        <p:txBody>
          <a:bodyPr>
            <a:noAutofit/>
          </a:bodyPr>
          <a:lstStyle/>
          <a:p>
            <a:pPr algn="just"/>
            <a:r>
              <a:rPr lang="fr-FR" sz="2000" dirty="0">
                <a:solidFill>
                  <a:schemeClr val="accent6">
                    <a:lumMod val="50000"/>
                  </a:schemeClr>
                </a:solidFill>
              </a:rPr>
              <a:t>Sept questions potentielles d’analyse ont été sélectionnées en prenant en compte :</a:t>
            </a:r>
            <a:endParaRPr lang="fr-FR" sz="2000" dirty="0"/>
          </a:p>
          <a:p>
            <a:pPr lvl="1" algn="just">
              <a:buFont typeface="Arial" panose="020B0604020202020204" pitchFamily="34" charset="0"/>
              <a:buChar char="•"/>
            </a:pPr>
            <a:r>
              <a:rPr lang="fr-FR" sz="2000" dirty="0"/>
              <a:t> les dynamiques émergentes (systèmes alimentaires  et changement climatique, par exemple)</a:t>
            </a:r>
          </a:p>
          <a:p>
            <a:pPr marL="257175" lvl="1" indent="0" algn="just">
              <a:buNone/>
            </a:pPr>
            <a:endParaRPr lang="fr-FR" sz="2000" dirty="0"/>
          </a:p>
          <a:p>
            <a:pPr lvl="1" algn="just">
              <a:buFont typeface="Arial" panose="020B0604020202020204" pitchFamily="34" charset="0"/>
              <a:buChar char="•"/>
            </a:pPr>
            <a:r>
              <a:rPr lang="fr-FR" sz="2000" dirty="0"/>
              <a:t>les besoins d’information prioritaires des décideurs politiques identifiés durant la mise en œuvre de la phase 1 de la PNIN</a:t>
            </a:r>
          </a:p>
          <a:p>
            <a:pPr marL="0" indent="0">
              <a:buNone/>
            </a:pPr>
            <a:endParaRPr lang="fr-FR" sz="2000" dirty="0"/>
          </a:p>
          <a:p>
            <a:pPr algn="just"/>
            <a:r>
              <a:rPr lang="fr-FR" sz="2000" dirty="0">
                <a:solidFill>
                  <a:schemeClr val="accent2">
                    <a:lumMod val="50000"/>
                  </a:schemeClr>
                </a:solidFill>
              </a:rPr>
              <a:t>Sous le leadership du HC3N, ces sept questions potentielles ont été soumises à 18 décideurs de haut niveau (Présidence, Primature, HC3N, INS, CAPEG et Ministères sectoriels dont celui de l’Agriculture) </a:t>
            </a:r>
          </a:p>
          <a:p>
            <a:r>
              <a:rPr lang="fr-FR" sz="2000" dirty="0"/>
              <a:t>Ainsi, parmi les 7 questions, Trois(3) questions ont été priorisées et Quatre non priorisées qui pourront être pris en charge par les partenaires</a:t>
            </a:r>
          </a:p>
        </p:txBody>
      </p:sp>
    </p:spTree>
    <p:extLst>
      <p:ext uri="{BB962C8B-B14F-4D97-AF65-F5344CB8AC3E}">
        <p14:creationId xmlns:p14="http://schemas.microsoft.com/office/powerpoint/2010/main" val="31485947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C702AE-1502-43AE-8DBA-2BCAD3408EF2}" type="slidenum">
              <a:rPr kumimoji="0" lang="fr-FR" sz="1200" b="0" i="0" u="none" strike="noStrike" kern="1200" cap="none" spc="0" normalizeH="0" baseline="0" noProof="0" smtClean="0">
                <a:ln>
                  <a:noFill/>
                </a:ln>
                <a:solidFill>
                  <a:srgbClr val="FFFFFF"/>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r-FR" sz="1200" b="0" i="0" u="none" strike="noStrike" kern="1200" cap="none" spc="0" normalizeH="0" baseline="0" noProof="0">
              <a:ln>
                <a:noFill/>
              </a:ln>
              <a:solidFill>
                <a:srgbClr val="FFFFFF"/>
              </a:solidFill>
              <a:effectLst/>
              <a:uLnTx/>
              <a:uFillTx/>
              <a:latin typeface="Trebuchet MS"/>
              <a:ea typeface="+mn-ea"/>
              <a:cs typeface="+mn-cs"/>
            </a:endParaRPr>
          </a:p>
        </p:txBody>
      </p:sp>
      <p:sp>
        <p:nvSpPr>
          <p:cNvPr id="7" name="Espace réservé du numéro de diapositive 3">
            <a:extLst>
              <a:ext uri="{FF2B5EF4-FFF2-40B4-BE49-F238E27FC236}">
                <a16:creationId xmlns:a16="http://schemas.microsoft.com/office/drawing/2014/main" id="{BC6DABDC-D11D-4D1A-8A6B-2B1A7884AB07}"/>
              </a:ext>
            </a:extLst>
          </p:cNvPr>
          <p:cNvSpPr txBox="1">
            <a:spLocks/>
          </p:cNvSpPr>
          <p:nvPr/>
        </p:nvSpPr>
        <p:spPr>
          <a:xfrm>
            <a:off x="8388424" y="6453336"/>
            <a:ext cx="621432"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2C702AE-1502-43AE-8DBA-2BCAD3408EF2}" type="slidenum">
              <a:rPr kumimoji="0" lang="fr-FR" sz="1200" b="0" i="0" u="none" strike="noStrike" kern="1200" cap="none" spc="0" normalizeH="0" baseline="0" noProof="0" smtClean="0">
                <a:ln>
                  <a:noFill/>
                </a:ln>
                <a:solidFill>
                  <a:srgbClr val="FFFFFF"/>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r-FR" sz="1200" b="0" i="0" u="none" strike="noStrike" kern="1200" cap="none" spc="0" normalizeH="0" baseline="0" noProof="0">
              <a:ln>
                <a:noFill/>
              </a:ln>
              <a:solidFill>
                <a:srgbClr val="FFFFFF"/>
              </a:solidFill>
              <a:effectLst/>
              <a:uLnTx/>
              <a:uFillTx/>
              <a:latin typeface="Trebuchet MS"/>
              <a:ea typeface="+mn-ea"/>
              <a:cs typeface="+mn-cs"/>
            </a:endParaRPr>
          </a:p>
        </p:txBody>
      </p:sp>
      <p:sp>
        <p:nvSpPr>
          <p:cNvPr id="18" name="ZoneTexte 17"/>
          <p:cNvSpPr txBox="1"/>
          <p:nvPr/>
        </p:nvSpPr>
        <p:spPr>
          <a:xfrm>
            <a:off x="2381042" y="241982"/>
            <a:ext cx="6782360" cy="400110"/>
          </a:xfrm>
          <a:prstGeom prst="rect">
            <a:avLst/>
          </a:prstGeom>
          <a:noFill/>
        </p:spPr>
        <p:txBody>
          <a:bodyPr wrap="square" rtlCol="0">
            <a:spAutoFit/>
          </a:bodyPr>
          <a:lstStyle/>
          <a:p>
            <a:pPr lvl="0" algn="ctr" defTabSz="363538">
              <a:tabLst>
                <a:tab pos="903288" algn="l"/>
                <a:tab pos="1077913" algn="l"/>
              </a:tabLst>
              <a:defRPr/>
            </a:pPr>
            <a:r>
              <a:rPr lang="fr-FR" sz="2000" b="1" cap="small" dirty="0" smtClean="0">
                <a:solidFill>
                  <a:srgbClr val="FFFFFF"/>
                </a:solidFill>
              </a:rPr>
              <a:t>LISTE </a:t>
            </a:r>
            <a:r>
              <a:rPr lang="fr-FR" sz="2000" b="1" cap="small" dirty="0">
                <a:solidFill>
                  <a:srgbClr val="FFFFFF"/>
                </a:solidFill>
              </a:rPr>
              <a:t>DES QUESTIONS PRIORISEES DU PCA 2023-2024  </a:t>
            </a:r>
          </a:p>
        </p:txBody>
      </p:sp>
      <p:sp>
        <p:nvSpPr>
          <p:cNvPr id="11" name="ZoneTexte 10">
            <a:extLst>
              <a:ext uri="{FF2B5EF4-FFF2-40B4-BE49-F238E27FC236}">
                <a16:creationId xmlns:a16="http://schemas.microsoft.com/office/drawing/2014/main" id="{4B2820A4-E6B2-87CA-4732-2E015A6ADB00}"/>
              </a:ext>
            </a:extLst>
          </p:cNvPr>
          <p:cNvSpPr txBox="1"/>
          <p:nvPr/>
        </p:nvSpPr>
        <p:spPr>
          <a:xfrm>
            <a:off x="263234" y="1411529"/>
            <a:ext cx="3930218" cy="2308324"/>
          </a:xfrm>
          <a:prstGeom prst="rect">
            <a:avLst/>
          </a:prstGeom>
          <a:noFill/>
        </p:spPr>
        <p:txBody>
          <a:bodyPr wrap="square">
            <a:spAutoFit/>
          </a:bodyPr>
          <a:lstStyle/>
          <a:p>
            <a:pPr algn="just"/>
            <a:r>
              <a:rPr lang="fr-FR" sz="1600" b="1" dirty="0">
                <a:solidFill>
                  <a:schemeClr val="accent6">
                    <a:lumMod val="50000"/>
                  </a:schemeClr>
                </a:solidFill>
              </a:rPr>
              <a:t>1. Comment les chaînes de valeur des fruits et des légumes contribuent-elles à une alimentation saine, notamment en termes de disponibilité, d’accessibilité et d’utilisation des produits de ces chaînes de valeur au Niger ? Existe-il des disparités régionales et quels en sont les éventuels facteurs explicatifs ?  </a:t>
            </a:r>
          </a:p>
        </p:txBody>
      </p:sp>
      <p:sp>
        <p:nvSpPr>
          <p:cNvPr id="13" name="ZoneTexte 12">
            <a:extLst>
              <a:ext uri="{FF2B5EF4-FFF2-40B4-BE49-F238E27FC236}">
                <a16:creationId xmlns:a16="http://schemas.microsoft.com/office/drawing/2014/main" id="{7F64A1E6-84AE-E298-E47A-0DF6B98DC59C}"/>
              </a:ext>
            </a:extLst>
          </p:cNvPr>
          <p:cNvSpPr txBox="1"/>
          <p:nvPr/>
        </p:nvSpPr>
        <p:spPr>
          <a:xfrm>
            <a:off x="198438" y="3995868"/>
            <a:ext cx="3930218" cy="2062103"/>
          </a:xfrm>
          <a:prstGeom prst="rect">
            <a:avLst/>
          </a:prstGeom>
          <a:noFill/>
        </p:spPr>
        <p:txBody>
          <a:bodyPr wrap="square">
            <a:spAutoFit/>
          </a:bodyPr>
          <a:lstStyle/>
          <a:p>
            <a:pPr algn="just"/>
            <a:r>
              <a:rPr lang="fr-FR" sz="1600" b="1" dirty="0">
                <a:solidFill>
                  <a:schemeClr val="accent4"/>
                </a:solidFill>
              </a:rPr>
              <a:t>2. Quels sont les niveaux et les déterminants de la diversité alimentaire et des apports nutritionnels chez les femmes en âge de procréer et les adolescentes au Niger ? Existe-il des disparités régionales et quels en sont les éventuels facteurs explicatifs ? </a:t>
            </a:r>
          </a:p>
        </p:txBody>
      </p:sp>
      <p:sp>
        <p:nvSpPr>
          <p:cNvPr id="19" name="Flèche : droite 9">
            <a:extLst>
              <a:ext uri="{FF2B5EF4-FFF2-40B4-BE49-F238E27FC236}">
                <a16:creationId xmlns:a16="http://schemas.microsoft.com/office/drawing/2014/main" id="{E7AD80EC-D1BC-AE72-4845-AC6693B2633C}"/>
              </a:ext>
            </a:extLst>
          </p:cNvPr>
          <p:cNvSpPr/>
          <p:nvPr/>
        </p:nvSpPr>
        <p:spPr>
          <a:xfrm>
            <a:off x="4285457" y="2276872"/>
            <a:ext cx="272689" cy="2769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Flèche : droite 12">
            <a:extLst>
              <a:ext uri="{FF2B5EF4-FFF2-40B4-BE49-F238E27FC236}">
                <a16:creationId xmlns:a16="http://schemas.microsoft.com/office/drawing/2014/main" id="{097765C7-3524-6866-B1F5-234AD28148A4}"/>
              </a:ext>
            </a:extLst>
          </p:cNvPr>
          <p:cNvSpPr/>
          <p:nvPr/>
        </p:nvSpPr>
        <p:spPr>
          <a:xfrm>
            <a:off x="4218385" y="4880193"/>
            <a:ext cx="272689" cy="2769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a:extLst>
              <a:ext uri="{FF2B5EF4-FFF2-40B4-BE49-F238E27FC236}">
                <a16:creationId xmlns:a16="http://schemas.microsoft.com/office/drawing/2014/main" id="{7822AAEC-E2FC-D504-E333-68F813DB4EF7}"/>
              </a:ext>
            </a:extLst>
          </p:cNvPr>
          <p:cNvSpPr txBox="1"/>
          <p:nvPr/>
        </p:nvSpPr>
        <p:spPr>
          <a:xfrm>
            <a:off x="4714947" y="1630541"/>
            <a:ext cx="4294909" cy="1569660"/>
          </a:xfrm>
          <a:prstGeom prst="rect">
            <a:avLst/>
          </a:prstGeom>
          <a:noFill/>
        </p:spPr>
        <p:txBody>
          <a:bodyPr wrap="square">
            <a:spAutoFit/>
          </a:bodyPr>
          <a:lstStyle/>
          <a:p>
            <a:pPr algn="just"/>
            <a:r>
              <a:rPr lang="fr-FR" sz="1600" dirty="0"/>
              <a:t>La pertinence de cette question découle des concertations nationales sur les systèmes alimentaires conduites en 2021 dans le cadre de la préparation du sommet des Nations Unies sur les systèmes alimentaires tenu à New York en septembre 2021 </a:t>
            </a:r>
          </a:p>
        </p:txBody>
      </p:sp>
      <p:sp>
        <p:nvSpPr>
          <p:cNvPr id="22" name="ZoneTexte 21">
            <a:extLst>
              <a:ext uri="{FF2B5EF4-FFF2-40B4-BE49-F238E27FC236}">
                <a16:creationId xmlns:a16="http://schemas.microsoft.com/office/drawing/2014/main" id="{0644A375-E6E7-C1E5-320F-8A38EE61858D}"/>
              </a:ext>
            </a:extLst>
          </p:cNvPr>
          <p:cNvSpPr txBox="1"/>
          <p:nvPr/>
        </p:nvSpPr>
        <p:spPr>
          <a:xfrm>
            <a:off x="4652927" y="3969638"/>
            <a:ext cx="4227839" cy="2123658"/>
          </a:xfrm>
          <a:prstGeom prst="rect">
            <a:avLst/>
          </a:prstGeom>
          <a:noFill/>
        </p:spPr>
        <p:txBody>
          <a:bodyPr wrap="square">
            <a:spAutoFit/>
          </a:bodyPr>
          <a:lstStyle/>
          <a:p>
            <a:pPr algn="just"/>
            <a:r>
              <a:rPr lang="fr-FR" sz="1600" dirty="0"/>
              <a:t>Il s’agit de réaliser des analyses secondaires à partir des données sur la FRAT pour servir de base à l’évaluation des engagements du Niger lors du sommet de Nutrition pour la croissance (N4G) de 2021 et la mise en œuvre de la feuille de route sur les voies prioritaire de transformation des systèmes alimentaires </a:t>
            </a:r>
            <a:r>
              <a:rPr lang="fr-FR" sz="2000" dirty="0"/>
              <a:t> </a:t>
            </a:r>
            <a:endParaRPr lang="fr-FR" sz="1600" dirty="0"/>
          </a:p>
        </p:txBody>
      </p:sp>
    </p:spTree>
    <p:extLst>
      <p:ext uri="{BB962C8B-B14F-4D97-AF65-F5344CB8AC3E}">
        <p14:creationId xmlns:p14="http://schemas.microsoft.com/office/powerpoint/2010/main" val="16342212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a:extLst>
              <a:ext uri="{FF2B5EF4-FFF2-40B4-BE49-F238E27FC236}">
                <a16:creationId xmlns:a16="http://schemas.microsoft.com/office/drawing/2014/main" id="{40F7D922-8A6D-4AEC-B44F-01D472F22DD8}"/>
              </a:ext>
            </a:extLst>
          </p:cNvPr>
          <p:cNvSpPr txBox="1"/>
          <p:nvPr/>
        </p:nvSpPr>
        <p:spPr>
          <a:xfrm>
            <a:off x="2339752" y="159023"/>
            <a:ext cx="6552728" cy="461665"/>
          </a:xfrm>
          <a:prstGeom prst="rect">
            <a:avLst/>
          </a:prstGeom>
          <a:noFill/>
        </p:spPr>
        <p:txBody>
          <a:bodyPr wrap="square" rtlCol="0">
            <a:spAutoFit/>
          </a:bodyPr>
          <a:lstStyle/>
          <a:p>
            <a:pPr algn="ctr"/>
            <a:r>
              <a:rPr lang="fr-FR" sz="2400" b="1" dirty="0">
                <a:solidFill>
                  <a:schemeClr val="bg1"/>
                </a:solidFill>
              </a:rPr>
              <a:t>PLAN DE LA PRESENTATION</a:t>
            </a:r>
          </a:p>
        </p:txBody>
      </p:sp>
      <p:sp>
        <p:nvSpPr>
          <p:cNvPr id="8" name="ZoneTexte 7"/>
          <p:cNvSpPr txBox="1"/>
          <p:nvPr/>
        </p:nvSpPr>
        <p:spPr>
          <a:xfrm>
            <a:off x="179512" y="1775269"/>
            <a:ext cx="8856984" cy="3662541"/>
          </a:xfrm>
          <a:prstGeom prst="rect">
            <a:avLst/>
          </a:prstGeom>
          <a:noFill/>
        </p:spPr>
        <p:txBody>
          <a:bodyPr wrap="square" rtlCol="0">
            <a:spAutoFit/>
          </a:bodyPr>
          <a:lstStyle/>
          <a:p>
            <a:pPr marL="457200" indent="-457200" algn="just">
              <a:spcBef>
                <a:spcPts val="600"/>
              </a:spcBef>
              <a:spcAft>
                <a:spcPts val="600"/>
              </a:spcAft>
              <a:buFont typeface="Wingdings" panose="05000000000000000000" pitchFamily="2" charset="2"/>
              <a:buChar char="Ø"/>
            </a:pPr>
            <a:r>
              <a:rPr lang="fr-FR" sz="2400" b="1" dirty="0">
                <a:solidFill>
                  <a:schemeClr val="accent1">
                    <a:lumMod val="75000"/>
                  </a:schemeClr>
                </a:solidFill>
              </a:rPr>
              <a:t>Contexte, objectifs et résultats attendus,  acteurs et structure </a:t>
            </a:r>
            <a:r>
              <a:rPr lang="fr-FR" sz="2400" b="1" dirty="0" smtClean="0">
                <a:solidFill>
                  <a:schemeClr val="accent1">
                    <a:lumMod val="75000"/>
                  </a:schemeClr>
                </a:solidFill>
              </a:rPr>
              <a:t>conceptuelle ;</a:t>
            </a:r>
            <a:endParaRPr lang="fr-FR" sz="2400" b="1" dirty="0">
              <a:solidFill>
                <a:schemeClr val="accent1">
                  <a:lumMod val="75000"/>
                </a:schemeClr>
              </a:solidFill>
            </a:endParaRPr>
          </a:p>
          <a:p>
            <a:pPr marL="457200" indent="-457200" algn="just">
              <a:spcBef>
                <a:spcPts val="600"/>
              </a:spcBef>
              <a:spcAft>
                <a:spcPts val="600"/>
              </a:spcAft>
              <a:buFont typeface="Wingdings" panose="05000000000000000000" pitchFamily="2" charset="2"/>
              <a:buChar char="Ø"/>
            </a:pPr>
            <a:r>
              <a:rPr lang="fr-FR" sz="2400" b="1" dirty="0">
                <a:solidFill>
                  <a:schemeClr val="accent1">
                    <a:lumMod val="75000"/>
                  </a:schemeClr>
                </a:solidFill>
              </a:rPr>
              <a:t>Objectifs du système d’Information multisectorielle  sur la nutrition de la </a:t>
            </a:r>
            <a:r>
              <a:rPr lang="fr-FR" sz="2400" b="1" dirty="0" smtClean="0">
                <a:solidFill>
                  <a:schemeClr val="accent1">
                    <a:lumMod val="75000"/>
                  </a:schemeClr>
                </a:solidFill>
              </a:rPr>
              <a:t>PNIN ;</a:t>
            </a:r>
            <a:endParaRPr lang="fr-FR" sz="2400" b="1" dirty="0">
              <a:solidFill>
                <a:schemeClr val="accent1">
                  <a:lumMod val="75000"/>
                </a:schemeClr>
              </a:solidFill>
            </a:endParaRPr>
          </a:p>
          <a:p>
            <a:pPr marL="457200" indent="-457200" algn="just">
              <a:spcBef>
                <a:spcPts val="600"/>
              </a:spcBef>
              <a:spcAft>
                <a:spcPts val="600"/>
              </a:spcAft>
              <a:buFont typeface="Wingdings" panose="05000000000000000000" pitchFamily="2" charset="2"/>
              <a:buChar char="Ø"/>
            </a:pPr>
            <a:r>
              <a:rPr lang="fr-FR" sz="2400" b="1" dirty="0">
                <a:solidFill>
                  <a:schemeClr val="accent1">
                    <a:lumMod val="75000"/>
                  </a:schemeClr>
                </a:solidFill>
              </a:rPr>
              <a:t>Les critères de qualité, des caractéristiques minimum attendues pour un système </a:t>
            </a:r>
            <a:r>
              <a:rPr lang="fr-FR" sz="2400" b="1" dirty="0" smtClean="0">
                <a:solidFill>
                  <a:schemeClr val="accent1">
                    <a:lumMod val="75000"/>
                  </a:schemeClr>
                </a:solidFill>
              </a:rPr>
              <a:t>d’information ;</a:t>
            </a:r>
            <a:endParaRPr lang="fr-FR" sz="2400" b="1" dirty="0">
              <a:solidFill>
                <a:schemeClr val="accent1">
                  <a:lumMod val="75000"/>
                </a:schemeClr>
              </a:solidFill>
            </a:endParaRPr>
          </a:p>
          <a:p>
            <a:pPr marL="457200" indent="-457200" algn="just">
              <a:spcBef>
                <a:spcPts val="600"/>
              </a:spcBef>
              <a:spcAft>
                <a:spcPts val="600"/>
              </a:spcAft>
              <a:buFont typeface="Wingdings" panose="05000000000000000000" pitchFamily="2" charset="2"/>
              <a:buChar char="Ø"/>
            </a:pPr>
            <a:r>
              <a:rPr lang="fr-FR" sz="2400" b="1" dirty="0">
                <a:solidFill>
                  <a:schemeClr val="accent1">
                    <a:lumMod val="75000"/>
                  </a:schemeClr>
                </a:solidFill>
              </a:rPr>
              <a:t>Le Portail Web de la </a:t>
            </a:r>
            <a:r>
              <a:rPr lang="fr-FR" sz="2400" b="1" dirty="0">
                <a:solidFill>
                  <a:schemeClr val="accent1">
                    <a:lumMod val="75000"/>
                  </a:schemeClr>
                </a:solidFill>
              </a:rPr>
              <a:t>PNIN </a:t>
            </a:r>
            <a:r>
              <a:rPr lang="fr-FR" sz="2400" b="1" dirty="0" smtClean="0">
                <a:solidFill>
                  <a:schemeClr val="accent1">
                    <a:lumMod val="75000"/>
                  </a:schemeClr>
                </a:solidFill>
              </a:rPr>
              <a:t>;</a:t>
            </a:r>
            <a:endParaRPr lang="fr-FR" sz="2400" b="1" dirty="0">
              <a:solidFill>
                <a:schemeClr val="accent1">
                  <a:lumMod val="75000"/>
                </a:schemeClr>
              </a:solidFill>
            </a:endParaRPr>
          </a:p>
          <a:p>
            <a:pPr marL="457200" indent="-457200" algn="just">
              <a:spcBef>
                <a:spcPts val="600"/>
              </a:spcBef>
              <a:spcAft>
                <a:spcPts val="600"/>
              </a:spcAft>
              <a:buFont typeface="Wingdings" panose="05000000000000000000" pitchFamily="2" charset="2"/>
              <a:buChar char="Ø"/>
            </a:pPr>
            <a:r>
              <a:rPr lang="fr-FR" sz="2400" b="1" dirty="0">
                <a:solidFill>
                  <a:schemeClr val="accent1">
                    <a:lumMod val="75000"/>
                  </a:schemeClr>
                </a:solidFill>
              </a:rPr>
              <a:t>Le Plan cadre d’analyses de la </a:t>
            </a:r>
            <a:r>
              <a:rPr lang="fr-FR" sz="2400" b="1" dirty="0" smtClean="0">
                <a:solidFill>
                  <a:schemeClr val="accent1">
                    <a:lumMod val="75000"/>
                  </a:schemeClr>
                </a:solidFill>
              </a:rPr>
              <a:t>PNIN. </a:t>
            </a:r>
            <a:endParaRPr lang="fr-FR" sz="2400" b="1" dirty="0">
              <a:solidFill>
                <a:schemeClr val="accent1">
                  <a:lumMod val="75000"/>
                </a:schemeClr>
              </a:solidFill>
            </a:endParaRPr>
          </a:p>
        </p:txBody>
      </p:sp>
    </p:spTree>
    <p:extLst>
      <p:ext uri="{BB962C8B-B14F-4D97-AF65-F5344CB8AC3E}">
        <p14:creationId xmlns:p14="http://schemas.microsoft.com/office/powerpoint/2010/main" val="26178860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301AA3-0E78-32DC-0C34-DAE3ABF67E4D}"/>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D9EE7C52-B2D8-FB7D-89EC-2BACBBF0C63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C702AE-1502-43AE-8DBA-2BCAD3408EF2}" type="slidenum">
              <a:rPr kumimoji="0" lang="fr-FR" sz="1200" b="0" i="0" u="none" strike="noStrike" kern="1200" cap="none" spc="0" normalizeH="0" baseline="0" noProof="0" smtClean="0">
                <a:ln>
                  <a:noFill/>
                </a:ln>
                <a:solidFill>
                  <a:srgbClr val="FFFFFF"/>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r-FR" sz="1200" b="0" i="0" u="none" strike="noStrike" kern="1200" cap="none" spc="0" normalizeH="0" baseline="0" noProof="0">
              <a:ln>
                <a:noFill/>
              </a:ln>
              <a:solidFill>
                <a:srgbClr val="FFFFFF"/>
              </a:solidFill>
              <a:effectLst/>
              <a:uLnTx/>
              <a:uFillTx/>
              <a:latin typeface="Trebuchet MS"/>
              <a:ea typeface="+mn-ea"/>
              <a:cs typeface="+mn-cs"/>
            </a:endParaRPr>
          </a:p>
        </p:txBody>
      </p:sp>
      <p:sp>
        <p:nvSpPr>
          <p:cNvPr id="7" name="Espace réservé du numéro de diapositive 3">
            <a:extLst>
              <a:ext uri="{FF2B5EF4-FFF2-40B4-BE49-F238E27FC236}">
                <a16:creationId xmlns:a16="http://schemas.microsoft.com/office/drawing/2014/main" id="{37543832-5D6F-1C4E-7F3D-6939BCFF206D}"/>
              </a:ext>
            </a:extLst>
          </p:cNvPr>
          <p:cNvSpPr txBox="1">
            <a:spLocks/>
          </p:cNvSpPr>
          <p:nvPr/>
        </p:nvSpPr>
        <p:spPr>
          <a:xfrm>
            <a:off x="8388424" y="6453336"/>
            <a:ext cx="621432"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2C702AE-1502-43AE-8DBA-2BCAD3408EF2}" type="slidenum">
              <a:rPr kumimoji="0" lang="fr-FR" sz="1200" b="0" i="0" u="none" strike="noStrike" kern="1200" cap="none" spc="0" normalizeH="0" baseline="0" noProof="0" smtClean="0">
                <a:ln>
                  <a:noFill/>
                </a:ln>
                <a:solidFill>
                  <a:srgbClr val="FFFFFF"/>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r-FR" sz="1200" b="0" i="0" u="none" strike="noStrike" kern="1200" cap="none" spc="0" normalizeH="0" baseline="0" noProof="0">
              <a:ln>
                <a:noFill/>
              </a:ln>
              <a:solidFill>
                <a:srgbClr val="FFFFFF"/>
              </a:solidFill>
              <a:effectLst/>
              <a:uLnTx/>
              <a:uFillTx/>
              <a:latin typeface="Trebuchet MS"/>
              <a:ea typeface="+mn-ea"/>
              <a:cs typeface="+mn-cs"/>
            </a:endParaRPr>
          </a:p>
        </p:txBody>
      </p:sp>
      <p:sp>
        <p:nvSpPr>
          <p:cNvPr id="18" name="ZoneTexte 17">
            <a:extLst>
              <a:ext uri="{FF2B5EF4-FFF2-40B4-BE49-F238E27FC236}">
                <a16:creationId xmlns:a16="http://schemas.microsoft.com/office/drawing/2014/main" id="{63B27238-A5B1-764C-1292-172BE88525DD}"/>
              </a:ext>
            </a:extLst>
          </p:cNvPr>
          <p:cNvSpPr txBox="1"/>
          <p:nvPr/>
        </p:nvSpPr>
        <p:spPr>
          <a:xfrm>
            <a:off x="2227496" y="223392"/>
            <a:ext cx="6916504" cy="400110"/>
          </a:xfrm>
          <a:prstGeom prst="rect">
            <a:avLst/>
          </a:prstGeom>
          <a:noFill/>
        </p:spPr>
        <p:txBody>
          <a:bodyPr wrap="square" rtlCol="0">
            <a:spAutoFit/>
          </a:bodyPr>
          <a:lstStyle/>
          <a:p>
            <a:pPr lvl="0" algn="ctr" defTabSz="363538">
              <a:tabLst>
                <a:tab pos="903288" algn="l"/>
                <a:tab pos="1077913" algn="l"/>
              </a:tabLst>
              <a:defRPr/>
            </a:pPr>
            <a:r>
              <a:rPr lang="fr-FR" sz="2000" b="1" cap="small" dirty="0" smtClean="0">
                <a:solidFill>
                  <a:srgbClr val="FFFFFF"/>
                </a:solidFill>
              </a:rPr>
              <a:t>LISTE </a:t>
            </a:r>
            <a:r>
              <a:rPr lang="fr-FR" sz="2000" b="1" cap="small" dirty="0">
                <a:solidFill>
                  <a:srgbClr val="FFFFFF"/>
                </a:solidFill>
              </a:rPr>
              <a:t>DES QUESTIONS PRIORISEES DU PCA 2023-2024  </a:t>
            </a:r>
          </a:p>
        </p:txBody>
      </p:sp>
      <p:sp>
        <p:nvSpPr>
          <p:cNvPr id="2" name="ZoneTexte 1">
            <a:extLst>
              <a:ext uri="{FF2B5EF4-FFF2-40B4-BE49-F238E27FC236}">
                <a16:creationId xmlns:a16="http://schemas.microsoft.com/office/drawing/2014/main" id="{3688CE57-D6E5-AD0D-2FA1-78463DFE47AB}"/>
              </a:ext>
            </a:extLst>
          </p:cNvPr>
          <p:cNvSpPr txBox="1"/>
          <p:nvPr/>
        </p:nvSpPr>
        <p:spPr>
          <a:xfrm>
            <a:off x="282973" y="2354397"/>
            <a:ext cx="3542287" cy="1077218"/>
          </a:xfrm>
          <a:prstGeom prst="rect">
            <a:avLst/>
          </a:prstGeom>
          <a:noFill/>
        </p:spPr>
        <p:txBody>
          <a:bodyPr wrap="square">
            <a:spAutoFit/>
          </a:bodyPr>
          <a:lstStyle/>
          <a:p>
            <a:pPr algn="just"/>
            <a:r>
              <a:rPr lang="fr-FR" sz="1600" b="1" dirty="0">
                <a:solidFill>
                  <a:schemeClr val="accent6">
                    <a:lumMod val="50000"/>
                  </a:schemeClr>
                </a:solidFill>
              </a:rPr>
              <a:t>3. Comment bâtir un système de nutrition durable dans un contexte de changement climatique et de forte croissance démographique ? </a:t>
            </a:r>
          </a:p>
        </p:txBody>
      </p:sp>
      <p:sp>
        <p:nvSpPr>
          <p:cNvPr id="3" name="ZoneTexte 2">
            <a:extLst>
              <a:ext uri="{FF2B5EF4-FFF2-40B4-BE49-F238E27FC236}">
                <a16:creationId xmlns:a16="http://schemas.microsoft.com/office/drawing/2014/main" id="{E3AC4F73-B96D-54E1-D18D-9942C3D6DAF4}"/>
              </a:ext>
            </a:extLst>
          </p:cNvPr>
          <p:cNvSpPr txBox="1"/>
          <p:nvPr/>
        </p:nvSpPr>
        <p:spPr>
          <a:xfrm>
            <a:off x="4437856" y="2043560"/>
            <a:ext cx="4572000" cy="1569660"/>
          </a:xfrm>
          <a:prstGeom prst="rect">
            <a:avLst/>
          </a:prstGeom>
          <a:noFill/>
        </p:spPr>
        <p:txBody>
          <a:bodyPr wrap="square">
            <a:spAutoFit/>
          </a:bodyPr>
          <a:lstStyle/>
          <a:p>
            <a:pPr algn="just"/>
            <a:r>
              <a:rPr lang="fr-FR" sz="1600" dirty="0"/>
              <a:t>Cette question est en cohérence avec le Plan National d’Adaptation aux changements climatique et aussi l’Initiative pour l’Action sur le Climat et Nutrition ou l’appel à l’action sur le climat et nutrition (I-CAN) discuté lors de la CP27 tenue en Egypte en 2022 </a:t>
            </a:r>
          </a:p>
        </p:txBody>
      </p:sp>
      <p:sp>
        <p:nvSpPr>
          <p:cNvPr id="5" name="Flèche : droite 23">
            <a:extLst>
              <a:ext uri="{FF2B5EF4-FFF2-40B4-BE49-F238E27FC236}">
                <a16:creationId xmlns:a16="http://schemas.microsoft.com/office/drawing/2014/main" id="{D245A638-9B1D-CE83-5423-37B6EE1AE597}"/>
              </a:ext>
            </a:extLst>
          </p:cNvPr>
          <p:cNvSpPr/>
          <p:nvPr/>
        </p:nvSpPr>
        <p:spPr>
          <a:xfrm>
            <a:off x="4011279" y="2636912"/>
            <a:ext cx="272689" cy="2769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6259411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C702AE-1502-43AE-8DBA-2BCAD3408EF2}" type="slidenum">
              <a:rPr kumimoji="0" lang="fr-FR" sz="1200" b="0" i="0" u="none" strike="noStrike" kern="1200" cap="none" spc="0" normalizeH="0" baseline="0" noProof="0" smtClean="0">
                <a:ln>
                  <a:noFill/>
                </a:ln>
                <a:solidFill>
                  <a:srgbClr val="FFFFFF"/>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fr-FR" sz="1200" b="0" i="0" u="none" strike="noStrike" kern="1200" cap="none" spc="0" normalizeH="0" baseline="0" noProof="0">
              <a:ln>
                <a:noFill/>
              </a:ln>
              <a:solidFill>
                <a:srgbClr val="FFFFFF"/>
              </a:solidFill>
              <a:effectLst/>
              <a:uLnTx/>
              <a:uFillTx/>
              <a:latin typeface="Trebuchet MS"/>
              <a:ea typeface="+mn-ea"/>
              <a:cs typeface="+mn-cs"/>
            </a:endParaRPr>
          </a:p>
        </p:txBody>
      </p:sp>
      <p:sp>
        <p:nvSpPr>
          <p:cNvPr id="7" name="Espace réservé du numéro de diapositive 3">
            <a:extLst>
              <a:ext uri="{FF2B5EF4-FFF2-40B4-BE49-F238E27FC236}">
                <a16:creationId xmlns:a16="http://schemas.microsoft.com/office/drawing/2014/main" id="{BC6DABDC-D11D-4D1A-8A6B-2B1A7884AB07}"/>
              </a:ext>
            </a:extLst>
          </p:cNvPr>
          <p:cNvSpPr txBox="1">
            <a:spLocks/>
          </p:cNvSpPr>
          <p:nvPr/>
        </p:nvSpPr>
        <p:spPr>
          <a:xfrm>
            <a:off x="8388424" y="6453336"/>
            <a:ext cx="621432"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2C702AE-1502-43AE-8DBA-2BCAD3408EF2}" type="slidenum">
              <a:rPr kumimoji="0" lang="fr-FR" sz="1200" b="0" i="0" u="none" strike="noStrike" kern="1200" cap="none" spc="0" normalizeH="0" baseline="0" noProof="0" smtClean="0">
                <a:ln>
                  <a:noFill/>
                </a:ln>
                <a:solidFill>
                  <a:srgbClr val="FFFFFF"/>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fr-FR" sz="1200" b="0" i="0" u="none" strike="noStrike" kern="1200" cap="none" spc="0" normalizeH="0" baseline="0" noProof="0">
              <a:ln>
                <a:noFill/>
              </a:ln>
              <a:solidFill>
                <a:srgbClr val="FFFFFF"/>
              </a:solidFill>
              <a:effectLst/>
              <a:uLnTx/>
              <a:uFillTx/>
              <a:latin typeface="Trebuchet MS"/>
              <a:ea typeface="+mn-ea"/>
              <a:cs typeface="+mn-cs"/>
            </a:endParaRPr>
          </a:p>
        </p:txBody>
      </p:sp>
      <p:sp>
        <p:nvSpPr>
          <p:cNvPr id="23" name="ZoneTexte 22">
            <a:extLst>
              <a:ext uri="{FF2B5EF4-FFF2-40B4-BE49-F238E27FC236}">
                <a16:creationId xmlns:a16="http://schemas.microsoft.com/office/drawing/2014/main" id="{BAE6F6A0-9BE5-15DE-E70F-93CC7CBCE1E1}"/>
              </a:ext>
            </a:extLst>
          </p:cNvPr>
          <p:cNvSpPr txBox="1"/>
          <p:nvPr/>
        </p:nvSpPr>
        <p:spPr>
          <a:xfrm>
            <a:off x="267713" y="4077072"/>
            <a:ext cx="3854307" cy="1815882"/>
          </a:xfrm>
          <a:prstGeom prst="rect">
            <a:avLst/>
          </a:prstGeom>
          <a:noFill/>
        </p:spPr>
        <p:txBody>
          <a:bodyPr wrap="square">
            <a:spAutoFit/>
          </a:bodyPr>
          <a:lstStyle/>
          <a:p>
            <a:pPr algn="just"/>
            <a:r>
              <a:rPr lang="fr-FR" sz="1600" b="1" dirty="0">
                <a:solidFill>
                  <a:schemeClr val="accent4"/>
                </a:solidFill>
              </a:rPr>
              <a:t>2. Quelles sont les tendances et les déterminants de la diversité alimentaire et de la vulnérabilité à l’insécurité alimentaire des ménages au Niger ? Existe-t-il des disparités régionales et comment peuvent-elles être expliquées ?  </a:t>
            </a:r>
          </a:p>
        </p:txBody>
      </p:sp>
      <p:sp>
        <p:nvSpPr>
          <p:cNvPr id="25" name="ZoneTexte 24">
            <a:extLst>
              <a:ext uri="{FF2B5EF4-FFF2-40B4-BE49-F238E27FC236}">
                <a16:creationId xmlns:a16="http://schemas.microsoft.com/office/drawing/2014/main" id="{73FF3BEF-6B6F-BA15-2359-9766B5BE1DB0}"/>
              </a:ext>
            </a:extLst>
          </p:cNvPr>
          <p:cNvSpPr txBox="1"/>
          <p:nvPr/>
        </p:nvSpPr>
        <p:spPr>
          <a:xfrm>
            <a:off x="4716016" y="4509120"/>
            <a:ext cx="4235017" cy="830997"/>
          </a:xfrm>
          <a:prstGeom prst="rect">
            <a:avLst/>
          </a:prstGeom>
          <a:noFill/>
        </p:spPr>
        <p:txBody>
          <a:bodyPr wrap="square">
            <a:spAutoFit/>
          </a:bodyPr>
          <a:lstStyle/>
          <a:p>
            <a:pPr algn="just"/>
            <a:r>
              <a:rPr lang="fr-FR" sz="1600" dirty="0"/>
              <a:t>Cette question est en cohérence avec la compréhension de la réponse humanitaire aux crises alimentaires et nutritionnelles. </a:t>
            </a:r>
          </a:p>
        </p:txBody>
      </p:sp>
      <p:sp>
        <p:nvSpPr>
          <p:cNvPr id="27" name="Flèche : droite 22">
            <a:extLst>
              <a:ext uri="{FF2B5EF4-FFF2-40B4-BE49-F238E27FC236}">
                <a16:creationId xmlns:a16="http://schemas.microsoft.com/office/drawing/2014/main" id="{DCAEC052-F19F-DE4E-77F4-DF86C373C503}"/>
              </a:ext>
            </a:extLst>
          </p:cNvPr>
          <p:cNvSpPr/>
          <p:nvPr/>
        </p:nvSpPr>
        <p:spPr>
          <a:xfrm>
            <a:off x="4269364" y="4797152"/>
            <a:ext cx="272689" cy="2769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ZoneTexte 28">
            <a:extLst>
              <a:ext uri="{FF2B5EF4-FFF2-40B4-BE49-F238E27FC236}">
                <a16:creationId xmlns:a16="http://schemas.microsoft.com/office/drawing/2014/main" id="{F3763F72-4393-1481-5881-7B9E91A63314}"/>
              </a:ext>
            </a:extLst>
          </p:cNvPr>
          <p:cNvSpPr txBox="1"/>
          <p:nvPr/>
        </p:nvSpPr>
        <p:spPr>
          <a:xfrm>
            <a:off x="212085" y="1189850"/>
            <a:ext cx="4124180" cy="2062103"/>
          </a:xfrm>
          <a:prstGeom prst="rect">
            <a:avLst/>
          </a:prstGeom>
          <a:noFill/>
        </p:spPr>
        <p:txBody>
          <a:bodyPr wrap="square">
            <a:spAutoFit/>
          </a:bodyPr>
          <a:lstStyle/>
          <a:p>
            <a:pPr algn="just"/>
            <a:r>
              <a:rPr lang="fr-FR" sz="1600" b="1" dirty="0">
                <a:solidFill>
                  <a:schemeClr val="accent6">
                    <a:lumMod val="50000"/>
                  </a:schemeClr>
                </a:solidFill>
              </a:rPr>
              <a:t>1. Quels avantages présentent la réalisation d’enquêtes nutrition et survie de l'enfant au niveau décentralisé chaque année dans au moins une région administrative du Niger ? Ces données locales apportent-elles un éclairage additionnel et favorisent-t-elles la prise de décision à différents niveaux ?  </a:t>
            </a:r>
          </a:p>
        </p:txBody>
      </p:sp>
      <p:sp>
        <p:nvSpPr>
          <p:cNvPr id="30" name="ZoneTexte 29">
            <a:extLst>
              <a:ext uri="{FF2B5EF4-FFF2-40B4-BE49-F238E27FC236}">
                <a16:creationId xmlns:a16="http://schemas.microsoft.com/office/drawing/2014/main" id="{4909FC10-AD94-3DFD-F8C2-79F2624084BC}"/>
              </a:ext>
            </a:extLst>
          </p:cNvPr>
          <p:cNvSpPr txBox="1"/>
          <p:nvPr/>
        </p:nvSpPr>
        <p:spPr>
          <a:xfrm>
            <a:off x="4716016" y="1700808"/>
            <a:ext cx="4334806" cy="1077218"/>
          </a:xfrm>
          <a:prstGeom prst="rect">
            <a:avLst/>
          </a:prstGeom>
          <a:noFill/>
        </p:spPr>
        <p:txBody>
          <a:bodyPr wrap="square">
            <a:spAutoFit/>
          </a:bodyPr>
          <a:lstStyle/>
          <a:p>
            <a:pPr algn="just"/>
            <a:r>
              <a:rPr lang="fr-FR" sz="1600" dirty="0"/>
              <a:t>Cette question est en cohérence avec la dynamique en cours sur l’opérationnalisation du Nexus Urgence-Développement pour la Nutrition </a:t>
            </a:r>
          </a:p>
        </p:txBody>
      </p:sp>
      <p:sp>
        <p:nvSpPr>
          <p:cNvPr id="31" name="Flèche : droite 21">
            <a:extLst>
              <a:ext uri="{FF2B5EF4-FFF2-40B4-BE49-F238E27FC236}">
                <a16:creationId xmlns:a16="http://schemas.microsoft.com/office/drawing/2014/main" id="{09DE6B50-3CE2-55D2-602F-FA470C2C2BD9}"/>
              </a:ext>
            </a:extLst>
          </p:cNvPr>
          <p:cNvSpPr/>
          <p:nvPr/>
        </p:nvSpPr>
        <p:spPr>
          <a:xfrm>
            <a:off x="4355976" y="2132856"/>
            <a:ext cx="272689" cy="2769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6621DBD4-866B-E7C4-A093-DAEA0A07247C}"/>
              </a:ext>
            </a:extLst>
          </p:cNvPr>
          <p:cNvSpPr txBox="1"/>
          <p:nvPr/>
        </p:nvSpPr>
        <p:spPr>
          <a:xfrm>
            <a:off x="2238709" y="180065"/>
            <a:ext cx="6823326" cy="369332"/>
          </a:xfrm>
          <a:prstGeom prst="rect">
            <a:avLst/>
          </a:prstGeom>
          <a:noFill/>
        </p:spPr>
        <p:txBody>
          <a:bodyPr wrap="square" rtlCol="0">
            <a:spAutoFit/>
          </a:bodyPr>
          <a:lstStyle/>
          <a:p>
            <a:pPr lvl="0" algn="ctr" defTabSz="363538">
              <a:tabLst>
                <a:tab pos="903288" algn="l"/>
                <a:tab pos="1077913" algn="l"/>
              </a:tabLst>
              <a:defRPr/>
            </a:pPr>
            <a:r>
              <a:rPr lang="fr-FR" b="1" cap="small" dirty="0" smtClean="0">
                <a:solidFill>
                  <a:srgbClr val="FFFFFF"/>
                </a:solidFill>
              </a:rPr>
              <a:t>LISTE </a:t>
            </a:r>
            <a:r>
              <a:rPr lang="fr-FR" b="1" cap="small" dirty="0">
                <a:solidFill>
                  <a:srgbClr val="FFFFFF"/>
                </a:solidFill>
              </a:rPr>
              <a:t>DES QUESTIONS NON PRIORISEES DU PCA 2023-2024  </a:t>
            </a:r>
          </a:p>
        </p:txBody>
      </p:sp>
    </p:spTree>
    <p:extLst>
      <p:ext uri="{BB962C8B-B14F-4D97-AF65-F5344CB8AC3E}">
        <p14:creationId xmlns:p14="http://schemas.microsoft.com/office/powerpoint/2010/main" val="16700917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C702AE-1502-43AE-8DBA-2BCAD3408EF2}" type="slidenum">
              <a:rPr kumimoji="0" lang="fr-FR" sz="1200" b="0" i="0" u="none" strike="noStrike" kern="1200" cap="none" spc="0" normalizeH="0" baseline="0" noProof="0" smtClean="0">
                <a:ln>
                  <a:noFill/>
                </a:ln>
                <a:solidFill>
                  <a:srgbClr val="FFFFFF"/>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fr-FR" sz="1200" b="0" i="0" u="none" strike="noStrike" kern="1200" cap="none" spc="0" normalizeH="0" baseline="0" noProof="0">
              <a:ln>
                <a:noFill/>
              </a:ln>
              <a:solidFill>
                <a:srgbClr val="FFFFFF"/>
              </a:solidFill>
              <a:effectLst/>
              <a:uLnTx/>
              <a:uFillTx/>
              <a:latin typeface="Trebuchet MS"/>
              <a:ea typeface="+mn-ea"/>
              <a:cs typeface="+mn-cs"/>
            </a:endParaRPr>
          </a:p>
        </p:txBody>
      </p:sp>
      <p:sp>
        <p:nvSpPr>
          <p:cNvPr id="7" name="Espace réservé du numéro de diapositive 3">
            <a:extLst>
              <a:ext uri="{FF2B5EF4-FFF2-40B4-BE49-F238E27FC236}">
                <a16:creationId xmlns:a16="http://schemas.microsoft.com/office/drawing/2014/main" id="{BC6DABDC-D11D-4D1A-8A6B-2B1A7884AB07}"/>
              </a:ext>
            </a:extLst>
          </p:cNvPr>
          <p:cNvSpPr txBox="1">
            <a:spLocks/>
          </p:cNvSpPr>
          <p:nvPr/>
        </p:nvSpPr>
        <p:spPr>
          <a:xfrm>
            <a:off x="8388424" y="6453336"/>
            <a:ext cx="621432"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2C702AE-1502-43AE-8DBA-2BCAD3408EF2}" type="slidenum">
              <a:rPr kumimoji="0" lang="fr-FR" sz="1200" b="0" i="0" u="none" strike="noStrike" kern="1200" cap="none" spc="0" normalizeH="0" baseline="0" noProof="0" smtClean="0">
                <a:ln>
                  <a:noFill/>
                </a:ln>
                <a:solidFill>
                  <a:srgbClr val="FFFFFF"/>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fr-FR" sz="1200" b="0" i="0" u="none" strike="noStrike" kern="1200" cap="none" spc="0" normalizeH="0" baseline="0" noProof="0">
              <a:ln>
                <a:noFill/>
              </a:ln>
              <a:solidFill>
                <a:srgbClr val="FFFFFF"/>
              </a:solidFill>
              <a:effectLst/>
              <a:uLnTx/>
              <a:uFillTx/>
              <a:latin typeface="Trebuchet MS"/>
              <a:ea typeface="+mn-ea"/>
              <a:cs typeface="+mn-cs"/>
            </a:endParaRPr>
          </a:p>
        </p:txBody>
      </p:sp>
      <p:sp>
        <p:nvSpPr>
          <p:cNvPr id="19" name="ZoneTexte 18">
            <a:extLst>
              <a:ext uri="{FF2B5EF4-FFF2-40B4-BE49-F238E27FC236}">
                <a16:creationId xmlns:a16="http://schemas.microsoft.com/office/drawing/2014/main" id="{44140EDC-BB38-34B2-B572-B3197511AFB7}"/>
              </a:ext>
            </a:extLst>
          </p:cNvPr>
          <p:cNvSpPr txBox="1"/>
          <p:nvPr/>
        </p:nvSpPr>
        <p:spPr>
          <a:xfrm>
            <a:off x="198438" y="1457419"/>
            <a:ext cx="3944071" cy="2308324"/>
          </a:xfrm>
          <a:prstGeom prst="rect">
            <a:avLst/>
          </a:prstGeom>
          <a:noFill/>
        </p:spPr>
        <p:txBody>
          <a:bodyPr wrap="square">
            <a:spAutoFit/>
          </a:bodyPr>
          <a:lstStyle/>
          <a:p>
            <a:pPr algn="just"/>
            <a:r>
              <a:rPr lang="fr-FR" sz="1600" b="1" dirty="0">
                <a:solidFill>
                  <a:schemeClr val="accent6">
                    <a:lumMod val="50000"/>
                  </a:schemeClr>
                </a:solidFill>
              </a:rPr>
              <a:t>3. Quels sont les effets de l’égalité des genres et de l’autonomisation des femmes en âge de procréer sur leur consommation des suppléments en micronutriments et sur l’alimentation du nourrisson et du jeune enfant au Niger ? Existe-il des disparités régionales et quels en sont les facteurs explicatifs ? </a:t>
            </a:r>
          </a:p>
        </p:txBody>
      </p:sp>
      <p:sp>
        <p:nvSpPr>
          <p:cNvPr id="20" name="ZoneTexte 19">
            <a:extLst>
              <a:ext uri="{FF2B5EF4-FFF2-40B4-BE49-F238E27FC236}">
                <a16:creationId xmlns:a16="http://schemas.microsoft.com/office/drawing/2014/main" id="{C090C051-B87E-12B3-015D-8A926942F63F}"/>
              </a:ext>
            </a:extLst>
          </p:cNvPr>
          <p:cNvSpPr txBox="1"/>
          <p:nvPr/>
        </p:nvSpPr>
        <p:spPr>
          <a:xfrm>
            <a:off x="198438" y="4121679"/>
            <a:ext cx="4054907" cy="2308324"/>
          </a:xfrm>
          <a:prstGeom prst="rect">
            <a:avLst/>
          </a:prstGeom>
          <a:noFill/>
        </p:spPr>
        <p:txBody>
          <a:bodyPr wrap="square">
            <a:spAutoFit/>
          </a:bodyPr>
          <a:lstStyle/>
          <a:p>
            <a:pPr algn="just"/>
            <a:r>
              <a:rPr lang="fr-FR" sz="1600" b="1" dirty="0">
                <a:solidFill>
                  <a:schemeClr val="accent4"/>
                </a:solidFill>
              </a:rPr>
              <a:t>4. Les lois et les règlements en vigueur sont-ils efficaces pour améliorer la sécurité sanitaire et la qualité des aliments en milieu urbain scolaire au Niger ? Quelles sont les lacunes dans la règlementation et/ les capacités de contrôle en matière de sécurité sanitaire des aliments en milieu urbain scolaire au Niger ?  </a:t>
            </a:r>
          </a:p>
        </p:txBody>
      </p:sp>
      <p:sp>
        <p:nvSpPr>
          <p:cNvPr id="21" name="Flèche : droite 9">
            <a:extLst>
              <a:ext uri="{FF2B5EF4-FFF2-40B4-BE49-F238E27FC236}">
                <a16:creationId xmlns:a16="http://schemas.microsoft.com/office/drawing/2014/main" id="{8CACEB73-AE3E-800C-698B-696237D88BE2}"/>
              </a:ext>
            </a:extLst>
          </p:cNvPr>
          <p:cNvSpPr/>
          <p:nvPr/>
        </p:nvSpPr>
        <p:spPr>
          <a:xfrm>
            <a:off x="4368581" y="1946563"/>
            <a:ext cx="272689" cy="2769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Flèche : droite 10">
            <a:extLst>
              <a:ext uri="{FF2B5EF4-FFF2-40B4-BE49-F238E27FC236}">
                <a16:creationId xmlns:a16="http://schemas.microsoft.com/office/drawing/2014/main" id="{C8B0CF76-58CD-2260-A5D6-6CE69B3E0B24}"/>
              </a:ext>
            </a:extLst>
          </p:cNvPr>
          <p:cNvSpPr/>
          <p:nvPr/>
        </p:nvSpPr>
        <p:spPr>
          <a:xfrm>
            <a:off x="4421800" y="4841002"/>
            <a:ext cx="272689" cy="2769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ZoneTexte 31">
            <a:extLst>
              <a:ext uri="{FF2B5EF4-FFF2-40B4-BE49-F238E27FC236}">
                <a16:creationId xmlns:a16="http://schemas.microsoft.com/office/drawing/2014/main" id="{FE816A1B-FDE8-A4BE-FC41-D939E8DD3ADE}"/>
              </a:ext>
            </a:extLst>
          </p:cNvPr>
          <p:cNvSpPr txBox="1"/>
          <p:nvPr/>
        </p:nvSpPr>
        <p:spPr>
          <a:xfrm>
            <a:off x="4710545" y="1221804"/>
            <a:ext cx="4299311" cy="2062103"/>
          </a:xfrm>
          <a:prstGeom prst="rect">
            <a:avLst/>
          </a:prstGeom>
          <a:noFill/>
        </p:spPr>
        <p:txBody>
          <a:bodyPr wrap="square">
            <a:spAutoFit/>
          </a:bodyPr>
          <a:lstStyle/>
          <a:p>
            <a:pPr algn="just"/>
            <a:r>
              <a:rPr lang="fr-FR" sz="1600" dirty="0"/>
              <a:t>Cette question a fait l’objet d’une étude par la GIZ sur la composante intégration de Genre dans la programmation de la PNIN durant sa phase 1 et touchera d’autres aspects relatifs au genre et nutrition. Elle est une préoccupation soutenue par les partenaires techniques et financiers du Niger </a:t>
            </a:r>
          </a:p>
        </p:txBody>
      </p:sp>
      <p:sp>
        <p:nvSpPr>
          <p:cNvPr id="33" name="ZoneTexte 32">
            <a:extLst>
              <a:ext uri="{FF2B5EF4-FFF2-40B4-BE49-F238E27FC236}">
                <a16:creationId xmlns:a16="http://schemas.microsoft.com/office/drawing/2014/main" id="{D9B00ACC-45F1-1A1E-0120-DC012A2AB381}"/>
              </a:ext>
            </a:extLst>
          </p:cNvPr>
          <p:cNvSpPr txBox="1"/>
          <p:nvPr/>
        </p:nvSpPr>
        <p:spPr>
          <a:xfrm>
            <a:off x="4876799" y="4337772"/>
            <a:ext cx="4162967" cy="1323439"/>
          </a:xfrm>
          <a:prstGeom prst="rect">
            <a:avLst/>
          </a:prstGeom>
          <a:noFill/>
        </p:spPr>
        <p:txBody>
          <a:bodyPr wrap="square">
            <a:spAutoFit/>
          </a:bodyPr>
          <a:lstStyle/>
          <a:p>
            <a:pPr algn="just"/>
            <a:r>
              <a:rPr lang="fr-FR" sz="1600" dirty="0"/>
              <a:t>La pertinence de cette question est révélée lors de la conférence tenue en marge de la célébration de la Journée Mondiale de l’Alimentation (JMA) tenue en Octobre 2022  </a:t>
            </a:r>
          </a:p>
        </p:txBody>
      </p:sp>
      <p:sp>
        <p:nvSpPr>
          <p:cNvPr id="2" name="ZoneTexte 1">
            <a:extLst>
              <a:ext uri="{FF2B5EF4-FFF2-40B4-BE49-F238E27FC236}">
                <a16:creationId xmlns:a16="http://schemas.microsoft.com/office/drawing/2014/main" id="{51E6BADF-C618-4DF5-C2E2-A545975B6BCC}"/>
              </a:ext>
            </a:extLst>
          </p:cNvPr>
          <p:cNvSpPr txBox="1"/>
          <p:nvPr/>
        </p:nvSpPr>
        <p:spPr>
          <a:xfrm>
            <a:off x="2227496" y="260402"/>
            <a:ext cx="6916504" cy="369332"/>
          </a:xfrm>
          <a:prstGeom prst="rect">
            <a:avLst/>
          </a:prstGeom>
          <a:noFill/>
        </p:spPr>
        <p:txBody>
          <a:bodyPr wrap="square" rtlCol="0">
            <a:spAutoFit/>
          </a:bodyPr>
          <a:lstStyle/>
          <a:p>
            <a:pPr lvl="0" algn="ctr" defTabSz="363538">
              <a:tabLst>
                <a:tab pos="903288" algn="l"/>
                <a:tab pos="1077913" algn="l"/>
              </a:tabLst>
              <a:defRPr/>
            </a:pPr>
            <a:r>
              <a:rPr lang="fr-FR" b="1" cap="small" dirty="0" smtClean="0">
                <a:solidFill>
                  <a:srgbClr val="FFFFFF"/>
                </a:solidFill>
              </a:rPr>
              <a:t>LISTE </a:t>
            </a:r>
            <a:r>
              <a:rPr lang="fr-FR" b="1" cap="small" dirty="0">
                <a:solidFill>
                  <a:srgbClr val="FFFFFF"/>
                </a:solidFill>
              </a:rPr>
              <a:t>DES QUESTIONS NON PRIORISEES DU PCA 2023-2024  </a:t>
            </a:r>
          </a:p>
        </p:txBody>
      </p:sp>
    </p:spTree>
    <p:extLst>
      <p:ext uri="{BB962C8B-B14F-4D97-AF65-F5344CB8AC3E}">
        <p14:creationId xmlns:p14="http://schemas.microsoft.com/office/powerpoint/2010/main" val="36603124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A17C7CB0-BFF9-41CE-BA9A-C62D10AB89CE}"/>
              </a:ext>
            </a:extLst>
          </p:cNvPr>
          <p:cNvSpPr>
            <a:spLocks noGrp="1"/>
          </p:cNvSpPr>
          <p:nvPr>
            <p:ph type="sldNum" sz="quarter" idx="12"/>
          </p:nvPr>
        </p:nvSpPr>
        <p:spPr/>
        <p:txBody>
          <a:bodyPr/>
          <a:lstStyle/>
          <a:p>
            <a:fld id="{02C702AE-1502-43AE-8DBA-2BCAD3408EF2}" type="slidenum">
              <a:rPr lang="fr-FR" smtClean="0">
                <a:solidFill>
                  <a:srgbClr val="FFFFFF"/>
                </a:solidFill>
              </a:rPr>
              <a:pPr/>
              <a:t>23</a:t>
            </a:fld>
            <a:endParaRPr lang="fr-FR">
              <a:solidFill>
                <a:srgbClr val="FFFFFF"/>
              </a:solidFill>
            </a:endParaRPr>
          </a:p>
        </p:txBody>
      </p:sp>
      <p:pic>
        <p:nvPicPr>
          <p:cNvPr id="11" name="Espace réservé du contenu 10"/>
          <p:cNvPicPr>
            <a:picLocks noGrp="1" noChangeAspect="1"/>
          </p:cNvPicPr>
          <p:nvPr>
            <p:ph sz="quarter" idx="17"/>
          </p:nvPr>
        </p:nvPicPr>
        <p:blipFill>
          <a:blip r:embed="rId3" cstate="print">
            <a:extLst>
              <a:ext uri="{28A0092B-C50C-407E-A947-70E740481C1C}">
                <a14:useLocalDpi xmlns:a14="http://schemas.microsoft.com/office/drawing/2010/main" val="0"/>
              </a:ext>
            </a:extLst>
          </a:blip>
          <a:stretch>
            <a:fillRect/>
          </a:stretch>
        </p:blipFill>
        <p:spPr>
          <a:xfrm>
            <a:off x="5828632" y="930892"/>
            <a:ext cx="1272455" cy="1800000"/>
          </a:xfrm>
        </p:spPr>
      </p:pic>
      <p:pic>
        <p:nvPicPr>
          <p:cNvPr id="12" name="Espace réservé du contenu 11"/>
          <p:cNvPicPr>
            <a:picLocks noGrp="1" noChangeAspect="1"/>
          </p:cNvPicPr>
          <p:nvPr>
            <p:ph sz="quarter" idx="18"/>
          </p:nvPr>
        </p:nvPicPr>
        <p:blipFill>
          <a:blip r:embed="rId4" cstate="print">
            <a:extLst>
              <a:ext uri="{28A0092B-C50C-407E-A947-70E740481C1C}">
                <a14:useLocalDpi xmlns:a14="http://schemas.microsoft.com/office/drawing/2010/main" val="0"/>
              </a:ext>
            </a:extLst>
          </a:blip>
          <a:stretch>
            <a:fillRect/>
          </a:stretch>
        </p:blipFill>
        <p:spPr>
          <a:xfrm>
            <a:off x="166398" y="2951188"/>
            <a:ext cx="1273353" cy="1800000"/>
          </a:xfrm>
        </p:spPr>
      </p:pic>
      <p:pic>
        <p:nvPicPr>
          <p:cNvPr id="13" name="Imag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84293" y="930892"/>
            <a:ext cx="1273655" cy="1800000"/>
          </a:xfrm>
          <a:prstGeom prst="rect">
            <a:avLst/>
          </a:prstGeom>
        </p:spPr>
      </p:pic>
      <p:pic>
        <p:nvPicPr>
          <p:cNvPr id="14" name="Imag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43099" y="930892"/>
            <a:ext cx="1273033" cy="1800000"/>
          </a:xfrm>
          <a:prstGeom prst="rect">
            <a:avLst/>
          </a:prstGeom>
        </p:spPr>
      </p:pic>
      <p:pic>
        <p:nvPicPr>
          <p:cNvPr id="15" name="Imag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14430" y="930892"/>
            <a:ext cx="1272189" cy="1800000"/>
          </a:xfrm>
          <a:prstGeom prst="rect">
            <a:avLst/>
          </a:prstGeom>
        </p:spPr>
      </p:pic>
      <p:pic>
        <p:nvPicPr>
          <p:cNvPr id="16" name="Imag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99961" y="930892"/>
            <a:ext cx="1272456" cy="1800000"/>
          </a:xfrm>
          <a:prstGeom prst="rect">
            <a:avLst/>
          </a:prstGeom>
        </p:spPr>
      </p:pic>
      <p:pic>
        <p:nvPicPr>
          <p:cNvPr id="17" name="Image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9229" y="930892"/>
            <a:ext cx="1273051" cy="1800000"/>
          </a:xfrm>
          <a:prstGeom prst="rect">
            <a:avLst/>
          </a:prstGeom>
        </p:spPr>
      </p:pic>
      <p:pic>
        <p:nvPicPr>
          <p:cNvPr id="18" name="Imag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161044" y="2841040"/>
            <a:ext cx="1273051" cy="1800000"/>
          </a:xfrm>
          <a:prstGeom prst="rect">
            <a:avLst/>
          </a:prstGeom>
        </p:spPr>
      </p:pic>
      <p:pic>
        <p:nvPicPr>
          <p:cNvPr id="19" name="Image 1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591347" y="2841040"/>
            <a:ext cx="1273469" cy="1800000"/>
          </a:xfrm>
          <a:prstGeom prst="rect">
            <a:avLst/>
          </a:prstGeom>
        </p:spPr>
      </p:pic>
      <p:pic>
        <p:nvPicPr>
          <p:cNvPr id="20" name="Image 1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584293" y="2897080"/>
            <a:ext cx="1272835" cy="1800000"/>
          </a:xfrm>
          <a:prstGeom prst="rect">
            <a:avLst/>
          </a:prstGeom>
        </p:spPr>
      </p:pic>
      <p:pic>
        <p:nvPicPr>
          <p:cNvPr id="22" name="Image 2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730940" y="2841040"/>
            <a:ext cx="1272852" cy="1800000"/>
          </a:xfrm>
          <a:prstGeom prst="rect">
            <a:avLst/>
          </a:prstGeom>
        </p:spPr>
      </p:pic>
      <p:pic>
        <p:nvPicPr>
          <p:cNvPr id="24" name="Image 2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087038" y="2841040"/>
            <a:ext cx="1272771" cy="1800000"/>
          </a:xfrm>
          <a:prstGeom prst="rect">
            <a:avLst/>
          </a:prstGeom>
        </p:spPr>
      </p:pic>
      <p:pic>
        <p:nvPicPr>
          <p:cNvPr id="26" name="Image 2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66398" y="4844736"/>
            <a:ext cx="1272456" cy="1800000"/>
          </a:xfrm>
          <a:prstGeom prst="rect">
            <a:avLst/>
          </a:prstGeom>
        </p:spPr>
      </p:pic>
      <p:sp>
        <p:nvSpPr>
          <p:cNvPr id="27" name="ZoneTexte 26"/>
          <p:cNvSpPr txBox="1"/>
          <p:nvPr/>
        </p:nvSpPr>
        <p:spPr>
          <a:xfrm>
            <a:off x="2227496" y="56818"/>
            <a:ext cx="6916504" cy="707886"/>
          </a:xfrm>
          <a:prstGeom prst="rect">
            <a:avLst/>
          </a:prstGeom>
          <a:noFill/>
        </p:spPr>
        <p:txBody>
          <a:bodyPr wrap="square" rtlCol="0">
            <a:spAutoFit/>
          </a:bodyPr>
          <a:lstStyle/>
          <a:p>
            <a:pPr marL="0" marR="0" lvl="0" indent="0" algn="ctr" defTabSz="363538" rtl="0" eaLnBrk="1" fontAlgn="auto" latinLnBrk="0" hangingPunct="1">
              <a:lnSpc>
                <a:spcPct val="100000"/>
              </a:lnSpc>
              <a:spcBef>
                <a:spcPts val="0"/>
              </a:spcBef>
              <a:spcAft>
                <a:spcPts val="0"/>
              </a:spcAft>
              <a:buClrTx/>
              <a:buSzTx/>
              <a:buFontTx/>
              <a:buNone/>
              <a:tabLst>
                <a:tab pos="903288" algn="l"/>
                <a:tab pos="1077913" algn="l"/>
              </a:tabLst>
              <a:defRPr/>
            </a:pPr>
            <a:r>
              <a:rPr lang="fr-FR" sz="2000" b="1" cap="small" noProof="0" dirty="0" smtClean="0">
                <a:solidFill>
                  <a:srgbClr val="FFFFFF"/>
                </a:solidFill>
                <a:latin typeface="Trebuchet MS"/>
              </a:rPr>
              <a:t>Analyses produites à la suites des questions formulées </a:t>
            </a:r>
            <a:r>
              <a:rPr lang="fr-FR" sz="2000" b="1" cap="small" dirty="0" smtClean="0">
                <a:solidFill>
                  <a:srgbClr val="FFFFFF"/>
                </a:solidFill>
                <a:latin typeface="Trebuchet MS"/>
              </a:rPr>
              <a:t>2019-2024</a:t>
            </a:r>
            <a:endParaRPr lang="fr-FR" sz="2000" b="1" cap="small" dirty="0">
              <a:solidFill>
                <a:srgbClr val="FFFFFF"/>
              </a:solidFill>
              <a:latin typeface="Trebuchet MS"/>
            </a:endParaRPr>
          </a:p>
        </p:txBody>
      </p:sp>
      <p:pic>
        <p:nvPicPr>
          <p:cNvPr id="33" name="Image 3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437533" y="4751188"/>
            <a:ext cx="1394844" cy="1928846"/>
          </a:xfrm>
          <a:prstGeom prst="rect">
            <a:avLst/>
          </a:prstGeom>
        </p:spPr>
      </p:pic>
      <p:pic>
        <p:nvPicPr>
          <p:cNvPr id="34" name="Image 33"/>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506948" y="4811617"/>
            <a:ext cx="1320928" cy="1868417"/>
          </a:xfrm>
          <a:prstGeom prst="rect">
            <a:avLst/>
          </a:prstGeom>
        </p:spPr>
      </p:pic>
      <p:pic>
        <p:nvPicPr>
          <p:cNvPr id="35" name="Image 34"/>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886374" y="4807228"/>
            <a:ext cx="1313721" cy="1872806"/>
          </a:xfrm>
          <a:prstGeom prst="rect">
            <a:avLst/>
          </a:prstGeom>
        </p:spPr>
      </p:pic>
      <p:pic>
        <p:nvPicPr>
          <p:cNvPr id="36" name="Image 35"/>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4288312" y="4807228"/>
            <a:ext cx="1384850" cy="1872806"/>
          </a:xfrm>
          <a:prstGeom prst="rect">
            <a:avLst/>
          </a:prstGeom>
        </p:spPr>
      </p:pic>
      <p:pic>
        <p:nvPicPr>
          <p:cNvPr id="37" name="Image 36"/>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808380" y="4751189"/>
            <a:ext cx="1434720" cy="1928846"/>
          </a:xfrm>
          <a:prstGeom prst="rect">
            <a:avLst/>
          </a:prstGeom>
        </p:spPr>
      </p:pic>
    </p:spTree>
    <p:extLst>
      <p:ext uri="{BB962C8B-B14F-4D97-AF65-F5344CB8AC3E}">
        <p14:creationId xmlns:p14="http://schemas.microsoft.com/office/powerpoint/2010/main" val="12410156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rme 2">
            <a:extLst>
              <a:ext uri="{FF2B5EF4-FFF2-40B4-BE49-F238E27FC236}">
                <a16:creationId xmlns:a16="http://schemas.microsoft.com/office/drawing/2014/main" id="{1B4F30C4-0278-4E91-930A-109066B3E455}"/>
              </a:ext>
            </a:extLst>
          </p:cNvPr>
          <p:cNvSpPr>
            <a:spLocks/>
          </p:cNvSpPr>
          <p:nvPr/>
        </p:nvSpPr>
        <p:spPr bwMode="auto">
          <a:xfrm>
            <a:off x="184822" y="2852935"/>
            <a:ext cx="8784976" cy="936105"/>
          </a:xfrm>
          <a:prstGeom prst="rect">
            <a:avLst/>
          </a:prstGeom>
          <a:noFill/>
          <a:ln w="9525">
            <a:noFill/>
            <a:miter lim="800000"/>
            <a:headEnd/>
            <a:tailEnd/>
          </a:ln>
        </p:spPr>
        <p:txBody>
          <a:bodyPr/>
          <a:lstStyle/>
          <a:p>
            <a:pPr algn="ctr" fontAlgn="base">
              <a:spcBef>
                <a:spcPct val="20000"/>
              </a:spcBef>
              <a:spcAft>
                <a:spcPct val="0"/>
              </a:spcAft>
              <a:buClr>
                <a:srgbClr val="0BD0D9"/>
              </a:buClr>
              <a:buSzPct val="95000"/>
              <a:buFont typeface="Wingdings 2" pitchFamily="18" charset="2"/>
              <a:buNone/>
              <a:defRPr/>
            </a:pPr>
            <a:r>
              <a:rPr lang="fr-CA" sz="4000" b="1" dirty="0">
                <a:ln w="0"/>
                <a:solidFill>
                  <a:schemeClr val="accent4">
                    <a:lumMod val="75000"/>
                  </a:schemeClr>
                </a:solidFill>
                <a:effectLst>
                  <a:outerShdw blurRad="38100" dist="19050" dir="2700000" algn="tl" rotWithShape="0">
                    <a:schemeClr val="dk1">
                      <a:alpha val="40000"/>
                    </a:schemeClr>
                  </a:outerShdw>
                </a:effectLst>
                <a:latin typeface="Calibri" pitchFamily="34" charset="0"/>
              </a:rPr>
              <a:t>Merci de votre attention</a:t>
            </a:r>
          </a:p>
        </p:txBody>
      </p:sp>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7312" y="4076936"/>
            <a:ext cx="4277176" cy="2016224"/>
          </a:xfrm>
          <a:prstGeom prst="rect">
            <a:avLst/>
          </a:prstGeom>
        </p:spPr>
      </p:pic>
    </p:spTree>
    <p:extLst>
      <p:ext uri="{BB962C8B-B14F-4D97-AF65-F5344CB8AC3E}">
        <p14:creationId xmlns:p14="http://schemas.microsoft.com/office/powerpoint/2010/main" val="26650423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339752" y="78745"/>
            <a:ext cx="6782524" cy="523220"/>
          </a:xfrm>
          <a:prstGeom prst="rect">
            <a:avLst/>
          </a:prstGeom>
          <a:noFill/>
        </p:spPr>
        <p:txBody>
          <a:bodyPr wrap="square" rtlCol="0">
            <a:spAutoFit/>
          </a:bodyPr>
          <a:lstStyle/>
          <a:p>
            <a:pPr algn="ctr">
              <a:tabLst>
                <a:tab pos="903288" algn="l"/>
                <a:tab pos="1077913" algn="l"/>
              </a:tabLst>
            </a:pPr>
            <a:r>
              <a:rPr lang="fr-FR" sz="2800" b="1" dirty="0" smtClean="0">
                <a:solidFill>
                  <a:schemeClr val="bg1"/>
                </a:solidFill>
              </a:rPr>
              <a:t>CONTEXTE</a:t>
            </a:r>
            <a:endParaRPr lang="fr-FR" sz="2800" b="1" dirty="0">
              <a:solidFill>
                <a:schemeClr val="bg1"/>
              </a:solidFill>
            </a:endParaRPr>
          </a:p>
        </p:txBody>
      </p:sp>
      <p:sp>
        <p:nvSpPr>
          <p:cNvPr id="8" name="Espace réservé du contenu 2">
            <a:extLst>
              <a:ext uri="{FF2B5EF4-FFF2-40B4-BE49-F238E27FC236}">
                <a16:creationId xmlns:a16="http://schemas.microsoft.com/office/drawing/2014/main" id="{D166A077-230D-4C7B-B9AA-2E2587798502}"/>
              </a:ext>
            </a:extLst>
          </p:cNvPr>
          <p:cNvSpPr txBox="1">
            <a:spLocks/>
          </p:cNvSpPr>
          <p:nvPr/>
        </p:nvSpPr>
        <p:spPr>
          <a:xfrm>
            <a:off x="78945" y="1444986"/>
            <a:ext cx="2404823" cy="1938992"/>
          </a:xfrm>
          <a:prstGeom prst="rect">
            <a:avLst/>
          </a:prstGeom>
        </p:spPr>
        <p:style>
          <a:lnRef idx="2">
            <a:schemeClr val="accent6"/>
          </a:lnRef>
          <a:fillRef idx="1">
            <a:schemeClr val="lt1"/>
          </a:fillRef>
          <a:effectRef idx="0">
            <a:schemeClr val="accent6"/>
          </a:effectRef>
          <a:fontRef idx="minor">
            <a:schemeClr val="dk1"/>
          </a:fontRef>
        </p:style>
        <p:txBody>
          <a:bodyPr>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FR" sz="2000" dirty="0"/>
              <a:t>Une situation d’insécurité alimentaire et nutritionnelle préoccupante et structurelle </a:t>
            </a:r>
          </a:p>
        </p:txBody>
      </p:sp>
      <p:sp>
        <p:nvSpPr>
          <p:cNvPr id="9" name="Rectangle 8">
            <a:extLst>
              <a:ext uri="{FF2B5EF4-FFF2-40B4-BE49-F238E27FC236}">
                <a16:creationId xmlns:a16="http://schemas.microsoft.com/office/drawing/2014/main" id="{EC65B207-7537-40F3-AABF-D16F6926296D}"/>
              </a:ext>
            </a:extLst>
          </p:cNvPr>
          <p:cNvSpPr/>
          <p:nvPr/>
        </p:nvSpPr>
        <p:spPr>
          <a:xfrm>
            <a:off x="2915816" y="1444986"/>
            <a:ext cx="2808312" cy="1938992"/>
          </a:xfrm>
          <a:prstGeom prst="rect">
            <a:avLst/>
          </a:prstGeom>
        </p:spPr>
        <p:style>
          <a:lnRef idx="2">
            <a:schemeClr val="accent4"/>
          </a:lnRef>
          <a:fillRef idx="1">
            <a:schemeClr val="lt1"/>
          </a:fillRef>
          <a:effectRef idx="0">
            <a:schemeClr val="accent4"/>
          </a:effectRef>
          <a:fontRef idx="minor">
            <a:schemeClr val="dk1"/>
          </a:fontRef>
        </p:style>
        <p:txBody>
          <a:bodyPr vert="horz" lIns="91440" tIns="45720" rIns="91440" bIns="45720" rtlCol="0">
            <a:normAutofit fontScale="92500"/>
          </a:bodyPr>
          <a:lstStyle/>
          <a:p>
            <a:pPr algn="ctr">
              <a:spcBef>
                <a:spcPct val="20000"/>
              </a:spcBef>
            </a:pPr>
            <a:r>
              <a:rPr lang="fr-FR" sz="2300" dirty="0"/>
              <a:t>Existence d’un cadre institutionnel national spécifique : L’initiative présidentielle des 3N </a:t>
            </a:r>
          </a:p>
        </p:txBody>
      </p:sp>
      <p:sp>
        <p:nvSpPr>
          <p:cNvPr id="10" name="Rectangle 9">
            <a:extLst>
              <a:ext uri="{FF2B5EF4-FFF2-40B4-BE49-F238E27FC236}">
                <a16:creationId xmlns:a16="http://schemas.microsoft.com/office/drawing/2014/main" id="{4F1FA34B-FA56-4ED1-A884-06DFF440E5C3}"/>
              </a:ext>
            </a:extLst>
          </p:cNvPr>
          <p:cNvSpPr/>
          <p:nvPr/>
        </p:nvSpPr>
        <p:spPr>
          <a:xfrm>
            <a:off x="6031012" y="1444985"/>
            <a:ext cx="2789460" cy="193899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fr-FR" sz="2000" dirty="0"/>
              <a:t>Nombre important d’acteur nationaux et internationaux, nombreux programmes liés et activités des bailleurs de fonds</a:t>
            </a:r>
          </a:p>
        </p:txBody>
      </p:sp>
      <p:sp>
        <p:nvSpPr>
          <p:cNvPr id="11" name="Rectangle 10">
            <a:extLst>
              <a:ext uri="{FF2B5EF4-FFF2-40B4-BE49-F238E27FC236}">
                <a16:creationId xmlns:a16="http://schemas.microsoft.com/office/drawing/2014/main" id="{BCEAAE4F-E6BF-4B13-AA24-C465FE321DA8}"/>
              </a:ext>
            </a:extLst>
          </p:cNvPr>
          <p:cNvSpPr/>
          <p:nvPr/>
        </p:nvSpPr>
        <p:spPr>
          <a:xfrm>
            <a:off x="-21724" y="5661248"/>
            <a:ext cx="9144000" cy="523220"/>
          </a:xfrm>
          <a:prstGeom prst="rect">
            <a:avLst/>
          </a:prstGeom>
        </p:spPr>
        <p:txBody>
          <a:bodyPr wrap="square">
            <a:spAutoFit/>
          </a:bodyPr>
          <a:lstStyle/>
          <a:p>
            <a:pPr algn="ctr"/>
            <a:r>
              <a:rPr lang="fr-FR" sz="2800" b="1" dirty="0">
                <a:solidFill>
                  <a:schemeClr val="accent1"/>
                </a:solidFill>
              </a:rPr>
              <a:t>Plateforme</a:t>
            </a:r>
            <a:r>
              <a:rPr lang="fr-FR" sz="2800" b="1" dirty="0">
                <a:solidFill>
                  <a:schemeClr val="accent2"/>
                </a:solidFill>
              </a:rPr>
              <a:t> </a:t>
            </a:r>
            <a:r>
              <a:rPr lang="fr-FR" sz="2800" b="1" dirty="0">
                <a:solidFill>
                  <a:schemeClr val="accent3"/>
                </a:solidFill>
              </a:rPr>
              <a:t>Nationale</a:t>
            </a:r>
            <a:r>
              <a:rPr lang="fr-FR" sz="2800" b="1" dirty="0">
                <a:solidFill>
                  <a:schemeClr val="accent2"/>
                </a:solidFill>
              </a:rPr>
              <a:t> </a:t>
            </a:r>
            <a:r>
              <a:rPr lang="fr-FR" sz="2800" b="1" dirty="0">
                <a:solidFill>
                  <a:schemeClr val="accent6">
                    <a:lumMod val="50000"/>
                  </a:schemeClr>
                </a:solidFill>
              </a:rPr>
              <a:t>d’Information</a:t>
            </a:r>
            <a:r>
              <a:rPr lang="fr-FR" sz="2800" b="1" dirty="0">
                <a:solidFill>
                  <a:schemeClr val="accent2"/>
                </a:solidFill>
              </a:rPr>
              <a:t> </a:t>
            </a:r>
            <a:r>
              <a:rPr lang="fr-FR" sz="2800" b="1" dirty="0">
                <a:solidFill>
                  <a:schemeClr val="accent6">
                    <a:lumMod val="75000"/>
                  </a:schemeClr>
                </a:solidFill>
              </a:rPr>
              <a:t>sur la Nutrition</a:t>
            </a:r>
            <a:r>
              <a:rPr lang="fr-FR" sz="2800" b="1" dirty="0">
                <a:solidFill>
                  <a:schemeClr val="accent2"/>
                </a:solidFill>
              </a:rPr>
              <a:t> </a:t>
            </a:r>
          </a:p>
        </p:txBody>
      </p:sp>
      <p:sp>
        <p:nvSpPr>
          <p:cNvPr id="12" name="Flèche : bas 11">
            <a:extLst>
              <a:ext uri="{FF2B5EF4-FFF2-40B4-BE49-F238E27FC236}">
                <a16:creationId xmlns:a16="http://schemas.microsoft.com/office/drawing/2014/main" id="{1A453D57-AFCF-43E7-81A8-1F801A88CAA3}"/>
              </a:ext>
            </a:extLst>
          </p:cNvPr>
          <p:cNvSpPr/>
          <p:nvPr/>
        </p:nvSpPr>
        <p:spPr>
          <a:xfrm>
            <a:off x="615257" y="4566261"/>
            <a:ext cx="792088" cy="10081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 bas 12">
            <a:extLst>
              <a:ext uri="{FF2B5EF4-FFF2-40B4-BE49-F238E27FC236}">
                <a16:creationId xmlns:a16="http://schemas.microsoft.com/office/drawing/2014/main" id="{5F5EA055-0DB2-4852-A989-C8A5A73D15E7}"/>
              </a:ext>
            </a:extLst>
          </p:cNvPr>
          <p:cNvSpPr/>
          <p:nvPr/>
        </p:nvSpPr>
        <p:spPr>
          <a:xfrm>
            <a:off x="4319972" y="4566261"/>
            <a:ext cx="792088" cy="10081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lèche : bas 13">
            <a:extLst>
              <a:ext uri="{FF2B5EF4-FFF2-40B4-BE49-F238E27FC236}">
                <a16:creationId xmlns:a16="http://schemas.microsoft.com/office/drawing/2014/main" id="{1936D89E-EAF2-4697-B45D-B2D84C4954A3}"/>
              </a:ext>
            </a:extLst>
          </p:cNvPr>
          <p:cNvSpPr/>
          <p:nvPr/>
        </p:nvSpPr>
        <p:spPr>
          <a:xfrm>
            <a:off x="7363160" y="4566261"/>
            <a:ext cx="792088" cy="10081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4F1FA34B-FA56-4ED1-A884-06DFF440E5C3}"/>
              </a:ext>
            </a:extLst>
          </p:cNvPr>
          <p:cNvSpPr/>
          <p:nvPr/>
        </p:nvSpPr>
        <p:spPr>
          <a:xfrm>
            <a:off x="845561" y="3772771"/>
            <a:ext cx="7409430" cy="40011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fr-FR" sz="2000" dirty="0" smtClean="0"/>
              <a:t>Rareté et quasi absence des analyses approfondies en nutrition</a:t>
            </a:r>
            <a:endParaRPr lang="fr-FR" sz="2000" dirty="0"/>
          </a:p>
        </p:txBody>
      </p:sp>
    </p:spTree>
    <p:extLst>
      <p:ext uri="{BB962C8B-B14F-4D97-AF65-F5344CB8AC3E}">
        <p14:creationId xmlns:p14="http://schemas.microsoft.com/office/powerpoint/2010/main" val="4060938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411759" y="131677"/>
            <a:ext cx="6624737" cy="523220"/>
          </a:xfrm>
          <a:prstGeom prst="rect">
            <a:avLst/>
          </a:prstGeom>
          <a:noFill/>
        </p:spPr>
        <p:txBody>
          <a:bodyPr wrap="square" rtlCol="0">
            <a:spAutoFit/>
          </a:bodyPr>
          <a:lstStyle/>
          <a:p>
            <a:pPr algn="ctr" defTabSz="363538">
              <a:tabLst>
                <a:tab pos="903288" algn="l"/>
                <a:tab pos="1077913" algn="l"/>
              </a:tabLst>
            </a:pPr>
            <a:r>
              <a:rPr lang="fr-FR" sz="2800" b="1" dirty="0" smtClean="0">
                <a:solidFill>
                  <a:schemeClr val="bg1"/>
                </a:solidFill>
              </a:rPr>
              <a:t>OBJECTIFS </a:t>
            </a:r>
            <a:r>
              <a:rPr lang="fr-FR" sz="2800" b="1" dirty="0">
                <a:solidFill>
                  <a:schemeClr val="bg1"/>
                </a:solidFill>
              </a:rPr>
              <a:t>DE LA PNIN</a:t>
            </a:r>
          </a:p>
        </p:txBody>
      </p:sp>
      <p:sp>
        <p:nvSpPr>
          <p:cNvPr id="6" name="ZoneTexte 5"/>
          <p:cNvSpPr txBox="1"/>
          <p:nvPr/>
        </p:nvSpPr>
        <p:spPr>
          <a:xfrm>
            <a:off x="35496" y="1196752"/>
            <a:ext cx="2808312" cy="769441"/>
          </a:xfrm>
          <a:prstGeom prst="rect">
            <a:avLst/>
          </a:prstGeom>
          <a:noFill/>
        </p:spPr>
        <p:txBody>
          <a:bodyPr wrap="square" rtlCol="0">
            <a:spAutoFit/>
          </a:bodyPr>
          <a:lstStyle/>
          <a:p>
            <a:pPr defTabSz="363538">
              <a:tabLst>
                <a:tab pos="903288" algn="l"/>
                <a:tab pos="1077913" algn="l"/>
              </a:tabLst>
            </a:pPr>
            <a:r>
              <a:rPr lang="fr-FR" sz="2800" b="1" dirty="0">
                <a:solidFill>
                  <a:schemeClr val="accent4">
                    <a:lumMod val="50000"/>
                  </a:schemeClr>
                </a:solidFill>
                <a:latin typeface="+mj-lt"/>
              </a:rPr>
              <a:t>Objectif Global</a:t>
            </a:r>
          </a:p>
          <a:p>
            <a:r>
              <a:rPr lang="fr-FR" sz="1600" b="1" dirty="0">
                <a:solidFill>
                  <a:schemeClr val="accent4">
                    <a:lumMod val="50000"/>
                  </a:schemeClr>
                </a:solidFill>
                <a:latin typeface="+mj-lt"/>
              </a:rPr>
              <a:t>   </a:t>
            </a:r>
          </a:p>
        </p:txBody>
      </p:sp>
      <p:sp>
        <p:nvSpPr>
          <p:cNvPr id="2" name="ZoneTexte 1"/>
          <p:cNvSpPr txBox="1"/>
          <p:nvPr/>
        </p:nvSpPr>
        <p:spPr>
          <a:xfrm>
            <a:off x="107504" y="1844824"/>
            <a:ext cx="8928992" cy="1046440"/>
          </a:xfrm>
          <a:prstGeom prst="rect">
            <a:avLst/>
          </a:prstGeom>
          <a:noFill/>
        </p:spPr>
        <p:txBody>
          <a:bodyPr wrap="square" rtlCol="0">
            <a:spAutoFit/>
          </a:bodyPr>
          <a:lstStyle/>
          <a:p>
            <a:pPr algn="just"/>
            <a:r>
              <a:rPr lang="fr-FR" sz="2400" b="1" dirty="0">
                <a:solidFill>
                  <a:schemeClr val="accent1"/>
                </a:solidFill>
                <a:latin typeface="+mj-lt"/>
                <a:ea typeface="Calibri"/>
                <a:cs typeface="Times New Roman"/>
              </a:rPr>
              <a:t>Contribuer à la réduction de la sous alimentation chronique afin d’atteindre les cibles à l’horizon 2025</a:t>
            </a:r>
          </a:p>
          <a:p>
            <a:pPr algn="just"/>
            <a:endParaRPr lang="fr-FR" sz="1400" dirty="0">
              <a:solidFill>
                <a:schemeClr val="accent6">
                  <a:lumMod val="75000"/>
                </a:schemeClr>
              </a:solidFill>
              <a:latin typeface="+mj-lt"/>
              <a:ea typeface="Calibri"/>
              <a:cs typeface="Times New Roman"/>
            </a:endParaRPr>
          </a:p>
        </p:txBody>
      </p:sp>
      <p:sp>
        <p:nvSpPr>
          <p:cNvPr id="9" name="ZoneTexte 8">
            <a:extLst>
              <a:ext uri="{FF2B5EF4-FFF2-40B4-BE49-F238E27FC236}">
                <a16:creationId xmlns:a16="http://schemas.microsoft.com/office/drawing/2014/main" id="{01E0AEE4-8878-46C6-9FB6-DF5AB7826114}"/>
              </a:ext>
            </a:extLst>
          </p:cNvPr>
          <p:cNvSpPr txBox="1"/>
          <p:nvPr/>
        </p:nvSpPr>
        <p:spPr>
          <a:xfrm>
            <a:off x="0" y="2852936"/>
            <a:ext cx="8136904" cy="523220"/>
          </a:xfrm>
          <a:prstGeom prst="rect">
            <a:avLst/>
          </a:prstGeom>
          <a:noFill/>
        </p:spPr>
        <p:txBody>
          <a:bodyPr wrap="square" rtlCol="0">
            <a:spAutoFit/>
          </a:bodyPr>
          <a:lstStyle/>
          <a:p>
            <a:pPr defTabSz="363538">
              <a:tabLst>
                <a:tab pos="903288" algn="l"/>
                <a:tab pos="1077913" algn="l"/>
              </a:tabLst>
            </a:pPr>
            <a:r>
              <a:rPr lang="fr-FR" sz="2800" b="1" dirty="0">
                <a:solidFill>
                  <a:schemeClr val="accent4">
                    <a:lumMod val="50000"/>
                  </a:schemeClr>
                </a:solidFill>
                <a:latin typeface="+mj-lt"/>
              </a:rPr>
              <a:t>Objectifs Spécifiques </a:t>
            </a:r>
          </a:p>
        </p:txBody>
      </p:sp>
      <p:sp>
        <p:nvSpPr>
          <p:cNvPr id="10" name="ZoneTexte 9">
            <a:extLst>
              <a:ext uri="{FF2B5EF4-FFF2-40B4-BE49-F238E27FC236}">
                <a16:creationId xmlns:a16="http://schemas.microsoft.com/office/drawing/2014/main" id="{5EBEC3AA-981F-480C-9929-131702B3C496}"/>
              </a:ext>
            </a:extLst>
          </p:cNvPr>
          <p:cNvSpPr txBox="1"/>
          <p:nvPr/>
        </p:nvSpPr>
        <p:spPr>
          <a:xfrm>
            <a:off x="395535" y="3433119"/>
            <a:ext cx="8293587" cy="2463367"/>
          </a:xfrm>
          <a:prstGeom prst="rect">
            <a:avLst/>
          </a:prstGeom>
          <a:noFill/>
        </p:spPr>
        <p:txBody>
          <a:bodyPr wrap="square" rtlCol="0">
            <a:spAutoFit/>
          </a:bodyPr>
          <a:lstStyle/>
          <a:p>
            <a:pPr marL="342900" lvl="0" indent="-342900" algn="just">
              <a:lnSpc>
                <a:spcPct val="107000"/>
              </a:lnSpc>
              <a:spcAft>
                <a:spcPts val="0"/>
              </a:spcAft>
              <a:buFont typeface="Arial"/>
              <a:buChar char="-"/>
            </a:pPr>
            <a:r>
              <a:rPr lang="fr-FR" sz="2400" b="1" dirty="0">
                <a:solidFill>
                  <a:schemeClr val="accent6">
                    <a:lumMod val="75000"/>
                  </a:schemeClr>
                </a:solidFill>
                <a:latin typeface="+mj-lt"/>
                <a:ea typeface="Calibri"/>
                <a:cs typeface="Times New Roman"/>
              </a:rPr>
              <a:t>Renforcer l’analyse et l’interprétation des indicateurs de nutrition en fonction de la disponibilité des données </a:t>
            </a:r>
          </a:p>
          <a:p>
            <a:pPr marL="342900" lvl="0" indent="-342900" algn="just">
              <a:lnSpc>
                <a:spcPct val="107000"/>
              </a:lnSpc>
              <a:spcAft>
                <a:spcPts val="0"/>
              </a:spcAft>
              <a:buFont typeface="Arial"/>
              <a:buChar char="-"/>
            </a:pPr>
            <a:r>
              <a:rPr lang="fr-FR" sz="2400" b="1" dirty="0">
                <a:solidFill>
                  <a:schemeClr val="accent4">
                    <a:lumMod val="75000"/>
                  </a:schemeClr>
                </a:solidFill>
                <a:latin typeface="+mj-lt"/>
                <a:ea typeface="Calibri"/>
                <a:cs typeface="Times New Roman"/>
              </a:rPr>
              <a:t>Augmenter les capacités nationales afin de pouvoir suivre l’évolution des indicateurs nutritionnels pour comprendre les progrès</a:t>
            </a:r>
          </a:p>
        </p:txBody>
      </p:sp>
    </p:spTree>
    <p:extLst>
      <p:ext uri="{BB962C8B-B14F-4D97-AF65-F5344CB8AC3E}">
        <p14:creationId xmlns:p14="http://schemas.microsoft.com/office/powerpoint/2010/main" val="39068526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637D306E-54A1-4D2C-BE42-36ECCCA95EEF}"/>
              </a:ext>
            </a:extLst>
          </p:cNvPr>
          <p:cNvSpPr txBox="1"/>
          <p:nvPr/>
        </p:nvSpPr>
        <p:spPr>
          <a:xfrm>
            <a:off x="2411760" y="131677"/>
            <a:ext cx="6585272" cy="523220"/>
          </a:xfrm>
          <a:prstGeom prst="rect">
            <a:avLst/>
          </a:prstGeom>
          <a:noFill/>
        </p:spPr>
        <p:txBody>
          <a:bodyPr wrap="square" rtlCol="0">
            <a:spAutoFit/>
          </a:bodyPr>
          <a:lstStyle/>
          <a:p>
            <a:pPr algn="ctr" defTabSz="363538">
              <a:tabLst>
                <a:tab pos="903288" algn="l"/>
                <a:tab pos="1077913" algn="l"/>
              </a:tabLst>
            </a:pPr>
            <a:r>
              <a:rPr lang="fr-FR" sz="2800" b="1" dirty="0" smtClean="0">
                <a:solidFill>
                  <a:schemeClr val="bg1"/>
                </a:solidFill>
              </a:rPr>
              <a:t>RÉSULTATS </a:t>
            </a:r>
            <a:r>
              <a:rPr lang="fr-FR" sz="2800" b="1" dirty="0">
                <a:solidFill>
                  <a:schemeClr val="bg1"/>
                </a:solidFill>
              </a:rPr>
              <a:t>ATTENDUS</a:t>
            </a:r>
          </a:p>
        </p:txBody>
      </p:sp>
      <p:sp>
        <p:nvSpPr>
          <p:cNvPr id="19" name="Rectangle 18">
            <a:extLst>
              <a:ext uri="{FF2B5EF4-FFF2-40B4-BE49-F238E27FC236}">
                <a16:creationId xmlns:a16="http://schemas.microsoft.com/office/drawing/2014/main" id="{750079C7-99B8-41DA-8206-53C5B0BD8F76}"/>
              </a:ext>
            </a:extLst>
          </p:cNvPr>
          <p:cNvSpPr/>
          <p:nvPr/>
        </p:nvSpPr>
        <p:spPr>
          <a:xfrm>
            <a:off x="140048" y="1586979"/>
            <a:ext cx="8856984" cy="4154984"/>
          </a:xfrm>
          <a:prstGeom prst="rect">
            <a:avLst/>
          </a:prstGeom>
        </p:spPr>
        <p:txBody>
          <a:bodyPr wrap="square">
            <a:spAutoFit/>
          </a:bodyPr>
          <a:lstStyle/>
          <a:p>
            <a:pPr marL="285750" indent="-285750">
              <a:buFont typeface="Arial" panose="020B0604020202020204" pitchFamily="34" charset="0"/>
              <a:buChar char="•"/>
            </a:pPr>
            <a:r>
              <a:rPr lang="fr-FR" sz="2400" b="1" dirty="0">
                <a:solidFill>
                  <a:schemeClr val="accent6">
                    <a:lumMod val="75000"/>
                  </a:schemeClr>
                </a:solidFill>
              </a:rPr>
              <a:t>Une base de données multisectorielles</a:t>
            </a:r>
            <a:r>
              <a:rPr lang="fr-FR" sz="2400" b="1" dirty="0"/>
              <a:t> </a:t>
            </a:r>
            <a:r>
              <a:rPr lang="fr-FR" sz="2400" dirty="0"/>
              <a:t>sur la nutrition</a:t>
            </a:r>
          </a:p>
          <a:p>
            <a:pPr marL="285750" indent="-285750">
              <a:buFont typeface="Arial" panose="020B0604020202020204" pitchFamily="34" charset="0"/>
              <a:buChar char="•"/>
            </a:pPr>
            <a:r>
              <a:rPr lang="fr-FR" sz="2400" b="1" dirty="0">
                <a:solidFill>
                  <a:schemeClr val="accent4"/>
                </a:solidFill>
              </a:rPr>
              <a:t>Des outils méthodologiques</a:t>
            </a:r>
            <a:r>
              <a:rPr lang="fr-FR" sz="2400" dirty="0"/>
              <a:t> reproductibles et des processus de production des analyses performants</a:t>
            </a:r>
          </a:p>
          <a:p>
            <a:pPr marL="285750" indent="-285750">
              <a:buFont typeface="Arial" panose="020B0604020202020204" pitchFamily="34" charset="0"/>
              <a:buChar char="•"/>
            </a:pPr>
            <a:r>
              <a:rPr lang="fr-FR" sz="2400" b="1" dirty="0">
                <a:solidFill>
                  <a:schemeClr val="accent3"/>
                </a:solidFill>
              </a:rPr>
              <a:t>Des compétences nécessaires</a:t>
            </a:r>
            <a:r>
              <a:rPr lang="fr-FR" sz="2400" b="1" dirty="0"/>
              <a:t> </a:t>
            </a:r>
            <a:r>
              <a:rPr lang="fr-FR" sz="2400" dirty="0"/>
              <a:t>(</a:t>
            </a:r>
            <a:r>
              <a:rPr lang="fr-FR" sz="2400" dirty="0" err="1"/>
              <a:t>INS</a:t>
            </a:r>
            <a:r>
              <a:rPr lang="fr-FR" sz="2400" dirty="0"/>
              <a:t>, </a:t>
            </a:r>
            <a:r>
              <a:rPr lang="fr-FR" sz="2400" dirty="0" err="1"/>
              <a:t>HC3N</a:t>
            </a:r>
            <a:r>
              <a:rPr lang="fr-FR" sz="2400" dirty="0"/>
              <a:t>, Sectoriels) pour effectuer les analyses et alimenter la PNIN</a:t>
            </a:r>
          </a:p>
          <a:p>
            <a:pPr marL="285750" indent="-285750">
              <a:buFont typeface="Arial" panose="020B0604020202020204" pitchFamily="34" charset="0"/>
              <a:buChar char="•"/>
            </a:pPr>
            <a:r>
              <a:rPr lang="fr-FR" sz="2400" b="1" dirty="0">
                <a:solidFill>
                  <a:schemeClr val="accent5">
                    <a:lumMod val="50000"/>
                  </a:schemeClr>
                </a:solidFill>
              </a:rPr>
              <a:t>Des Réponses aux questions suscitées par les utilisateurs, les décideurs et les partenaires </a:t>
            </a:r>
            <a:r>
              <a:rPr lang="fr-FR" sz="2400" dirty="0"/>
              <a:t>au développement</a:t>
            </a:r>
          </a:p>
          <a:p>
            <a:pPr marL="285750" indent="-285750">
              <a:buFont typeface="Arial" panose="020B0604020202020204" pitchFamily="34" charset="0"/>
              <a:buChar char="•"/>
            </a:pPr>
            <a:r>
              <a:rPr lang="fr-FR" sz="2400" b="1" dirty="0">
                <a:solidFill>
                  <a:schemeClr val="accent1"/>
                </a:solidFill>
              </a:rPr>
              <a:t>Un portail de stockage </a:t>
            </a:r>
            <a:r>
              <a:rPr lang="fr-FR" sz="2400" dirty="0"/>
              <a:t>des publications, analyses et bases de données </a:t>
            </a:r>
          </a:p>
          <a:p>
            <a:pPr marL="285750" indent="-285750">
              <a:buFont typeface="Arial" panose="020B0604020202020204" pitchFamily="34" charset="0"/>
              <a:buChar char="•"/>
            </a:pPr>
            <a:r>
              <a:rPr lang="fr-FR" sz="2400" dirty="0"/>
              <a:t>Diversité de la collecte des données et </a:t>
            </a:r>
            <a:r>
              <a:rPr lang="fr-FR" sz="2400" b="1" dirty="0">
                <a:solidFill>
                  <a:schemeClr val="accent3">
                    <a:lumMod val="75000"/>
                  </a:schemeClr>
                </a:solidFill>
              </a:rPr>
              <a:t>une programmation optimum dans le domaine de la nutrition</a:t>
            </a:r>
            <a:endParaRPr lang="fr-FR" sz="2400" dirty="0"/>
          </a:p>
        </p:txBody>
      </p:sp>
      <p:sp>
        <p:nvSpPr>
          <p:cNvPr id="21" name="Rectangle 20">
            <a:extLst>
              <a:ext uri="{FF2B5EF4-FFF2-40B4-BE49-F238E27FC236}">
                <a16:creationId xmlns:a16="http://schemas.microsoft.com/office/drawing/2014/main" id="{60931050-7D59-4631-A7D0-B131B80B94A8}"/>
              </a:ext>
            </a:extLst>
          </p:cNvPr>
          <p:cNvSpPr/>
          <p:nvPr/>
        </p:nvSpPr>
        <p:spPr>
          <a:xfrm>
            <a:off x="2632816" y="923020"/>
            <a:ext cx="4743606" cy="523220"/>
          </a:xfrm>
          <a:prstGeom prst="rect">
            <a:avLst/>
          </a:prstGeom>
        </p:spPr>
        <p:txBody>
          <a:bodyPr wrap="none">
            <a:spAutoFit/>
          </a:bodyPr>
          <a:lstStyle/>
          <a:p>
            <a:r>
              <a:rPr lang="fr-FR" sz="2800" b="1" dirty="0">
                <a:solidFill>
                  <a:schemeClr val="accent1"/>
                </a:solidFill>
              </a:rPr>
              <a:t>Qu’est-ce que l’on va avoir</a:t>
            </a:r>
            <a:endParaRPr lang="fr-FR" sz="2800" dirty="0">
              <a:solidFill>
                <a:schemeClr val="accent1"/>
              </a:solidFill>
            </a:endParaRPr>
          </a:p>
        </p:txBody>
      </p:sp>
    </p:spTree>
    <p:extLst>
      <p:ext uri="{BB962C8B-B14F-4D97-AF65-F5344CB8AC3E}">
        <p14:creationId xmlns:p14="http://schemas.microsoft.com/office/powerpoint/2010/main" val="42618795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defTabSz="685800"/>
            <a:fld id="{02C702AE-1502-43AE-8DBA-2BCAD3408EF2}" type="slidenum">
              <a:rPr lang="fr-FR">
                <a:solidFill>
                  <a:srgbClr val="FFFFFF"/>
                </a:solidFill>
                <a:latin typeface="Trebuchet MS"/>
              </a:rPr>
              <a:pPr defTabSz="685800"/>
              <a:t>6</a:t>
            </a:fld>
            <a:endParaRPr lang="fr-FR">
              <a:solidFill>
                <a:srgbClr val="FFFFFF"/>
              </a:solidFill>
              <a:latin typeface="Trebuchet MS"/>
            </a:endParaRPr>
          </a:p>
        </p:txBody>
      </p:sp>
      <p:sp>
        <p:nvSpPr>
          <p:cNvPr id="5" name="ZoneTexte 4"/>
          <p:cNvSpPr txBox="1"/>
          <p:nvPr/>
        </p:nvSpPr>
        <p:spPr>
          <a:xfrm>
            <a:off x="2789802" y="944725"/>
            <a:ext cx="5022558" cy="369332"/>
          </a:xfrm>
          <a:prstGeom prst="rect">
            <a:avLst/>
          </a:prstGeom>
          <a:noFill/>
        </p:spPr>
        <p:txBody>
          <a:bodyPr wrap="square" rtlCol="0">
            <a:spAutoFit/>
          </a:bodyPr>
          <a:lstStyle/>
          <a:p>
            <a:pPr algn="ctr" defTabSz="685800"/>
            <a:r>
              <a:rPr lang="fr-FR" b="1" dirty="0">
                <a:solidFill>
                  <a:srgbClr val="FFFFFF"/>
                </a:solidFill>
                <a:latin typeface="Trebuchet MS"/>
              </a:rPr>
              <a:t>STAKEHOLDERS</a:t>
            </a:r>
          </a:p>
        </p:txBody>
      </p:sp>
      <p:pic>
        <p:nvPicPr>
          <p:cNvPr id="8" name="Image 7"/>
          <p:cNvPicPr/>
          <p:nvPr/>
        </p:nvPicPr>
        <p:blipFill>
          <a:blip r:embed="rId3" cstate="print">
            <a:extLst>
              <a:ext uri="{28A0092B-C50C-407E-A947-70E740481C1C}">
                <a14:useLocalDpi xmlns:a14="http://schemas.microsoft.com/office/drawing/2010/main" val="0"/>
              </a:ext>
            </a:extLst>
          </a:blip>
          <a:stretch>
            <a:fillRect/>
          </a:stretch>
        </p:blipFill>
        <p:spPr>
          <a:xfrm>
            <a:off x="104600" y="1198170"/>
            <a:ext cx="1224136" cy="646654"/>
          </a:xfrm>
          <a:prstGeom prst="rect">
            <a:avLst/>
          </a:prstGeom>
        </p:spPr>
      </p:pic>
      <p:pic>
        <p:nvPicPr>
          <p:cNvPr id="10" name="Image 9"/>
          <p:cNvPicPr/>
          <p:nvPr/>
        </p:nvPicPr>
        <p:blipFill>
          <a:blip r:embed="rId4" cstate="print">
            <a:extLst>
              <a:ext uri="{28A0092B-C50C-407E-A947-70E740481C1C}">
                <a14:useLocalDpi xmlns:a14="http://schemas.microsoft.com/office/drawing/2010/main" val="0"/>
              </a:ext>
            </a:extLst>
          </a:blip>
          <a:stretch>
            <a:fillRect/>
          </a:stretch>
        </p:blipFill>
        <p:spPr>
          <a:xfrm>
            <a:off x="281185" y="2079964"/>
            <a:ext cx="845713" cy="1113954"/>
          </a:xfrm>
          <a:prstGeom prst="rect">
            <a:avLst/>
          </a:prstGeom>
        </p:spPr>
      </p:pic>
      <p:pic>
        <p:nvPicPr>
          <p:cNvPr id="11" name="Image 10"/>
          <p:cNvPicPr/>
          <p:nvPr/>
        </p:nvPicPr>
        <p:blipFill>
          <a:blip r:embed="rId5" cstate="print">
            <a:extLst>
              <a:ext uri="{28A0092B-C50C-407E-A947-70E740481C1C}">
                <a14:useLocalDpi xmlns:a14="http://schemas.microsoft.com/office/drawing/2010/main" val="0"/>
              </a:ext>
            </a:extLst>
          </a:blip>
          <a:stretch>
            <a:fillRect/>
          </a:stretch>
        </p:blipFill>
        <p:spPr>
          <a:xfrm>
            <a:off x="3878" y="5540062"/>
            <a:ext cx="2246040" cy="631806"/>
          </a:xfrm>
          <a:prstGeom prst="rect">
            <a:avLst/>
          </a:prstGeom>
        </p:spPr>
      </p:pic>
      <p:sp>
        <p:nvSpPr>
          <p:cNvPr id="6" name="Rectangle à coins arrondis 5"/>
          <p:cNvSpPr/>
          <p:nvPr/>
        </p:nvSpPr>
        <p:spPr>
          <a:xfrm>
            <a:off x="3851920" y="1052736"/>
            <a:ext cx="5157936" cy="9488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20000"/>
              </a:spcBef>
            </a:pPr>
            <a:r>
              <a:rPr lang="fr-FR" sz="1600" b="1" dirty="0">
                <a:solidFill>
                  <a:schemeClr val="bg1"/>
                </a:solidFill>
              </a:rPr>
              <a:t>Assurer le pilotage stratégique de la plateforme </a:t>
            </a:r>
            <a:r>
              <a:rPr lang="fr-FR" sz="1600" dirty="0">
                <a:solidFill>
                  <a:schemeClr val="bg1"/>
                </a:solidFill>
              </a:rPr>
              <a:t>(rôle de leader et de coordination, Comité Technique de la PNSN)</a:t>
            </a:r>
            <a:endParaRPr lang="fr-FR" sz="1600" dirty="0">
              <a:solidFill>
                <a:schemeClr val="bg1"/>
              </a:solidFill>
            </a:endParaRPr>
          </a:p>
        </p:txBody>
      </p:sp>
      <p:sp>
        <p:nvSpPr>
          <p:cNvPr id="14" name="Rectangle à coins arrondis 13"/>
          <p:cNvSpPr/>
          <p:nvPr/>
        </p:nvSpPr>
        <p:spPr>
          <a:xfrm>
            <a:off x="3851920" y="2348880"/>
            <a:ext cx="5157936" cy="7591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20000"/>
              </a:spcBef>
            </a:pPr>
            <a:r>
              <a:rPr lang="fr-FR" sz="1600" b="1" dirty="0">
                <a:solidFill>
                  <a:schemeClr val="bg1"/>
                </a:solidFill>
              </a:rPr>
              <a:t>Assurer l’exécution technique du projet et assurer une  production des informations</a:t>
            </a:r>
          </a:p>
        </p:txBody>
      </p:sp>
      <p:sp>
        <p:nvSpPr>
          <p:cNvPr id="15" name="Rectangle à coins arrondis 14"/>
          <p:cNvSpPr/>
          <p:nvPr/>
        </p:nvSpPr>
        <p:spPr>
          <a:xfrm>
            <a:off x="3851920" y="3401262"/>
            <a:ext cx="5157936" cy="864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20000"/>
              </a:spcBef>
            </a:pPr>
            <a:r>
              <a:rPr lang="fr-FR" sz="1600" b="1" dirty="0">
                <a:solidFill>
                  <a:schemeClr val="bg1"/>
                </a:solidFill>
              </a:rPr>
              <a:t>Production, traitement et </a:t>
            </a:r>
            <a:r>
              <a:rPr lang="fr-FR" b="1" dirty="0">
                <a:solidFill>
                  <a:schemeClr val="bg1"/>
                </a:solidFill>
              </a:rPr>
              <a:t>diffusion</a:t>
            </a:r>
            <a:r>
              <a:rPr lang="fr-FR" sz="1600" b="1" dirty="0">
                <a:solidFill>
                  <a:schemeClr val="bg1"/>
                </a:solidFill>
              </a:rPr>
              <a:t> des informations et programmation et suivi des politiques sectorielles</a:t>
            </a:r>
            <a:endParaRPr lang="fr-FR" sz="1600" b="1" dirty="0">
              <a:solidFill>
                <a:schemeClr val="bg1"/>
              </a:solidFill>
            </a:endParaRPr>
          </a:p>
        </p:txBody>
      </p:sp>
      <p:sp>
        <p:nvSpPr>
          <p:cNvPr id="16" name="Rectangle à coins arrondis 15"/>
          <p:cNvSpPr/>
          <p:nvPr/>
        </p:nvSpPr>
        <p:spPr>
          <a:xfrm>
            <a:off x="3851920" y="5289641"/>
            <a:ext cx="5157936" cy="9168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20000"/>
              </a:spcBef>
            </a:pPr>
            <a:r>
              <a:rPr lang="fr-FR" sz="1600" b="1" dirty="0">
                <a:solidFill>
                  <a:schemeClr val="bg1"/>
                </a:solidFill>
              </a:rPr>
              <a:t>Assurer la cohérence et la complémentarité vis-à-vis des autres initiatives nationales et internationales</a:t>
            </a:r>
          </a:p>
        </p:txBody>
      </p:sp>
      <p:sp>
        <p:nvSpPr>
          <p:cNvPr id="17" name="Hexagone 16"/>
          <p:cNvSpPr/>
          <p:nvPr/>
        </p:nvSpPr>
        <p:spPr>
          <a:xfrm>
            <a:off x="-11177" y="3645025"/>
            <a:ext cx="1198801" cy="576007"/>
          </a:xfrm>
          <a:prstGeom prst="hexagon">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t>Les Secteurs</a:t>
            </a:r>
            <a:endParaRPr lang="fr-FR" sz="1400" dirty="0"/>
          </a:p>
        </p:txBody>
      </p:sp>
      <p:pic>
        <p:nvPicPr>
          <p:cNvPr id="18" name="Picture 2" descr="Symbole D'indication Par Les Doigts Illustration Stock - Illustration ...">
            <a:extLst>
              <a:ext uri="{FF2B5EF4-FFF2-40B4-BE49-F238E27FC236}">
                <a16:creationId xmlns:a16="http://schemas.microsoft.com/office/drawing/2014/main" id="{92269793-57AD-29FB-860B-C031D9FA952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94865" y="2434761"/>
            <a:ext cx="589869" cy="47108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Symbole D'indication Par Les Doigts Illustration Stock - Illustration ...">
            <a:extLst>
              <a:ext uri="{FF2B5EF4-FFF2-40B4-BE49-F238E27FC236}">
                <a16:creationId xmlns:a16="http://schemas.microsoft.com/office/drawing/2014/main" id="{92269793-57AD-29FB-860B-C031D9FA952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94867" y="3717032"/>
            <a:ext cx="589869" cy="504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Symbole D'indication Par Les Doigts Illustration Stock - Illustration ...">
            <a:extLst>
              <a:ext uri="{FF2B5EF4-FFF2-40B4-BE49-F238E27FC236}">
                <a16:creationId xmlns:a16="http://schemas.microsoft.com/office/drawing/2014/main" id="{92269793-57AD-29FB-860B-C031D9FA952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35180" y="1268760"/>
            <a:ext cx="589869" cy="5040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Symbole D'indication Par Les Doigts Illustration Stock - Illustration ...">
            <a:extLst>
              <a:ext uri="{FF2B5EF4-FFF2-40B4-BE49-F238E27FC236}">
                <a16:creationId xmlns:a16="http://schemas.microsoft.com/office/drawing/2014/main" id="{92269793-57AD-29FB-860B-C031D9FA952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10040" y="5577280"/>
            <a:ext cx="589869" cy="504000"/>
          </a:xfrm>
          <a:prstGeom prst="rect">
            <a:avLst/>
          </a:prstGeom>
          <a:noFill/>
          <a:extLst>
            <a:ext uri="{909E8E84-426E-40DD-AFC4-6F175D3DCCD1}">
              <a14:hiddenFill xmlns:a14="http://schemas.microsoft.com/office/drawing/2010/main">
                <a:solidFill>
                  <a:srgbClr val="FFFFFF"/>
                </a:solidFill>
              </a14:hiddenFill>
            </a:ext>
          </a:extLst>
        </p:spPr>
      </p:pic>
      <p:sp>
        <p:nvSpPr>
          <p:cNvPr id="22" name="Hexagone 21"/>
          <p:cNvSpPr/>
          <p:nvPr/>
        </p:nvSpPr>
        <p:spPr>
          <a:xfrm>
            <a:off x="3878" y="4543012"/>
            <a:ext cx="1198801" cy="576007"/>
          </a:xfrm>
          <a:prstGeom prst="hexagon">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t>Autres Acteurs</a:t>
            </a:r>
            <a:endParaRPr lang="fr-FR" sz="1400" dirty="0"/>
          </a:p>
        </p:txBody>
      </p:sp>
      <p:sp>
        <p:nvSpPr>
          <p:cNvPr id="23" name="Rectangle à coins arrondis 22"/>
          <p:cNvSpPr/>
          <p:nvPr/>
        </p:nvSpPr>
        <p:spPr>
          <a:xfrm>
            <a:off x="3827884" y="4512150"/>
            <a:ext cx="5157936" cy="6068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20000"/>
              </a:spcBef>
            </a:pPr>
            <a:r>
              <a:rPr lang="fr-FR" sz="1600" b="1" dirty="0">
                <a:solidFill>
                  <a:schemeClr val="bg1"/>
                </a:solidFill>
              </a:rPr>
              <a:t>Etat (acteurs politiques et décisionnels), Société Civile, </a:t>
            </a:r>
            <a:r>
              <a:rPr lang="fr-FR" sz="1600" b="1" dirty="0" err="1">
                <a:solidFill>
                  <a:schemeClr val="bg1"/>
                </a:solidFill>
              </a:rPr>
              <a:t>PTFs</a:t>
            </a:r>
            <a:r>
              <a:rPr lang="fr-FR" sz="1600" b="1" dirty="0">
                <a:solidFill>
                  <a:schemeClr val="bg1"/>
                </a:solidFill>
              </a:rPr>
              <a:t>, chercheurs, universitaires</a:t>
            </a:r>
          </a:p>
        </p:txBody>
      </p:sp>
      <p:pic>
        <p:nvPicPr>
          <p:cNvPr id="24" name="Picture 2" descr="Symbole D'indication Par Les Doigts Illustration Stock - Illustration ...">
            <a:extLst>
              <a:ext uri="{FF2B5EF4-FFF2-40B4-BE49-F238E27FC236}">
                <a16:creationId xmlns:a16="http://schemas.microsoft.com/office/drawing/2014/main" id="{92269793-57AD-29FB-860B-C031D9FA952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94866" y="4581128"/>
            <a:ext cx="589869" cy="504000"/>
          </a:xfrm>
          <a:prstGeom prst="rect">
            <a:avLst/>
          </a:prstGeom>
          <a:noFill/>
          <a:extLst>
            <a:ext uri="{909E8E84-426E-40DD-AFC4-6F175D3DCCD1}">
              <a14:hiddenFill xmlns:a14="http://schemas.microsoft.com/office/drawing/2010/main">
                <a:solidFill>
                  <a:srgbClr val="FFFFFF"/>
                </a:solidFill>
              </a14:hiddenFill>
            </a:ext>
          </a:extLst>
        </p:spPr>
      </p:pic>
      <p:sp>
        <p:nvSpPr>
          <p:cNvPr id="26" name="ZoneTexte 25"/>
          <p:cNvSpPr txBox="1"/>
          <p:nvPr/>
        </p:nvSpPr>
        <p:spPr>
          <a:xfrm>
            <a:off x="2287448" y="171254"/>
            <a:ext cx="6747520" cy="461665"/>
          </a:xfrm>
          <a:prstGeom prst="rect">
            <a:avLst/>
          </a:prstGeom>
          <a:noFill/>
        </p:spPr>
        <p:txBody>
          <a:bodyPr wrap="square" rtlCol="0">
            <a:spAutoFit/>
          </a:bodyPr>
          <a:lstStyle/>
          <a:p>
            <a:pPr algn="ctr" defTabSz="363538">
              <a:tabLst>
                <a:tab pos="903288" algn="l"/>
                <a:tab pos="1077913" algn="l"/>
              </a:tabLst>
            </a:pPr>
            <a:r>
              <a:rPr lang="fr-FR" sz="2400" b="1" dirty="0" smtClean="0">
                <a:solidFill>
                  <a:schemeClr val="bg1"/>
                </a:solidFill>
              </a:rPr>
              <a:t>PARTIES </a:t>
            </a:r>
            <a:r>
              <a:rPr lang="fr-FR" sz="2400" b="1" dirty="0">
                <a:solidFill>
                  <a:schemeClr val="bg1"/>
                </a:solidFill>
              </a:rPr>
              <a:t>PRENANTES ET ACTEURS DE LA PNIN</a:t>
            </a:r>
          </a:p>
        </p:txBody>
      </p:sp>
    </p:spTree>
    <p:extLst>
      <p:ext uri="{BB962C8B-B14F-4D97-AF65-F5344CB8AC3E}">
        <p14:creationId xmlns:p14="http://schemas.microsoft.com/office/powerpoint/2010/main" val="2882247823"/>
      </p:ext>
    </p:extLst>
  </p:cSld>
  <p:clrMapOvr>
    <a:masterClrMapping/>
  </p:clrMapOvr>
  <mc:AlternateContent xmlns:mc="http://schemas.openxmlformats.org/markup-compatibility/2006" xmlns:p14="http://schemas.microsoft.com/office/powerpoint/2010/main">
    <mc:Choice Requires="p14">
      <p:transition p14:dur="250">
        <p:strips dir="ru"/>
      </p:transition>
    </mc:Choice>
    <mc:Fallback xmlns="">
      <p:transition>
        <p:strips dir="ru"/>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p:cNvPicPr>
            <a:picLocks noChangeAspect="1"/>
          </p:cNvPicPr>
          <p:nvPr/>
        </p:nvPicPr>
        <p:blipFill>
          <a:blip r:embed="rId3"/>
          <a:stretch>
            <a:fillRect/>
          </a:stretch>
        </p:blipFill>
        <p:spPr>
          <a:xfrm>
            <a:off x="937930" y="1084774"/>
            <a:ext cx="7534642" cy="5123557"/>
          </a:xfrm>
          <a:prstGeom prst="rect">
            <a:avLst/>
          </a:prstGeom>
        </p:spPr>
      </p:pic>
      <p:sp>
        <p:nvSpPr>
          <p:cNvPr id="14" name="ZoneTexte 13"/>
          <p:cNvSpPr txBox="1"/>
          <p:nvPr/>
        </p:nvSpPr>
        <p:spPr>
          <a:xfrm>
            <a:off x="2267744" y="188640"/>
            <a:ext cx="6768752" cy="461665"/>
          </a:xfrm>
          <a:prstGeom prst="rect">
            <a:avLst/>
          </a:prstGeom>
          <a:noFill/>
        </p:spPr>
        <p:txBody>
          <a:bodyPr wrap="square" rtlCol="0">
            <a:spAutoFit/>
          </a:bodyPr>
          <a:lstStyle/>
          <a:p>
            <a:pPr algn="ctr" defTabSz="363538">
              <a:tabLst>
                <a:tab pos="903288" algn="l"/>
                <a:tab pos="1077913" algn="l"/>
              </a:tabLst>
            </a:pPr>
            <a:r>
              <a:rPr lang="fr-FR" sz="2400" b="1" dirty="0" smtClean="0">
                <a:solidFill>
                  <a:schemeClr val="bg1"/>
                </a:solidFill>
              </a:rPr>
              <a:t>STRUCTURE </a:t>
            </a:r>
            <a:r>
              <a:rPr lang="fr-FR" sz="2400" b="1" dirty="0">
                <a:solidFill>
                  <a:schemeClr val="bg1"/>
                </a:solidFill>
              </a:rPr>
              <a:t>ET FONCTIONNEMENT</a:t>
            </a:r>
          </a:p>
        </p:txBody>
      </p:sp>
    </p:spTree>
    <p:extLst>
      <p:ext uri="{BB962C8B-B14F-4D97-AF65-F5344CB8AC3E}">
        <p14:creationId xmlns:p14="http://schemas.microsoft.com/office/powerpoint/2010/main" val="39940421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932040" y="2564904"/>
            <a:ext cx="3772936" cy="2862322"/>
          </a:xfrm>
          <a:prstGeom prst="rect">
            <a:avLst/>
          </a:prstGeom>
        </p:spPr>
        <p:txBody>
          <a:bodyPr wrap="square">
            <a:spAutoFit/>
          </a:bodyPr>
          <a:lstStyle/>
          <a:p>
            <a:pPr algn="ctr">
              <a:spcBef>
                <a:spcPct val="0"/>
              </a:spcBef>
            </a:pPr>
            <a:r>
              <a:rPr lang="fr-FR" altLang="en-US" sz="3600" b="1" dirty="0" smtClean="0">
                <a:solidFill>
                  <a:schemeClr val="bg1"/>
                </a:solidFill>
                <a:cs typeface="Times New Roman" panose="02020603050405020304" pitchFamily="18" charset="0"/>
              </a:rPr>
              <a:t>Objectifs d’un système d’Information Multisectoriel pour la Nutrition</a:t>
            </a:r>
            <a:endParaRPr lang="fr-FR" altLang="en-US" sz="36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5961772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latin typeface="+mj-lt"/>
              </a:rPr>
              <a:pPr/>
              <a:t>9</a:t>
            </a:fld>
            <a:endParaRPr lang="fr-FR">
              <a:latin typeface="+mj-lt"/>
            </a:endParaRPr>
          </a:p>
        </p:txBody>
      </p:sp>
      <p:sp>
        <p:nvSpPr>
          <p:cNvPr id="7" name="Espace réservé du numéro de diapositive 3">
            <a:extLst>
              <a:ext uri="{FF2B5EF4-FFF2-40B4-BE49-F238E27FC236}">
                <a16:creationId xmlns:a16="http://schemas.microsoft.com/office/drawing/2014/main" id="{BC6DABDC-D11D-4D1A-8A6B-2B1A7884AB07}"/>
              </a:ext>
            </a:extLst>
          </p:cNvPr>
          <p:cNvSpPr txBox="1">
            <a:spLocks/>
          </p:cNvSpPr>
          <p:nvPr/>
        </p:nvSpPr>
        <p:spPr>
          <a:xfrm>
            <a:off x="8388424" y="6453336"/>
            <a:ext cx="621432"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C702AE-1502-43AE-8DBA-2BCAD3408EF2}" type="slidenum">
              <a:rPr lang="fr-FR" smtClean="0">
                <a:latin typeface="+mj-lt"/>
              </a:rPr>
              <a:pPr/>
              <a:t>9</a:t>
            </a:fld>
            <a:endParaRPr lang="fr-FR">
              <a:latin typeface="+mj-lt"/>
            </a:endParaRPr>
          </a:p>
        </p:txBody>
      </p:sp>
      <p:sp>
        <p:nvSpPr>
          <p:cNvPr id="2" name="ZoneTexte 1">
            <a:extLst>
              <a:ext uri="{FF2B5EF4-FFF2-40B4-BE49-F238E27FC236}">
                <a16:creationId xmlns:a16="http://schemas.microsoft.com/office/drawing/2014/main" id="{DC70A9B6-E4A4-4845-8808-D3230C4CD531}"/>
              </a:ext>
            </a:extLst>
          </p:cNvPr>
          <p:cNvSpPr txBox="1"/>
          <p:nvPr/>
        </p:nvSpPr>
        <p:spPr>
          <a:xfrm>
            <a:off x="4572000" y="5374957"/>
            <a:ext cx="4499479" cy="646331"/>
          </a:xfrm>
          <a:prstGeom prst="rect">
            <a:avLst/>
          </a:prstGeom>
        </p:spPr>
        <p:txBody>
          <a:bodyPr wrap="square">
            <a:spAutoFit/>
          </a:bodyPr>
          <a:lstStyle>
            <a:defPPr>
              <a:defRPr lang="fr-FR"/>
            </a:defPPr>
            <a:lvl1pPr algn="r">
              <a:defRPr b="1"/>
            </a:lvl1pPr>
          </a:lstStyle>
          <a:p>
            <a:r>
              <a:rPr lang="fr-FR" dirty="0"/>
              <a:t>Faciliter la compréhension et répondre aux enjeux et défis de la nutrition</a:t>
            </a:r>
          </a:p>
        </p:txBody>
      </p:sp>
      <p:sp>
        <p:nvSpPr>
          <p:cNvPr id="9" name="ZoneTexte 8">
            <a:extLst>
              <a:ext uri="{FF2B5EF4-FFF2-40B4-BE49-F238E27FC236}">
                <a16:creationId xmlns:a16="http://schemas.microsoft.com/office/drawing/2014/main" id="{19F28B3C-3934-41F4-98BE-BE7F321BF10B}"/>
              </a:ext>
            </a:extLst>
          </p:cNvPr>
          <p:cNvSpPr txBox="1"/>
          <p:nvPr/>
        </p:nvSpPr>
        <p:spPr>
          <a:xfrm>
            <a:off x="107504" y="1490539"/>
            <a:ext cx="2160240" cy="461665"/>
          </a:xfrm>
          <a:prstGeom prst="rect">
            <a:avLst/>
          </a:prstGeom>
          <a:noFill/>
        </p:spPr>
        <p:txBody>
          <a:bodyPr wrap="square" rtlCol="0">
            <a:spAutoFit/>
          </a:bodyPr>
          <a:lstStyle/>
          <a:p>
            <a:r>
              <a:rPr lang="fr-FR" sz="2400" b="1" dirty="0">
                <a:solidFill>
                  <a:schemeClr val="accent5">
                    <a:lumMod val="50000"/>
                  </a:schemeClr>
                </a:solidFill>
              </a:rPr>
              <a:t>OBJECTIFS</a:t>
            </a:r>
          </a:p>
        </p:txBody>
      </p:sp>
      <p:sp>
        <p:nvSpPr>
          <p:cNvPr id="10" name="Rectangle 9">
            <a:extLst>
              <a:ext uri="{FF2B5EF4-FFF2-40B4-BE49-F238E27FC236}">
                <a16:creationId xmlns:a16="http://schemas.microsoft.com/office/drawing/2014/main" id="{F973F076-E4BD-4CCE-85DA-5C5C170D98C4}"/>
              </a:ext>
            </a:extLst>
          </p:cNvPr>
          <p:cNvSpPr/>
          <p:nvPr/>
        </p:nvSpPr>
        <p:spPr>
          <a:xfrm>
            <a:off x="292885" y="2232031"/>
            <a:ext cx="3487027" cy="707886"/>
          </a:xfrm>
          <a:prstGeom prst="rect">
            <a:avLst/>
          </a:prstGeom>
          <a:noFill/>
        </p:spPr>
        <p:txBody>
          <a:bodyPr wrap="square">
            <a:spAutoFit/>
          </a:bodyPr>
          <a:lstStyle/>
          <a:p>
            <a:r>
              <a:rPr lang="fr-FR" sz="2000" b="1" dirty="0">
                <a:solidFill>
                  <a:srgbClr val="C00000"/>
                </a:solidFill>
              </a:rPr>
              <a:t>CENTRALE : Placé  au carrefour des secteurs</a:t>
            </a:r>
          </a:p>
        </p:txBody>
      </p:sp>
      <p:sp>
        <p:nvSpPr>
          <p:cNvPr id="13" name="Rectangle 12">
            <a:extLst>
              <a:ext uri="{FF2B5EF4-FFF2-40B4-BE49-F238E27FC236}">
                <a16:creationId xmlns:a16="http://schemas.microsoft.com/office/drawing/2014/main" id="{9985D976-7BFB-44B1-81FF-3EE5A0FE90D7}"/>
              </a:ext>
            </a:extLst>
          </p:cNvPr>
          <p:cNvSpPr/>
          <p:nvPr/>
        </p:nvSpPr>
        <p:spPr>
          <a:xfrm>
            <a:off x="6859728" y="1873159"/>
            <a:ext cx="2133511" cy="369332"/>
          </a:xfrm>
          <a:prstGeom prst="rect">
            <a:avLst/>
          </a:prstGeom>
        </p:spPr>
        <p:txBody>
          <a:bodyPr wrap="square">
            <a:spAutoFit/>
          </a:bodyPr>
          <a:lstStyle/>
          <a:p>
            <a:pPr algn="r"/>
            <a:r>
              <a:rPr lang="fr-FR" b="1" dirty="0"/>
              <a:t>Multisectorialité	</a:t>
            </a:r>
          </a:p>
        </p:txBody>
      </p:sp>
      <p:sp>
        <p:nvSpPr>
          <p:cNvPr id="18" name="Rectangle 17">
            <a:extLst>
              <a:ext uri="{FF2B5EF4-FFF2-40B4-BE49-F238E27FC236}">
                <a16:creationId xmlns:a16="http://schemas.microsoft.com/office/drawing/2014/main" id="{7E2957FF-0826-4D00-B8C7-109A6B860E6D}"/>
              </a:ext>
            </a:extLst>
          </p:cNvPr>
          <p:cNvSpPr/>
          <p:nvPr/>
        </p:nvSpPr>
        <p:spPr>
          <a:xfrm>
            <a:off x="6417299" y="2337652"/>
            <a:ext cx="2598196" cy="646331"/>
          </a:xfrm>
          <a:prstGeom prst="rect">
            <a:avLst/>
          </a:prstGeom>
        </p:spPr>
        <p:txBody>
          <a:bodyPr wrap="square">
            <a:spAutoFit/>
          </a:bodyPr>
          <a:lstStyle/>
          <a:p>
            <a:pPr algn="r"/>
            <a:r>
              <a:rPr lang="fr-FR" b="1" dirty="0"/>
              <a:t>Simplicité de l’accès </a:t>
            </a:r>
          </a:p>
          <a:p>
            <a:pPr algn="r"/>
            <a:r>
              <a:rPr lang="fr-FR" b="1" dirty="0"/>
              <a:t>l’information</a:t>
            </a:r>
          </a:p>
        </p:txBody>
      </p:sp>
      <p:cxnSp>
        <p:nvCxnSpPr>
          <p:cNvPr id="20" name="Connecteur droit avec flèche 19">
            <a:extLst>
              <a:ext uri="{FF2B5EF4-FFF2-40B4-BE49-F238E27FC236}">
                <a16:creationId xmlns:a16="http://schemas.microsoft.com/office/drawing/2014/main" id="{F0AB4AE7-ED27-42D9-B37C-D654B95DB532}"/>
              </a:ext>
            </a:extLst>
          </p:cNvPr>
          <p:cNvCxnSpPr>
            <a:cxnSpLocks/>
            <a:stCxn id="10" idx="3"/>
            <a:endCxn id="13" idx="1"/>
          </p:cNvCxnSpPr>
          <p:nvPr/>
        </p:nvCxnSpPr>
        <p:spPr>
          <a:xfrm flipV="1">
            <a:off x="3779912" y="2057825"/>
            <a:ext cx="3079816" cy="528149"/>
          </a:xfrm>
          <a:prstGeom prst="straightConnector1">
            <a:avLst/>
          </a:prstGeom>
          <a:ln w="28575">
            <a:solidFill>
              <a:schemeClr val="tx2">
                <a:lumMod val="5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3464350A-2BFE-4595-9E73-C45BF71DF47F}"/>
              </a:ext>
            </a:extLst>
          </p:cNvPr>
          <p:cNvCxnSpPr>
            <a:cxnSpLocks/>
            <a:stCxn id="10" idx="3"/>
            <a:endCxn id="18" idx="1"/>
          </p:cNvCxnSpPr>
          <p:nvPr/>
        </p:nvCxnSpPr>
        <p:spPr>
          <a:xfrm>
            <a:off x="3779912" y="2585974"/>
            <a:ext cx="2637387" cy="74844"/>
          </a:xfrm>
          <a:prstGeom prst="straightConnector1">
            <a:avLst/>
          </a:prstGeom>
          <a:ln w="28575">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8690BF53-38F0-4265-B3DE-5BA484CA4392}"/>
              </a:ext>
            </a:extLst>
          </p:cNvPr>
          <p:cNvSpPr/>
          <p:nvPr/>
        </p:nvSpPr>
        <p:spPr>
          <a:xfrm>
            <a:off x="323529" y="3291686"/>
            <a:ext cx="2557274" cy="1015663"/>
          </a:xfrm>
          <a:prstGeom prst="rect">
            <a:avLst/>
          </a:prstGeom>
          <a:noFill/>
        </p:spPr>
        <p:txBody>
          <a:bodyPr wrap="square">
            <a:spAutoFit/>
          </a:bodyPr>
          <a:lstStyle/>
          <a:p>
            <a:r>
              <a:rPr lang="fr-FR" sz="2000" b="1" dirty="0">
                <a:solidFill>
                  <a:srgbClr val="C00000"/>
                </a:solidFill>
              </a:rPr>
              <a:t>Donner des tendances générales</a:t>
            </a:r>
          </a:p>
        </p:txBody>
      </p:sp>
      <p:sp>
        <p:nvSpPr>
          <p:cNvPr id="31" name="Rectangle 30">
            <a:extLst>
              <a:ext uri="{FF2B5EF4-FFF2-40B4-BE49-F238E27FC236}">
                <a16:creationId xmlns:a16="http://schemas.microsoft.com/office/drawing/2014/main" id="{74B6DDB2-A71B-4A11-A4DA-12E160733A97}"/>
              </a:ext>
            </a:extLst>
          </p:cNvPr>
          <p:cNvSpPr/>
          <p:nvPr/>
        </p:nvSpPr>
        <p:spPr>
          <a:xfrm>
            <a:off x="6630192" y="3153186"/>
            <a:ext cx="2374594" cy="646331"/>
          </a:xfrm>
          <a:prstGeom prst="rect">
            <a:avLst/>
          </a:prstGeom>
        </p:spPr>
        <p:txBody>
          <a:bodyPr wrap="square">
            <a:spAutoFit/>
          </a:bodyPr>
          <a:lstStyle/>
          <a:p>
            <a:pPr algn="r"/>
            <a:r>
              <a:rPr lang="fr-FR" b="1" dirty="0"/>
              <a:t>Informations claires et rapides</a:t>
            </a:r>
          </a:p>
        </p:txBody>
      </p:sp>
      <p:sp>
        <p:nvSpPr>
          <p:cNvPr id="32" name="Rectangle 31">
            <a:extLst>
              <a:ext uri="{FF2B5EF4-FFF2-40B4-BE49-F238E27FC236}">
                <a16:creationId xmlns:a16="http://schemas.microsoft.com/office/drawing/2014/main" id="{08E57B9E-D6B7-4184-AB20-1956FC4CB318}"/>
              </a:ext>
            </a:extLst>
          </p:cNvPr>
          <p:cNvSpPr/>
          <p:nvPr/>
        </p:nvSpPr>
        <p:spPr>
          <a:xfrm>
            <a:off x="6529398" y="3894678"/>
            <a:ext cx="2480457" cy="646331"/>
          </a:xfrm>
          <a:prstGeom prst="rect">
            <a:avLst/>
          </a:prstGeom>
        </p:spPr>
        <p:txBody>
          <a:bodyPr wrap="square">
            <a:spAutoFit/>
          </a:bodyPr>
          <a:lstStyle/>
          <a:p>
            <a:pPr algn="r"/>
            <a:r>
              <a:rPr lang="fr-FR" b="1" dirty="0"/>
              <a:t>Mieux informer, orienter et planifier </a:t>
            </a:r>
          </a:p>
        </p:txBody>
      </p:sp>
      <p:cxnSp>
        <p:nvCxnSpPr>
          <p:cNvPr id="33" name="Connecteur droit avec flèche 32">
            <a:extLst>
              <a:ext uri="{FF2B5EF4-FFF2-40B4-BE49-F238E27FC236}">
                <a16:creationId xmlns:a16="http://schemas.microsoft.com/office/drawing/2014/main" id="{ACE2DFC0-11DA-4564-9A34-7A670B7759FB}"/>
              </a:ext>
            </a:extLst>
          </p:cNvPr>
          <p:cNvCxnSpPr>
            <a:cxnSpLocks/>
            <a:stCxn id="30" idx="3"/>
            <a:endCxn id="31" idx="1"/>
          </p:cNvCxnSpPr>
          <p:nvPr/>
        </p:nvCxnSpPr>
        <p:spPr>
          <a:xfrm flipV="1">
            <a:off x="2880803" y="3476352"/>
            <a:ext cx="3749389" cy="323166"/>
          </a:xfrm>
          <a:prstGeom prst="straightConnector1">
            <a:avLst/>
          </a:prstGeom>
          <a:ln w="28575">
            <a:solidFill>
              <a:schemeClr val="tx2">
                <a:lumMod val="5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34" name="Connecteur droit avec flèche 33">
            <a:extLst>
              <a:ext uri="{FF2B5EF4-FFF2-40B4-BE49-F238E27FC236}">
                <a16:creationId xmlns:a16="http://schemas.microsoft.com/office/drawing/2014/main" id="{3B3E3BEB-8D27-4121-B170-4E89A8462B50}"/>
              </a:ext>
            </a:extLst>
          </p:cNvPr>
          <p:cNvCxnSpPr>
            <a:cxnSpLocks/>
            <a:stCxn id="30" idx="3"/>
            <a:endCxn id="32" idx="1"/>
          </p:cNvCxnSpPr>
          <p:nvPr/>
        </p:nvCxnSpPr>
        <p:spPr>
          <a:xfrm>
            <a:off x="2880803" y="3799518"/>
            <a:ext cx="3648595" cy="418326"/>
          </a:xfrm>
          <a:prstGeom prst="straightConnector1">
            <a:avLst/>
          </a:prstGeom>
          <a:ln w="28575">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DEC75852-2EDD-4E5F-ADF2-16ABC42DA9EB}"/>
              </a:ext>
            </a:extLst>
          </p:cNvPr>
          <p:cNvSpPr/>
          <p:nvPr/>
        </p:nvSpPr>
        <p:spPr>
          <a:xfrm>
            <a:off x="292885" y="4370277"/>
            <a:ext cx="2158390" cy="1323439"/>
          </a:xfrm>
          <a:prstGeom prst="rect">
            <a:avLst/>
          </a:prstGeom>
          <a:noFill/>
        </p:spPr>
        <p:txBody>
          <a:bodyPr wrap="square">
            <a:spAutoFit/>
          </a:bodyPr>
          <a:lstStyle/>
          <a:p>
            <a:r>
              <a:rPr lang="fr-FR" sz="2000" b="1" dirty="0">
                <a:solidFill>
                  <a:srgbClr val="C00000"/>
                </a:solidFill>
              </a:rPr>
              <a:t>Assurer la valorisation et l’analyse approfondie</a:t>
            </a:r>
          </a:p>
        </p:txBody>
      </p:sp>
      <p:sp>
        <p:nvSpPr>
          <p:cNvPr id="40" name="Rectangle 39">
            <a:extLst>
              <a:ext uri="{FF2B5EF4-FFF2-40B4-BE49-F238E27FC236}">
                <a16:creationId xmlns:a16="http://schemas.microsoft.com/office/drawing/2014/main" id="{0BA5B6D6-65EB-4D0D-9F7F-C4CAAA0F684A}"/>
              </a:ext>
            </a:extLst>
          </p:cNvPr>
          <p:cNvSpPr/>
          <p:nvPr/>
        </p:nvSpPr>
        <p:spPr>
          <a:xfrm>
            <a:off x="6154021" y="4774668"/>
            <a:ext cx="2874718" cy="369332"/>
          </a:xfrm>
          <a:prstGeom prst="rect">
            <a:avLst/>
          </a:prstGeom>
        </p:spPr>
        <p:txBody>
          <a:bodyPr wrap="square">
            <a:spAutoFit/>
          </a:bodyPr>
          <a:lstStyle/>
          <a:p>
            <a:pPr algn="r"/>
            <a:r>
              <a:rPr lang="fr-FR" b="1" dirty="0"/>
              <a:t>Partage et redevabilité </a:t>
            </a:r>
          </a:p>
        </p:txBody>
      </p:sp>
      <p:cxnSp>
        <p:nvCxnSpPr>
          <p:cNvPr id="41" name="Connecteur droit avec flèche 40">
            <a:extLst>
              <a:ext uri="{FF2B5EF4-FFF2-40B4-BE49-F238E27FC236}">
                <a16:creationId xmlns:a16="http://schemas.microsoft.com/office/drawing/2014/main" id="{2EA44152-06AD-4950-A051-CBAFFD4A26A0}"/>
              </a:ext>
            </a:extLst>
          </p:cNvPr>
          <p:cNvCxnSpPr>
            <a:cxnSpLocks/>
            <a:stCxn id="39" idx="3"/>
            <a:endCxn id="40" idx="1"/>
          </p:cNvCxnSpPr>
          <p:nvPr/>
        </p:nvCxnSpPr>
        <p:spPr>
          <a:xfrm flipV="1">
            <a:off x="2451275" y="4959334"/>
            <a:ext cx="3702746" cy="72663"/>
          </a:xfrm>
          <a:prstGeom prst="straightConnector1">
            <a:avLst/>
          </a:prstGeom>
          <a:ln w="28575">
            <a:solidFill>
              <a:schemeClr val="tx2">
                <a:lumMod val="5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42" name="Connecteur droit avec flèche 41">
            <a:extLst>
              <a:ext uri="{FF2B5EF4-FFF2-40B4-BE49-F238E27FC236}">
                <a16:creationId xmlns:a16="http://schemas.microsoft.com/office/drawing/2014/main" id="{23123127-9DD5-4EFE-900B-CE5D5475DE2E}"/>
              </a:ext>
            </a:extLst>
          </p:cNvPr>
          <p:cNvCxnSpPr>
            <a:cxnSpLocks/>
            <a:stCxn id="39" idx="3"/>
            <a:endCxn id="2" idx="1"/>
          </p:cNvCxnSpPr>
          <p:nvPr/>
        </p:nvCxnSpPr>
        <p:spPr>
          <a:xfrm>
            <a:off x="2451275" y="5031997"/>
            <a:ext cx="2120725" cy="666126"/>
          </a:xfrm>
          <a:prstGeom prst="straightConnector1">
            <a:avLst/>
          </a:prstGeom>
          <a:ln w="28575">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ZoneTexte 25"/>
          <p:cNvSpPr txBox="1"/>
          <p:nvPr/>
        </p:nvSpPr>
        <p:spPr>
          <a:xfrm>
            <a:off x="2123728" y="146857"/>
            <a:ext cx="7128792" cy="400110"/>
          </a:xfrm>
          <a:prstGeom prst="rect">
            <a:avLst/>
          </a:prstGeom>
          <a:noFill/>
        </p:spPr>
        <p:txBody>
          <a:bodyPr wrap="square" rtlCol="0">
            <a:spAutoFit/>
          </a:bodyPr>
          <a:lstStyle/>
          <a:p>
            <a:pPr algn="ctr" defTabSz="363538">
              <a:tabLst>
                <a:tab pos="903288" algn="l"/>
                <a:tab pos="1077913" algn="l"/>
              </a:tabLst>
            </a:pPr>
            <a:r>
              <a:rPr lang="fr-FR" sz="2000" b="1" dirty="0" smtClean="0">
                <a:solidFill>
                  <a:schemeClr val="bg1"/>
                </a:solidFill>
              </a:rPr>
              <a:t>OBJECTIFS </a:t>
            </a:r>
            <a:r>
              <a:rPr lang="fr-FR" sz="2000" b="1" dirty="0">
                <a:solidFill>
                  <a:schemeClr val="bg1"/>
                </a:solidFill>
              </a:rPr>
              <a:t>D’UN SI MULTISECTORIEL POUR LA NUTRITION</a:t>
            </a:r>
          </a:p>
        </p:txBody>
      </p:sp>
    </p:spTree>
    <p:extLst>
      <p:ext uri="{BB962C8B-B14F-4D97-AF65-F5344CB8AC3E}">
        <p14:creationId xmlns:p14="http://schemas.microsoft.com/office/powerpoint/2010/main" val="4083282827"/>
      </p:ext>
    </p:extLst>
  </p:cSld>
  <p:clrMapOvr>
    <a:masterClrMapping/>
  </p:clrMapOvr>
  <p:timing>
    <p:tnLst>
      <p:par>
        <p:cTn id="1" dur="indefinite" restart="never" nodeType="tmRoot"/>
      </p:par>
    </p:tnLst>
  </p:timing>
</p:sld>
</file>

<file path=ppt/theme/theme1.xml><?xml version="1.0" encoding="utf-8"?>
<a:theme xmlns:a="http://schemas.openxmlformats.org/drawingml/2006/main" name="Conception personnalisée">
  <a:themeElements>
    <a:clrScheme name="NIPN">
      <a:dk1>
        <a:srgbClr val="575757"/>
      </a:dk1>
      <a:lt1>
        <a:srgbClr val="FFFFFF"/>
      </a:lt1>
      <a:dk2>
        <a:srgbClr val="36C1C2"/>
      </a:dk2>
      <a:lt2>
        <a:srgbClr val="FFFFFF"/>
      </a:lt2>
      <a:accent1>
        <a:srgbClr val="0081AE"/>
      </a:accent1>
      <a:accent2>
        <a:srgbClr val="86C286"/>
      </a:accent2>
      <a:accent3>
        <a:srgbClr val="34AE8D"/>
      </a:accent3>
      <a:accent4>
        <a:srgbClr val="0081AE"/>
      </a:accent4>
      <a:accent5>
        <a:srgbClr val="36C1C2"/>
      </a:accent5>
      <a:accent6>
        <a:srgbClr val="DADC4B"/>
      </a:accent6>
      <a:hlink>
        <a:srgbClr val="34AE8D"/>
      </a:hlink>
      <a:folHlink>
        <a:srgbClr val="34AE8D"/>
      </a:folHlink>
    </a:clrScheme>
    <a:fontScheme name="NIP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NIPN">
      <a:dk1>
        <a:srgbClr val="575757"/>
      </a:dk1>
      <a:lt1>
        <a:srgbClr val="FFFFFF"/>
      </a:lt1>
      <a:dk2>
        <a:srgbClr val="36C1C2"/>
      </a:dk2>
      <a:lt2>
        <a:srgbClr val="FFFFFF"/>
      </a:lt2>
      <a:accent1>
        <a:srgbClr val="0081AE"/>
      </a:accent1>
      <a:accent2>
        <a:srgbClr val="86C286"/>
      </a:accent2>
      <a:accent3>
        <a:srgbClr val="34AE8D"/>
      </a:accent3>
      <a:accent4>
        <a:srgbClr val="0081AE"/>
      </a:accent4>
      <a:accent5>
        <a:srgbClr val="36C1C2"/>
      </a:accent5>
      <a:accent6>
        <a:srgbClr val="DADC4B"/>
      </a:accent6>
      <a:hlink>
        <a:srgbClr val="34AE8D"/>
      </a:hlink>
      <a:folHlink>
        <a:srgbClr val="34AE8D"/>
      </a:folHlink>
    </a:clrScheme>
    <a:fontScheme name="NIP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hème Office">
  <a:themeElements>
    <a:clrScheme name="NIPN">
      <a:dk1>
        <a:srgbClr val="575757"/>
      </a:dk1>
      <a:lt1>
        <a:srgbClr val="FFFFFF"/>
      </a:lt1>
      <a:dk2>
        <a:srgbClr val="36C1C2"/>
      </a:dk2>
      <a:lt2>
        <a:srgbClr val="FFFFFF"/>
      </a:lt2>
      <a:accent1>
        <a:srgbClr val="0081AE"/>
      </a:accent1>
      <a:accent2>
        <a:srgbClr val="86C286"/>
      </a:accent2>
      <a:accent3>
        <a:srgbClr val="34AE8D"/>
      </a:accent3>
      <a:accent4>
        <a:srgbClr val="0081AE"/>
      </a:accent4>
      <a:accent5>
        <a:srgbClr val="36C1C2"/>
      </a:accent5>
      <a:accent6>
        <a:srgbClr val="DADC4B"/>
      </a:accent6>
      <a:hlink>
        <a:srgbClr val="34AE8D"/>
      </a:hlink>
      <a:folHlink>
        <a:srgbClr val="34AE8D"/>
      </a:folHlink>
    </a:clrScheme>
    <a:fontScheme name="NIP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24209</TotalTime>
  <Words>3113</Words>
  <Application>Microsoft Office PowerPoint</Application>
  <PresentationFormat>Affichage à l'écran (4:3)</PresentationFormat>
  <Paragraphs>350</Paragraphs>
  <Slides>24</Slides>
  <Notes>24</Notes>
  <HiddenSlides>0</HiddenSlides>
  <MMClips>0</MMClips>
  <ScaleCrop>false</ScaleCrop>
  <HeadingPairs>
    <vt:vector size="6" baseType="variant">
      <vt:variant>
        <vt:lpstr>Polices utilisées</vt:lpstr>
      </vt:variant>
      <vt:variant>
        <vt:i4>6</vt:i4>
      </vt:variant>
      <vt:variant>
        <vt:lpstr>Thème</vt:lpstr>
      </vt:variant>
      <vt:variant>
        <vt:i4>3</vt:i4>
      </vt:variant>
      <vt:variant>
        <vt:lpstr>Titres des diapositives</vt:lpstr>
      </vt:variant>
      <vt:variant>
        <vt:i4>24</vt:i4>
      </vt:variant>
    </vt:vector>
  </HeadingPairs>
  <TitlesOfParts>
    <vt:vector size="33" baseType="lpstr">
      <vt:lpstr>Arial</vt:lpstr>
      <vt:lpstr>Calibri</vt:lpstr>
      <vt:lpstr>Times New Roman</vt:lpstr>
      <vt:lpstr>Trebuchet MS</vt:lpstr>
      <vt:lpstr>Wingdings</vt:lpstr>
      <vt:lpstr>Wingdings 2</vt:lpstr>
      <vt:lpstr>Conception personnalisée</vt:lpstr>
      <vt:lpstr>Thème Office</vt:lpstr>
      <vt:lpstr>1_Thème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L’objectif global du Plan Cadre d’Analyse est de fournir de l’information de qualité aux décideurs en réponse aux questions qu’ils se posent à partir des évidences scientifiques et des analyses statistiques simples et avancés.  De façon spécifiques il s’agit de :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Système d'Information pour la Nutrition</dc:title>
  <dc:creator>Almoustapha THEODORE YATTA</dc:creator>
  <cp:lastModifiedBy>Balarabe</cp:lastModifiedBy>
  <cp:revision>495</cp:revision>
  <cp:lastPrinted>2020-06-10T10:43:31Z</cp:lastPrinted>
  <dcterms:created xsi:type="dcterms:W3CDTF">2016-04-15T07:54:58Z</dcterms:created>
  <dcterms:modified xsi:type="dcterms:W3CDTF">2024-03-25T10:05:46Z</dcterms:modified>
</cp:coreProperties>
</file>