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4" r:id="rId2"/>
    <p:sldMasterId id="2147483686" r:id="rId3"/>
    <p:sldMasterId id="2147483697" r:id="rId4"/>
    <p:sldMasterId id="2147483709" r:id="rId5"/>
    <p:sldMasterId id="2147483714" r:id="rId6"/>
  </p:sldMasterIdLst>
  <p:notesMasterIdLst>
    <p:notesMasterId r:id="rId99"/>
  </p:notesMasterIdLst>
  <p:sldIdLst>
    <p:sldId id="285" r:id="rId7"/>
    <p:sldId id="772" r:id="rId8"/>
    <p:sldId id="773" r:id="rId9"/>
    <p:sldId id="774" r:id="rId10"/>
    <p:sldId id="775" r:id="rId11"/>
    <p:sldId id="776" r:id="rId12"/>
    <p:sldId id="777" r:id="rId13"/>
    <p:sldId id="778" r:id="rId14"/>
    <p:sldId id="779" r:id="rId15"/>
    <p:sldId id="780" r:id="rId16"/>
    <p:sldId id="781" r:id="rId17"/>
    <p:sldId id="782" r:id="rId18"/>
    <p:sldId id="783" r:id="rId19"/>
    <p:sldId id="784" r:id="rId20"/>
    <p:sldId id="785" r:id="rId21"/>
    <p:sldId id="786" r:id="rId22"/>
    <p:sldId id="787" r:id="rId23"/>
    <p:sldId id="788" r:id="rId24"/>
    <p:sldId id="789" r:id="rId25"/>
    <p:sldId id="790" r:id="rId26"/>
    <p:sldId id="791" r:id="rId27"/>
    <p:sldId id="792" r:id="rId28"/>
    <p:sldId id="793" r:id="rId29"/>
    <p:sldId id="794" r:id="rId30"/>
    <p:sldId id="795" r:id="rId31"/>
    <p:sldId id="796" r:id="rId32"/>
    <p:sldId id="797" r:id="rId33"/>
    <p:sldId id="798" r:id="rId34"/>
    <p:sldId id="799" r:id="rId35"/>
    <p:sldId id="800" r:id="rId36"/>
    <p:sldId id="801" r:id="rId37"/>
    <p:sldId id="802" r:id="rId38"/>
    <p:sldId id="803" r:id="rId39"/>
    <p:sldId id="804" r:id="rId40"/>
    <p:sldId id="805" r:id="rId41"/>
    <p:sldId id="806" r:id="rId42"/>
    <p:sldId id="807" r:id="rId43"/>
    <p:sldId id="808" r:id="rId44"/>
    <p:sldId id="809" r:id="rId45"/>
    <p:sldId id="810" r:id="rId46"/>
    <p:sldId id="811" r:id="rId47"/>
    <p:sldId id="812" r:id="rId48"/>
    <p:sldId id="813" r:id="rId49"/>
    <p:sldId id="814" r:id="rId50"/>
    <p:sldId id="815" r:id="rId51"/>
    <p:sldId id="816" r:id="rId52"/>
    <p:sldId id="817" r:id="rId53"/>
    <p:sldId id="818" r:id="rId54"/>
    <p:sldId id="819" r:id="rId55"/>
    <p:sldId id="820" r:id="rId56"/>
    <p:sldId id="821" r:id="rId57"/>
    <p:sldId id="822" r:id="rId58"/>
    <p:sldId id="823" r:id="rId59"/>
    <p:sldId id="824" r:id="rId60"/>
    <p:sldId id="825" r:id="rId61"/>
    <p:sldId id="826" r:id="rId62"/>
    <p:sldId id="827" r:id="rId63"/>
    <p:sldId id="828" r:id="rId64"/>
    <p:sldId id="829" r:id="rId65"/>
    <p:sldId id="830" r:id="rId66"/>
    <p:sldId id="831" r:id="rId67"/>
    <p:sldId id="832" r:id="rId68"/>
    <p:sldId id="833" r:id="rId69"/>
    <p:sldId id="834" r:id="rId70"/>
    <p:sldId id="835" r:id="rId71"/>
    <p:sldId id="836" r:id="rId72"/>
    <p:sldId id="837" r:id="rId73"/>
    <p:sldId id="838" r:id="rId74"/>
    <p:sldId id="839" r:id="rId75"/>
    <p:sldId id="840" r:id="rId76"/>
    <p:sldId id="841" r:id="rId77"/>
    <p:sldId id="842" r:id="rId78"/>
    <p:sldId id="843" r:id="rId79"/>
    <p:sldId id="844" r:id="rId80"/>
    <p:sldId id="845" r:id="rId81"/>
    <p:sldId id="846" r:id="rId82"/>
    <p:sldId id="847" r:id="rId83"/>
    <p:sldId id="848" r:id="rId84"/>
    <p:sldId id="849" r:id="rId85"/>
    <p:sldId id="850" r:id="rId86"/>
    <p:sldId id="851" r:id="rId87"/>
    <p:sldId id="852" r:id="rId88"/>
    <p:sldId id="853" r:id="rId89"/>
    <p:sldId id="854" r:id="rId90"/>
    <p:sldId id="855" r:id="rId91"/>
    <p:sldId id="856" r:id="rId92"/>
    <p:sldId id="857" r:id="rId93"/>
    <p:sldId id="858" r:id="rId94"/>
    <p:sldId id="859" r:id="rId95"/>
    <p:sldId id="860" r:id="rId96"/>
    <p:sldId id="861" r:id="rId97"/>
    <p:sldId id="864"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med Ag Bendech" initials="MAB" lastIdx="2" clrIdx="0">
    <p:extLst>
      <p:ext uri="{19B8F6BF-5375-455C-9EA6-DF929625EA0E}">
        <p15:presenceInfo xmlns:p15="http://schemas.microsoft.com/office/powerpoint/2012/main" userId="f4963605f58228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4" autoAdjust="0"/>
    <p:restoredTop sz="94291" autoAdjust="0"/>
  </p:normalViewPr>
  <p:slideViewPr>
    <p:cSldViewPr snapToGrid="0" snapToObjects="1">
      <p:cViewPr varScale="1">
        <p:scale>
          <a:sx n="88" d="100"/>
          <a:sy n="88" d="100"/>
        </p:scale>
        <p:origin x="1402" y="6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7FF1E-54B8-9941-BE30-7F36A785D88D}" type="datetimeFigureOut">
              <a:rPr lang="en-US" smtClean="0"/>
              <a:t>5/31/2024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B3D7D-1505-C742-A048-C6BCEE7E0C5F}" type="slidenum">
              <a:rPr lang="en-US" smtClean="0"/>
              <a:t>‹N°›</a:t>
            </a:fld>
            <a:endParaRPr lang="en-US" dirty="0"/>
          </a:p>
        </p:txBody>
      </p:sp>
    </p:spTree>
    <p:extLst>
      <p:ext uri="{BB962C8B-B14F-4D97-AF65-F5344CB8AC3E}">
        <p14:creationId xmlns:p14="http://schemas.microsoft.com/office/powerpoint/2010/main" val="357218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B9BF62-CEDF-4C5E-8693-984D6C3EA341}" type="slidenum">
              <a:rPr lang="en-GB" smtClean="0"/>
              <a:t>1</a:t>
            </a:fld>
            <a:endParaRPr lang="en-GB" dirty="0"/>
          </a:p>
        </p:txBody>
      </p:sp>
    </p:spTree>
    <p:extLst>
      <p:ext uri="{BB962C8B-B14F-4D97-AF65-F5344CB8AC3E}">
        <p14:creationId xmlns:p14="http://schemas.microsoft.com/office/powerpoint/2010/main" val="3271758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txBox="1">
            <a:spLocks noGrp="1"/>
          </p:cNvSpPr>
          <p:nvPr>
            <p:ph type="body" sz="quarter" idx="1"/>
          </p:nvPr>
        </p:nvSpPr>
        <p:spPr/>
        <p:txBody>
          <a:bodyPr/>
          <a:lstStyle/>
          <a:p>
            <a:endParaRPr lang="fr-CA"/>
          </a:p>
        </p:txBody>
      </p:sp>
      <p:sp>
        <p:nvSpPr>
          <p:cNvPr id="4" name="Espace réservé du numéro de diapositive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A3B9C95-6E58-4103-829B-D2B5C8C31CB6}" type="slidenum">
              <a:t>23</a:t>
            </a:fld>
            <a:endParaRPr lang="fr-CA"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28299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txBox="1">
            <a:spLocks noGrp="1"/>
          </p:cNvSpPr>
          <p:nvPr>
            <p:ph type="body" sz="quarter" idx="1"/>
          </p:nvPr>
        </p:nvSpPr>
        <p:spPr/>
        <p:txBody>
          <a:bodyPr/>
          <a:lstStyle/>
          <a:p>
            <a:endParaRPr lang="fr-CA"/>
          </a:p>
        </p:txBody>
      </p:sp>
      <p:sp>
        <p:nvSpPr>
          <p:cNvPr id="4" name="Espace réservé du numéro de diapositive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6D348F9-A4F6-4980-B63C-497A40689A5E}" type="slidenum">
              <a:t>73</a:t>
            </a:fld>
            <a:endParaRPr lang="fr-CA"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455646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txBox="1">
            <a:spLocks noGrp="1"/>
          </p:cNvSpPr>
          <p:nvPr>
            <p:ph type="body" sz="quarter" idx="1"/>
          </p:nvPr>
        </p:nvSpPr>
        <p:spPr/>
        <p:txBody>
          <a:bodyPr/>
          <a:lstStyle/>
          <a:p>
            <a:endParaRPr lang="fr-CA"/>
          </a:p>
        </p:txBody>
      </p:sp>
      <p:sp>
        <p:nvSpPr>
          <p:cNvPr id="4" name="Espace réservé du numéro de diapositive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B889B56-68B9-41E2-98C7-D948E515D501}" type="slidenum">
              <a:t>76</a:t>
            </a:fld>
            <a:endParaRPr lang="fr-CA"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082274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pPr/>
              <a:t>92</a:t>
            </a:fld>
            <a:endParaRPr lang="fr-FR" dirty="0"/>
          </a:p>
        </p:txBody>
      </p:sp>
    </p:spTree>
    <p:extLst>
      <p:ext uri="{BB962C8B-B14F-4D97-AF65-F5344CB8AC3E}">
        <p14:creationId xmlns:p14="http://schemas.microsoft.com/office/powerpoint/2010/main" val="4115094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F133352-86B9-4D44-898A-F708EC0DFF4E}"/>
              </a:ext>
            </a:extLst>
          </p:cNvPr>
          <p:cNvSpPr>
            <a:spLocks noGrp="1"/>
          </p:cNvSpPr>
          <p:nvPr>
            <p:ph type="subTitle" idx="1"/>
          </p:nvPr>
        </p:nvSpPr>
        <p:spPr>
          <a:xfrm>
            <a:off x="3785787" y="3701152"/>
            <a:ext cx="5165239" cy="827881"/>
          </a:xfrm>
          <a:prstGeom prst="rect">
            <a:avLst/>
          </a:prstGeom>
        </p:spPr>
        <p:txBody>
          <a:bodyPr/>
          <a:lstStyle>
            <a:lvl1pPr marL="0" indent="0" algn="l">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7E96DBB-7B5E-9147-9B12-F671C7CD616A}"/>
              </a:ext>
            </a:extLst>
          </p:cNvPr>
          <p:cNvSpPr>
            <a:spLocks noGrp="1"/>
          </p:cNvSpPr>
          <p:nvPr>
            <p:ph type="dt" sz="half" idx="10"/>
          </p:nvPr>
        </p:nvSpPr>
        <p:spPr>
          <a:xfrm>
            <a:off x="3785787" y="4529033"/>
            <a:ext cx="1874855" cy="365125"/>
          </a:xfrm>
          <a:prstGeom prst="rect">
            <a:avLst/>
          </a:prstGeom>
        </p:spPr>
        <p:txBody>
          <a:bodyPr/>
          <a:lstStyle>
            <a:lvl1pPr>
              <a:defRPr i="1">
                <a:solidFill>
                  <a:schemeClr val="accent3"/>
                </a:solidFill>
              </a:defRPr>
            </a:lvl1pPr>
          </a:lstStyle>
          <a:p>
            <a:fld id="{42144A68-54D6-304E-8125-97B353868DB4}" type="datetime3">
              <a:rPr lang="en-US" smtClean="0"/>
              <a:pPr/>
              <a:t>31 May 2024</a:t>
            </a:fld>
            <a:endParaRPr lang="en-US" dirty="0"/>
          </a:p>
        </p:txBody>
      </p:sp>
      <p:sp>
        <p:nvSpPr>
          <p:cNvPr id="7" name="Title 1">
            <a:extLst>
              <a:ext uri="{FF2B5EF4-FFF2-40B4-BE49-F238E27FC236}">
                <a16:creationId xmlns:a16="http://schemas.microsoft.com/office/drawing/2014/main" id="{DF180FD4-AF3B-614F-ACD9-862797B163D2}"/>
              </a:ext>
            </a:extLst>
          </p:cNvPr>
          <p:cNvSpPr>
            <a:spLocks noGrp="1"/>
          </p:cNvSpPr>
          <p:nvPr>
            <p:ph type="ctrTitle"/>
          </p:nvPr>
        </p:nvSpPr>
        <p:spPr>
          <a:xfrm>
            <a:off x="3785787" y="1201521"/>
            <a:ext cx="5165239" cy="2499632"/>
          </a:xfrm>
          <a:prstGeom prst="rect">
            <a:avLst/>
          </a:prstGeom>
        </p:spPr>
        <p:txBody>
          <a:bodyPr anchor="b">
            <a:normAutofit/>
          </a:bodyPr>
          <a:lstStyle>
            <a:lvl1pPr algn="l">
              <a:defRPr sz="4800"/>
            </a:lvl1pPr>
          </a:lstStyle>
          <a:p>
            <a:r>
              <a:rPr lang="en-US"/>
              <a:t>Click to edit Master title style</a:t>
            </a:r>
            <a:endParaRPr lang="en-US" dirty="0"/>
          </a:p>
        </p:txBody>
      </p:sp>
    </p:spTree>
    <p:extLst>
      <p:ext uri="{BB962C8B-B14F-4D97-AF65-F5344CB8AC3E}">
        <p14:creationId xmlns:p14="http://schemas.microsoft.com/office/powerpoint/2010/main" val="1353905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897EED-5C7F-D843-825B-BFA8EB477A23}"/>
              </a:ext>
            </a:extLst>
          </p:cNvPr>
          <p:cNvSpPr>
            <a:spLocks noGrp="1"/>
          </p:cNvSpPr>
          <p:nvPr>
            <p:ph idx="1"/>
          </p:nvPr>
        </p:nvSpPr>
        <p:spPr>
          <a:xfrm>
            <a:off x="2687545" y="2449002"/>
            <a:ext cx="6263479" cy="3412051"/>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8" name="Date Placeholder 3">
            <a:extLst>
              <a:ext uri="{FF2B5EF4-FFF2-40B4-BE49-F238E27FC236}">
                <a16:creationId xmlns:a16="http://schemas.microsoft.com/office/drawing/2014/main" id="{BB9D3DA3-A77A-3641-8938-9EA252F02DB4}"/>
              </a:ext>
            </a:extLst>
          </p:cNvPr>
          <p:cNvSpPr>
            <a:spLocks noGrp="1"/>
          </p:cNvSpPr>
          <p:nvPr>
            <p:ph type="dt" sz="half" idx="10"/>
          </p:nvPr>
        </p:nvSpPr>
        <p:spPr>
          <a:xfrm>
            <a:off x="2689200" y="6356353"/>
            <a:ext cx="2057400" cy="365125"/>
          </a:xfrm>
          <a:prstGeom prst="rect">
            <a:avLst/>
          </a:prstGeom>
        </p:spPr>
        <p:txBody>
          <a:bodyPr/>
          <a:lstStyle>
            <a:lvl1pPr>
              <a:defRPr i="1">
                <a:solidFill>
                  <a:schemeClr val="accent3"/>
                </a:solidFill>
              </a:defRPr>
            </a:lvl1pPr>
          </a:lstStyle>
          <a:p>
            <a:fld id="{2D60905F-31D9-794A-A8E9-D8F066E0B96E}" type="datetime3">
              <a:rPr lang="en-US" smtClean="0"/>
              <a:pPr/>
              <a:t>31 May 2024</a:t>
            </a:fld>
            <a:endParaRPr lang="en-US" dirty="0"/>
          </a:p>
        </p:txBody>
      </p:sp>
      <p:sp>
        <p:nvSpPr>
          <p:cNvPr id="9" name="Slide Number Placeholder 6">
            <a:extLst>
              <a:ext uri="{FF2B5EF4-FFF2-40B4-BE49-F238E27FC236}">
                <a16:creationId xmlns:a16="http://schemas.microsoft.com/office/drawing/2014/main" id="{CEF2B0F3-63E6-7E44-B9B3-40CAD5108A81}"/>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
        <p:nvSpPr>
          <p:cNvPr id="7" name="Title 1">
            <a:extLst>
              <a:ext uri="{FF2B5EF4-FFF2-40B4-BE49-F238E27FC236}">
                <a16:creationId xmlns:a16="http://schemas.microsoft.com/office/drawing/2014/main" id="{882F0DFE-35A0-0445-95C3-67F58762C007}"/>
              </a:ext>
            </a:extLst>
          </p:cNvPr>
          <p:cNvSpPr>
            <a:spLocks noGrp="1"/>
          </p:cNvSpPr>
          <p:nvPr>
            <p:ph type="title"/>
          </p:nvPr>
        </p:nvSpPr>
        <p:spPr>
          <a:xfrm>
            <a:off x="2689200" y="365128"/>
            <a:ext cx="6263483" cy="1325563"/>
          </a:xfrm>
        </p:spPr>
        <p:txBody>
          <a:bodyPr/>
          <a:lstStyle/>
          <a:p>
            <a:r>
              <a:rPr lang="en-US"/>
              <a:t>Click to edit Master title style</a:t>
            </a:r>
          </a:p>
        </p:txBody>
      </p:sp>
      <p:sp>
        <p:nvSpPr>
          <p:cNvPr id="10" name="Subtitle 2">
            <a:extLst>
              <a:ext uri="{FF2B5EF4-FFF2-40B4-BE49-F238E27FC236}">
                <a16:creationId xmlns:a16="http://schemas.microsoft.com/office/drawing/2014/main" id="{797C545D-1163-F747-A053-6B826ED68649}"/>
              </a:ext>
            </a:extLst>
          </p:cNvPr>
          <p:cNvSpPr>
            <a:spLocks noGrp="1"/>
          </p:cNvSpPr>
          <p:nvPr>
            <p:ph type="subTitle" idx="11"/>
          </p:nvPr>
        </p:nvSpPr>
        <p:spPr>
          <a:xfrm>
            <a:off x="2689201" y="1690691"/>
            <a:ext cx="6261826" cy="758311"/>
          </a:xfrm>
        </p:spPr>
        <p:txBody>
          <a:bodyPr/>
          <a:lstStyle>
            <a:lvl1pPr marL="0" indent="0" algn="l">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833987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110BCBC6-294C-0143-A450-8E5CA340BBAE}"/>
              </a:ext>
            </a:extLst>
          </p:cNvPr>
          <p:cNvSpPr>
            <a:spLocks noGrp="1"/>
          </p:cNvSpPr>
          <p:nvPr>
            <p:ph type="dt" sz="half" idx="10"/>
          </p:nvPr>
        </p:nvSpPr>
        <p:spPr>
          <a:xfrm>
            <a:off x="2689200" y="6356353"/>
            <a:ext cx="2057400" cy="365125"/>
          </a:xfrm>
          <a:prstGeom prst="rect">
            <a:avLst/>
          </a:prstGeom>
        </p:spPr>
        <p:txBody>
          <a:bodyPr/>
          <a:lstStyle>
            <a:lvl1pPr>
              <a:defRPr i="1">
                <a:solidFill>
                  <a:schemeClr val="accent3"/>
                </a:solidFill>
              </a:defRPr>
            </a:lvl1pPr>
          </a:lstStyle>
          <a:p>
            <a:fld id="{2D60905F-31D9-794A-A8E9-D8F066E0B96E}" type="datetime3">
              <a:rPr lang="en-US" smtClean="0"/>
              <a:pPr/>
              <a:t>31 May 2024</a:t>
            </a:fld>
            <a:endParaRPr lang="en-US" dirty="0"/>
          </a:p>
        </p:txBody>
      </p:sp>
      <p:sp>
        <p:nvSpPr>
          <p:cNvPr id="11" name="Slide Number Placeholder 6">
            <a:extLst>
              <a:ext uri="{FF2B5EF4-FFF2-40B4-BE49-F238E27FC236}">
                <a16:creationId xmlns:a16="http://schemas.microsoft.com/office/drawing/2014/main" id="{7FA1B61B-BB5F-BB46-9A6C-E5A308BF4C9C}"/>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
        <p:nvSpPr>
          <p:cNvPr id="12" name="Title 1">
            <a:extLst>
              <a:ext uri="{FF2B5EF4-FFF2-40B4-BE49-F238E27FC236}">
                <a16:creationId xmlns:a16="http://schemas.microsoft.com/office/drawing/2014/main" id="{EB5EADA2-4A37-FE4A-9306-9C4CB88A7782}"/>
              </a:ext>
            </a:extLst>
          </p:cNvPr>
          <p:cNvSpPr>
            <a:spLocks noGrp="1"/>
          </p:cNvSpPr>
          <p:nvPr>
            <p:ph type="title"/>
          </p:nvPr>
        </p:nvSpPr>
        <p:spPr>
          <a:xfrm>
            <a:off x="2689200" y="365128"/>
            <a:ext cx="6263483" cy="1325563"/>
          </a:xfrm>
        </p:spPr>
        <p:txBody>
          <a:bodyPr/>
          <a:lstStyle/>
          <a:p>
            <a:r>
              <a:rPr lang="en-US" dirty="0"/>
              <a:t>Click to edit Master title style</a:t>
            </a:r>
          </a:p>
        </p:txBody>
      </p:sp>
      <p:sp>
        <p:nvSpPr>
          <p:cNvPr id="13" name="Subtitle 2">
            <a:extLst>
              <a:ext uri="{FF2B5EF4-FFF2-40B4-BE49-F238E27FC236}">
                <a16:creationId xmlns:a16="http://schemas.microsoft.com/office/drawing/2014/main" id="{4B2D4B1B-0FB9-114E-BA5B-8B5027107D92}"/>
              </a:ext>
            </a:extLst>
          </p:cNvPr>
          <p:cNvSpPr>
            <a:spLocks noGrp="1"/>
          </p:cNvSpPr>
          <p:nvPr>
            <p:ph type="subTitle" idx="11"/>
          </p:nvPr>
        </p:nvSpPr>
        <p:spPr>
          <a:xfrm>
            <a:off x="2689201" y="1690691"/>
            <a:ext cx="6261826" cy="758311"/>
          </a:xfrm>
        </p:spPr>
        <p:txBody>
          <a:bodyPr/>
          <a:lstStyle>
            <a:lvl1pPr marL="0" indent="0" algn="l">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4" name="Picture Placeholder 2">
            <a:extLst>
              <a:ext uri="{FF2B5EF4-FFF2-40B4-BE49-F238E27FC236}">
                <a16:creationId xmlns:a16="http://schemas.microsoft.com/office/drawing/2014/main" id="{10FF9FE5-9D4A-1A4C-B15E-0CE138A25974}"/>
              </a:ext>
            </a:extLst>
          </p:cNvPr>
          <p:cNvSpPr>
            <a:spLocks noGrp="1"/>
          </p:cNvSpPr>
          <p:nvPr>
            <p:ph type="pic" idx="12"/>
          </p:nvPr>
        </p:nvSpPr>
        <p:spPr>
          <a:xfrm>
            <a:off x="2687545" y="2449002"/>
            <a:ext cx="6263479" cy="34120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Tree>
    <p:extLst>
      <p:ext uri="{BB962C8B-B14F-4D97-AF65-F5344CB8AC3E}">
        <p14:creationId xmlns:p14="http://schemas.microsoft.com/office/powerpoint/2010/main" val="3832586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132A-BF66-7741-B4E1-5EC8B44944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40F300-B86F-C047-9CF4-9E9871E162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EC35E15-4711-A54D-A449-AA8C07DE0F2C}"/>
              </a:ext>
            </a:extLst>
          </p:cNvPr>
          <p:cNvSpPr>
            <a:spLocks noGrp="1"/>
          </p:cNvSpPr>
          <p:nvPr>
            <p:ph type="dt" sz="half" idx="2"/>
          </p:nvPr>
        </p:nvSpPr>
        <p:spPr>
          <a:xfrm>
            <a:off x="2689200" y="6356353"/>
            <a:ext cx="2057400" cy="365125"/>
          </a:xfrm>
          <a:prstGeom prst="rect">
            <a:avLst/>
          </a:prstGeom>
        </p:spPr>
        <p:txBody>
          <a:bodyPr/>
          <a:lstStyle>
            <a:lvl1pPr>
              <a:defRPr i="1">
                <a:solidFill>
                  <a:schemeClr val="accent3"/>
                </a:solidFill>
              </a:defRPr>
            </a:lvl1pPr>
          </a:lstStyle>
          <a:p>
            <a:fld id="{2D60905F-31D9-794A-A8E9-D8F066E0B96E}" type="datetime3">
              <a:rPr lang="en-US" smtClean="0"/>
              <a:pPr/>
              <a:t>31 May 2024</a:t>
            </a:fld>
            <a:endParaRPr lang="en-US" dirty="0"/>
          </a:p>
        </p:txBody>
      </p:sp>
      <p:sp>
        <p:nvSpPr>
          <p:cNvPr id="8" name="Slide Number Placeholder 6">
            <a:extLst>
              <a:ext uri="{FF2B5EF4-FFF2-40B4-BE49-F238E27FC236}">
                <a16:creationId xmlns:a16="http://schemas.microsoft.com/office/drawing/2014/main" id="{3F768471-8CB1-A341-9717-5B2D14B919C3}"/>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Tree>
    <p:extLst>
      <p:ext uri="{BB962C8B-B14F-4D97-AF65-F5344CB8AC3E}">
        <p14:creationId xmlns:p14="http://schemas.microsoft.com/office/powerpoint/2010/main" val="450173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513D1-5250-4348-AC92-6B2D145570AB}"/>
              </a:ext>
            </a:extLst>
          </p:cNvPr>
          <p:cNvSpPr>
            <a:spLocks noGrp="1"/>
          </p:cNvSpPr>
          <p:nvPr>
            <p:ph type="ctrTitle"/>
          </p:nvPr>
        </p:nvSpPr>
        <p:spPr>
          <a:xfrm>
            <a:off x="381052" y="1122363"/>
            <a:ext cx="8569974"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2F133352-86B9-4D44-898A-F708EC0DFF4E}"/>
              </a:ext>
            </a:extLst>
          </p:cNvPr>
          <p:cNvSpPr>
            <a:spLocks noGrp="1"/>
          </p:cNvSpPr>
          <p:nvPr>
            <p:ph type="subTitle" idx="1"/>
          </p:nvPr>
        </p:nvSpPr>
        <p:spPr>
          <a:xfrm>
            <a:off x="381052" y="3602038"/>
            <a:ext cx="8569975" cy="1655762"/>
          </a:xfrm>
        </p:spPr>
        <p:txBody>
          <a:bodyPr/>
          <a:lstStyle>
            <a:lvl1pPr marL="0" indent="0" algn="l">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6" name="Slide Number Placeholder 6">
            <a:extLst>
              <a:ext uri="{FF2B5EF4-FFF2-40B4-BE49-F238E27FC236}">
                <a16:creationId xmlns:a16="http://schemas.microsoft.com/office/drawing/2014/main" id="{B4154B13-DA74-8A41-B0AC-B68A42004D27}"/>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
        <p:nvSpPr>
          <p:cNvPr id="7" name="Date Placeholder 3">
            <a:extLst>
              <a:ext uri="{FF2B5EF4-FFF2-40B4-BE49-F238E27FC236}">
                <a16:creationId xmlns:a16="http://schemas.microsoft.com/office/drawing/2014/main" id="{A5446C3C-E87B-8046-8B5F-8F8CC96F93D5}"/>
              </a:ext>
            </a:extLst>
          </p:cNvPr>
          <p:cNvSpPr>
            <a:spLocks noGrp="1"/>
          </p:cNvSpPr>
          <p:nvPr>
            <p:ph type="dt" sz="half" idx="2"/>
          </p:nvPr>
        </p:nvSpPr>
        <p:spPr>
          <a:xfrm>
            <a:off x="381052" y="6356353"/>
            <a:ext cx="2468963" cy="365125"/>
          </a:xfrm>
          <a:prstGeom prst="rect">
            <a:avLst/>
          </a:prstGeom>
        </p:spPr>
        <p:txBody>
          <a:bodyPr anchor="b"/>
          <a:lstStyle>
            <a:lvl1pPr>
              <a:defRPr sz="1400" i="1">
                <a:solidFill>
                  <a:schemeClr val="accent3"/>
                </a:solidFill>
              </a:defRPr>
            </a:lvl1pPr>
          </a:lstStyle>
          <a:p>
            <a:fld id="{2D60905F-31D9-794A-A8E9-D8F066E0B96E}" type="datetime3">
              <a:rPr lang="en-US" smtClean="0"/>
              <a:pPr/>
              <a:t>31 May 2024</a:t>
            </a:fld>
            <a:endParaRPr lang="en-US" dirty="0"/>
          </a:p>
        </p:txBody>
      </p:sp>
    </p:spTree>
    <p:extLst>
      <p:ext uri="{BB962C8B-B14F-4D97-AF65-F5344CB8AC3E}">
        <p14:creationId xmlns:p14="http://schemas.microsoft.com/office/powerpoint/2010/main" val="24193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236F-EF7D-0E4C-B56A-E65E9B97349A}"/>
              </a:ext>
            </a:extLst>
          </p:cNvPr>
          <p:cNvSpPr>
            <a:spLocks noGrp="1"/>
          </p:cNvSpPr>
          <p:nvPr>
            <p:ph type="title"/>
          </p:nvPr>
        </p:nvSpPr>
        <p:spPr>
          <a:xfrm>
            <a:off x="381053" y="247828"/>
            <a:ext cx="8569972" cy="14428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A0F0B86-6219-FA4E-9B36-661D6B13663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a:extLst>
              <a:ext uri="{FF2B5EF4-FFF2-40B4-BE49-F238E27FC236}">
                <a16:creationId xmlns:a16="http://schemas.microsoft.com/office/drawing/2014/main" id="{5BD00216-8A58-574A-B455-5FF7296BA39B}"/>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
        <p:nvSpPr>
          <p:cNvPr id="6" name="Date Placeholder 3">
            <a:extLst>
              <a:ext uri="{FF2B5EF4-FFF2-40B4-BE49-F238E27FC236}">
                <a16:creationId xmlns:a16="http://schemas.microsoft.com/office/drawing/2014/main" id="{E592F399-D0AD-6A4C-B3C7-480EEFDEE109}"/>
              </a:ext>
            </a:extLst>
          </p:cNvPr>
          <p:cNvSpPr>
            <a:spLocks noGrp="1"/>
          </p:cNvSpPr>
          <p:nvPr>
            <p:ph type="dt" sz="half" idx="2"/>
          </p:nvPr>
        </p:nvSpPr>
        <p:spPr>
          <a:xfrm>
            <a:off x="381052" y="6356353"/>
            <a:ext cx="2468963" cy="365125"/>
          </a:xfrm>
          <a:prstGeom prst="rect">
            <a:avLst/>
          </a:prstGeom>
        </p:spPr>
        <p:txBody>
          <a:bodyPr anchor="b"/>
          <a:lstStyle>
            <a:lvl1pPr>
              <a:defRPr sz="1400" i="1">
                <a:solidFill>
                  <a:schemeClr val="accent3"/>
                </a:solidFill>
              </a:defRPr>
            </a:lvl1pPr>
          </a:lstStyle>
          <a:p>
            <a:fld id="{2D60905F-31D9-794A-A8E9-D8F066E0B96E}" type="datetime3">
              <a:rPr lang="en-US" smtClean="0"/>
              <a:pPr/>
              <a:t>31 May 2024</a:t>
            </a:fld>
            <a:endParaRPr lang="en-US" dirty="0"/>
          </a:p>
        </p:txBody>
      </p:sp>
    </p:spTree>
    <p:extLst>
      <p:ext uri="{BB962C8B-B14F-4D97-AF65-F5344CB8AC3E}">
        <p14:creationId xmlns:p14="http://schemas.microsoft.com/office/powerpoint/2010/main" val="4175764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AB8E7-2A83-1540-917B-E72C6ECEC744}"/>
              </a:ext>
            </a:extLst>
          </p:cNvPr>
          <p:cNvSpPr>
            <a:spLocks noGrp="1"/>
          </p:cNvSpPr>
          <p:nvPr>
            <p:ph type="title"/>
          </p:nvPr>
        </p:nvSpPr>
        <p:spPr/>
        <p:txBody>
          <a:bodyPr/>
          <a:lstStyle/>
          <a:p>
            <a:r>
              <a:rPr lang="en-US" dirty="0"/>
              <a:t>Click to edit Master title style</a:t>
            </a:r>
          </a:p>
        </p:txBody>
      </p:sp>
      <p:sp>
        <p:nvSpPr>
          <p:cNvPr id="9" name="Slide Number Placeholder 6">
            <a:extLst>
              <a:ext uri="{FF2B5EF4-FFF2-40B4-BE49-F238E27FC236}">
                <a16:creationId xmlns:a16="http://schemas.microsoft.com/office/drawing/2014/main" id="{E3FAC565-2DA1-1F40-999E-7A3EC2D50E85}"/>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
        <p:nvSpPr>
          <p:cNvPr id="7" name="Content Placeholder 3">
            <a:extLst>
              <a:ext uri="{FF2B5EF4-FFF2-40B4-BE49-F238E27FC236}">
                <a16:creationId xmlns:a16="http://schemas.microsoft.com/office/drawing/2014/main" id="{6EC3E59A-BF2D-FD44-9B44-E09B877A5514}"/>
              </a:ext>
            </a:extLst>
          </p:cNvPr>
          <p:cNvSpPr>
            <a:spLocks noGrp="1"/>
          </p:cNvSpPr>
          <p:nvPr>
            <p:ph sz="half" idx="2"/>
          </p:nvPr>
        </p:nvSpPr>
        <p:spPr>
          <a:xfrm>
            <a:off x="381053" y="1908313"/>
            <a:ext cx="4087580" cy="42813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a:extLst>
              <a:ext uri="{FF2B5EF4-FFF2-40B4-BE49-F238E27FC236}">
                <a16:creationId xmlns:a16="http://schemas.microsoft.com/office/drawing/2014/main" id="{7AB1228E-7F20-7D43-86FC-23F78CCBB190}"/>
              </a:ext>
            </a:extLst>
          </p:cNvPr>
          <p:cNvSpPr>
            <a:spLocks noGrp="1"/>
          </p:cNvSpPr>
          <p:nvPr>
            <p:ph sz="quarter" idx="10"/>
          </p:nvPr>
        </p:nvSpPr>
        <p:spPr>
          <a:xfrm>
            <a:off x="4675367" y="1908313"/>
            <a:ext cx="4275657" cy="42813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F3F98426-ECA4-8E4B-8922-30792AA74DC3}"/>
              </a:ext>
            </a:extLst>
          </p:cNvPr>
          <p:cNvSpPr>
            <a:spLocks noGrp="1"/>
          </p:cNvSpPr>
          <p:nvPr>
            <p:ph type="dt" sz="half" idx="11"/>
          </p:nvPr>
        </p:nvSpPr>
        <p:spPr>
          <a:xfrm>
            <a:off x="381052" y="6356353"/>
            <a:ext cx="2468963" cy="365125"/>
          </a:xfrm>
          <a:prstGeom prst="rect">
            <a:avLst/>
          </a:prstGeom>
        </p:spPr>
        <p:txBody>
          <a:bodyPr anchor="b"/>
          <a:lstStyle>
            <a:lvl1pPr>
              <a:defRPr sz="1400" i="1">
                <a:solidFill>
                  <a:schemeClr val="accent3"/>
                </a:solidFill>
              </a:defRPr>
            </a:lvl1pPr>
          </a:lstStyle>
          <a:p>
            <a:fld id="{2D60905F-31D9-794A-A8E9-D8F066E0B96E}" type="datetime3">
              <a:rPr lang="en-US" smtClean="0"/>
              <a:pPr/>
              <a:t>31 May 2024</a:t>
            </a:fld>
            <a:endParaRPr lang="en-US" dirty="0"/>
          </a:p>
        </p:txBody>
      </p:sp>
    </p:spTree>
    <p:extLst>
      <p:ext uri="{BB962C8B-B14F-4D97-AF65-F5344CB8AC3E}">
        <p14:creationId xmlns:p14="http://schemas.microsoft.com/office/powerpoint/2010/main" val="30279737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BFB3-9901-C54A-934E-8C3F507FAAB9}"/>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951D5BFC-74FB-9048-B4FA-50870D8BB244}"/>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
        <p:nvSpPr>
          <p:cNvPr id="5" name="Date Placeholder 3">
            <a:extLst>
              <a:ext uri="{FF2B5EF4-FFF2-40B4-BE49-F238E27FC236}">
                <a16:creationId xmlns:a16="http://schemas.microsoft.com/office/drawing/2014/main" id="{C592B630-A3D6-9840-BB36-41B1323D06E2}"/>
              </a:ext>
            </a:extLst>
          </p:cNvPr>
          <p:cNvSpPr>
            <a:spLocks noGrp="1"/>
          </p:cNvSpPr>
          <p:nvPr>
            <p:ph type="dt" sz="half" idx="11"/>
          </p:nvPr>
        </p:nvSpPr>
        <p:spPr>
          <a:xfrm>
            <a:off x="381052" y="6356353"/>
            <a:ext cx="2468963" cy="365125"/>
          </a:xfrm>
          <a:prstGeom prst="rect">
            <a:avLst/>
          </a:prstGeom>
        </p:spPr>
        <p:txBody>
          <a:bodyPr anchor="b"/>
          <a:lstStyle>
            <a:lvl1pPr>
              <a:defRPr sz="1400" i="1">
                <a:solidFill>
                  <a:schemeClr val="accent3"/>
                </a:solidFill>
              </a:defRPr>
            </a:lvl1pPr>
          </a:lstStyle>
          <a:p>
            <a:fld id="{2D60905F-31D9-794A-A8E9-D8F066E0B96E}" type="datetime3">
              <a:rPr lang="en-US" smtClean="0"/>
              <a:pPr/>
              <a:t>31 May 2024</a:t>
            </a:fld>
            <a:endParaRPr lang="en-US" dirty="0"/>
          </a:p>
        </p:txBody>
      </p:sp>
    </p:spTree>
    <p:extLst>
      <p:ext uri="{BB962C8B-B14F-4D97-AF65-F5344CB8AC3E}">
        <p14:creationId xmlns:p14="http://schemas.microsoft.com/office/powerpoint/2010/main" val="2125163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56F10329-2223-2749-902D-CADDEC515C16}"/>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
        <p:nvSpPr>
          <p:cNvPr id="4" name="Date Placeholder 3">
            <a:extLst>
              <a:ext uri="{FF2B5EF4-FFF2-40B4-BE49-F238E27FC236}">
                <a16:creationId xmlns:a16="http://schemas.microsoft.com/office/drawing/2014/main" id="{8B921169-E4CC-984A-AD28-A1AAB37B11E2}"/>
              </a:ext>
            </a:extLst>
          </p:cNvPr>
          <p:cNvSpPr>
            <a:spLocks noGrp="1"/>
          </p:cNvSpPr>
          <p:nvPr>
            <p:ph type="dt" sz="half" idx="11"/>
          </p:nvPr>
        </p:nvSpPr>
        <p:spPr>
          <a:xfrm>
            <a:off x="381052" y="6356353"/>
            <a:ext cx="2468963" cy="365125"/>
          </a:xfrm>
          <a:prstGeom prst="rect">
            <a:avLst/>
          </a:prstGeom>
        </p:spPr>
        <p:txBody>
          <a:bodyPr anchor="b"/>
          <a:lstStyle>
            <a:lvl1pPr>
              <a:defRPr sz="1400" i="1">
                <a:solidFill>
                  <a:schemeClr val="accent3"/>
                </a:solidFill>
              </a:defRPr>
            </a:lvl1pPr>
          </a:lstStyle>
          <a:p>
            <a:fld id="{2D60905F-31D9-794A-A8E9-D8F066E0B96E}" type="datetime3">
              <a:rPr lang="en-US" smtClean="0"/>
              <a:pPr/>
              <a:t>31 May 2024</a:t>
            </a:fld>
            <a:endParaRPr lang="en-US" dirty="0"/>
          </a:p>
        </p:txBody>
      </p:sp>
    </p:spTree>
    <p:extLst>
      <p:ext uri="{BB962C8B-B14F-4D97-AF65-F5344CB8AC3E}">
        <p14:creationId xmlns:p14="http://schemas.microsoft.com/office/powerpoint/2010/main" val="1158143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897EED-5C7F-D843-825B-BFA8EB477A23}"/>
              </a:ext>
            </a:extLst>
          </p:cNvPr>
          <p:cNvSpPr>
            <a:spLocks noGrp="1"/>
          </p:cNvSpPr>
          <p:nvPr>
            <p:ph idx="1"/>
          </p:nvPr>
        </p:nvSpPr>
        <p:spPr>
          <a:xfrm>
            <a:off x="381053" y="2449002"/>
            <a:ext cx="8569972" cy="3412051"/>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9" name="Slide Number Placeholder 6">
            <a:extLst>
              <a:ext uri="{FF2B5EF4-FFF2-40B4-BE49-F238E27FC236}">
                <a16:creationId xmlns:a16="http://schemas.microsoft.com/office/drawing/2014/main" id="{CEF2B0F3-63E6-7E44-B9B3-40CAD5108A81}"/>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
        <p:nvSpPr>
          <p:cNvPr id="7" name="Title 1">
            <a:extLst>
              <a:ext uri="{FF2B5EF4-FFF2-40B4-BE49-F238E27FC236}">
                <a16:creationId xmlns:a16="http://schemas.microsoft.com/office/drawing/2014/main" id="{882F0DFE-35A0-0445-95C3-67F58762C007}"/>
              </a:ext>
            </a:extLst>
          </p:cNvPr>
          <p:cNvSpPr>
            <a:spLocks noGrp="1"/>
          </p:cNvSpPr>
          <p:nvPr>
            <p:ph type="title"/>
          </p:nvPr>
        </p:nvSpPr>
        <p:spPr>
          <a:xfrm>
            <a:off x="382706" y="365128"/>
            <a:ext cx="8569977" cy="1325563"/>
          </a:xfrm>
        </p:spPr>
        <p:txBody>
          <a:bodyPr/>
          <a:lstStyle/>
          <a:p>
            <a:r>
              <a:rPr lang="en-US"/>
              <a:t>Click to edit Master title style</a:t>
            </a:r>
          </a:p>
        </p:txBody>
      </p:sp>
      <p:sp>
        <p:nvSpPr>
          <p:cNvPr id="10" name="Subtitle 2">
            <a:extLst>
              <a:ext uri="{FF2B5EF4-FFF2-40B4-BE49-F238E27FC236}">
                <a16:creationId xmlns:a16="http://schemas.microsoft.com/office/drawing/2014/main" id="{797C545D-1163-F747-A053-6B826ED68649}"/>
              </a:ext>
            </a:extLst>
          </p:cNvPr>
          <p:cNvSpPr>
            <a:spLocks noGrp="1"/>
          </p:cNvSpPr>
          <p:nvPr>
            <p:ph type="subTitle" idx="11"/>
          </p:nvPr>
        </p:nvSpPr>
        <p:spPr>
          <a:xfrm>
            <a:off x="383317" y="1690691"/>
            <a:ext cx="8567710" cy="758311"/>
          </a:xfrm>
        </p:spPr>
        <p:txBody>
          <a:bodyPr/>
          <a:lstStyle>
            <a:lvl1pPr marL="0" indent="0" algn="l">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1" name="Date Placeholder 3">
            <a:extLst>
              <a:ext uri="{FF2B5EF4-FFF2-40B4-BE49-F238E27FC236}">
                <a16:creationId xmlns:a16="http://schemas.microsoft.com/office/drawing/2014/main" id="{974B96DA-1176-3E4A-9C30-97DAAB29A6B8}"/>
              </a:ext>
            </a:extLst>
          </p:cNvPr>
          <p:cNvSpPr>
            <a:spLocks noGrp="1"/>
          </p:cNvSpPr>
          <p:nvPr>
            <p:ph type="dt" sz="half" idx="12"/>
          </p:nvPr>
        </p:nvSpPr>
        <p:spPr>
          <a:xfrm>
            <a:off x="381052" y="6356353"/>
            <a:ext cx="2468963" cy="365125"/>
          </a:xfrm>
          <a:prstGeom prst="rect">
            <a:avLst/>
          </a:prstGeom>
        </p:spPr>
        <p:txBody>
          <a:bodyPr anchor="b"/>
          <a:lstStyle>
            <a:lvl1pPr>
              <a:defRPr sz="1400" i="1">
                <a:solidFill>
                  <a:schemeClr val="accent3"/>
                </a:solidFill>
              </a:defRPr>
            </a:lvl1pPr>
          </a:lstStyle>
          <a:p>
            <a:fld id="{2D60905F-31D9-794A-A8E9-D8F066E0B96E}" type="datetime3">
              <a:rPr lang="en-US" smtClean="0"/>
              <a:pPr/>
              <a:t>31 May 2024</a:t>
            </a:fld>
            <a:endParaRPr lang="en-US" dirty="0"/>
          </a:p>
        </p:txBody>
      </p:sp>
    </p:spTree>
    <p:extLst>
      <p:ext uri="{BB962C8B-B14F-4D97-AF65-F5344CB8AC3E}">
        <p14:creationId xmlns:p14="http://schemas.microsoft.com/office/powerpoint/2010/main" val="1964472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Slide Number Placeholder 6">
            <a:extLst>
              <a:ext uri="{FF2B5EF4-FFF2-40B4-BE49-F238E27FC236}">
                <a16:creationId xmlns:a16="http://schemas.microsoft.com/office/drawing/2014/main" id="{7FA1B61B-BB5F-BB46-9A6C-E5A308BF4C9C}"/>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
        <p:nvSpPr>
          <p:cNvPr id="12" name="Title 1">
            <a:extLst>
              <a:ext uri="{FF2B5EF4-FFF2-40B4-BE49-F238E27FC236}">
                <a16:creationId xmlns:a16="http://schemas.microsoft.com/office/drawing/2014/main" id="{EB5EADA2-4A37-FE4A-9306-9C4CB88A7782}"/>
              </a:ext>
            </a:extLst>
          </p:cNvPr>
          <p:cNvSpPr>
            <a:spLocks noGrp="1"/>
          </p:cNvSpPr>
          <p:nvPr>
            <p:ph type="title"/>
          </p:nvPr>
        </p:nvSpPr>
        <p:spPr>
          <a:xfrm>
            <a:off x="382706" y="365128"/>
            <a:ext cx="8569977" cy="1325563"/>
          </a:xfrm>
        </p:spPr>
        <p:txBody>
          <a:bodyPr/>
          <a:lstStyle/>
          <a:p>
            <a:r>
              <a:rPr lang="en-US" dirty="0"/>
              <a:t>Click to edit Master title style</a:t>
            </a:r>
          </a:p>
        </p:txBody>
      </p:sp>
      <p:sp>
        <p:nvSpPr>
          <p:cNvPr id="13" name="Subtitle 2">
            <a:extLst>
              <a:ext uri="{FF2B5EF4-FFF2-40B4-BE49-F238E27FC236}">
                <a16:creationId xmlns:a16="http://schemas.microsoft.com/office/drawing/2014/main" id="{4B2D4B1B-0FB9-114E-BA5B-8B5027107D92}"/>
              </a:ext>
            </a:extLst>
          </p:cNvPr>
          <p:cNvSpPr>
            <a:spLocks noGrp="1"/>
          </p:cNvSpPr>
          <p:nvPr>
            <p:ph type="subTitle" idx="11"/>
          </p:nvPr>
        </p:nvSpPr>
        <p:spPr>
          <a:xfrm>
            <a:off x="383317" y="1690691"/>
            <a:ext cx="8567710" cy="758311"/>
          </a:xfrm>
        </p:spPr>
        <p:txBody>
          <a:bodyPr/>
          <a:lstStyle>
            <a:lvl1pPr marL="0" indent="0" algn="l">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4" name="Picture Placeholder 2">
            <a:extLst>
              <a:ext uri="{FF2B5EF4-FFF2-40B4-BE49-F238E27FC236}">
                <a16:creationId xmlns:a16="http://schemas.microsoft.com/office/drawing/2014/main" id="{10FF9FE5-9D4A-1A4C-B15E-0CE138A25974}"/>
              </a:ext>
            </a:extLst>
          </p:cNvPr>
          <p:cNvSpPr>
            <a:spLocks noGrp="1"/>
          </p:cNvSpPr>
          <p:nvPr>
            <p:ph type="pic" idx="12"/>
          </p:nvPr>
        </p:nvSpPr>
        <p:spPr>
          <a:xfrm>
            <a:off x="381053" y="2449002"/>
            <a:ext cx="8569972" cy="34120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7" name="Date Placeholder 3">
            <a:extLst>
              <a:ext uri="{FF2B5EF4-FFF2-40B4-BE49-F238E27FC236}">
                <a16:creationId xmlns:a16="http://schemas.microsoft.com/office/drawing/2014/main" id="{033A04E9-32A3-5A4A-9079-6BA8A9837A46}"/>
              </a:ext>
            </a:extLst>
          </p:cNvPr>
          <p:cNvSpPr>
            <a:spLocks noGrp="1"/>
          </p:cNvSpPr>
          <p:nvPr>
            <p:ph type="dt" sz="half" idx="13"/>
          </p:nvPr>
        </p:nvSpPr>
        <p:spPr>
          <a:xfrm>
            <a:off x="381052" y="6356353"/>
            <a:ext cx="2468963" cy="365125"/>
          </a:xfrm>
          <a:prstGeom prst="rect">
            <a:avLst/>
          </a:prstGeom>
        </p:spPr>
        <p:txBody>
          <a:bodyPr anchor="b"/>
          <a:lstStyle>
            <a:lvl1pPr>
              <a:defRPr sz="1400" i="1">
                <a:solidFill>
                  <a:schemeClr val="accent3"/>
                </a:solidFill>
              </a:defRPr>
            </a:lvl1pPr>
          </a:lstStyle>
          <a:p>
            <a:fld id="{2D60905F-31D9-794A-A8E9-D8F066E0B96E}" type="datetime3">
              <a:rPr lang="en-US" smtClean="0"/>
              <a:pPr/>
              <a:t>31 May 2024</a:t>
            </a:fld>
            <a:endParaRPr lang="en-US" dirty="0"/>
          </a:p>
        </p:txBody>
      </p:sp>
    </p:spTree>
    <p:extLst>
      <p:ext uri="{BB962C8B-B14F-4D97-AF65-F5344CB8AC3E}">
        <p14:creationId xmlns:p14="http://schemas.microsoft.com/office/powerpoint/2010/main" val="46121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E96DBB-7B5E-9147-9B12-F671C7CD616A}"/>
              </a:ext>
            </a:extLst>
          </p:cNvPr>
          <p:cNvSpPr>
            <a:spLocks noGrp="1"/>
          </p:cNvSpPr>
          <p:nvPr>
            <p:ph type="dt" sz="half" idx="10"/>
          </p:nvPr>
        </p:nvSpPr>
        <p:spPr>
          <a:xfrm>
            <a:off x="3785787" y="762919"/>
            <a:ext cx="1874855" cy="365125"/>
          </a:xfrm>
          <a:prstGeom prst="rect">
            <a:avLst/>
          </a:prstGeom>
        </p:spPr>
        <p:txBody>
          <a:bodyPr/>
          <a:lstStyle>
            <a:lvl1pPr>
              <a:defRPr i="1">
                <a:solidFill>
                  <a:schemeClr val="accent3"/>
                </a:solidFill>
              </a:defRPr>
            </a:lvl1pPr>
          </a:lstStyle>
          <a:p>
            <a:fld id="{42144A68-54D6-304E-8125-97B353868DB4}" type="datetime3">
              <a:rPr lang="en-US" smtClean="0"/>
              <a:pPr/>
              <a:t>31 May 2024</a:t>
            </a:fld>
            <a:endParaRPr lang="en-US" dirty="0"/>
          </a:p>
        </p:txBody>
      </p:sp>
      <p:sp>
        <p:nvSpPr>
          <p:cNvPr id="7" name="Title 1">
            <a:extLst>
              <a:ext uri="{FF2B5EF4-FFF2-40B4-BE49-F238E27FC236}">
                <a16:creationId xmlns:a16="http://schemas.microsoft.com/office/drawing/2014/main" id="{DF180FD4-AF3B-614F-ACD9-862797B163D2}"/>
              </a:ext>
            </a:extLst>
          </p:cNvPr>
          <p:cNvSpPr>
            <a:spLocks noGrp="1"/>
          </p:cNvSpPr>
          <p:nvPr>
            <p:ph type="ctrTitle"/>
          </p:nvPr>
        </p:nvSpPr>
        <p:spPr>
          <a:xfrm>
            <a:off x="3785787" y="1128044"/>
            <a:ext cx="5165239" cy="4155393"/>
          </a:xfrm>
          <a:prstGeom prst="rect">
            <a:avLst/>
          </a:prstGeom>
        </p:spPr>
        <p:txBody>
          <a:bodyPr anchor="ctr">
            <a:normAutofit/>
          </a:bodyPr>
          <a:lstStyle>
            <a:lvl1pPr algn="l">
              <a:defRPr sz="4800"/>
            </a:lvl1pPr>
          </a:lstStyle>
          <a:p>
            <a:r>
              <a:rPr lang="en-US"/>
              <a:t>Click to edit Master title style</a:t>
            </a:r>
            <a:endParaRPr lang="en-US" dirty="0"/>
          </a:p>
        </p:txBody>
      </p:sp>
    </p:spTree>
    <p:extLst>
      <p:ext uri="{BB962C8B-B14F-4D97-AF65-F5344CB8AC3E}">
        <p14:creationId xmlns:p14="http://schemas.microsoft.com/office/powerpoint/2010/main" val="3361580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132A-BF66-7741-B4E1-5EC8B44944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40F300-B86F-C047-9CF4-9E9871E162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3F768471-8CB1-A341-9717-5B2D14B919C3}"/>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
        <p:nvSpPr>
          <p:cNvPr id="6" name="Date Placeholder 3">
            <a:extLst>
              <a:ext uri="{FF2B5EF4-FFF2-40B4-BE49-F238E27FC236}">
                <a16:creationId xmlns:a16="http://schemas.microsoft.com/office/drawing/2014/main" id="{BA9061A5-4E65-F645-A21C-7C987908399C}"/>
              </a:ext>
            </a:extLst>
          </p:cNvPr>
          <p:cNvSpPr>
            <a:spLocks noGrp="1"/>
          </p:cNvSpPr>
          <p:nvPr>
            <p:ph type="dt" sz="half" idx="11"/>
          </p:nvPr>
        </p:nvSpPr>
        <p:spPr>
          <a:xfrm>
            <a:off x="381052" y="6356353"/>
            <a:ext cx="2468963" cy="365125"/>
          </a:xfrm>
          <a:prstGeom prst="rect">
            <a:avLst/>
          </a:prstGeom>
        </p:spPr>
        <p:txBody>
          <a:bodyPr anchor="b"/>
          <a:lstStyle>
            <a:lvl1pPr>
              <a:defRPr sz="1400" i="1">
                <a:solidFill>
                  <a:schemeClr val="accent3"/>
                </a:solidFill>
              </a:defRPr>
            </a:lvl1pPr>
          </a:lstStyle>
          <a:p>
            <a:fld id="{2D60905F-31D9-794A-A8E9-D8F066E0B96E}" type="datetime3">
              <a:rPr lang="en-US" smtClean="0"/>
              <a:pPr/>
              <a:t>31 May 2024</a:t>
            </a:fld>
            <a:endParaRPr lang="en-US" dirty="0"/>
          </a:p>
        </p:txBody>
      </p:sp>
    </p:spTree>
    <p:extLst>
      <p:ext uri="{BB962C8B-B14F-4D97-AF65-F5344CB8AC3E}">
        <p14:creationId xmlns:p14="http://schemas.microsoft.com/office/powerpoint/2010/main" val="2260385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re et contenu">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412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67544" y="3573016"/>
            <a:ext cx="8208912" cy="2016224"/>
          </a:xfrm>
        </p:spPr>
        <p:txBody>
          <a:bodyPr anchor="ctr" anchorCtr="0">
            <a:normAutofit/>
          </a:bodyPr>
          <a:lstStyle>
            <a:lvl1pPr algn="ctr">
              <a:buNone/>
              <a:defRPr sz="2100"/>
            </a:lvl1pPr>
          </a:lstStyle>
          <a:p>
            <a:pPr lvl="0"/>
            <a:r>
              <a:rPr lang="fr-FR"/>
              <a:t>Sub-title</a:t>
            </a: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8" name="Titre 7"/>
          <p:cNvSpPr>
            <a:spLocks noGrp="1"/>
          </p:cNvSpPr>
          <p:nvPr>
            <p:ph type="title" hasCustomPrompt="1"/>
          </p:nvPr>
        </p:nvSpPr>
        <p:spPr>
          <a:xfrm>
            <a:off x="467544" y="1628800"/>
            <a:ext cx="8208912" cy="1728192"/>
          </a:xfrm>
        </p:spPr>
        <p:txBody>
          <a:bodyPr/>
          <a:lstStyle>
            <a:lvl1pPr>
              <a:defRPr/>
            </a:lvl1pPr>
          </a:lstStyle>
          <a:p>
            <a:r>
              <a:rPr lang="fr-FR"/>
              <a:t>Title</a:t>
            </a:r>
          </a:p>
        </p:txBody>
      </p:sp>
      <p:sp>
        <p:nvSpPr>
          <p:cNvPr id="9" name="Espace réservé de la date 8"/>
          <p:cNvSpPr>
            <a:spLocks noGrp="1"/>
          </p:cNvSpPr>
          <p:nvPr>
            <p:ph type="dt" sz="half" idx="14"/>
          </p:nvPr>
        </p:nvSpPr>
        <p:spPr/>
        <p:txBody>
          <a:bodyPr/>
          <a:lstStyle/>
          <a:p>
            <a:r>
              <a:rPr lang="fr-FR" dirty="0">
                <a:solidFill>
                  <a:srgbClr val="FFFFFF"/>
                </a:solidFill>
              </a:rPr>
              <a:t>Date</a:t>
            </a:r>
          </a:p>
        </p:txBody>
      </p:sp>
      <p:sp>
        <p:nvSpPr>
          <p:cNvPr id="10" name="Espace réservé du numéro de diapositive 9"/>
          <p:cNvSpPr>
            <a:spLocks noGrp="1"/>
          </p:cNvSpPr>
          <p:nvPr>
            <p:ph type="sldNum" sz="quarter" idx="15"/>
          </p:nvPr>
        </p:nvSpPr>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1" name="Espace réservé du pied de page 10"/>
          <p:cNvSpPr>
            <a:spLocks noGrp="1"/>
          </p:cNvSpPr>
          <p:nvPr>
            <p:ph type="ftr" sz="quarter" idx="16"/>
          </p:nvPr>
        </p:nvSpPr>
        <p:spPr/>
        <p:txBody>
          <a:bodyPr/>
          <a:lstStyle/>
          <a:p>
            <a:r>
              <a:rPr lang="fr-FR" dirty="0">
                <a:solidFill>
                  <a:srgbClr val="FFFFFF"/>
                </a:solidFill>
              </a:rPr>
              <a:t>Place</a:t>
            </a:r>
          </a:p>
        </p:txBody>
      </p:sp>
    </p:spTree>
    <p:extLst>
      <p:ext uri="{BB962C8B-B14F-4D97-AF65-F5344CB8AC3E}">
        <p14:creationId xmlns:p14="http://schemas.microsoft.com/office/powerpoint/2010/main" val="3130015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r>
              <a:rPr lang="fr-FR" dirty="0">
                <a:solidFill>
                  <a:srgbClr val="FFFFFF"/>
                </a:solidFill>
              </a:rPr>
              <a:t>Date</a:t>
            </a:r>
          </a:p>
        </p:txBody>
      </p:sp>
      <p:sp>
        <p:nvSpPr>
          <p:cNvPr id="5" name="Espace réservé du pied de page 4"/>
          <p:cNvSpPr>
            <a:spLocks noGrp="1"/>
          </p:cNvSpPr>
          <p:nvPr>
            <p:ph type="ftr" sz="quarter" idx="11"/>
          </p:nvPr>
        </p:nvSpPr>
        <p:spPr/>
        <p:txBody>
          <a:bodyPr/>
          <a:lstStyle/>
          <a:p>
            <a:r>
              <a:rPr lang="fr-FR" dirty="0">
                <a:solidFill>
                  <a:srgbClr val="FFFFFF"/>
                </a:solidFill>
              </a:rPr>
              <a:t>Place</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Tree>
    <p:extLst>
      <p:ext uri="{BB962C8B-B14F-4D97-AF65-F5344CB8AC3E}">
        <p14:creationId xmlns:p14="http://schemas.microsoft.com/office/powerpoint/2010/main" val="3713083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a:xfrm>
            <a:off x="467544" y="2276872"/>
            <a:ext cx="3960440" cy="3888432"/>
          </a:xfrm>
        </p:spPr>
        <p:txBody>
          <a:bodyPr>
            <a:normAutofit/>
          </a:bodyPr>
          <a:lstStyle>
            <a:lvl1pPr>
              <a:defRPr sz="1800"/>
            </a:lvl1pPr>
          </a:lstStyle>
          <a:p>
            <a:pPr lvl="0"/>
            <a:r>
              <a:rPr lang="fr-FR"/>
              <a:t>Text</a:t>
            </a:r>
          </a:p>
        </p:txBody>
      </p:sp>
      <p:sp>
        <p:nvSpPr>
          <p:cNvPr id="4" name="Espace réservé de la date 3"/>
          <p:cNvSpPr>
            <a:spLocks noGrp="1"/>
          </p:cNvSpPr>
          <p:nvPr>
            <p:ph type="dt" sz="half" idx="10"/>
          </p:nvPr>
        </p:nvSpPr>
        <p:spPr/>
        <p:txBody>
          <a:bodyPr/>
          <a:lstStyle>
            <a:lvl1pPr>
              <a:defRPr/>
            </a:lvl1pPr>
          </a:lstStyle>
          <a:p>
            <a:r>
              <a:rPr lang="fr-FR" dirty="0">
                <a:solidFill>
                  <a:srgbClr val="FFFFFF"/>
                </a:solidFill>
              </a:rPr>
              <a:t>Date</a:t>
            </a:r>
          </a:p>
        </p:txBody>
      </p:sp>
      <p:sp>
        <p:nvSpPr>
          <p:cNvPr id="5" name="Espace réservé du pied de page 4"/>
          <p:cNvSpPr>
            <a:spLocks noGrp="1"/>
          </p:cNvSpPr>
          <p:nvPr>
            <p:ph type="ftr" sz="quarter" idx="11"/>
          </p:nvPr>
        </p:nvSpPr>
        <p:spPr/>
        <p:txBody>
          <a:bodyPr/>
          <a:lstStyle/>
          <a:p>
            <a:r>
              <a:rPr lang="fr-FR" dirty="0">
                <a:solidFill>
                  <a:srgbClr val="FFFFFF"/>
                </a:solidFill>
              </a:rPr>
              <a:t>Place</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1800"/>
            </a:lvl1pPr>
          </a:lstStyle>
          <a:p>
            <a:pPr lvl="0"/>
            <a:r>
              <a:rPr lang="fr-FR"/>
              <a:t>Text</a:t>
            </a:r>
          </a:p>
        </p:txBody>
      </p:sp>
    </p:spTree>
    <p:extLst>
      <p:ext uri="{BB962C8B-B14F-4D97-AF65-F5344CB8AC3E}">
        <p14:creationId xmlns:p14="http://schemas.microsoft.com/office/powerpoint/2010/main" val="1376403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331505"/>
      </p:ext>
    </p:extLst>
  </p:cSld>
  <p:clrMapOvr>
    <a:masterClrMapping/>
  </p:clrMapOvr>
  <p:transition>
    <p:strips dir="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apositive de tit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Espace réservé du titre 1"/>
          <p:cNvSpPr>
            <a:spLocks noGrp="1"/>
          </p:cNvSpPr>
          <p:nvPr>
            <p:ph type="title" hasCustomPrompt="1"/>
          </p:nvPr>
        </p:nvSpPr>
        <p:spPr>
          <a:xfrm>
            <a:off x="4572000" y="2852936"/>
            <a:ext cx="4320480" cy="1656184"/>
          </a:xfrm>
          <a:prstGeom prst="rect">
            <a:avLst/>
          </a:prstGeom>
        </p:spPr>
        <p:txBody>
          <a:bodyPr vert="horz" lIns="91440" tIns="45720" rIns="91440" bIns="45720" rtlCol="0" anchor="ctr">
            <a:normAutofit/>
          </a:bodyPr>
          <a:lstStyle>
            <a:lvl1pPr>
              <a:defRPr cap="none" baseline="0"/>
            </a:lvl1pPr>
          </a:lstStyle>
          <a:p>
            <a:r>
              <a:rPr lang="fr-FR"/>
              <a:t>Title</a:t>
            </a:r>
          </a:p>
        </p:txBody>
      </p:sp>
      <p:sp>
        <p:nvSpPr>
          <p:cNvPr id="8" name="Espace réservé du texte 2"/>
          <p:cNvSpPr>
            <a:spLocks noGrp="1"/>
          </p:cNvSpPr>
          <p:nvPr>
            <p:ph idx="1" hasCustomPrompt="1"/>
          </p:nvPr>
        </p:nvSpPr>
        <p:spPr>
          <a:xfrm>
            <a:off x="4572000" y="4797152"/>
            <a:ext cx="4320480" cy="936104"/>
          </a:xfrm>
          <a:prstGeom prst="rect">
            <a:avLst/>
          </a:prstGeom>
        </p:spPr>
        <p:txBody>
          <a:bodyPr vert="horz" lIns="91440" tIns="45720" rIns="91440" bIns="45720" rtlCol="0" anchor="ctr" anchorCtr="0">
            <a:normAutofit/>
          </a:bodyPr>
          <a:lstStyle>
            <a:lvl1pPr>
              <a:defRPr cap="none" baseline="0"/>
            </a:lvl1pPr>
          </a:lstStyle>
          <a:p>
            <a:pPr lvl="0"/>
            <a:r>
              <a:rPr lang="fr-FR"/>
              <a:t>Presenter, authors</a:t>
            </a:r>
          </a:p>
        </p:txBody>
      </p:sp>
      <p:sp>
        <p:nvSpPr>
          <p:cNvPr id="6" name="Espace réservé du contenu 5"/>
          <p:cNvSpPr>
            <a:spLocks noGrp="1"/>
          </p:cNvSpPr>
          <p:nvPr>
            <p:ph sz="quarter" idx="10" hasCustomPrompt="1"/>
          </p:nvPr>
        </p:nvSpPr>
        <p:spPr>
          <a:xfrm>
            <a:off x="4572000" y="6022108"/>
            <a:ext cx="4320480" cy="503237"/>
          </a:xfrm>
        </p:spPr>
        <p:txBody>
          <a:bodyPr anchor="ctr" anchorCtr="0">
            <a:normAutofit/>
          </a:bodyPr>
          <a:lstStyle>
            <a:lvl1pPr>
              <a:defRPr sz="1350" b="1">
                <a:solidFill>
                  <a:schemeClr val="tx1"/>
                </a:solidFill>
              </a:defRPr>
            </a:lvl1pPr>
          </a:lstStyle>
          <a:p>
            <a:pPr lvl="0"/>
            <a:r>
              <a:rPr lang="fr-FR"/>
              <a:t>Date, Place</a:t>
            </a:r>
          </a:p>
        </p:txBody>
      </p:sp>
    </p:spTree>
    <p:extLst>
      <p:ext uri="{BB962C8B-B14F-4D97-AF65-F5344CB8AC3E}">
        <p14:creationId xmlns:p14="http://schemas.microsoft.com/office/powerpoint/2010/main" val="1761655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re et contenu">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12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73937"/>
      </p:ext>
    </p:extLst>
  </p:cSld>
  <p:clrMapOvr>
    <a:masterClrMapping/>
  </p:clrMapOvr>
  <p:transition>
    <p:strips dir="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a:xfrm>
            <a:off x="467544" y="2276872"/>
            <a:ext cx="3960440" cy="3888432"/>
          </a:xfrm>
        </p:spPr>
        <p:txBody>
          <a:bodyPr>
            <a:normAutofit/>
          </a:bodyPr>
          <a:lstStyle>
            <a:lvl1pPr>
              <a:defRPr sz="1800"/>
            </a:lvl1pPr>
          </a:lstStyle>
          <a:p>
            <a:pPr lvl="0"/>
            <a:r>
              <a:rPr lang="fr-FR"/>
              <a:t>Text</a:t>
            </a:r>
          </a:p>
        </p:txBody>
      </p:sp>
      <p:sp>
        <p:nvSpPr>
          <p:cNvPr id="4" name="Espace réservé de la date 3"/>
          <p:cNvSpPr>
            <a:spLocks noGrp="1"/>
          </p:cNvSpPr>
          <p:nvPr>
            <p:ph type="dt" sz="half" idx="10"/>
          </p:nvPr>
        </p:nvSpPr>
        <p:spPr>
          <a:xfrm>
            <a:off x="457200" y="6453336"/>
            <a:ext cx="1378496" cy="365125"/>
          </a:xfrm>
          <a:prstGeom prst="rect">
            <a:avLst/>
          </a:prstGeom>
        </p:spPr>
        <p:txBody>
          <a:bodyPr/>
          <a:lstStyle>
            <a:lvl1pPr>
              <a:defRPr/>
            </a:lvl1pPr>
          </a:lstStyle>
          <a:p>
            <a:r>
              <a:rPr lang="fr-FR" dirty="0">
                <a:solidFill>
                  <a:srgbClr val="FFFFFF"/>
                </a:solidFill>
              </a:rPr>
              <a:t>Date</a:t>
            </a:r>
          </a:p>
        </p:txBody>
      </p:sp>
      <p:sp>
        <p:nvSpPr>
          <p:cNvPr id="5" name="Espace réservé du pied de page 4"/>
          <p:cNvSpPr>
            <a:spLocks noGrp="1"/>
          </p:cNvSpPr>
          <p:nvPr>
            <p:ph type="ftr" sz="quarter" idx="11"/>
          </p:nvPr>
        </p:nvSpPr>
        <p:spPr>
          <a:xfrm>
            <a:off x="1835696" y="6453336"/>
            <a:ext cx="4392488" cy="365125"/>
          </a:xfrm>
          <a:prstGeom prst="rect">
            <a:avLst/>
          </a:prstGeom>
        </p:spPr>
        <p:txBody>
          <a:bodyPr/>
          <a:lstStyle/>
          <a:p>
            <a:r>
              <a:rPr lang="fr-FR" dirty="0">
                <a:solidFill>
                  <a:srgbClr val="FFFFFF"/>
                </a:solidFill>
              </a:rPr>
              <a:t>Place</a:t>
            </a:r>
          </a:p>
        </p:txBody>
      </p:sp>
      <p:sp>
        <p:nvSpPr>
          <p:cNvPr id="6" name="Espace réservé du numéro de diapositive 5"/>
          <p:cNvSpPr>
            <a:spLocks noGrp="1"/>
          </p:cNvSpPr>
          <p:nvPr>
            <p:ph type="sldNum" sz="quarter" idx="12"/>
          </p:nvPr>
        </p:nvSpPr>
        <p:spPr>
          <a:xfrm>
            <a:off x="8388424" y="6453336"/>
            <a:ext cx="621432" cy="365125"/>
          </a:xfrm>
          <a:prstGeom prst="rect">
            <a:avLst/>
          </a:prstGeom>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1800"/>
            </a:lvl1pPr>
          </a:lstStyle>
          <a:p>
            <a:pPr lvl="0"/>
            <a:r>
              <a:rPr lang="fr-FR"/>
              <a:t>Text</a:t>
            </a:r>
          </a:p>
        </p:txBody>
      </p:sp>
    </p:spTree>
    <p:extLst>
      <p:ext uri="{BB962C8B-B14F-4D97-AF65-F5344CB8AC3E}">
        <p14:creationId xmlns:p14="http://schemas.microsoft.com/office/powerpoint/2010/main" val="79401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345326C8-0CD7-7640-8C42-DDD2DE83244B}"/>
              </a:ext>
            </a:extLst>
          </p:cNvPr>
          <p:cNvSpPr>
            <a:spLocks noGrp="1"/>
          </p:cNvSpPr>
          <p:nvPr>
            <p:ph type="ctrTitle"/>
          </p:nvPr>
        </p:nvSpPr>
        <p:spPr>
          <a:xfrm>
            <a:off x="2702859" y="3469340"/>
            <a:ext cx="6180432" cy="806825"/>
          </a:xfrm>
          <a:prstGeom prst="rect">
            <a:avLst/>
          </a:prstGeom>
        </p:spPr>
        <p:txBody>
          <a:bodyPr anchor="t">
            <a:normAutofit/>
          </a:bodyPr>
          <a:lstStyle>
            <a:lvl1pPr algn="ctr">
              <a:defRPr/>
            </a:lvl1pPr>
          </a:lstStyle>
          <a:p>
            <a:r>
              <a:rPr lang="en-US" sz="4400"/>
              <a:t>Click to edit Master title style</a:t>
            </a:r>
            <a:endParaRPr lang="en-US" sz="4400" dirty="0"/>
          </a:p>
        </p:txBody>
      </p:sp>
      <p:sp>
        <p:nvSpPr>
          <p:cNvPr id="4" name="Subtitle 5">
            <a:extLst>
              <a:ext uri="{FF2B5EF4-FFF2-40B4-BE49-F238E27FC236}">
                <a16:creationId xmlns:a16="http://schemas.microsoft.com/office/drawing/2014/main" id="{4BCA4744-7ACB-8D48-8FAB-167C8781675C}"/>
              </a:ext>
            </a:extLst>
          </p:cNvPr>
          <p:cNvSpPr>
            <a:spLocks noGrp="1"/>
          </p:cNvSpPr>
          <p:nvPr>
            <p:ph type="subTitle" idx="4294967295"/>
          </p:nvPr>
        </p:nvSpPr>
        <p:spPr>
          <a:xfrm>
            <a:off x="2702860" y="4276165"/>
            <a:ext cx="6180430" cy="2211720"/>
          </a:xfrm>
          <a:prstGeom prst="rect">
            <a:avLst/>
          </a:prstGeom>
        </p:spPr>
        <p:txBody>
          <a:bodyPr/>
          <a:lstStyle/>
          <a:p>
            <a:pPr marL="0" indent="0" algn="ctr">
              <a:buNone/>
            </a:pPr>
            <a:r>
              <a:rPr lang="en-US"/>
              <a:t>Click to edit Master subtitle style</a:t>
            </a:r>
            <a:endParaRPr lang="en-US" dirty="0">
              <a:solidFill>
                <a:schemeClr val="accent1"/>
              </a:solidFill>
            </a:endParaRPr>
          </a:p>
        </p:txBody>
      </p:sp>
    </p:spTree>
    <p:extLst>
      <p:ext uri="{BB962C8B-B14F-4D97-AF65-F5344CB8AC3E}">
        <p14:creationId xmlns:p14="http://schemas.microsoft.com/office/powerpoint/2010/main" val="42633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5_Titre et contenu">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fr-CA"/>
              <a:t>Modifier le style du titre</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Date Placeholder 3"/>
          <p:cNvSpPr txBox="1">
            <a:spLocks noGrp="1"/>
          </p:cNvSpPr>
          <p:nvPr>
            <p:ph type="dt" sz="half" idx="7"/>
          </p:nvPr>
        </p:nvSpPr>
        <p:spPr/>
        <p:txBody>
          <a:bodyPr/>
          <a:lstStyle>
            <a:lvl1pPr>
              <a:defRPr/>
            </a:lvl1pPr>
          </a:lstStyle>
          <a:p>
            <a:pPr lvl="0"/>
            <a:fld id="{1DCA6F2E-84E3-4C7F-8422-BDC90B2B68D3}" type="datetime1">
              <a:rPr lang="fr-CA"/>
              <a:pPr lvl="0"/>
              <a:t>2024-05-31</a:t>
            </a:fld>
            <a:endParaRPr lang="fr-CA"/>
          </a:p>
        </p:txBody>
      </p:sp>
      <p:sp>
        <p:nvSpPr>
          <p:cNvPr id="5" name="Footer Placeholder 4"/>
          <p:cNvSpPr txBox="1">
            <a:spLocks noGrp="1"/>
          </p:cNvSpPr>
          <p:nvPr>
            <p:ph type="ftr" sz="quarter" idx="9"/>
          </p:nvPr>
        </p:nvSpPr>
        <p:spPr/>
        <p:txBody>
          <a:bodyPr/>
          <a:lstStyle>
            <a:lvl1pPr>
              <a:defRPr/>
            </a:lvl1pPr>
          </a:lstStyle>
          <a:p>
            <a:pPr lvl="0"/>
            <a:endParaRPr lang="fr-CA"/>
          </a:p>
        </p:txBody>
      </p:sp>
      <p:sp>
        <p:nvSpPr>
          <p:cNvPr id="6" name="Slide Number Placeholder 5"/>
          <p:cNvSpPr txBox="1">
            <a:spLocks noGrp="1"/>
          </p:cNvSpPr>
          <p:nvPr>
            <p:ph type="sldNum" sz="quarter" idx="8"/>
          </p:nvPr>
        </p:nvSpPr>
        <p:spPr/>
        <p:txBody>
          <a:bodyPr/>
          <a:lstStyle>
            <a:lvl1pPr>
              <a:defRPr/>
            </a:lvl1pPr>
          </a:lstStyle>
          <a:p>
            <a:pPr lvl="0"/>
            <a:fld id="{8A0A6B73-2943-4C4D-B12E-ADC50DAE800D}" type="slidenum">
              <a:t>‹N°›</a:t>
            </a:fld>
            <a:endParaRPr lang="fr-CA"/>
          </a:p>
        </p:txBody>
      </p:sp>
    </p:spTree>
    <p:extLst>
      <p:ext uri="{BB962C8B-B14F-4D97-AF65-F5344CB8AC3E}">
        <p14:creationId xmlns:p14="http://schemas.microsoft.com/office/powerpoint/2010/main" val="63310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F9A19E9E-7476-4288-8A05-D5DADF95D80F}" type="datetime1">
              <a:rPr lang="fr-CA"/>
              <a:pPr lvl="0"/>
              <a:t>2024-05-31</a:t>
            </a:fld>
            <a:endParaRPr lang="fr-CA"/>
          </a:p>
        </p:txBody>
      </p:sp>
      <p:sp>
        <p:nvSpPr>
          <p:cNvPr id="3" name="Footer Placeholder 2"/>
          <p:cNvSpPr txBox="1">
            <a:spLocks noGrp="1"/>
          </p:cNvSpPr>
          <p:nvPr>
            <p:ph type="ftr" sz="quarter" idx="9"/>
          </p:nvPr>
        </p:nvSpPr>
        <p:spPr/>
        <p:txBody>
          <a:bodyPr/>
          <a:lstStyle>
            <a:lvl1pPr>
              <a:defRPr/>
            </a:lvl1pPr>
          </a:lstStyle>
          <a:p>
            <a:pPr lvl="0"/>
            <a:endParaRPr lang="fr-CA"/>
          </a:p>
        </p:txBody>
      </p:sp>
      <p:sp>
        <p:nvSpPr>
          <p:cNvPr id="4" name="Slide Number Placeholder 3"/>
          <p:cNvSpPr txBox="1">
            <a:spLocks noGrp="1"/>
          </p:cNvSpPr>
          <p:nvPr>
            <p:ph type="sldNum" sz="quarter" idx="8"/>
          </p:nvPr>
        </p:nvSpPr>
        <p:spPr/>
        <p:txBody>
          <a:bodyPr/>
          <a:lstStyle>
            <a:lvl1pPr>
              <a:defRPr/>
            </a:lvl1pPr>
          </a:lstStyle>
          <a:p>
            <a:pPr lvl="0"/>
            <a:fld id="{0EB96B36-C189-449B-ADF0-CD4DA532AE56}" type="slidenum">
              <a:t>‹N°›</a:t>
            </a:fld>
            <a:endParaRPr lang="fr-CA"/>
          </a:p>
        </p:txBody>
      </p:sp>
    </p:spTree>
    <p:extLst>
      <p:ext uri="{BB962C8B-B14F-4D97-AF65-F5344CB8AC3E}">
        <p14:creationId xmlns:p14="http://schemas.microsoft.com/office/powerpoint/2010/main" val="2914949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18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788" b="1" baseline="0">
                <a:solidFill>
                  <a:schemeClr val="bg2"/>
                </a:solidFill>
              </a:defRPr>
            </a:lvl1pPr>
          </a:lstStyle>
          <a:p>
            <a:pPr lvl="0"/>
            <a:r>
              <a:rPr lang="fr-FR"/>
              <a:t>Title of the presentation</a:t>
            </a:r>
          </a:p>
        </p:txBody>
      </p:sp>
      <p:sp>
        <p:nvSpPr>
          <p:cNvPr id="8" name="Espace réservé du contenu 13"/>
          <p:cNvSpPr>
            <a:spLocks noGrp="1"/>
          </p:cNvSpPr>
          <p:nvPr>
            <p:ph sz="quarter" idx="17" hasCustomPrompt="1"/>
          </p:nvPr>
        </p:nvSpPr>
        <p:spPr>
          <a:xfrm>
            <a:off x="468320" y="6444808"/>
            <a:ext cx="1366837" cy="360000"/>
          </a:xfrm>
        </p:spPr>
        <p:txBody>
          <a:bodyPr anchor="ctr" anchorCtr="0">
            <a:noAutofit/>
          </a:bodyPr>
          <a:lstStyle>
            <a:lvl1pPr>
              <a:buNone/>
              <a:defRPr sz="675">
                <a:solidFill>
                  <a:schemeClr val="bg1"/>
                </a:solidFill>
              </a:defRPr>
            </a:lvl1pPr>
            <a:lvl2pPr>
              <a:buNone/>
              <a:defRPr sz="788">
                <a:solidFill>
                  <a:schemeClr val="bg1"/>
                </a:solidFill>
              </a:defRPr>
            </a:lvl2pPr>
            <a:lvl3pPr>
              <a:buNone/>
              <a:defRPr sz="788">
                <a:solidFill>
                  <a:schemeClr val="bg1"/>
                </a:solidFill>
              </a:defRPr>
            </a:lvl3pPr>
            <a:lvl4pPr>
              <a:buNone/>
              <a:defRPr sz="788">
                <a:solidFill>
                  <a:schemeClr val="bg1"/>
                </a:solidFill>
              </a:defRPr>
            </a:lvl4pPr>
            <a:lvl5pPr>
              <a:buNone/>
              <a:defRPr sz="788">
                <a:solidFill>
                  <a:schemeClr val="bg1"/>
                </a:solidFill>
              </a:defRPr>
            </a:lvl5pPr>
          </a:lstStyle>
          <a:p>
            <a:pPr lvl="0"/>
            <a:r>
              <a:rPr lang="fr-FR"/>
              <a:t>Date</a:t>
            </a:r>
          </a:p>
        </p:txBody>
      </p:sp>
      <p:sp>
        <p:nvSpPr>
          <p:cNvPr id="9" name="Espace réservé du contenu 13"/>
          <p:cNvSpPr>
            <a:spLocks noGrp="1"/>
          </p:cNvSpPr>
          <p:nvPr>
            <p:ph sz="quarter" idx="18" hasCustomPrompt="1"/>
          </p:nvPr>
        </p:nvSpPr>
        <p:spPr>
          <a:xfrm>
            <a:off x="1909033" y="6444808"/>
            <a:ext cx="4391173" cy="360000"/>
          </a:xfrm>
        </p:spPr>
        <p:txBody>
          <a:bodyPr anchor="ctr" anchorCtr="0">
            <a:noAutofit/>
          </a:bodyPr>
          <a:lstStyle>
            <a:lvl1pPr algn="ctr">
              <a:buNone/>
              <a:defRPr sz="675" baseline="0">
                <a:solidFill>
                  <a:schemeClr val="bg1"/>
                </a:solidFill>
              </a:defRPr>
            </a:lvl1pPr>
            <a:lvl2pPr>
              <a:buNone/>
              <a:defRPr sz="788">
                <a:solidFill>
                  <a:schemeClr val="bg1"/>
                </a:solidFill>
              </a:defRPr>
            </a:lvl2pPr>
            <a:lvl3pPr>
              <a:buNone/>
              <a:defRPr sz="788">
                <a:solidFill>
                  <a:schemeClr val="bg1"/>
                </a:solidFill>
              </a:defRPr>
            </a:lvl3pPr>
            <a:lvl4pPr>
              <a:buNone/>
              <a:defRPr sz="788">
                <a:solidFill>
                  <a:schemeClr val="bg1"/>
                </a:solidFill>
              </a:defRPr>
            </a:lvl4pPr>
            <a:lvl5pPr>
              <a:buNone/>
              <a:defRPr sz="788">
                <a:solidFill>
                  <a:schemeClr val="bg1"/>
                </a:solidFill>
              </a:defRPr>
            </a:lvl5pPr>
          </a:lstStyle>
          <a:p>
            <a:pPr lvl="0"/>
            <a:r>
              <a:rPr lang="fr-FR"/>
              <a:t>Event, place</a:t>
            </a:r>
          </a:p>
        </p:txBody>
      </p:sp>
    </p:spTree>
    <p:extLst>
      <p:ext uri="{BB962C8B-B14F-4D97-AF65-F5344CB8AC3E}">
        <p14:creationId xmlns:p14="http://schemas.microsoft.com/office/powerpoint/2010/main" val="1567162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750784"/>
      </p:ext>
    </p:extLst>
  </p:cSld>
  <p:clrMapOvr>
    <a:masterClrMapping/>
  </p:clrMapOvr>
  <p:transition>
    <p:strips dir="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mediate 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67544" y="3573016"/>
            <a:ext cx="8208912" cy="2016224"/>
          </a:xfrm>
        </p:spPr>
        <p:txBody>
          <a:bodyPr anchor="ctr" anchorCtr="0">
            <a:normAutofit/>
          </a:bodyPr>
          <a:lstStyle>
            <a:lvl1pPr algn="ctr">
              <a:buNone/>
              <a:defRPr sz="2100"/>
            </a:lvl1pPr>
          </a:lstStyle>
          <a:p>
            <a:pPr lvl="0"/>
            <a:r>
              <a:rPr lang="fr-FR"/>
              <a:t>Sub-title</a:t>
            </a:r>
            <a:endParaRPr lang="fr-FR" dirty="0"/>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8" name="Titre 7"/>
          <p:cNvSpPr>
            <a:spLocks noGrp="1"/>
          </p:cNvSpPr>
          <p:nvPr>
            <p:ph type="title" hasCustomPrompt="1"/>
          </p:nvPr>
        </p:nvSpPr>
        <p:spPr>
          <a:xfrm>
            <a:off x="467544" y="1628800"/>
            <a:ext cx="8208912" cy="1728192"/>
          </a:xfrm>
        </p:spPr>
        <p:txBody>
          <a:bodyPr/>
          <a:lstStyle>
            <a:lvl1pPr>
              <a:defRPr/>
            </a:lvl1pPr>
          </a:lstStyle>
          <a:p>
            <a:r>
              <a:rPr lang="fr-FR"/>
              <a:t>Title</a:t>
            </a:r>
          </a:p>
        </p:txBody>
      </p:sp>
      <p:sp>
        <p:nvSpPr>
          <p:cNvPr id="10" name="Espace réservé du numéro de diapositive 9"/>
          <p:cNvSpPr>
            <a:spLocks noGrp="1"/>
          </p:cNvSpPr>
          <p:nvPr>
            <p:ph type="sldNum" sz="quarter" idx="15"/>
          </p:nvPr>
        </p:nvSpPr>
        <p:spPr/>
        <p:txBody>
          <a:bodyPr/>
          <a:lstStyle/>
          <a:p>
            <a:fld id="{02C702AE-1502-43AE-8DBA-2BCAD3408EF2}" type="slidenum">
              <a:rPr lang="fr-FR" smtClean="0"/>
              <a:pPr/>
              <a:t>‹N°›</a:t>
            </a:fld>
            <a:endParaRPr lang="fr-FR" dirty="0"/>
          </a:p>
        </p:txBody>
      </p:sp>
      <p:sp>
        <p:nvSpPr>
          <p:cNvPr id="14"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5"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2664825218"/>
      </p:ext>
    </p:extLst>
  </p:cSld>
  <p:clrMapOvr>
    <a:masterClrMapping/>
  </p:clrMapOvr>
  <p:transition>
    <p:strips dir="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‹N°›</a:t>
            </a:fld>
            <a:endParaRPr lang="fr-FR" dirty="0"/>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8"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June 8th, 2016</a:t>
            </a:r>
          </a:p>
        </p:txBody>
      </p:sp>
      <p:sp>
        <p:nvSpPr>
          <p:cNvPr id="9"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Presentation of the inception report, EC, Brussels</a:t>
            </a:r>
          </a:p>
        </p:txBody>
      </p:sp>
    </p:spTree>
    <p:extLst>
      <p:ext uri="{BB962C8B-B14F-4D97-AF65-F5344CB8AC3E}">
        <p14:creationId xmlns:p14="http://schemas.microsoft.com/office/powerpoint/2010/main" val="611579042"/>
      </p:ext>
    </p:extLst>
  </p:cSld>
  <p:clrMapOvr>
    <a:masterClrMapping/>
  </p:clrMapOvr>
  <p:transition>
    <p:strips dir="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 2 column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a:xfrm>
            <a:off x="467545" y="2276872"/>
            <a:ext cx="3960440" cy="3888432"/>
          </a:xfrm>
        </p:spPr>
        <p:txBody>
          <a:bodyPr>
            <a:normAutofit/>
          </a:bodyPr>
          <a:lstStyle>
            <a:lvl1pPr>
              <a:defRPr sz="1800"/>
            </a:lvl1pPr>
          </a:lstStyle>
          <a:p>
            <a:pPr lvl="0"/>
            <a:r>
              <a:rPr lang="fr-FR"/>
              <a:t>Text</a:t>
            </a:r>
            <a:endParaRPr lang="fr-FR" dirty="0"/>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‹N°›</a:t>
            </a:fld>
            <a:endParaRPr lang="fr-FR" dirty="0"/>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1800"/>
            </a:lvl1pPr>
          </a:lstStyle>
          <a:p>
            <a:pPr lvl="0"/>
            <a:r>
              <a:rPr lang="fr-FR"/>
              <a:t>Text</a:t>
            </a:r>
            <a:endParaRPr lang="fr-FR" dirty="0"/>
          </a:p>
        </p:txBody>
      </p:sp>
      <p:sp>
        <p:nvSpPr>
          <p:cNvPr id="9"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0"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2273339880"/>
      </p:ext>
    </p:extLst>
  </p:cSld>
  <p:clrMapOvr>
    <a:masterClrMapping/>
  </p:clrMapOvr>
  <p:transition>
    <p:strips dir="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re et contenu">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442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67544" y="3573016"/>
            <a:ext cx="8208912" cy="2016224"/>
          </a:xfrm>
        </p:spPr>
        <p:txBody>
          <a:bodyPr anchor="ctr" anchorCtr="0">
            <a:normAutofit/>
          </a:bodyPr>
          <a:lstStyle>
            <a:lvl1pPr algn="ctr">
              <a:buNone/>
              <a:defRPr sz="1575"/>
            </a:lvl1pPr>
          </a:lstStyle>
          <a:p>
            <a:pPr lvl="0"/>
            <a:r>
              <a:rPr lang="fr-FR"/>
              <a:t>Sub-title</a:t>
            </a: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788" b="1" baseline="0">
                <a:solidFill>
                  <a:schemeClr val="bg2"/>
                </a:solidFill>
              </a:defRPr>
            </a:lvl1pPr>
          </a:lstStyle>
          <a:p>
            <a:pPr lvl="0"/>
            <a:r>
              <a:rPr lang="fr-FR"/>
              <a:t>Title of the presentation</a:t>
            </a:r>
          </a:p>
        </p:txBody>
      </p:sp>
      <p:sp>
        <p:nvSpPr>
          <p:cNvPr id="8" name="Titre 7"/>
          <p:cNvSpPr>
            <a:spLocks noGrp="1"/>
          </p:cNvSpPr>
          <p:nvPr>
            <p:ph type="title" hasCustomPrompt="1"/>
          </p:nvPr>
        </p:nvSpPr>
        <p:spPr>
          <a:xfrm>
            <a:off x="467544" y="1628800"/>
            <a:ext cx="8208912" cy="1728192"/>
          </a:xfrm>
        </p:spPr>
        <p:txBody>
          <a:bodyPr/>
          <a:lstStyle>
            <a:lvl1pPr>
              <a:defRPr/>
            </a:lvl1pPr>
          </a:lstStyle>
          <a:p>
            <a:r>
              <a:rPr lang="fr-FR"/>
              <a:t>Title</a:t>
            </a:r>
          </a:p>
        </p:txBody>
      </p:sp>
      <p:sp>
        <p:nvSpPr>
          <p:cNvPr id="9" name="Espace réservé de la date 8"/>
          <p:cNvSpPr>
            <a:spLocks noGrp="1"/>
          </p:cNvSpPr>
          <p:nvPr>
            <p:ph type="dt" sz="half" idx="14"/>
          </p:nvPr>
        </p:nvSpPr>
        <p:spPr/>
        <p:txBody>
          <a:bodyPr/>
          <a:lstStyle/>
          <a:p>
            <a:r>
              <a:rPr lang="fr-FR" dirty="0">
                <a:solidFill>
                  <a:srgbClr val="FFFFFF"/>
                </a:solidFill>
              </a:rPr>
              <a:t>Date</a:t>
            </a:r>
          </a:p>
        </p:txBody>
      </p:sp>
      <p:sp>
        <p:nvSpPr>
          <p:cNvPr id="10" name="Espace réservé du numéro de diapositive 9"/>
          <p:cNvSpPr>
            <a:spLocks noGrp="1"/>
          </p:cNvSpPr>
          <p:nvPr>
            <p:ph type="sldNum" sz="quarter" idx="15"/>
          </p:nvPr>
        </p:nvSpPr>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1" name="Espace réservé du pied de page 10"/>
          <p:cNvSpPr>
            <a:spLocks noGrp="1"/>
          </p:cNvSpPr>
          <p:nvPr>
            <p:ph type="ftr" sz="quarter" idx="16"/>
          </p:nvPr>
        </p:nvSpPr>
        <p:spPr/>
        <p:txBody>
          <a:bodyPr/>
          <a:lstStyle/>
          <a:p>
            <a:r>
              <a:rPr lang="fr-FR" dirty="0">
                <a:solidFill>
                  <a:srgbClr val="FFFFFF"/>
                </a:solidFill>
              </a:rPr>
              <a:t>Place</a:t>
            </a:r>
          </a:p>
        </p:txBody>
      </p:sp>
    </p:spTree>
    <p:extLst>
      <p:ext uri="{BB962C8B-B14F-4D97-AF65-F5344CB8AC3E}">
        <p14:creationId xmlns:p14="http://schemas.microsoft.com/office/powerpoint/2010/main" val="3444044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18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r>
              <a:rPr lang="fr-FR" dirty="0">
                <a:solidFill>
                  <a:srgbClr val="FFFFFF"/>
                </a:solidFill>
              </a:rPr>
              <a:t>Date</a:t>
            </a:r>
          </a:p>
        </p:txBody>
      </p:sp>
      <p:sp>
        <p:nvSpPr>
          <p:cNvPr id="5" name="Espace réservé du pied de page 4"/>
          <p:cNvSpPr>
            <a:spLocks noGrp="1"/>
          </p:cNvSpPr>
          <p:nvPr>
            <p:ph type="ftr" sz="quarter" idx="11"/>
          </p:nvPr>
        </p:nvSpPr>
        <p:spPr/>
        <p:txBody>
          <a:bodyPr/>
          <a:lstStyle/>
          <a:p>
            <a:r>
              <a:rPr lang="fr-FR" dirty="0">
                <a:solidFill>
                  <a:srgbClr val="FFFFFF"/>
                </a:solidFill>
              </a:rPr>
              <a:t>Place</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788" b="1" baseline="0">
                <a:solidFill>
                  <a:schemeClr val="bg2"/>
                </a:solidFill>
              </a:defRPr>
            </a:lvl1pPr>
          </a:lstStyle>
          <a:p>
            <a:pPr lvl="0"/>
            <a:r>
              <a:rPr lang="fr-FR"/>
              <a:t>Title of the presentation</a:t>
            </a:r>
          </a:p>
        </p:txBody>
      </p:sp>
    </p:spTree>
    <p:extLst>
      <p:ext uri="{BB962C8B-B14F-4D97-AF65-F5344CB8AC3E}">
        <p14:creationId xmlns:p14="http://schemas.microsoft.com/office/powerpoint/2010/main" val="4114575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9107CD6-9261-EC4B-9D5F-570A147072AF}"/>
              </a:ext>
            </a:extLst>
          </p:cNvPr>
          <p:cNvSpPr>
            <a:spLocks noGrp="1"/>
          </p:cNvSpPr>
          <p:nvPr>
            <p:ph type="dt" sz="half" idx="2"/>
          </p:nvPr>
        </p:nvSpPr>
        <p:spPr>
          <a:xfrm>
            <a:off x="2689200" y="6356353"/>
            <a:ext cx="2057400" cy="365125"/>
          </a:xfrm>
          <a:prstGeom prst="rect">
            <a:avLst/>
          </a:prstGeom>
        </p:spPr>
        <p:txBody>
          <a:bodyPr/>
          <a:lstStyle>
            <a:lvl1pPr>
              <a:defRPr i="1">
                <a:solidFill>
                  <a:schemeClr val="accent3"/>
                </a:solidFill>
              </a:defRPr>
            </a:lvl1pPr>
          </a:lstStyle>
          <a:p>
            <a:fld id="{2D60905F-31D9-794A-A8E9-D8F066E0B96E}" type="datetime3">
              <a:rPr lang="en-US" smtClean="0"/>
              <a:pPr/>
              <a:t>31 May 2024</a:t>
            </a:fld>
            <a:endParaRPr lang="en-US" dirty="0"/>
          </a:p>
        </p:txBody>
      </p:sp>
      <p:sp>
        <p:nvSpPr>
          <p:cNvPr id="6" name="Slide Number Placeholder 6">
            <a:extLst>
              <a:ext uri="{FF2B5EF4-FFF2-40B4-BE49-F238E27FC236}">
                <a16:creationId xmlns:a16="http://schemas.microsoft.com/office/drawing/2014/main" id="{56F10329-2223-2749-902D-CADDEC515C16}"/>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Tree>
    <p:extLst>
      <p:ext uri="{BB962C8B-B14F-4D97-AF65-F5344CB8AC3E}">
        <p14:creationId xmlns:p14="http://schemas.microsoft.com/office/powerpoint/2010/main" val="23059971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1800" cap="none" baseline="0"/>
            </a:lvl1pPr>
          </a:lstStyle>
          <a:p>
            <a:r>
              <a:rPr lang="fr-FR"/>
              <a:t>Title</a:t>
            </a:r>
          </a:p>
        </p:txBody>
      </p:sp>
      <p:sp>
        <p:nvSpPr>
          <p:cNvPr id="3" name="Espace réservé du contenu 2"/>
          <p:cNvSpPr>
            <a:spLocks noGrp="1"/>
          </p:cNvSpPr>
          <p:nvPr>
            <p:ph idx="1" hasCustomPrompt="1"/>
          </p:nvPr>
        </p:nvSpPr>
        <p:spPr>
          <a:xfrm>
            <a:off x="467545" y="2276872"/>
            <a:ext cx="3960440" cy="3888432"/>
          </a:xfrm>
        </p:spPr>
        <p:txBody>
          <a:bodyPr>
            <a:normAutofit/>
          </a:bodyPr>
          <a:lstStyle>
            <a:lvl1pPr>
              <a:defRPr sz="1350"/>
            </a:lvl1pPr>
          </a:lstStyle>
          <a:p>
            <a:pPr lvl="0"/>
            <a:r>
              <a:rPr lang="fr-FR"/>
              <a:t>Text</a:t>
            </a:r>
          </a:p>
        </p:txBody>
      </p:sp>
      <p:sp>
        <p:nvSpPr>
          <p:cNvPr id="4" name="Espace réservé de la date 3"/>
          <p:cNvSpPr>
            <a:spLocks noGrp="1"/>
          </p:cNvSpPr>
          <p:nvPr>
            <p:ph type="dt" sz="half" idx="10"/>
          </p:nvPr>
        </p:nvSpPr>
        <p:spPr/>
        <p:txBody>
          <a:bodyPr/>
          <a:lstStyle>
            <a:lvl1pPr>
              <a:defRPr/>
            </a:lvl1pPr>
          </a:lstStyle>
          <a:p>
            <a:r>
              <a:rPr lang="fr-FR" dirty="0">
                <a:solidFill>
                  <a:srgbClr val="FFFFFF"/>
                </a:solidFill>
              </a:rPr>
              <a:t>Date</a:t>
            </a:r>
          </a:p>
        </p:txBody>
      </p:sp>
      <p:sp>
        <p:nvSpPr>
          <p:cNvPr id="5" name="Espace réservé du pied de page 4"/>
          <p:cNvSpPr>
            <a:spLocks noGrp="1"/>
          </p:cNvSpPr>
          <p:nvPr>
            <p:ph type="ftr" sz="quarter" idx="11"/>
          </p:nvPr>
        </p:nvSpPr>
        <p:spPr/>
        <p:txBody>
          <a:bodyPr/>
          <a:lstStyle/>
          <a:p>
            <a:r>
              <a:rPr lang="fr-FR" dirty="0">
                <a:solidFill>
                  <a:srgbClr val="FFFFFF"/>
                </a:solidFill>
              </a:rPr>
              <a:t>Place</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788"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1350"/>
            </a:lvl1pPr>
          </a:lstStyle>
          <a:p>
            <a:pPr lvl="0"/>
            <a:r>
              <a:rPr lang="fr-FR"/>
              <a:t>Text</a:t>
            </a:r>
          </a:p>
        </p:txBody>
      </p:sp>
    </p:spTree>
    <p:extLst>
      <p:ext uri="{BB962C8B-B14F-4D97-AF65-F5344CB8AC3E}">
        <p14:creationId xmlns:p14="http://schemas.microsoft.com/office/powerpoint/2010/main" val="1755316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90975"/>
      </p:ext>
    </p:extLst>
  </p:cSld>
  <p:clrMapOvr>
    <a:masterClrMapping/>
  </p:clrMapOvr>
  <p:transition>
    <p:strips dir="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iapositive de tit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Espace réservé du titre 1"/>
          <p:cNvSpPr>
            <a:spLocks noGrp="1"/>
          </p:cNvSpPr>
          <p:nvPr>
            <p:ph type="title" hasCustomPrompt="1"/>
          </p:nvPr>
        </p:nvSpPr>
        <p:spPr>
          <a:xfrm>
            <a:off x="4572000" y="2852936"/>
            <a:ext cx="4320480" cy="1656184"/>
          </a:xfrm>
          <a:prstGeom prst="rect">
            <a:avLst/>
          </a:prstGeom>
        </p:spPr>
        <p:txBody>
          <a:bodyPr vert="horz" lIns="91440" tIns="45720" rIns="91440" bIns="45720" rtlCol="0" anchor="ctr">
            <a:normAutofit/>
          </a:bodyPr>
          <a:lstStyle>
            <a:lvl1pPr>
              <a:defRPr cap="none" baseline="0"/>
            </a:lvl1pPr>
          </a:lstStyle>
          <a:p>
            <a:r>
              <a:rPr lang="fr-FR"/>
              <a:t>Title</a:t>
            </a:r>
          </a:p>
        </p:txBody>
      </p:sp>
      <p:sp>
        <p:nvSpPr>
          <p:cNvPr id="8" name="Espace réservé du texte 2"/>
          <p:cNvSpPr>
            <a:spLocks noGrp="1"/>
          </p:cNvSpPr>
          <p:nvPr>
            <p:ph idx="1" hasCustomPrompt="1"/>
          </p:nvPr>
        </p:nvSpPr>
        <p:spPr>
          <a:xfrm>
            <a:off x="4572000" y="4797152"/>
            <a:ext cx="4320480" cy="936104"/>
          </a:xfrm>
          <a:prstGeom prst="rect">
            <a:avLst/>
          </a:prstGeom>
        </p:spPr>
        <p:txBody>
          <a:bodyPr vert="horz" lIns="91440" tIns="45720" rIns="91440" bIns="45720" rtlCol="0" anchor="ctr" anchorCtr="0">
            <a:normAutofit/>
          </a:bodyPr>
          <a:lstStyle>
            <a:lvl1pPr>
              <a:defRPr cap="none" baseline="0"/>
            </a:lvl1pPr>
          </a:lstStyle>
          <a:p>
            <a:pPr lvl="0"/>
            <a:r>
              <a:rPr lang="fr-FR"/>
              <a:t>Presenter, authors</a:t>
            </a:r>
          </a:p>
        </p:txBody>
      </p:sp>
      <p:sp>
        <p:nvSpPr>
          <p:cNvPr id="6" name="Espace réservé du contenu 5"/>
          <p:cNvSpPr>
            <a:spLocks noGrp="1"/>
          </p:cNvSpPr>
          <p:nvPr>
            <p:ph sz="quarter" idx="10" hasCustomPrompt="1"/>
          </p:nvPr>
        </p:nvSpPr>
        <p:spPr>
          <a:xfrm>
            <a:off x="4572000" y="6022110"/>
            <a:ext cx="4320480" cy="503237"/>
          </a:xfrm>
        </p:spPr>
        <p:txBody>
          <a:bodyPr anchor="ctr" anchorCtr="0">
            <a:normAutofit/>
          </a:bodyPr>
          <a:lstStyle>
            <a:lvl1pPr>
              <a:defRPr sz="1013" b="1">
                <a:solidFill>
                  <a:schemeClr val="tx1"/>
                </a:solidFill>
              </a:defRPr>
            </a:lvl1pPr>
          </a:lstStyle>
          <a:p>
            <a:pPr lvl="0"/>
            <a:r>
              <a:rPr lang="fr-FR"/>
              <a:t>Date, Place</a:t>
            </a:r>
          </a:p>
        </p:txBody>
      </p:sp>
    </p:spTree>
    <p:extLst>
      <p:ext uri="{BB962C8B-B14F-4D97-AF65-F5344CB8AC3E}">
        <p14:creationId xmlns:p14="http://schemas.microsoft.com/office/powerpoint/2010/main" val="3325896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re et contenu">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880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384995"/>
      </p:ext>
    </p:extLst>
  </p:cSld>
  <p:clrMapOvr>
    <a:masterClrMapping/>
  </p:clrMapOvr>
  <p:transition>
    <p:strips dir="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18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1" y="6453338"/>
            <a:ext cx="1378496" cy="365125"/>
          </a:xfrm>
          <a:prstGeom prst="rect">
            <a:avLst/>
          </a:prstGeom>
        </p:spPr>
        <p:txBody>
          <a:bodyPr/>
          <a:lstStyle>
            <a:lvl1pPr>
              <a:defRPr/>
            </a:lvl1pPr>
          </a:lstStyle>
          <a:p>
            <a:r>
              <a:rPr lang="fr-FR" dirty="0">
                <a:solidFill>
                  <a:srgbClr val="FFFFFF"/>
                </a:solidFill>
              </a:rPr>
              <a:t>Date</a:t>
            </a:r>
          </a:p>
        </p:txBody>
      </p:sp>
      <p:sp>
        <p:nvSpPr>
          <p:cNvPr id="5" name="Espace réservé du pied de page 4"/>
          <p:cNvSpPr>
            <a:spLocks noGrp="1"/>
          </p:cNvSpPr>
          <p:nvPr>
            <p:ph type="ftr" sz="quarter" idx="11"/>
          </p:nvPr>
        </p:nvSpPr>
        <p:spPr>
          <a:xfrm>
            <a:off x="1835697" y="6453338"/>
            <a:ext cx="4392488" cy="365125"/>
          </a:xfrm>
          <a:prstGeom prst="rect">
            <a:avLst/>
          </a:prstGeom>
        </p:spPr>
        <p:txBody>
          <a:bodyPr/>
          <a:lstStyle/>
          <a:p>
            <a:r>
              <a:rPr lang="fr-FR" dirty="0">
                <a:solidFill>
                  <a:srgbClr val="FFFFFF"/>
                </a:solidFill>
              </a:rPr>
              <a:t>Place</a:t>
            </a:r>
          </a:p>
        </p:txBody>
      </p:sp>
      <p:sp>
        <p:nvSpPr>
          <p:cNvPr id="6" name="Espace réservé du numéro de diapositive 5"/>
          <p:cNvSpPr>
            <a:spLocks noGrp="1"/>
          </p:cNvSpPr>
          <p:nvPr>
            <p:ph type="sldNum" sz="quarter" idx="12"/>
          </p:nvPr>
        </p:nvSpPr>
        <p:spPr>
          <a:xfrm>
            <a:off x="8388424" y="6453338"/>
            <a:ext cx="621432" cy="365125"/>
          </a:xfrm>
          <a:prstGeom prst="rect">
            <a:avLst/>
          </a:prstGeom>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788" b="1" baseline="0">
                <a:solidFill>
                  <a:schemeClr val="bg2"/>
                </a:solidFill>
              </a:defRPr>
            </a:lvl1pPr>
          </a:lstStyle>
          <a:p>
            <a:pPr lvl="0"/>
            <a:r>
              <a:rPr lang="fr-FR"/>
              <a:t>Title of the presentation</a:t>
            </a:r>
          </a:p>
        </p:txBody>
      </p:sp>
    </p:spTree>
    <p:extLst>
      <p:ext uri="{BB962C8B-B14F-4D97-AF65-F5344CB8AC3E}">
        <p14:creationId xmlns:p14="http://schemas.microsoft.com/office/powerpoint/2010/main" val="2795030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1800" cap="none" baseline="0"/>
            </a:lvl1pPr>
          </a:lstStyle>
          <a:p>
            <a:r>
              <a:rPr lang="fr-FR"/>
              <a:t>Title</a:t>
            </a:r>
          </a:p>
        </p:txBody>
      </p:sp>
      <p:sp>
        <p:nvSpPr>
          <p:cNvPr id="3" name="Espace réservé du contenu 2"/>
          <p:cNvSpPr>
            <a:spLocks noGrp="1"/>
          </p:cNvSpPr>
          <p:nvPr>
            <p:ph idx="1" hasCustomPrompt="1"/>
          </p:nvPr>
        </p:nvSpPr>
        <p:spPr>
          <a:xfrm>
            <a:off x="467545" y="2276872"/>
            <a:ext cx="3960440" cy="3888432"/>
          </a:xfrm>
        </p:spPr>
        <p:txBody>
          <a:bodyPr>
            <a:normAutofit/>
          </a:bodyPr>
          <a:lstStyle>
            <a:lvl1pPr>
              <a:defRPr sz="1350"/>
            </a:lvl1pPr>
          </a:lstStyle>
          <a:p>
            <a:pPr lvl="0"/>
            <a:r>
              <a:rPr lang="fr-FR"/>
              <a:t>Text</a:t>
            </a:r>
          </a:p>
        </p:txBody>
      </p:sp>
      <p:sp>
        <p:nvSpPr>
          <p:cNvPr id="4" name="Espace réservé de la date 3"/>
          <p:cNvSpPr>
            <a:spLocks noGrp="1"/>
          </p:cNvSpPr>
          <p:nvPr>
            <p:ph type="dt" sz="half" idx="10"/>
          </p:nvPr>
        </p:nvSpPr>
        <p:spPr>
          <a:xfrm>
            <a:off x="457201" y="6453338"/>
            <a:ext cx="1378496" cy="365125"/>
          </a:xfrm>
          <a:prstGeom prst="rect">
            <a:avLst/>
          </a:prstGeom>
        </p:spPr>
        <p:txBody>
          <a:bodyPr/>
          <a:lstStyle>
            <a:lvl1pPr>
              <a:defRPr/>
            </a:lvl1pPr>
          </a:lstStyle>
          <a:p>
            <a:r>
              <a:rPr lang="fr-FR" dirty="0">
                <a:solidFill>
                  <a:srgbClr val="FFFFFF"/>
                </a:solidFill>
              </a:rPr>
              <a:t>Date</a:t>
            </a:r>
          </a:p>
        </p:txBody>
      </p:sp>
      <p:sp>
        <p:nvSpPr>
          <p:cNvPr id="5" name="Espace réservé du pied de page 4"/>
          <p:cNvSpPr>
            <a:spLocks noGrp="1"/>
          </p:cNvSpPr>
          <p:nvPr>
            <p:ph type="ftr" sz="quarter" idx="11"/>
          </p:nvPr>
        </p:nvSpPr>
        <p:spPr>
          <a:xfrm>
            <a:off x="1835697" y="6453338"/>
            <a:ext cx="4392488" cy="365125"/>
          </a:xfrm>
          <a:prstGeom prst="rect">
            <a:avLst/>
          </a:prstGeom>
        </p:spPr>
        <p:txBody>
          <a:bodyPr/>
          <a:lstStyle/>
          <a:p>
            <a:r>
              <a:rPr lang="fr-FR" dirty="0">
                <a:solidFill>
                  <a:srgbClr val="FFFFFF"/>
                </a:solidFill>
              </a:rPr>
              <a:t>Place</a:t>
            </a:r>
          </a:p>
        </p:txBody>
      </p:sp>
      <p:sp>
        <p:nvSpPr>
          <p:cNvPr id="6" name="Espace réservé du numéro de diapositive 5"/>
          <p:cNvSpPr>
            <a:spLocks noGrp="1"/>
          </p:cNvSpPr>
          <p:nvPr>
            <p:ph type="sldNum" sz="quarter" idx="12"/>
          </p:nvPr>
        </p:nvSpPr>
        <p:spPr>
          <a:xfrm>
            <a:off x="8388424" y="6453338"/>
            <a:ext cx="621432" cy="365125"/>
          </a:xfrm>
          <a:prstGeom prst="rect">
            <a:avLst/>
          </a:prstGeom>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788"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1350"/>
            </a:lvl1pPr>
          </a:lstStyle>
          <a:p>
            <a:pPr lvl="0"/>
            <a:r>
              <a:rPr lang="fr-FR"/>
              <a:t>Text</a:t>
            </a:r>
          </a:p>
        </p:txBody>
      </p:sp>
    </p:spTree>
    <p:extLst>
      <p:ext uri="{BB962C8B-B14F-4D97-AF65-F5344CB8AC3E}">
        <p14:creationId xmlns:p14="http://schemas.microsoft.com/office/powerpoint/2010/main" val="228652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513D1-5250-4348-AC92-6B2D145570AB}"/>
              </a:ext>
            </a:extLst>
          </p:cNvPr>
          <p:cNvSpPr>
            <a:spLocks noGrp="1"/>
          </p:cNvSpPr>
          <p:nvPr>
            <p:ph type="ctrTitle"/>
          </p:nvPr>
        </p:nvSpPr>
        <p:spPr>
          <a:xfrm>
            <a:off x="2689200" y="1122363"/>
            <a:ext cx="6261825"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2F133352-86B9-4D44-898A-F708EC0DFF4E}"/>
              </a:ext>
            </a:extLst>
          </p:cNvPr>
          <p:cNvSpPr>
            <a:spLocks noGrp="1"/>
          </p:cNvSpPr>
          <p:nvPr>
            <p:ph type="subTitle" idx="1"/>
          </p:nvPr>
        </p:nvSpPr>
        <p:spPr>
          <a:xfrm>
            <a:off x="2689201" y="3602038"/>
            <a:ext cx="6261826" cy="1655762"/>
          </a:xfrm>
        </p:spPr>
        <p:txBody>
          <a:bodyPr/>
          <a:lstStyle>
            <a:lvl1pPr marL="0" indent="0" algn="l">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Date Placeholder 3">
            <a:extLst>
              <a:ext uri="{FF2B5EF4-FFF2-40B4-BE49-F238E27FC236}">
                <a16:creationId xmlns:a16="http://schemas.microsoft.com/office/drawing/2014/main" id="{90B19827-F61E-1E48-B85B-2ABDC6B1E1A6}"/>
              </a:ext>
            </a:extLst>
          </p:cNvPr>
          <p:cNvSpPr>
            <a:spLocks noGrp="1"/>
          </p:cNvSpPr>
          <p:nvPr>
            <p:ph type="dt" sz="half" idx="2"/>
          </p:nvPr>
        </p:nvSpPr>
        <p:spPr>
          <a:xfrm>
            <a:off x="2689200" y="6356353"/>
            <a:ext cx="2044557" cy="365125"/>
          </a:xfrm>
          <a:prstGeom prst="rect">
            <a:avLst/>
          </a:prstGeom>
        </p:spPr>
        <p:txBody>
          <a:bodyPr/>
          <a:lstStyle>
            <a:lvl1pPr>
              <a:defRPr i="1">
                <a:solidFill>
                  <a:schemeClr val="accent3"/>
                </a:solidFill>
              </a:defRPr>
            </a:lvl1pPr>
          </a:lstStyle>
          <a:p>
            <a:fld id="{2D60905F-31D9-794A-A8E9-D8F066E0B96E}" type="datetime3">
              <a:rPr lang="en-US" smtClean="0"/>
              <a:pPr/>
              <a:t>31 May 2024</a:t>
            </a:fld>
            <a:endParaRPr lang="en-US" dirty="0"/>
          </a:p>
        </p:txBody>
      </p:sp>
      <p:sp>
        <p:nvSpPr>
          <p:cNvPr id="6" name="Slide Number Placeholder 6">
            <a:extLst>
              <a:ext uri="{FF2B5EF4-FFF2-40B4-BE49-F238E27FC236}">
                <a16:creationId xmlns:a16="http://schemas.microsoft.com/office/drawing/2014/main" id="{B4154B13-DA74-8A41-B0AC-B68A42004D27}"/>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Tree>
    <p:extLst>
      <p:ext uri="{BB962C8B-B14F-4D97-AF65-F5344CB8AC3E}">
        <p14:creationId xmlns:p14="http://schemas.microsoft.com/office/powerpoint/2010/main" val="299093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236F-EF7D-0E4C-B56A-E65E9B97349A}"/>
              </a:ext>
            </a:extLst>
          </p:cNvPr>
          <p:cNvSpPr>
            <a:spLocks noGrp="1"/>
          </p:cNvSpPr>
          <p:nvPr>
            <p:ph type="title"/>
          </p:nvPr>
        </p:nvSpPr>
        <p:spPr>
          <a:xfrm>
            <a:off x="2689199" y="247828"/>
            <a:ext cx="6261825" cy="14428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A0F0B86-6219-FA4E-9B36-661D6B13663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0E178DFE-C4CF-8649-823D-2F4BC560F8E0}"/>
              </a:ext>
            </a:extLst>
          </p:cNvPr>
          <p:cNvSpPr>
            <a:spLocks noGrp="1"/>
          </p:cNvSpPr>
          <p:nvPr>
            <p:ph type="dt" sz="half" idx="2"/>
          </p:nvPr>
        </p:nvSpPr>
        <p:spPr>
          <a:xfrm>
            <a:off x="2689199" y="6356353"/>
            <a:ext cx="2057400" cy="365125"/>
          </a:xfrm>
          <a:prstGeom prst="rect">
            <a:avLst/>
          </a:prstGeom>
        </p:spPr>
        <p:txBody>
          <a:bodyPr/>
          <a:lstStyle>
            <a:lvl1pPr>
              <a:defRPr i="1">
                <a:solidFill>
                  <a:schemeClr val="accent3"/>
                </a:solidFill>
              </a:defRPr>
            </a:lvl1pPr>
          </a:lstStyle>
          <a:p>
            <a:fld id="{2D60905F-31D9-794A-A8E9-D8F066E0B96E}" type="datetime3">
              <a:rPr lang="en-US" smtClean="0"/>
              <a:pPr/>
              <a:t>31 May 2024</a:t>
            </a:fld>
            <a:endParaRPr lang="en-US" dirty="0"/>
          </a:p>
        </p:txBody>
      </p:sp>
      <p:sp>
        <p:nvSpPr>
          <p:cNvPr id="8" name="Slide Number Placeholder 6">
            <a:extLst>
              <a:ext uri="{FF2B5EF4-FFF2-40B4-BE49-F238E27FC236}">
                <a16:creationId xmlns:a16="http://schemas.microsoft.com/office/drawing/2014/main" id="{5BD00216-8A58-574A-B455-5FF7296BA39B}"/>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Tree>
    <p:extLst>
      <p:ext uri="{BB962C8B-B14F-4D97-AF65-F5344CB8AC3E}">
        <p14:creationId xmlns:p14="http://schemas.microsoft.com/office/powerpoint/2010/main" val="392202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AB8E7-2A83-1540-917B-E72C6ECEC744}"/>
              </a:ext>
            </a:extLst>
          </p:cNvPr>
          <p:cNvSpPr>
            <a:spLocks noGrp="1"/>
          </p:cNvSpPr>
          <p:nvPr>
            <p:ph type="title"/>
          </p:nvPr>
        </p:nvSpPr>
        <p:spPr/>
        <p:txBody>
          <a:bodyPr/>
          <a:lstStyle/>
          <a:p>
            <a:r>
              <a:rPr lang="en-US" dirty="0"/>
              <a:t>Click to edit Master title style</a:t>
            </a:r>
          </a:p>
        </p:txBody>
      </p:sp>
      <p:sp>
        <p:nvSpPr>
          <p:cNvPr id="7" name="Content Placeholder 3">
            <a:extLst>
              <a:ext uri="{FF2B5EF4-FFF2-40B4-BE49-F238E27FC236}">
                <a16:creationId xmlns:a16="http://schemas.microsoft.com/office/drawing/2014/main" id="{6EC3E59A-BF2D-FD44-9B44-E09B877A5514}"/>
              </a:ext>
            </a:extLst>
          </p:cNvPr>
          <p:cNvSpPr>
            <a:spLocks noGrp="1"/>
          </p:cNvSpPr>
          <p:nvPr>
            <p:ph sz="half" idx="2"/>
          </p:nvPr>
        </p:nvSpPr>
        <p:spPr>
          <a:xfrm>
            <a:off x="2689199" y="1908313"/>
            <a:ext cx="3019837" cy="42813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a:extLst>
              <a:ext uri="{FF2B5EF4-FFF2-40B4-BE49-F238E27FC236}">
                <a16:creationId xmlns:a16="http://schemas.microsoft.com/office/drawing/2014/main" id="{7AB1228E-7F20-7D43-86FC-23F78CCBB190}"/>
              </a:ext>
            </a:extLst>
          </p:cNvPr>
          <p:cNvSpPr>
            <a:spLocks noGrp="1"/>
          </p:cNvSpPr>
          <p:nvPr>
            <p:ph sz="quarter" idx="10"/>
          </p:nvPr>
        </p:nvSpPr>
        <p:spPr>
          <a:xfrm>
            <a:off x="5963479" y="1908313"/>
            <a:ext cx="2987546" cy="42813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39E576FE-387B-1A41-9981-6879E9003D84}"/>
              </a:ext>
            </a:extLst>
          </p:cNvPr>
          <p:cNvSpPr>
            <a:spLocks noGrp="1"/>
          </p:cNvSpPr>
          <p:nvPr>
            <p:ph type="dt" sz="half" idx="11"/>
          </p:nvPr>
        </p:nvSpPr>
        <p:spPr>
          <a:xfrm>
            <a:off x="2689200" y="6356353"/>
            <a:ext cx="2057400" cy="365125"/>
          </a:xfrm>
          <a:prstGeom prst="rect">
            <a:avLst/>
          </a:prstGeom>
        </p:spPr>
        <p:txBody>
          <a:bodyPr/>
          <a:lstStyle>
            <a:lvl1pPr>
              <a:defRPr i="1">
                <a:solidFill>
                  <a:schemeClr val="accent3"/>
                </a:solidFill>
              </a:defRPr>
            </a:lvl1pPr>
          </a:lstStyle>
          <a:p>
            <a:fld id="{2D60905F-31D9-794A-A8E9-D8F066E0B96E}" type="datetime3">
              <a:rPr lang="en-US" smtClean="0"/>
              <a:pPr/>
              <a:t>31 May 2024</a:t>
            </a:fld>
            <a:endParaRPr lang="en-US" dirty="0"/>
          </a:p>
        </p:txBody>
      </p:sp>
      <p:sp>
        <p:nvSpPr>
          <p:cNvPr id="12" name="Slide Number Placeholder 6">
            <a:extLst>
              <a:ext uri="{FF2B5EF4-FFF2-40B4-BE49-F238E27FC236}">
                <a16:creationId xmlns:a16="http://schemas.microsoft.com/office/drawing/2014/main" id="{606C4578-CC2F-864A-BC0D-1A4DF940FB52}"/>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Tree>
    <p:extLst>
      <p:ext uri="{BB962C8B-B14F-4D97-AF65-F5344CB8AC3E}">
        <p14:creationId xmlns:p14="http://schemas.microsoft.com/office/powerpoint/2010/main" val="1125776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BFB3-9901-C54A-934E-8C3F507FAAB9}"/>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4DDDC86-B845-E341-A017-77415CC01F54}"/>
              </a:ext>
            </a:extLst>
          </p:cNvPr>
          <p:cNvSpPr>
            <a:spLocks noGrp="1"/>
          </p:cNvSpPr>
          <p:nvPr>
            <p:ph type="dt" sz="half" idx="2"/>
          </p:nvPr>
        </p:nvSpPr>
        <p:spPr>
          <a:xfrm>
            <a:off x="2689200" y="6356353"/>
            <a:ext cx="2057400" cy="365125"/>
          </a:xfrm>
          <a:prstGeom prst="rect">
            <a:avLst/>
          </a:prstGeom>
        </p:spPr>
        <p:txBody>
          <a:bodyPr/>
          <a:lstStyle>
            <a:lvl1pPr>
              <a:defRPr i="1">
                <a:solidFill>
                  <a:schemeClr val="accent3"/>
                </a:solidFill>
              </a:defRPr>
            </a:lvl1pPr>
          </a:lstStyle>
          <a:p>
            <a:fld id="{2D60905F-31D9-794A-A8E9-D8F066E0B96E}" type="datetime3">
              <a:rPr lang="en-US" smtClean="0"/>
              <a:pPr/>
              <a:t>31 May 2024</a:t>
            </a:fld>
            <a:endParaRPr lang="en-US" dirty="0"/>
          </a:p>
        </p:txBody>
      </p:sp>
      <p:sp>
        <p:nvSpPr>
          <p:cNvPr id="7" name="Slide Number Placeholder 6">
            <a:extLst>
              <a:ext uri="{FF2B5EF4-FFF2-40B4-BE49-F238E27FC236}">
                <a16:creationId xmlns:a16="http://schemas.microsoft.com/office/drawing/2014/main" id="{951D5BFC-74FB-9048-B4FA-50870D8BB244}"/>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Tree>
    <p:extLst>
      <p:ext uri="{BB962C8B-B14F-4D97-AF65-F5344CB8AC3E}">
        <p14:creationId xmlns:p14="http://schemas.microsoft.com/office/powerpoint/2010/main" val="2124681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9107CD6-9261-EC4B-9D5F-570A147072AF}"/>
              </a:ext>
            </a:extLst>
          </p:cNvPr>
          <p:cNvSpPr>
            <a:spLocks noGrp="1"/>
          </p:cNvSpPr>
          <p:nvPr>
            <p:ph type="dt" sz="half" idx="2"/>
          </p:nvPr>
        </p:nvSpPr>
        <p:spPr>
          <a:xfrm>
            <a:off x="2689200" y="6356353"/>
            <a:ext cx="2057400" cy="365125"/>
          </a:xfrm>
          <a:prstGeom prst="rect">
            <a:avLst/>
          </a:prstGeom>
        </p:spPr>
        <p:txBody>
          <a:bodyPr/>
          <a:lstStyle>
            <a:lvl1pPr>
              <a:defRPr i="1">
                <a:solidFill>
                  <a:schemeClr val="accent3"/>
                </a:solidFill>
              </a:defRPr>
            </a:lvl1pPr>
          </a:lstStyle>
          <a:p>
            <a:fld id="{2D60905F-31D9-794A-A8E9-D8F066E0B96E}" type="datetime3">
              <a:rPr lang="en-US" smtClean="0"/>
              <a:pPr/>
              <a:t>31 May 2024</a:t>
            </a:fld>
            <a:endParaRPr lang="en-US" dirty="0"/>
          </a:p>
        </p:txBody>
      </p:sp>
      <p:sp>
        <p:nvSpPr>
          <p:cNvPr id="6" name="Slide Number Placeholder 6">
            <a:extLst>
              <a:ext uri="{FF2B5EF4-FFF2-40B4-BE49-F238E27FC236}">
                <a16:creationId xmlns:a16="http://schemas.microsoft.com/office/drawing/2014/main" id="{56F10329-2223-2749-902D-CADDEC515C16}"/>
              </a:ext>
            </a:extLst>
          </p:cNvPr>
          <p:cNvSpPr>
            <a:spLocks noGrp="1"/>
          </p:cNvSpPr>
          <p:nvPr>
            <p:ph type="sldNum" sz="quarter" idx="4"/>
          </p:nvPr>
        </p:nvSpPr>
        <p:spPr>
          <a:xfrm>
            <a:off x="6893625" y="6356353"/>
            <a:ext cx="2057400" cy="365125"/>
          </a:xfrm>
          <a:prstGeom prst="rect">
            <a:avLst/>
          </a:prstGeom>
        </p:spPr>
        <p:txBody>
          <a:bodyPr/>
          <a:lstStyle>
            <a:lvl1pPr algn="r">
              <a:defRPr i="1">
                <a:solidFill>
                  <a:schemeClr val="accent3"/>
                </a:solidFill>
              </a:defRPr>
            </a:lvl1pPr>
          </a:lstStyle>
          <a:p>
            <a:fld id="{E0E0A139-A4E5-C446-A555-4F0C550F4A4C}" type="slidenum">
              <a:rPr lang="en-US" smtClean="0"/>
              <a:pPr/>
              <a:t>‹N°›</a:t>
            </a:fld>
            <a:endParaRPr lang="en-US" dirty="0"/>
          </a:p>
        </p:txBody>
      </p:sp>
    </p:spTree>
    <p:extLst>
      <p:ext uri="{BB962C8B-B14F-4D97-AF65-F5344CB8AC3E}">
        <p14:creationId xmlns:p14="http://schemas.microsoft.com/office/powerpoint/2010/main" val="1939823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3.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7.jpeg"/><Relationship Id="rId5" Type="http://schemas.openxmlformats.org/officeDocument/2006/relationships/theme" Target="../theme/theme5.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5.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6.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D199BC-7FF5-5948-925C-E6792B689D08}"/>
              </a:ext>
            </a:extLst>
          </p:cNvPr>
          <p:cNvSpPr>
            <a:spLocks noGrp="1"/>
          </p:cNvSpPr>
          <p:nvPr>
            <p:ph type="title"/>
          </p:nvPr>
        </p:nvSpPr>
        <p:spPr>
          <a:xfrm>
            <a:off x="2707573" y="365128"/>
            <a:ext cx="624345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F0A84A-E442-A040-B509-71D153A92EA7}"/>
              </a:ext>
            </a:extLst>
          </p:cNvPr>
          <p:cNvSpPr>
            <a:spLocks noGrp="1"/>
          </p:cNvSpPr>
          <p:nvPr>
            <p:ph type="body" idx="1"/>
          </p:nvPr>
        </p:nvSpPr>
        <p:spPr>
          <a:xfrm>
            <a:off x="2707573" y="1825628"/>
            <a:ext cx="6243452" cy="38982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4083378"/>
      </p:ext>
    </p:extLst>
  </p:cSld>
  <p:clrMap bg1="lt1" tx1="dk1" bg2="lt2" tx2="dk2" accent1="accent1" accent2="accent2" accent3="accent3" accent4="accent4" accent5="accent5" accent6="accent6" hlink="hlink" folHlink="folHlink"/>
  <p:sldLayoutIdLst>
    <p:sldLayoutId id="2147483663" r:id="rId1"/>
    <p:sldLayoutId id="2147483685" r:id="rId2"/>
    <p:sldLayoutId id="2147483666" r:id="rId3"/>
    <p:sldLayoutId id="2147483696" r:id="rId4"/>
  </p:sldLayoutIdLst>
  <p:hf sldNum="0" hdr="0" ftr="0"/>
  <p:txStyles>
    <p:titleStyle>
      <a:lvl1pPr algn="l" defTabSz="914377"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D199BC-7FF5-5948-925C-E6792B689D08}"/>
              </a:ext>
            </a:extLst>
          </p:cNvPr>
          <p:cNvSpPr>
            <a:spLocks noGrp="1"/>
          </p:cNvSpPr>
          <p:nvPr>
            <p:ph type="title"/>
          </p:nvPr>
        </p:nvSpPr>
        <p:spPr>
          <a:xfrm>
            <a:off x="2689200" y="365128"/>
            <a:ext cx="626348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CF0A84A-E442-A040-B509-71D153A92EA7}"/>
              </a:ext>
            </a:extLst>
          </p:cNvPr>
          <p:cNvSpPr>
            <a:spLocks noGrp="1"/>
          </p:cNvSpPr>
          <p:nvPr>
            <p:ph type="body" idx="1"/>
          </p:nvPr>
        </p:nvSpPr>
        <p:spPr>
          <a:xfrm>
            <a:off x="2689200" y="1825628"/>
            <a:ext cx="6261825" cy="423950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A75703E2-FF4C-6044-A6E7-D53CF2361DE3}"/>
              </a:ext>
            </a:extLst>
          </p:cNvPr>
          <p:cNvSpPr>
            <a:spLocks noGrp="1"/>
          </p:cNvSpPr>
          <p:nvPr>
            <p:ph type="dt" sz="half" idx="2"/>
          </p:nvPr>
        </p:nvSpPr>
        <p:spPr>
          <a:xfrm>
            <a:off x="2689200" y="6356353"/>
            <a:ext cx="2057400" cy="365125"/>
          </a:xfrm>
          <a:prstGeom prst="rect">
            <a:avLst/>
          </a:prstGeom>
        </p:spPr>
        <p:txBody>
          <a:bodyPr anchor="b"/>
          <a:lstStyle>
            <a:lvl1pPr>
              <a:defRPr sz="1400" i="1">
                <a:solidFill>
                  <a:schemeClr val="accent3"/>
                </a:solidFill>
              </a:defRPr>
            </a:lvl1pPr>
          </a:lstStyle>
          <a:p>
            <a:fld id="{2D60905F-31D9-794A-A8E9-D8F066E0B96E}" type="datetime3">
              <a:rPr lang="en-US" smtClean="0"/>
              <a:pPr/>
              <a:t>31 May 2024</a:t>
            </a:fld>
            <a:endParaRPr lang="en-US" dirty="0"/>
          </a:p>
        </p:txBody>
      </p:sp>
      <p:sp>
        <p:nvSpPr>
          <p:cNvPr id="8" name="Slide Number Placeholder 6">
            <a:extLst>
              <a:ext uri="{FF2B5EF4-FFF2-40B4-BE49-F238E27FC236}">
                <a16:creationId xmlns:a16="http://schemas.microsoft.com/office/drawing/2014/main" id="{1F91719A-3787-D744-A512-03A4E2AB6996}"/>
              </a:ext>
            </a:extLst>
          </p:cNvPr>
          <p:cNvSpPr>
            <a:spLocks noGrp="1"/>
          </p:cNvSpPr>
          <p:nvPr>
            <p:ph type="sldNum" sz="quarter" idx="4"/>
          </p:nvPr>
        </p:nvSpPr>
        <p:spPr>
          <a:xfrm>
            <a:off x="6893625" y="6356353"/>
            <a:ext cx="2057400" cy="365125"/>
          </a:xfrm>
          <a:prstGeom prst="rect">
            <a:avLst/>
          </a:prstGeom>
        </p:spPr>
        <p:txBody>
          <a:bodyPr anchor="b"/>
          <a:lstStyle>
            <a:lvl1pPr algn="r">
              <a:defRPr sz="1400" i="1">
                <a:solidFill>
                  <a:schemeClr val="accent3"/>
                </a:solidFill>
              </a:defRPr>
            </a:lvl1pPr>
          </a:lstStyle>
          <a:p>
            <a:fld id="{E0E0A139-A4E5-C446-A555-4F0C550F4A4C}" type="slidenum">
              <a:rPr lang="en-US" smtClean="0"/>
              <a:pPr/>
              <a:t>‹N°›</a:t>
            </a:fld>
            <a:endParaRPr lang="en-US" dirty="0"/>
          </a:p>
        </p:txBody>
      </p:sp>
    </p:spTree>
    <p:extLst>
      <p:ext uri="{BB962C8B-B14F-4D97-AF65-F5344CB8AC3E}">
        <p14:creationId xmlns:p14="http://schemas.microsoft.com/office/powerpoint/2010/main" val="3307078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80" r:id="rId4"/>
    <p:sldLayoutId id="2147483681" r:id="rId5"/>
    <p:sldLayoutId id="2147483682" r:id="rId6"/>
    <p:sldLayoutId id="2147483683" r:id="rId7"/>
    <p:sldLayoutId id="2147483684" r:id="rId8"/>
  </p:sldLayoutIdLst>
  <p:hf sldNum="0" hdr="0" ftr="0"/>
  <p:txStyles>
    <p:titleStyle>
      <a:lvl1pPr algn="l" defTabSz="914377"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D199BC-7FF5-5948-925C-E6792B689D08}"/>
              </a:ext>
            </a:extLst>
          </p:cNvPr>
          <p:cNvSpPr>
            <a:spLocks noGrp="1"/>
          </p:cNvSpPr>
          <p:nvPr>
            <p:ph type="title"/>
          </p:nvPr>
        </p:nvSpPr>
        <p:spPr>
          <a:xfrm>
            <a:off x="381052" y="365128"/>
            <a:ext cx="85716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CF0A84A-E442-A040-B509-71D153A92EA7}"/>
              </a:ext>
            </a:extLst>
          </p:cNvPr>
          <p:cNvSpPr>
            <a:spLocks noGrp="1"/>
          </p:cNvSpPr>
          <p:nvPr>
            <p:ph type="body" idx="1"/>
          </p:nvPr>
        </p:nvSpPr>
        <p:spPr>
          <a:xfrm>
            <a:off x="381664" y="1825628"/>
            <a:ext cx="8569362" cy="423950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C95D445D-CE39-6B40-BB2D-D13AD66650EA}"/>
              </a:ext>
            </a:extLst>
          </p:cNvPr>
          <p:cNvSpPr>
            <a:spLocks noGrp="1"/>
          </p:cNvSpPr>
          <p:nvPr>
            <p:ph type="dt" sz="half" idx="2"/>
          </p:nvPr>
        </p:nvSpPr>
        <p:spPr>
          <a:xfrm>
            <a:off x="381052" y="6356353"/>
            <a:ext cx="2468963" cy="365125"/>
          </a:xfrm>
          <a:prstGeom prst="rect">
            <a:avLst/>
          </a:prstGeom>
        </p:spPr>
        <p:txBody>
          <a:bodyPr anchor="b"/>
          <a:lstStyle>
            <a:lvl1pPr>
              <a:defRPr sz="1400" i="1">
                <a:solidFill>
                  <a:schemeClr val="accent3"/>
                </a:solidFill>
              </a:defRPr>
            </a:lvl1pPr>
          </a:lstStyle>
          <a:p>
            <a:fld id="{2D60905F-31D9-794A-A8E9-D8F066E0B96E}" type="datetime3">
              <a:rPr lang="en-US" smtClean="0"/>
              <a:pPr/>
              <a:t>31 May 2024</a:t>
            </a:fld>
            <a:endParaRPr lang="en-US" dirty="0"/>
          </a:p>
        </p:txBody>
      </p:sp>
      <p:sp>
        <p:nvSpPr>
          <p:cNvPr id="6" name="Slide Number Placeholder 6">
            <a:extLst>
              <a:ext uri="{FF2B5EF4-FFF2-40B4-BE49-F238E27FC236}">
                <a16:creationId xmlns:a16="http://schemas.microsoft.com/office/drawing/2014/main" id="{7FD841E0-712E-024A-B17E-243BAC0F7754}"/>
              </a:ext>
            </a:extLst>
          </p:cNvPr>
          <p:cNvSpPr>
            <a:spLocks noGrp="1"/>
          </p:cNvSpPr>
          <p:nvPr>
            <p:ph type="sldNum" sz="quarter" idx="4"/>
          </p:nvPr>
        </p:nvSpPr>
        <p:spPr>
          <a:xfrm>
            <a:off x="6893625" y="6356353"/>
            <a:ext cx="2057400" cy="365125"/>
          </a:xfrm>
          <a:prstGeom prst="rect">
            <a:avLst/>
          </a:prstGeom>
        </p:spPr>
        <p:txBody>
          <a:bodyPr anchor="b"/>
          <a:lstStyle>
            <a:lvl1pPr algn="r">
              <a:defRPr sz="1400" i="1">
                <a:solidFill>
                  <a:schemeClr val="accent3"/>
                </a:solidFill>
              </a:defRPr>
            </a:lvl1pPr>
          </a:lstStyle>
          <a:p>
            <a:fld id="{E0E0A139-A4E5-C446-A555-4F0C550F4A4C}" type="slidenum">
              <a:rPr lang="en-US" smtClean="0"/>
              <a:pPr/>
              <a:t>‹N°›</a:t>
            </a:fld>
            <a:endParaRPr lang="en-US" dirty="0"/>
          </a:p>
        </p:txBody>
      </p:sp>
    </p:spTree>
    <p:extLst>
      <p:ext uri="{BB962C8B-B14F-4D97-AF65-F5344CB8AC3E}">
        <p14:creationId xmlns:p14="http://schemas.microsoft.com/office/powerpoint/2010/main" val="14585474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sldNum="0" hdr="0" ftr="0"/>
  <p:txStyles>
    <p:titleStyle>
      <a:lvl1pPr algn="l" defTabSz="914377"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1196752"/>
            <a:ext cx="8208912" cy="100811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67544" y="2276872"/>
            <a:ext cx="8208912" cy="388843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453336"/>
            <a:ext cx="1378496" cy="365125"/>
          </a:xfrm>
          <a:prstGeom prst="rect">
            <a:avLst/>
          </a:prstGeom>
        </p:spPr>
        <p:txBody>
          <a:bodyPr vert="horz" lIns="91440" tIns="45720" rIns="91440" bIns="45720" rtlCol="0" anchor="ctr"/>
          <a:lstStyle>
            <a:lvl1pPr algn="l">
              <a:defRPr sz="900">
                <a:solidFill>
                  <a:schemeClr val="bg1"/>
                </a:solidFill>
              </a:defRPr>
            </a:lvl1pPr>
          </a:lstStyle>
          <a:p>
            <a:pPr defTabSz="685800"/>
            <a:r>
              <a:rPr lang="fr-FR" dirty="0">
                <a:solidFill>
                  <a:srgbClr val="FFFFFF"/>
                </a:solidFill>
              </a:rPr>
              <a:t>Date</a:t>
            </a:r>
          </a:p>
        </p:txBody>
      </p:sp>
      <p:sp>
        <p:nvSpPr>
          <p:cNvPr id="5" name="Espace réservé du pied de page 4"/>
          <p:cNvSpPr>
            <a:spLocks noGrp="1"/>
          </p:cNvSpPr>
          <p:nvPr>
            <p:ph type="ftr" sz="quarter" idx="3"/>
          </p:nvPr>
        </p:nvSpPr>
        <p:spPr>
          <a:xfrm>
            <a:off x="1835696" y="6453336"/>
            <a:ext cx="4392488" cy="365125"/>
          </a:xfrm>
          <a:prstGeom prst="rect">
            <a:avLst/>
          </a:prstGeom>
        </p:spPr>
        <p:txBody>
          <a:bodyPr vert="horz" lIns="91440" tIns="45720" rIns="91440" bIns="45720" rtlCol="0" anchor="ctr"/>
          <a:lstStyle>
            <a:lvl1pPr algn="ctr">
              <a:defRPr sz="900">
                <a:solidFill>
                  <a:schemeClr val="bg1"/>
                </a:solidFill>
              </a:defRPr>
            </a:lvl1pPr>
          </a:lstStyle>
          <a:p>
            <a:pPr defTabSz="685800"/>
            <a:r>
              <a:rPr lang="fr-FR" dirty="0">
                <a:solidFill>
                  <a:srgbClr val="FFFFFF"/>
                </a:solidFill>
              </a:rPr>
              <a:t>Place</a:t>
            </a:r>
          </a:p>
        </p:txBody>
      </p:sp>
      <p:sp>
        <p:nvSpPr>
          <p:cNvPr id="6" name="Espace réservé du numéro de diapositive 5"/>
          <p:cNvSpPr>
            <a:spLocks noGrp="1"/>
          </p:cNvSpPr>
          <p:nvPr>
            <p:ph type="sldNum" sz="quarter" idx="4"/>
          </p:nvPr>
        </p:nvSpPr>
        <p:spPr>
          <a:xfrm>
            <a:off x="8388424" y="6453336"/>
            <a:ext cx="621432" cy="365125"/>
          </a:xfrm>
          <a:prstGeom prst="rect">
            <a:avLst/>
          </a:prstGeom>
        </p:spPr>
        <p:txBody>
          <a:bodyPr vert="horz" lIns="91440" tIns="45720" rIns="91440" bIns="45720" rtlCol="0" anchor="ctr"/>
          <a:lstStyle>
            <a:lvl1pPr algn="r">
              <a:defRPr sz="900">
                <a:solidFill>
                  <a:schemeClr val="bg1"/>
                </a:solidFill>
              </a:defRPr>
            </a:lvl1pPr>
          </a:lstStyle>
          <a:p>
            <a:pPr defTabSz="685800"/>
            <a:fld id="{02C702AE-1502-43AE-8DBA-2BCAD3408EF2}" type="slidenum">
              <a:rPr lang="fr-FR" smtClean="0">
                <a:solidFill>
                  <a:srgbClr val="FFFFFF"/>
                </a:solidFill>
              </a:rPr>
              <a:pPr defTabSz="685800"/>
              <a:t>‹N°›</a:t>
            </a:fld>
            <a:endParaRPr lang="fr-FR" dirty="0">
              <a:solidFill>
                <a:srgbClr val="FFFFFF"/>
              </a:solidFill>
            </a:endParaRPr>
          </a:p>
        </p:txBody>
      </p:sp>
    </p:spTree>
    <p:extLst>
      <p:ext uri="{BB962C8B-B14F-4D97-AF65-F5344CB8AC3E}">
        <p14:creationId xmlns:p14="http://schemas.microsoft.com/office/powerpoint/2010/main" val="1388372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7" r:id="rId9"/>
    <p:sldLayoutId id="2147483725" r:id="rId10"/>
    <p:sldLayoutId id="2147483726" r:id="rId11"/>
    <p:sldLayoutId id="2147483727" r:id="rId12"/>
  </p:sldLayoutIdLst>
  <p:hf hdr="0"/>
  <p:txStyles>
    <p:titleStyle>
      <a:lvl1pPr algn="ctr" defTabSz="685800" rtl="0" eaLnBrk="1" latinLnBrk="0" hangingPunct="1">
        <a:spcBef>
          <a:spcPct val="0"/>
        </a:spcBef>
        <a:buNone/>
        <a:defRPr sz="2400" b="1" kern="1200" cap="none" baseline="0">
          <a:solidFill>
            <a:schemeClr val="accent4"/>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1196752"/>
            <a:ext cx="8208912" cy="1008112"/>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67544" y="2276872"/>
            <a:ext cx="8208912" cy="388843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1" y="6453338"/>
            <a:ext cx="1378496" cy="365125"/>
          </a:xfrm>
          <a:prstGeom prst="rect">
            <a:avLst/>
          </a:prstGeom>
        </p:spPr>
        <p:txBody>
          <a:bodyPr vert="horz" lIns="91440" tIns="45720" rIns="91440" bIns="45720" rtlCol="0" anchor="ctr"/>
          <a:lstStyle>
            <a:lvl1pPr algn="l">
              <a:defRPr sz="900">
                <a:solidFill>
                  <a:schemeClr val="bg1"/>
                </a:solidFill>
              </a:defRPr>
            </a:lvl1pPr>
          </a:lstStyle>
          <a:p>
            <a:r>
              <a:rPr lang="fr-FR" dirty="0"/>
              <a:t>Date</a:t>
            </a:r>
          </a:p>
        </p:txBody>
      </p:sp>
      <p:sp>
        <p:nvSpPr>
          <p:cNvPr id="5" name="Espace réservé du pied de page 4"/>
          <p:cNvSpPr>
            <a:spLocks noGrp="1"/>
          </p:cNvSpPr>
          <p:nvPr>
            <p:ph type="ftr" sz="quarter" idx="3"/>
          </p:nvPr>
        </p:nvSpPr>
        <p:spPr>
          <a:xfrm>
            <a:off x="1835697" y="6453338"/>
            <a:ext cx="4392488" cy="365125"/>
          </a:xfrm>
          <a:prstGeom prst="rect">
            <a:avLst/>
          </a:prstGeom>
        </p:spPr>
        <p:txBody>
          <a:bodyPr vert="horz" lIns="91440" tIns="45720" rIns="91440" bIns="45720" rtlCol="0" anchor="ctr"/>
          <a:lstStyle>
            <a:lvl1pPr algn="ctr">
              <a:defRPr sz="900">
                <a:solidFill>
                  <a:schemeClr val="bg1"/>
                </a:solidFill>
              </a:defRPr>
            </a:lvl1pPr>
          </a:lstStyle>
          <a:p>
            <a:r>
              <a:rPr lang="fr-FR" dirty="0"/>
              <a:t>Place</a:t>
            </a:r>
          </a:p>
        </p:txBody>
      </p:sp>
      <p:sp>
        <p:nvSpPr>
          <p:cNvPr id="6" name="Espace réservé du numéro de diapositive 5"/>
          <p:cNvSpPr>
            <a:spLocks noGrp="1"/>
          </p:cNvSpPr>
          <p:nvPr>
            <p:ph type="sldNum" sz="quarter" idx="4"/>
          </p:nvPr>
        </p:nvSpPr>
        <p:spPr>
          <a:xfrm>
            <a:off x="8388424" y="6453338"/>
            <a:ext cx="621432" cy="365125"/>
          </a:xfrm>
          <a:prstGeom prst="rect">
            <a:avLst/>
          </a:prstGeom>
        </p:spPr>
        <p:txBody>
          <a:bodyPr vert="horz" lIns="91440" tIns="45720" rIns="91440" bIns="45720" rtlCol="0" anchor="ctr"/>
          <a:lstStyle>
            <a:lvl1pPr algn="r">
              <a:defRPr sz="900">
                <a:solidFill>
                  <a:schemeClr val="bg1"/>
                </a:solidFill>
              </a:defRPr>
            </a:lvl1pPr>
          </a:lstStyle>
          <a:p>
            <a:fld id="{02C702AE-1502-43AE-8DBA-2BCAD3408EF2}" type="slidenum">
              <a:rPr lang="fr-FR" smtClean="0"/>
              <a:pPr/>
              <a:t>‹N°›</a:t>
            </a:fld>
            <a:endParaRPr lang="fr-FR" dirty="0"/>
          </a:p>
        </p:txBody>
      </p:sp>
    </p:spTree>
    <p:extLst>
      <p:ext uri="{BB962C8B-B14F-4D97-AF65-F5344CB8AC3E}">
        <p14:creationId xmlns:p14="http://schemas.microsoft.com/office/powerpoint/2010/main" val="349114756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transition>
    <p:strips dir="ru"/>
  </p:transition>
  <p:hf hdr="0"/>
  <p:txStyles>
    <p:titleStyle>
      <a:lvl1pPr algn="ctr" defTabSz="685800" rtl="0" eaLnBrk="1" latinLnBrk="0" hangingPunct="1">
        <a:spcBef>
          <a:spcPct val="0"/>
        </a:spcBef>
        <a:buNone/>
        <a:defRPr sz="2400" b="1" kern="1200" cap="none" baseline="0">
          <a:solidFill>
            <a:schemeClr val="accent4"/>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1196752"/>
            <a:ext cx="8208912" cy="100811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67544" y="2276872"/>
            <a:ext cx="8208912" cy="388843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1" y="6453338"/>
            <a:ext cx="1378496" cy="365125"/>
          </a:xfrm>
          <a:prstGeom prst="rect">
            <a:avLst/>
          </a:prstGeom>
        </p:spPr>
        <p:txBody>
          <a:bodyPr vert="horz" lIns="91440" tIns="45720" rIns="91440" bIns="45720" rtlCol="0" anchor="ctr"/>
          <a:lstStyle>
            <a:lvl1pPr algn="l">
              <a:defRPr sz="675">
                <a:solidFill>
                  <a:schemeClr val="bg1"/>
                </a:solidFill>
              </a:defRPr>
            </a:lvl1pPr>
          </a:lstStyle>
          <a:p>
            <a:pPr defTabSz="514350"/>
            <a:r>
              <a:rPr lang="fr-FR" dirty="0">
                <a:solidFill>
                  <a:srgbClr val="FFFFFF"/>
                </a:solidFill>
              </a:rPr>
              <a:t>Date</a:t>
            </a:r>
          </a:p>
        </p:txBody>
      </p:sp>
      <p:sp>
        <p:nvSpPr>
          <p:cNvPr id="5" name="Espace réservé du pied de page 4"/>
          <p:cNvSpPr>
            <a:spLocks noGrp="1"/>
          </p:cNvSpPr>
          <p:nvPr>
            <p:ph type="ftr" sz="quarter" idx="3"/>
          </p:nvPr>
        </p:nvSpPr>
        <p:spPr>
          <a:xfrm>
            <a:off x="1835697" y="6453338"/>
            <a:ext cx="4392488" cy="365125"/>
          </a:xfrm>
          <a:prstGeom prst="rect">
            <a:avLst/>
          </a:prstGeom>
        </p:spPr>
        <p:txBody>
          <a:bodyPr vert="horz" lIns="91440" tIns="45720" rIns="91440" bIns="45720" rtlCol="0" anchor="ctr"/>
          <a:lstStyle>
            <a:lvl1pPr algn="ctr">
              <a:defRPr sz="675">
                <a:solidFill>
                  <a:schemeClr val="bg1"/>
                </a:solidFill>
              </a:defRPr>
            </a:lvl1pPr>
          </a:lstStyle>
          <a:p>
            <a:pPr defTabSz="514350"/>
            <a:r>
              <a:rPr lang="fr-FR" dirty="0">
                <a:solidFill>
                  <a:srgbClr val="FFFFFF"/>
                </a:solidFill>
              </a:rPr>
              <a:t>Place</a:t>
            </a:r>
          </a:p>
        </p:txBody>
      </p:sp>
      <p:sp>
        <p:nvSpPr>
          <p:cNvPr id="6" name="Espace réservé du numéro de diapositive 5"/>
          <p:cNvSpPr>
            <a:spLocks noGrp="1"/>
          </p:cNvSpPr>
          <p:nvPr>
            <p:ph type="sldNum" sz="quarter" idx="4"/>
          </p:nvPr>
        </p:nvSpPr>
        <p:spPr>
          <a:xfrm>
            <a:off x="8388424" y="6453338"/>
            <a:ext cx="621432" cy="365125"/>
          </a:xfrm>
          <a:prstGeom prst="rect">
            <a:avLst/>
          </a:prstGeom>
        </p:spPr>
        <p:txBody>
          <a:bodyPr vert="horz" lIns="91440" tIns="45720" rIns="91440" bIns="45720" rtlCol="0" anchor="ctr"/>
          <a:lstStyle>
            <a:lvl1pPr algn="r">
              <a:defRPr sz="675">
                <a:solidFill>
                  <a:schemeClr val="bg1"/>
                </a:solidFill>
              </a:defRPr>
            </a:lvl1pPr>
          </a:lstStyle>
          <a:p>
            <a:pPr defTabSz="514350"/>
            <a:fld id="{02C702AE-1502-43AE-8DBA-2BCAD3408EF2}" type="slidenum">
              <a:rPr lang="fr-FR" smtClean="0">
                <a:solidFill>
                  <a:srgbClr val="FFFFFF"/>
                </a:solidFill>
              </a:rPr>
              <a:pPr defTabSz="514350"/>
              <a:t>‹N°›</a:t>
            </a:fld>
            <a:endParaRPr lang="fr-FR" dirty="0">
              <a:solidFill>
                <a:srgbClr val="FFFFFF"/>
              </a:solidFill>
            </a:endParaRPr>
          </a:p>
        </p:txBody>
      </p:sp>
    </p:spTree>
    <p:extLst>
      <p:ext uri="{BB962C8B-B14F-4D97-AF65-F5344CB8AC3E}">
        <p14:creationId xmlns:p14="http://schemas.microsoft.com/office/powerpoint/2010/main" val="395613101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hdr="0"/>
  <p:txStyles>
    <p:titleStyle>
      <a:lvl1pPr algn="ctr" defTabSz="514350" rtl="0" eaLnBrk="1" latinLnBrk="0" hangingPunct="1">
        <a:spcBef>
          <a:spcPct val="0"/>
        </a:spcBef>
        <a:buNone/>
        <a:defRPr sz="1800" b="1" kern="1200" cap="none" baseline="0">
          <a:solidFill>
            <a:schemeClr val="accent4"/>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fr-F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3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hyperlink" Target="https://pnin-niger.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0" y="2301536"/>
            <a:ext cx="4514231" cy="1591359"/>
          </a:xfrm>
        </p:spPr>
        <p:txBody>
          <a:bodyPr>
            <a:normAutofit/>
          </a:bodyPr>
          <a:lstStyle/>
          <a:p>
            <a:r>
              <a:rPr lang="fr-CA" dirty="0" smtClean="0">
                <a:solidFill>
                  <a:schemeClr val="bg1"/>
                </a:solidFill>
              </a:rPr>
              <a:t>Construction </a:t>
            </a:r>
            <a:r>
              <a:rPr lang="fr-CA" dirty="0">
                <a:solidFill>
                  <a:schemeClr val="bg1"/>
                </a:solidFill>
              </a:rPr>
              <a:t>d’un système nutritionnel  durable au Niger dans un contexte de changement climatique </a:t>
            </a:r>
            <a:endParaRPr lang="en-GB" dirty="0">
              <a:solidFill>
                <a:schemeClr val="bg1"/>
              </a:solidFill>
            </a:endParaRPr>
          </a:p>
        </p:txBody>
      </p:sp>
      <p:sp>
        <p:nvSpPr>
          <p:cNvPr id="4" name="Espace réservé du contenu 3"/>
          <p:cNvSpPr>
            <a:spLocks noGrp="1"/>
          </p:cNvSpPr>
          <p:nvPr>
            <p:ph sz="quarter" idx="10"/>
          </p:nvPr>
        </p:nvSpPr>
        <p:spPr>
          <a:xfrm>
            <a:off x="4757351" y="5286821"/>
            <a:ext cx="3818237" cy="1108286"/>
          </a:xfrm>
        </p:spPr>
        <p:txBody>
          <a:bodyPr>
            <a:noAutofit/>
          </a:bodyPr>
          <a:lstStyle/>
          <a:p>
            <a:pPr marL="0" indent="0" algn="ctr">
              <a:buNone/>
            </a:pPr>
            <a:r>
              <a:rPr lang="fr-FR" sz="1600" dirty="0" smtClean="0">
                <a:solidFill>
                  <a:schemeClr val="accent4">
                    <a:lumMod val="75000"/>
                  </a:schemeClr>
                </a:solidFill>
              </a:rPr>
              <a:t>Réunion du Comité Technique de la Politique Nationale de Sécurité Nutritionnelle</a:t>
            </a:r>
          </a:p>
          <a:p>
            <a:pPr marL="0" indent="0" algn="ctr">
              <a:buNone/>
            </a:pPr>
            <a:r>
              <a:rPr lang="fr-FR" sz="1600" dirty="0" smtClean="0">
                <a:solidFill>
                  <a:schemeClr val="accent4">
                    <a:lumMod val="75000"/>
                  </a:schemeClr>
                </a:solidFill>
              </a:rPr>
              <a:t>31 mai 2024</a:t>
            </a:r>
            <a:endParaRPr lang="fr-FR" sz="1600" dirty="0">
              <a:solidFill>
                <a:schemeClr val="accent4">
                  <a:lumMod val="75000"/>
                </a:schemeClr>
              </a:solidFill>
            </a:endParaRPr>
          </a:p>
        </p:txBody>
      </p:sp>
      <p:sp>
        <p:nvSpPr>
          <p:cNvPr id="8" name="ZoneTexte 7"/>
          <p:cNvSpPr txBox="1"/>
          <p:nvPr/>
        </p:nvSpPr>
        <p:spPr>
          <a:xfrm>
            <a:off x="4757351" y="4243283"/>
            <a:ext cx="3818237" cy="923330"/>
          </a:xfrm>
          <a:prstGeom prst="rect">
            <a:avLst/>
          </a:prstGeom>
          <a:noFill/>
        </p:spPr>
        <p:txBody>
          <a:bodyPr wrap="square" rtlCol="0">
            <a:spAutoFit/>
          </a:bodyPr>
          <a:lstStyle/>
          <a:p>
            <a:pPr algn="ctr"/>
            <a:r>
              <a:rPr lang="fr-CA" dirty="0" smtClean="0"/>
              <a:t>Amadou </a:t>
            </a:r>
            <a:r>
              <a:rPr lang="fr-CA" dirty="0"/>
              <a:t>Idrissa </a:t>
            </a:r>
            <a:r>
              <a:rPr lang="fr-CA" dirty="0" err="1"/>
              <a:t>Bokoye</a:t>
            </a:r>
            <a:endParaRPr lang="fr-CA" dirty="0"/>
          </a:p>
          <a:p>
            <a:pPr algn="ctr"/>
            <a:r>
              <a:rPr lang="fr-FR" dirty="0" smtClean="0"/>
              <a:t>Assistant Technique de </a:t>
            </a:r>
            <a:r>
              <a:rPr lang="fr-FR" dirty="0"/>
              <a:t>la PNIN</a:t>
            </a:r>
          </a:p>
          <a:p>
            <a:pPr algn="ctr"/>
            <a:r>
              <a:rPr lang="fr-FR" dirty="0"/>
              <a:t> Niger</a:t>
            </a:r>
          </a:p>
        </p:txBody>
      </p:sp>
    </p:spTree>
    <p:extLst>
      <p:ext uri="{BB962C8B-B14F-4D97-AF65-F5344CB8AC3E}">
        <p14:creationId xmlns:p14="http://schemas.microsoft.com/office/powerpoint/2010/main" val="2929641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601672" y="1538791"/>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a:solidFill>
                  <a:srgbClr val="FFFFFF"/>
                </a:solidFill>
                <a:latin typeface="Calibri"/>
              </a:rPr>
              <a:t>Détection</a:t>
            </a:r>
          </a:p>
        </p:txBody>
      </p:sp>
      <p:sp>
        <p:nvSpPr>
          <p:cNvPr id="3" name="ZoneTexte 2"/>
          <p:cNvSpPr txBox="1"/>
          <p:nvPr/>
        </p:nvSpPr>
        <p:spPr>
          <a:xfrm>
            <a:off x="2843806" y="1700805"/>
            <a:ext cx="4860539" cy="692497"/>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sz="1350">
                <a:solidFill>
                  <a:srgbClr val="000000"/>
                </a:solidFill>
                <a:latin typeface="Calibri"/>
              </a:rPr>
              <a:t>Processus démontrant qu’un changement d’identification est significativement différent au regard de la statistique (variabilité naturelle du climat)</a:t>
            </a:r>
          </a:p>
        </p:txBody>
      </p:sp>
      <p:sp>
        <p:nvSpPr>
          <p:cNvPr id="4" name="Flèche droite 3"/>
          <p:cNvSpPr/>
          <p:nvPr/>
        </p:nvSpPr>
        <p:spPr>
          <a:xfrm>
            <a:off x="1601672" y="4347101"/>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a:solidFill>
                  <a:srgbClr val="FFFFFF"/>
                </a:solidFill>
                <a:latin typeface="Calibri"/>
              </a:rPr>
              <a:t>Attribution</a:t>
            </a:r>
          </a:p>
        </p:txBody>
      </p:sp>
      <p:sp>
        <p:nvSpPr>
          <p:cNvPr id="5" name="ZoneTexte 4"/>
          <p:cNvSpPr txBox="1"/>
          <p:nvPr/>
        </p:nvSpPr>
        <p:spPr>
          <a:xfrm>
            <a:off x="2843806" y="4725142"/>
            <a:ext cx="4860539" cy="692497"/>
          </a:xfrm>
          <a:prstGeom prst="rect">
            <a:avLst/>
          </a:prstGeom>
          <a:solidFill>
            <a:srgbClr val="FFFFFF"/>
          </a:solid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sz="1350">
                <a:solidFill>
                  <a:srgbClr val="000000"/>
                </a:solidFill>
                <a:latin typeface="Calibri"/>
              </a:rPr>
              <a:t>Processus qui établit la relation de cause (Induit par l’activité anthropique) à effet.</a:t>
            </a:r>
          </a:p>
          <a:p>
            <a:pPr defTabSz="685800">
              <a:defRPr sz="1800" b="0" i="0" u="none" strike="noStrike" kern="0" cap="none" spc="0" baseline="0">
                <a:solidFill>
                  <a:srgbClr val="000000"/>
                </a:solidFill>
                <a:uFillTx/>
              </a:defRPr>
            </a:pPr>
            <a:endParaRPr lang="fr-CA" sz="1350">
              <a:solidFill>
                <a:srgbClr val="000000"/>
              </a:solidFill>
              <a:latin typeface="Calibri"/>
            </a:endParaRPr>
          </a:p>
        </p:txBody>
      </p:sp>
      <p:pic>
        <p:nvPicPr>
          <p:cNvPr id="6"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897813" y="2348879"/>
            <a:ext cx="4282608" cy="2322256"/>
          </a:xfrm>
          <a:prstGeom prst="rect">
            <a:avLst/>
          </a:prstGeom>
          <a:noFill/>
          <a:ln cap="flat">
            <a:noFill/>
          </a:ln>
        </p:spPr>
      </p:pic>
      <p:sp>
        <p:nvSpPr>
          <p:cNvPr id="7" name="ZoneTexte 6"/>
          <p:cNvSpPr txBox="1"/>
          <p:nvPr/>
        </p:nvSpPr>
        <p:spPr>
          <a:xfrm>
            <a:off x="1493658" y="3050959"/>
            <a:ext cx="1350148" cy="4847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sz="1350">
                <a:solidFill>
                  <a:srgbClr val="000000"/>
                </a:solidFill>
                <a:latin typeface="Calibri"/>
              </a:rPr>
              <a:t>Source IPCC (2021)</a:t>
            </a:r>
          </a:p>
        </p:txBody>
      </p:sp>
    </p:spTree>
    <p:extLst>
      <p:ext uri="{BB962C8B-B14F-4D97-AF65-F5344CB8AC3E}">
        <p14:creationId xmlns:p14="http://schemas.microsoft.com/office/powerpoint/2010/main" val="807223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754811" y="1484784"/>
            <a:ext cx="4752525" cy="3672404"/>
          </a:xfrm>
          <a:prstGeom prst="rect">
            <a:avLst/>
          </a:prstGeom>
          <a:noFill/>
          <a:ln cap="flat">
            <a:noFill/>
          </a:ln>
        </p:spPr>
      </p:pic>
      <p:sp>
        <p:nvSpPr>
          <p:cNvPr id="3" name="ZoneTexte 2"/>
          <p:cNvSpPr txBox="1"/>
          <p:nvPr/>
        </p:nvSpPr>
        <p:spPr>
          <a:xfrm>
            <a:off x="413537" y="5319209"/>
            <a:ext cx="3402377"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900">
                <a:solidFill>
                  <a:srgbClr val="000000"/>
                </a:solidFill>
                <a:latin typeface="Calibri"/>
              </a:rPr>
              <a:t>Modifié de Thomas, J. (2014) et extrait de Folland et al. (2001)</a:t>
            </a:r>
          </a:p>
          <a:p>
            <a:pPr defTabSz="685800">
              <a:defRPr sz="1800" b="0" i="0" u="none" strike="noStrike" kern="0" cap="none" spc="0" baseline="0">
                <a:solidFill>
                  <a:srgbClr val="000000"/>
                </a:solidFill>
                <a:uFillTx/>
              </a:defRPr>
            </a:pPr>
            <a:r>
              <a:rPr lang="fr-FR" sz="900">
                <a:solidFill>
                  <a:srgbClr val="000000"/>
                </a:solidFill>
                <a:latin typeface="Calibri"/>
              </a:rPr>
              <a:t>et Cubasch  et al. (2013)</a:t>
            </a:r>
            <a:endParaRPr lang="fr-CA" sz="900">
              <a:solidFill>
                <a:srgbClr val="000000"/>
              </a:solidFill>
              <a:latin typeface="Calibri"/>
            </a:endParaRPr>
          </a:p>
        </p:txBody>
      </p:sp>
    </p:spTree>
    <p:extLst>
      <p:ext uri="{BB962C8B-B14F-4D97-AF65-F5344CB8AC3E}">
        <p14:creationId xmlns:p14="http://schemas.microsoft.com/office/powerpoint/2010/main" val="367840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970838" y="1214750"/>
            <a:ext cx="4738837" cy="3852303"/>
          </a:xfrm>
          <a:prstGeom prst="rect">
            <a:avLst/>
          </a:prstGeom>
          <a:noFill/>
          <a:ln cap="flat">
            <a:noFill/>
          </a:ln>
        </p:spPr>
      </p:pic>
      <p:sp>
        <p:nvSpPr>
          <p:cNvPr id="3" name="ZoneTexte 2"/>
          <p:cNvSpPr txBox="1"/>
          <p:nvPr/>
        </p:nvSpPr>
        <p:spPr>
          <a:xfrm>
            <a:off x="413537" y="5427222"/>
            <a:ext cx="3402377"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900">
                <a:solidFill>
                  <a:srgbClr val="000000"/>
                </a:solidFill>
                <a:latin typeface="Calibri"/>
              </a:rPr>
              <a:t>Modifié de Thomas, J. (2014) et extrait de Folland et al. (2001)</a:t>
            </a:r>
          </a:p>
          <a:p>
            <a:pPr defTabSz="685800">
              <a:defRPr sz="1800" b="0" i="0" u="none" strike="noStrike" kern="0" cap="none" spc="0" baseline="0">
                <a:solidFill>
                  <a:srgbClr val="000000"/>
                </a:solidFill>
                <a:uFillTx/>
              </a:defRPr>
            </a:pPr>
            <a:r>
              <a:rPr lang="fr-FR" sz="900">
                <a:solidFill>
                  <a:srgbClr val="000000"/>
                </a:solidFill>
                <a:latin typeface="Calibri"/>
              </a:rPr>
              <a:t>et Cubasch  et al. (2013)</a:t>
            </a:r>
            <a:endParaRPr lang="fr-CA" sz="900">
              <a:solidFill>
                <a:srgbClr val="000000"/>
              </a:solidFill>
              <a:latin typeface="Calibri"/>
            </a:endParaRPr>
          </a:p>
        </p:txBody>
      </p:sp>
    </p:spTree>
    <p:extLst>
      <p:ext uri="{BB962C8B-B14F-4D97-AF65-F5344CB8AC3E}">
        <p14:creationId xmlns:p14="http://schemas.microsoft.com/office/powerpoint/2010/main" val="3379247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655679" y="1484784"/>
            <a:ext cx="5616626" cy="3834424"/>
          </a:xfrm>
          <a:prstGeom prst="rect">
            <a:avLst/>
          </a:prstGeom>
          <a:noFill/>
          <a:ln cap="flat">
            <a:noFill/>
          </a:ln>
        </p:spPr>
      </p:pic>
      <p:sp>
        <p:nvSpPr>
          <p:cNvPr id="3" name="ZoneTexte 2"/>
          <p:cNvSpPr txBox="1"/>
          <p:nvPr/>
        </p:nvSpPr>
        <p:spPr>
          <a:xfrm>
            <a:off x="521551" y="5373215"/>
            <a:ext cx="291632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900">
                <a:solidFill>
                  <a:srgbClr val="000000"/>
                </a:solidFill>
                <a:latin typeface="Calibri"/>
              </a:rPr>
              <a:t>Modifié de Thomas, J. (2014) et extrait de Folland et al. (2001)  et Cubasch  et al. (2013)</a:t>
            </a:r>
            <a:endParaRPr lang="fr-CA" sz="900">
              <a:solidFill>
                <a:srgbClr val="000000"/>
              </a:solidFill>
              <a:latin typeface="Calibri"/>
            </a:endParaRPr>
          </a:p>
        </p:txBody>
      </p:sp>
    </p:spTree>
    <p:extLst>
      <p:ext uri="{BB962C8B-B14F-4D97-AF65-F5344CB8AC3E}">
        <p14:creationId xmlns:p14="http://schemas.microsoft.com/office/powerpoint/2010/main" val="2963785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rganigramme : Alternative 3"/>
          <p:cNvSpPr/>
          <p:nvPr/>
        </p:nvSpPr>
        <p:spPr>
          <a:xfrm>
            <a:off x="683571" y="1160751"/>
            <a:ext cx="7722855" cy="486053"/>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FFF00"/>
          </a:solidFill>
          <a:ln w="25402" cap="flat">
            <a:solidFill>
              <a:srgbClr val="385D8A"/>
            </a:solidFill>
            <a:prstDash val="solid"/>
            <a:miter/>
          </a:ln>
        </p:spPr>
        <p:txBody>
          <a:bodyPr vert="horz" wrap="square" lIns="68580" tIns="34290" rIns="68580" bIns="34290" anchor="ctr" anchorCtr="0" compatLnSpc="1">
            <a:noAutofit/>
          </a:bodyPr>
          <a:lstStyle/>
          <a:p>
            <a:pPr defTabSz="685800">
              <a:defRPr sz="1800" b="0" i="0" u="none" strike="noStrike" kern="0" cap="none" spc="0" baseline="0">
                <a:solidFill>
                  <a:srgbClr val="000000"/>
                </a:solidFill>
                <a:uFillTx/>
              </a:defRPr>
            </a:pPr>
            <a:r>
              <a:rPr lang="fr-CA" sz="1350" b="1">
                <a:solidFill>
                  <a:srgbClr val="000000"/>
                </a:solidFill>
                <a:latin typeface="Calibri"/>
              </a:rPr>
              <a:t>L’activité humaine est responsable du réchauffement climatique. Et le dernier rapport du GIEC sonne l’alarme en faveur d’actions majeures contre le changement climatique</a:t>
            </a:r>
          </a:p>
        </p:txBody>
      </p:sp>
      <p:pic>
        <p:nvPicPr>
          <p:cNvPr id="3" name="Picture 2" descr="http://blogs.reading.ac.uk/climate-lab-book/files/2020/05/spiral_2020_large.gif">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5222710" y="1798071"/>
            <a:ext cx="3387674" cy="3387674"/>
          </a:xfrm>
          <a:prstGeom prst="rect">
            <a:avLst/>
          </a:prstGeom>
          <a:noFill/>
          <a:ln cap="flat">
            <a:noFill/>
          </a:ln>
        </p:spPr>
      </p:pic>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413537" y="1970838"/>
            <a:ext cx="2558672" cy="3042140"/>
          </a:xfrm>
          <a:prstGeom prst="rect">
            <a:avLst/>
          </a:prstGeom>
          <a:noFill/>
          <a:ln cap="flat">
            <a:noFill/>
          </a:ln>
        </p:spPr>
      </p:pic>
      <p:sp>
        <p:nvSpPr>
          <p:cNvPr id="5" name="ZoneTexte 6"/>
          <p:cNvSpPr txBox="1"/>
          <p:nvPr/>
        </p:nvSpPr>
        <p:spPr>
          <a:xfrm>
            <a:off x="413538" y="5056664"/>
            <a:ext cx="4809172" cy="484748"/>
          </a:xfrm>
          <a:prstGeom prst="rect">
            <a:avLst/>
          </a:prstGeom>
          <a:solidFill>
            <a:srgbClr val="FFFFFF"/>
          </a:solidFill>
          <a:ln cap="flat">
            <a:noFill/>
          </a:ln>
        </p:spPr>
        <p:txBody>
          <a:bodyPr vert="horz" wrap="square" lIns="68580" tIns="34290" rIns="68580" bIns="34290" anchor="t" anchorCtr="0" compatLnSpc="1">
            <a:spAutoFit/>
          </a:bodyPr>
          <a:lstStyle/>
          <a:p>
            <a:pPr defTabSz="342900">
              <a:defRPr sz="1800" b="0" i="0" u="none" strike="noStrike" kern="0" cap="none" spc="0" baseline="0">
                <a:solidFill>
                  <a:srgbClr val="000000"/>
                </a:solidFill>
                <a:uFillTx/>
              </a:defRPr>
            </a:pPr>
            <a:r>
              <a:rPr lang="fr-CA" sz="1350">
                <a:solidFill>
                  <a:srgbClr val="33CC33"/>
                </a:solidFill>
                <a:latin typeface="Trebuchet MS"/>
              </a:rPr>
              <a:t>6 </a:t>
            </a:r>
            <a:r>
              <a:rPr lang="fr-CA" sz="1350" baseline="30000">
                <a:solidFill>
                  <a:srgbClr val="33CC33"/>
                </a:solidFill>
                <a:latin typeface="Trebuchet MS"/>
              </a:rPr>
              <a:t>ème </a:t>
            </a:r>
            <a:r>
              <a:rPr lang="fr-CA" sz="1350">
                <a:solidFill>
                  <a:srgbClr val="33CC33"/>
                </a:solidFill>
                <a:latin typeface="Trebuchet MS"/>
              </a:rPr>
              <a:t>Rapport du GIEC</a:t>
            </a:r>
            <a:r>
              <a:rPr lang="fr-CA" sz="1350" baseline="30000">
                <a:solidFill>
                  <a:srgbClr val="33CC33"/>
                </a:solidFill>
                <a:latin typeface="Trebuchet MS"/>
              </a:rPr>
              <a:t>:</a:t>
            </a:r>
            <a:r>
              <a:rPr lang="fr-CA" sz="1350">
                <a:solidFill>
                  <a:srgbClr val="33CC33"/>
                </a:solidFill>
                <a:latin typeface="Trebuchet MS"/>
              </a:rPr>
              <a:t> </a:t>
            </a:r>
            <a:br>
              <a:rPr lang="fr-CA" sz="1350">
                <a:solidFill>
                  <a:srgbClr val="33CC33"/>
                </a:solidFill>
                <a:latin typeface="Trebuchet MS"/>
              </a:rPr>
            </a:br>
            <a:endParaRPr lang="fr-CA" sz="1350" b="1">
              <a:solidFill>
                <a:srgbClr val="FF0000"/>
              </a:solidFill>
              <a:latin typeface="Trebuchet MS"/>
            </a:endParaRPr>
          </a:p>
        </p:txBody>
      </p:sp>
      <p:sp>
        <p:nvSpPr>
          <p:cNvPr id="6" name="Légende : flèche vers le haut 6"/>
          <p:cNvSpPr/>
          <p:nvPr/>
        </p:nvSpPr>
        <p:spPr>
          <a:xfrm>
            <a:off x="5262383" y="5303669"/>
            <a:ext cx="3714245" cy="456105"/>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31 0 f42"/>
              <a:gd name="f46" fmla="*/ f40 f27 1"/>
              <a:gd name="f47" fmla="+- f40 0 f43"/>
              <a:gd name="f48" fmla="+- f40 0 f44"/>
              <a:gd name="f49" fmla="+- f40 f44 0"/>
              <a:gd name="f50" fmla="+- f40 f43 0"/>
              <a:gd name="f51" fmla="*/ f45 f27 1"/>
              <a:gd name="f52" fmla="*/ f43 f27 1"/>
              <a:gd name="f53" fmla="*/ f48 f27 1"/>
              <a:gd name="f54" fmla="*/ f47 f27 1"/>
              <a:gd name="f55" fmla="*/ f50 f27 1"/>
              <a:gd name="f56" fmla="*/ f49 f27 1"/>
            </a:gdLst>
            <a:ahLst/>
            <a:cxnLst>
              <a:cxn ang="3cd4">
                <a:pos x="hc" y="t"/>
              </a:cxn>
              <a:cxn ang="0">
                <a:pos x="r" y="vc"/>
              </a:cxn>
              <a:cxn ang="cd4">
                <a:pos x="hc" y="b"/>
              </a:cxn>
              <a:cxn ang="cd2">
                <a:pos x="l" y="vc"/>
              </a:cxn>
              <a:cxn ang="f25">
                <a:pos x="f32" y="f51"/>
              </a:cxn>
              <a:cxn ang="f26">
                <a:pos x="f35" y="f51"/>
              </a:cxn>
            </a:cxnLst>
            <a:rect l="f32" t="f51" r="f35" b="f36"/>
            <a:pathLst>
              <a:path>
                <a:moveTo>
                  <a:pt x="f32" y="f51"/>
                </a:moveTo>
                <a:lnTo>
                  <a:pt x="f53" y="f51"/>
                </a:lnTo>
                <a:lnTo>
                  <a:pt x="f53" y="f52"/>
                </a:lnTo>
                <a:lnTo>
                  <a:pt x="f54" y="f52"/>
                </a:lnTo>
                <a:lnTo>
                  <a:pt x="f46" y="f32"/>
                </a:lnTo>
                <a:lnTo>
                  <a:pt x="f55" y="f52"/>
                </a:lnTo>
                <a:lnTo>
                  <a:pt x="f56" y="f52"/>
                </a:lnTo>
                <a:lnTo>
                  <a:pt x="f56" y="f51"/>
                </a:lnTo>
                <a:lnTo>
                  <a:pt x="f35" y="f51"/>
                </a:lnTo>
                <a:lnTo>
                  <a:pt x="f35" y="f36"/>
                </a:lnTo>
                <a:lnTo>
                  <a:pt x="f32" y="f36"/>
                </a:lnTo>
                <a:close/>
              </a:path>
            </a:pathLst>
          </a:custGeom>
          <a:solidFill>
            <a:srgbClr val="C42F1A"/>
          </a:solidFill>
          <a:ln w="19046" cap="flat">
            <a:solidFill>
              <a:srgbClr val="3A500A"/>
            </a:solidFill>
            <a:prstDash val="solid"/>
            <a:miter/>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r>
              <a:rPr lang="fr-CA" sz="1350">
                <a:solidFill>
                  <a:srgbClr val="FFFFFF"/>
                </a:solidFill>
                <a:latin typeface="Trebuchet MS"/>
              </a:rPr>
              <a:t>Le climat se rechauffe de plus en plus</a:t>
            </a:r>
          </a:p>
        </p:txBody>
      </p:sp>
      <p:sp>
        <p:nvSpPr>
          <p:cNvPr id="7" name="Légende : flèche vers la gauche 7"/>
          <p:cNvSpPr/>
          <p:nvPr/>
        </p:nvSpPr>
        <p:spPr>
          <a:xfrm>
            <a:off x="2972209" y="2399429"/>
            <a:ext cx="2152527" cy="2416628"/>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3 1 2"/>
              <a:gd name="f38" fmla="min f34 f33"/>
              <a:gd name="f39" fmla="*/ f34 f8 1"/>
              <a:gd name="f40" fmla="+- f6 f37 0"/>
              <a:gd name="f41" fmla="*/ f38 f7 1"/>
              <a:gd name="f42" fmla="*/ f39 1 100000"/>
              <a:gd name="f43" fmla="*/ f41 1 100000"/>
              <a:gd name="f44" fmla="*/ f41 1 200000"/>
              <a:gd name="f45" fmla="+- f30 0 f42"/>
              <a:gd name="f46" fmla="*/ f40 f27 1"/>
              <a:gd name="f47" fmla="+- f40 0 f43"/>
              <a:gd name="f48" fmla="+- f40 0 f44"/>
              <a:gd name="f49" fmla="+- f40 f44 0"/>
              <a:gd name="f50" fmla="+- f40 f43 0"/>
              <a:gd name="f51" fmla="+- f45 f30 0"/>
              <a:gd name="f52" fmla="*/ f45 f27 1"/>
              <a:gd name="f53" fmla="*/ f43 f27 1"/>
              <a:gd name="f54" fmla="*/ f51 1 2"/>
              <a:gd name="f55" fmla="*/ f47 f27 1"/>
              <a:gd name="f56" fmla="*/ f48 f27 1"/>
              <a:gd name="f57" fmla="*/ f49 f27 1"/>
              <a:gd name="f58" fmla="*/ f50 f27 1"/>
              <a:gd name="f59" fmla="*/ f54 f27 1"/>
            </a:gdLst>
            <a:ahLst/>
            <a:cxnLst>
              <a:cxn ang="3cd4">
                <a:pos x="hc" y="t"/>
              </a:cxn>
              <a:cxn ang="0">
                <a:pos x="r" y="vc"/>
              </a:cxn>
              <a:cxn ang="cd4">
                <a:pos x="hc" y="b"/>
              </a:cxn>
              <a:cxn ang="cd2">
                <a:pos x="l" y="vc"/>
              </a:cxn>
              <a:cxn ang="f25">
                <a:pos x="f59" y="f32"/>
              </a:cxn>
              <a:cxn ang="f26">
                <a:pos x="f59" y="f36"/>
              </a:cxn>
            </a:cxnLst>
            <a:rect l="f52" t="f32" r="f35" b="f36"/>
            <a:pathLst>
              <a:path>
                <a:moveTo>
                  <a:pt x="f32" y="f46"/>
                </a:moveTo>
                <a:lnTo>
                  <a:pt x="f53" y="f55"/>
                </a:lnTo>
                <a:lnTo>
                  <a:pt x="f53" y="f56"/>
                </a:lnTo>
                <a:lnTo>
                  <a:pt x="f52" y="f56"/>
                </a:lnTo>
                <a:lnTo>
                  <a:pt x="f52" y="f32"/>
                </a:lnTo>
                <a:lnTo>
                  <a:pt x="f35" y="f32"/>
                </a:lnTo>
                <a:lnTo>
                  <a:pt x="f35" y="f36"/>
                </a:lnTo>
                <a:lnTo>
                  <a:pt x="f52" y="f36"/>
                </a:lnTo>
                <a:lnTo>
                  <a:pt x="f52" y="f57"/>
                </a:lnTo>
                <a:lnTo>
                  <a:pt x="f53" y="f57"/>
                </a:lnTo>
                <a:lnTo>
                  <a:pt x="f53" y="f58"/>
                </a:lnTo>
                <a:close/>
              </a:path>
            </a:pathLst>
          </a:custGeom>
          <a:noFill/>
          <a:ln w="19046" cap="flat">
            <a:solidFill>
              <a:srgbClr val="3A500A"/>
            </a:solidFill>
            <a:prstDash val="solid"/>
            <a:miter/>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r>
              <a:rPr lang="fr-CA" sz="1350">
                <a:solidFill>
                  <a:srgbClr val="FF0000"/>
                </a:solidFill>
                <a:latin typeface="Trebuchet MS"/>
              </a:rPr>
              <a:t>Il</a:t>
            </a:r>
            <a:r>
              <a:rPr lang="fr-CA" sz="1350">
                <a:solidFill>
                  <a:srgbClr val="FFFFFF"/>
                </a:solidFill>
                <a:latin typeface="Trebuchet MS"/>
              </a:rPr>
              <a:t> </a:t>
            </a:r>
            <a:r>
              <a:rPr lang="fr-CA" sz="1350" b="1">
                <a:solidFill>
                  <a:srgbClr val="FF0000"/>
                </a:solidFill>
                <a:latin typeface="Trebuchet MS"/>
              </a:rPr>
              <a:t>sonne l’alarme en faveur d’actions majeures contre le changement climatique</a:t>
            </a:r>
            <a:endParaRPr lang="fr-CA" sz="1350">
              <a:solidFill>
                <a:srgbClr val="FFFFFF"/>
              </a:solidFill>
              <a:latin typeface="Trebuchet MS"/>
            </a:endParaRPr>
          </a:p>
        </p:txBody>
      </p:sp>
    </p:spTree>
    <p:extLst>
      <p:ext uri="{BB962C8B-B14F-4D97-AF65-F5344CB8AC3E}">
        <p14:creationId xmlns:p14="http://schemas.microsoft.com/office/powerpoint/2010/main" val="3888508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48805" y="1649102"/>
            <a:ext cx="7458459" cy="3314869"/>
          </a:xfrm>
          <a:prstGeom prst="rect">
            <a:avLst/>
          </a:prstGeom>
          <a:noFill/>
          <a:ln cap="flat">
            <a:noFill/>
          </a:ln>
        </p:spPr>
      </p:pic>
      <p:pic>
        <p:nvPicPr>
          <p:cNvPr id="3" name="Image 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7732566" y="1649102"/>
            <a:ext cx="1157349" cy="2362320"/>
          </a:xfrm>
          <a:prstGeom prst="rect">
            <a:avLst/>
          </a:prstGeom>
          <a:noFill/>
          <a:ln cap="flat">
            <a:noFill/>
          </a:ln>
        </p:spPr>
      </p:pic>
      <p:pic>
        <p:nvPicPr>
          <p:cNvPr id="4" name="Image 6">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421410" y="4963972"/>
            <a:ext cx="5095377" cy="784568"/>
          </a:xfrm>
          <a:prstGeom prst="rect">
            <a:avLst/>
          </a:prstGeom>
          <a:noFill/>
          <a:ln cap="flat">
            <a:noFill/>
          </a:ln>
        </p:spPr>
      </p:pic>
      <p:sp>
        <p:nvSpPr>
          <p:cNvPr id="5" name="ZoneTexte 7"/>
          <p:cNvSpPr txBox="1"/>
          <p:nvPr/>
        </p:nvSpPr>
        <p:spPr>
          <a:xfrm>
            <a:off x="1502230" y="1109459"/>
            <a:ext cx="5167997" cy="276999"/>
          </a:xfrm>
          <a:prstGeom prst="rect">
            <a:avLst/>
          </a:prstGeom>
          <a:solidFill>
            <a:srgbClr val="FFFF00"/>
          </a:solidFill>
          <a:ln cap="flat">
            <a:noFill/>
          </a:ln>
        </p:spPr>
        <p:txBody>
          <a:bodyPr vert="horz" wrap="square" lIns="68580" tIns="34290" rIns="68580" bIns="34290" anchor="t" anchorCtr="1" compatLnSpc="1">
            <a:spAutoFit/>
          </a:bodyPr>
          <a:lstStyle/>
          <a:p>
            <a:pPr algn="ctr" defTabSz="342900">
              <a:defRPr sz="1800" b="0" i="0" u="none" strike="noStrike" kern="0" cap="none" spc="0" baseline="0">
                <a:solidFill>
                  <a:srgbClr val="000000"/>
                </a:solidFill>
                <a:uFillTx/>
              </a:defRPr>
            </a:pPr>
            <a:r>
              <a:rPr lang="fr-CA" sz="1350">
                <a:solidFill>
                  <a:srgbClr val="000000"/>
                </a:solidFill>
                <a:latin typeface="Trebuchet MS"/>
              </a:rPr>
              <a:t>Portrait de la vulnérabilité au changement climatique</a:t>
            </a:r>
          </a:p>
        </p:txBody>
      </p:sp>
      <p:sp>
        <p:nvSpPr>
          <p:cNvPr id="6" name="Ellipse 5"/>
          <p:cNvSpPr/>
          <p:nvPr/>
        </p:nvSpPr>
        <p:spPr>
          <a:xfrm>
            <a:off x="3815915" y="2996953"/>
            <a:ext cx="486053" cy="37804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no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Tree>
    <p:extLst>
      <p:ext uri="{BB962C8B-B14F-4D97-AF65-F5344CB8AC3E}">
        <p14:creationId xmlns:p14="http://schemas.microsoft.com/office/powerpoint/2010/main" val="3140747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63542" y="2402885"/>
            <a:ext cx="8945267" cy="1965009"/>
          </a:xfrm>
          <a:prstGeom prst="rect">
            <a:avLst/>
          </a:prstGeom>
          <a:noFill/>
          <a:ln cap="flat">
            <a:noFill/>
          </a:ln>
        </p:spPr>
      </p:pic>
    </p:spTree>
    <p:extLst>
      <p:ext uri="{BB962C8B-B14F-4D97-AF65-F5344CB8AC3E}">
        <p14:creationId xmlns:p14="http://schemas.microsoft.com/office/powerpoint/2010/main" val="292059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467544" y="1052737"/>
            <a:ext cx="4860539" cy="4752525"/>
          </a:xfrm>
          <a:prstGeom prst="rect">
            <a:avLst/>
          </a:prstGeom>
          <a:noFill/>
          <a:ln cap="flat">
            <a:noFill/>
          </a:ln>
        </p:spPr>
      </p:pic>
      <p:sp>
        <p:nvSpPr>
          <p:cNvPr id="3" name="Rectangle avec flèche vers la gauche 2"/>
          <p:cNvSpPr/>
          <p:nvPr/>
        </p:nvSpPr>
        <p:spPr>
          <a:xfrm>
            <a:off x="5112062" y="1592798"/>
            <a:ext cx="3780417" cy="3996444"/>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3 1 2"/>
              <a:gd name="f38" fmla="min f34 f33"/>
              <a:gd name="f39" fmla="*/ f34 f8 1"/>
              <a:gd name="f40" fmla="+- f6 f37 0"/>
              <a:gd name="f41" fmla="*/ f38 f7 1"/>
              <a:gd name="f42" fmla="*/ f39 1 100000"/>
              <a:gd name="f43" fmla="*/ f41 1 100000"/>
              <a:gd name="f44" fmla="*/ f41 1 200000"/>
              <a:gd name="f45" fmla="+- f30 0 f42"/>
              <a:gd name="f46" fmla="*/ f40 f27 1"/>
              <a:gd name="f47" fmla="+- f40 0 f43"/>
              <a:gd name="f48" fmla="+- f40 0 f44"/>
              <a:gd name="f49" fmla="+- f40 f44 0"/>
              <a:gd name="f50" fmla="+- f40 f43 0"/>
              <a:gd name="f51" fmla="+- f45 f30 0"/>
              <a:gd name="f52" fmla="*/ f45 f27 1"/>
              <a:gd name="f53" fmla="*/ f43 f27 1"/>
              <a:gd name="f54" fmla="*/ f51 1 2"/>
              <a:gd name="f55" fmla="*/ f47 f27 1"/>
              <a:gd name="f56" fmla="*/ f48 f27 1"/>
              <a:gd name="f57" fmla="*/ f49 f27 1"/>
              <a:gd name="f58" fmla="*/ f50 f27 1"/>
              <a:gd name="f59" fmla="*/ f54 f27 1"/>
            </a:gdLst>
            <a:ahLst/>
            <a:cxnLst>
              <a:cxn ang="3cd4">
                <a:pos x="hc" y="t"/>
              </a:cxn>
              <a:cxn ang="0">
                <a:pos x="r" y="vc"/>
              </a:cxn>
              <a:cxn ang="cd4">
                <a:pos x="hc" y="b"/>
              </a:cxn>
              <a:cxn ang="cd2">
                <a:pos x="l" y="vc"/>
              </a:cxn>
              <a:cxn ang="f25">
                <a:pos x="f59" y="f32"/>
              </a:cxn>
              <a:cxn ang="f26">
                <a:pos x="f59" y="f36"/>
              </a:cxn>
            </a:cxnLst>
            <a:rect l="f52" t="f32" r="f35" b="f36"/>
            <a:pathLst>
              <a:path>
                <a:moveTo>
                  <a:pt x="f32" y="f46"/>
                </a:moveTo>
                <a:lnTo>
                  <a:pt x="f53" y="f55"/>
                </a:lnTo>
                <a:lnTo>
                  <a:pt x="f53" y="f56"/>
                </a:lnTo>
                <a:lnTo>
                  <a:pt x="f52" y="f56"/>
                </a:lnTo>
                <a:lnTo>
                  <a:pt x="f52" y="f32"/>
                </a:lnTo>
                <a:lnTo>
                  <a:pt x="f35" y="f32"/>
                </a:lnTo>
                <a:lnTo>
                  <a:pt x="f35" y="f36"/>
                </a:lnTo>
                <a:lnTo>
                  <a:pt x="f52" y="f36"/>
                </a:lnTo>
                <a:lnTo>
                  <a:pt x="f52" y="f57"/>
                </a:lnTo>
                <a:lnTo>
                  <a:pt x="f53" y="f57"/>
                </a:lnTo>
                <a:lnTo>
                  <a:pt x="f53" y="f58"/>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500" b="1">
                <a:solidFill>
                  <a:srgbClr val="000000"/>
                </a:solidFill>
                <a:latin typeface="Calibri"/>
              </a:rPr>
              <a:t>Changements climatiques régionaux pour différents niveaux de réchauffements globaux</a:t>
            </a:r>
          </a:p>
          <a:p>
            <a:pPr algn="ctr" defTabSz="685800">
              <a:defRPr sz="1800" b="0" i="0" u="none" strike="noStrike" kern="0" cap="none" spc="0" baseline="0">
                <a:solidFill>
                  <a:srgbClr val="000000"/>
                </a:solidFill>
                <a:uFillTx/>
              </a:defRPr>
            </a:pPr>
            <a:r>
              <a:rPr lang="fr-FR" sz="1500" b="1">
                <a:solidFill>
                  <a:srgbClr val="000000"/>
                </a:solidFill>
                <a:latin typeface="Calibri"/>
              </a:rPr>
              <a:t>(IPCC, 2023)</a:t>
            </a:r>
            <a:endParaRPr lang="fr-CA" sz="1500" b="1">
              <a:solidFill>
                <a:srgbClr val="000000"/>
              </a:solidFill>
              <a:latin typeface="Calibri"/>
            </a:endParaRPr>
          </a:p>
        </p:txBody>
      </p:sp>
    </p:spTree>
    <p:extLst>
      <p:ext uri="{BB962C8B-B14F-4D97-AF65-F5344CB8AC3E}">
        <p14:creationId xmlns:p14="http://schemas.microsoft.com/office/powerpoint/2010/main" val="1249948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vers le bas 2"/>
          <p:cNvSpPr/>
          <p:nvPr/>
        </p:nvSpPr>
        <p:spPr>
          <a:xfrm>
            <a:off x="305524" y="1160751"/>
            <a:ext cx="7938882" cy="86409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2100" b="1">
                <a:solidFill>
                  <a:srgbClr val="000000"/>
                </a:solidFill>
                <a:latin typeface="Calibri"/>
              </a:rPr>
              <a:t>Risques associés au CC</a:t>
            </a:r>
          </a:p>
          <a:p>
            <a:pPr algn="ctr" defTabSz="685800">
              <a:defRPr sz="1800" b="0" i="0" u="none" strike="noStrike" kern="0" cap="none" spc="0" baseline="0">
                <a:solidFill>
                  <a:srgbClr val="000000"/>
                </a:solidFill>
                <a:uFillTx/>
              </a:defRPr>
            </a:pPr>
            <a:r>
              <a:rPr lang="fr-CA" sz="2100" b="1">
                <a:solidFill>
                  <a:srgbClr val="000000"/>
                </a:solidFill>
                <a:latin typeface="Calibri"/>
              </a:rPr>
              <a:t>(IPCC, 2023)</a:t>
            </a:r>
          </a:p>
        </p:txBody>
      </p:sp>
      <p:sp>
        <p:nvSpPr>
          <p:cNvPr id="3" name="ZoneTexte 4"/>
          <p:cNvSpPr txBox="1"/>
          <p:nvPr/>
        </p:nvSpPr>
        <p:spPr>
          <a:xfrm>
            <a:off x="683571" y="2186865"/>
            <a:ext cx="7938882" cy="2654573"/>
          </a:xfrm>
          <a:prstGeom prst="rect">
            <a:avLst/>
          </a:prstGeom>
          <a:noFill/>
          <a:ln cap="flat">
            <a:noFill/>
          </a:ln>
        </p:spPr>
        <p:txBody>
          <a:bodyPr vert="horz" wrap="square" lIns="68580" tIns="34290" rIns="68580" bIns="34290" anchor="t" anchorCtr="0" compatLnSpc="1">
            <a:spAutoFit/>
          </a:bodyPr>
          <a:lstStyle/>
          <a:p>
            <a:pPr marL="257175" indent="-257175" defTabSz="685800">
              <a:buSzPct val="100000"/>
              <a:buFont typeface="Calibri"/>
              <a:buAutoNum type="arabicPeriod"/>
              <a:defRPr sz="1800" b="0" i="0" u="none" strike="noStrike" kern="0" cap="none" spc="0" baseline="0">
                <a:solidFill>
                  <a:srgbClr val="000000"/>
                </a:solidFill>
                <a:uFillTx/>
              </a:defRPr>
            </a:pPr>
            <a:r>
              <a:rPr lang="fr-FR" sz="2100">
                <a:solidFill>
                  <a:srgbClr val="000000"/>
                </a:solidFill>
                <a:latin typeface="Calibri"/>
              </a:rPr>
              <a:t>Augmentation des vecteurs de maladie (eau, nourriture et animaux)</a:t>
            </a:r>
            <a:endParaRPr lang="fr-CA" sz="2100">
              <a:solidFill>
                <a:srgbClr val="000000"/>
              </a:solidFill>
              <a:latin typeface="Calibri"/>
            </a:endParaRPr>
          </a:p>
          <a:p>
            <a:pPr marL="257175" indent="-257175" defTabSz="685800">
              <a:buSzPct val="100000"/>
              <a:buFont typeface="Calibri"/>
              <a:buAutoNum type="arabicPeriod"/>
              <a:defRPr sz="1800" b="0" i="0" u="none" strike="noStrike" kern="0" cap="none" spc="0" baseline="0">
                <a:solidFill>
                  <a:srgbClr val="000000"/>
                </a:solidFill>
                <a:uFillTx/>
              </a:defRPr>
            </a:pPr>
            <a:r>
              <a:rPr lang="fr-FR" sz="2100">
                <a:solidFill>
                  <a:srgbClr val="000000"/>
                </a:solidFill>
                <a:latin typeface="Calibri"/>
              </a:rPr>
              <a:t>Impacts psychologiques (éco-anxiété, traumatismes ...) </a:t>
            </a:r>
            <a:endParaRPr lang="fr-CA" sz="2100">
              <a:solidFill>
                <a:srgbClr val="000000"/>
              </a:solidFill>
              <a:latin typeface="Calibri"/>
            </a:endParaRPr>
          </a:p>
          <a:p>
            <a:pPr marL="257175" indent="-257175" defTabSz="685800">
              <a:buSzPct val="100000"/>
              <a:buFont typeface="Calibri"/>
              <a:buAutoNum type="arabicPeriod"/>
              <a:defRPr sz="1800" b="0" i="0" u="none" strike="noStrike" kern="0" cap="none" spc="0" baseline="0">
                <a:solidFill>
                  <a:srgbClr val="000000"/>
                </a:solidFill>
                <a:uFillTx/>
              </a:defRPr>
            </a:pPr>
            <a:r>
              <a:rPr lang="fr-FR" sz="2100">
                <a:solidFill>
                  <a:srgbClr val="000000"/>
                </a:solidFill>
                <a:latin typeface="Calibri"/>
              </a:rPr>
              <a:t>Diminution des ressources en eau </a:t>
            </a:r>
            <a:endParaRPr lang="fr-CA" sz="2100">
              <a:solidFill>
                <a:srgbClr val="000000"/>
              </a:solidFill>
              <a:latin typeface="Calibri"/>
            </a:endParaRPr>
          </a:p>
          <a:p>
            <a:pPr marL="257175" indent="-257175" defTabSz="685800">
              <a:buSzPct val="100000"/>
              <a:buFont typeface="Calibri"/>
              <a:buAutoNum type="arabicPeriod"/>
              <a:defRPr sz="1800" b="0" i="0" u="none" strike="noStrike" kern="0" cap="none" spc="0" baseline="0">
                <a:solidFill>
                  <a:srgbClr val="000000"/>
                </a:solidFill>
                <a:uFillTx/>
              </a:defRPr>
            </a:pPr>
            <a:r>
              <a:rPr lang="fr-FR" sz="2100">
                <a:solidFill>
                  <a:srgbClr val="000000"/>
                </a:solidFill>
                <a:latin typeface="Calibri"/>
              </a:rPr>
              <a:t>Submersion côtière </a:t>
            </a:r>
            <a:endParaRPr lang="fr-CA" sz="2100">
              <a:solidFill>
                <a:srgbClr val="000000"/>
              </a:solidFill>
              <a:latin typeface="Calibri"/>
            </a:endParaRPr>
          </a:p>
          <a:p>
            <a:pPr marL="257175" indent="-257175" defTabSz="685800">
              <a:buSzPct val="100000"/>
              <a:buFont typeface="Calibri"/>
              <a:buAutoNum type="arabicPeriod"/>
              <a:defRPr sz="1800" b="0" i="0" u="none" strike="noStrike" kern="0" cap="none" spc="0" baseline="0">
                <a:solidFill>
                  <a:srgbClr val="000000"/>
                </a:solidFill>
                <a:uFillTx/>
              </a:defRPr>
            </a:pPr>
            <a:r>
              <a:rPr lang="fr-FR" sz="2100">
                <a:solidFill>
                  <a:srgbClr val="000000"/>
                </a:solidFill>
                <a:latin typeface="Calibri"/>
              </a:rPr>
              <a:t>Inondations / glissements de terrain suite aux pluies intenses </a:t>
            </a:r>
            <a:endParaRPr lang="fr-CA" sz="2100">
              <a:solidFill>
                <a:srgbClr val="000000"/>
              </a:solidFill>
              <a:latin typeface="Calibri"/>
            </a:endParaRPr>
          </a:p>
          <a:p>
            <a:pPr marL="257175" indent="-257175" defTabSz="685800">
              <a:buSzPct val="100000"/>
              <a:buFont typeface="Calibri"/>
              <a:buAutoNum type="arabicPeriod"/>
              <a:defRPr sz="1800" b="0" i="0" u="none" strike="noStrike" kern="0" cap="none" spc="0" baseline="0">
                <a:solidFill>
                  <a:srgbClr val="000000"/>
                </a:solidFill>
                <a:uFillTx/>
              </a:defRPr>
            </a:pPr>
            <a:r>
              <a:rPr lang="fr-FR" sz="2100">
                <a:solidFill>
                  <a:srgbClr val="000000"/>
                </a:solidFill>
                <a:latin typeface="Calibri"/>
              </a:rPr>
              <a:t>Perte de biodiversité dans tous les écosystèmes</a:t>
            </a:r>
            <a:endParaRPr lang="fr-CA" sz="2100">
              <a:solidFill>
                <a:srgbClr val="000000"/>
              </a:solidFill>
              <a:latin typeface="Calibri"/>
            </a:endParaRPr>
          </a:p>
          <a:p>
            <a:pPr marL="257175" indent="-257175" defTabSz="685800">
              <a:buSzPct val="100000"/>
              <a:buFont typeface="Calibri"/>
              <a:buAutoNum type="arabicPeriod"/>
              <a:defRPr sz="1800" b="0" i="0" u="none" strike="noStrike" kern="0" cap="none" spc="0" baseline="0">
                <a:solidFill>
                  <a:srgbClr val="000000"/>
                </a:solidFill>
                <a:uFillTx/>
              </a:defRPr>
            </a:pPr>
            <a:r>
              <a:rPr lang="fr-FR" sz="2100">
                <a:solidFill>
                  <a:srgbClr val="000000"/>
                </a:solidFill>
                <a:latin typeface="Calibri"/>
              </a:rPr>
              <a:t>Diminution des rendements agricoles</a:t>
            </a:r>
            <a:endParaRPr lang="fr-CA" sz="2100">
              <a:solidFill>
                <a:srgbClr val="000000"/>
              </a:solidFill>
              <a:latin typeface="Calibri"/>
            </a:endParaRPr>
          </a:p>
          <a:p>
            <a:pPr marL="257175" indent="-257175" defTabSz="685800">
              <a:buSzPct val="100000"/>
              <a:buFont typeface="Calibri"/>
              <a:buAutoNum type="arabicPeriod"/>
              <a:defRPr sz="1800" b="0" i="0" u="none" strike="noStrike" kern="0" cap="none" spc="0" baseline="0">
                <a:solidFill>
                  <a:srgbClr val="000000"/>
                </a:solidFill>
                <a:uFillTx/>
              </a:defRPr>
            </a:pPr>
            <a:r>
              <a:rPr lang="fr-FR" sz="2100">
                <a:solidFill>
                  <a:srgbClr val="000000"/>
                </a:solidFill>
                <a:latin typeface="Calibri"/>
              </a:rPr>
              <a:t>Hausse de la mortalité due aux vagues de chaleur</a:t>
            </a:r>
            <a:endParaRPr lang="fr-CA" sz="2100">
              <a:solidFill>
                <a:srgbClr val="000000"/>
              </a:solidFill>
              <a:latin typeface="Calibri"/>
            </a:endParaRPr>
          </a:p>
        </p:txBody>
      </p:sp>
    </p:spTree>
    <p:extLst>
      <p:ext uri="{BB962C8B-B14F-4D97-AF65-F5344CB8AC3E}">
        <p14:creationId xmlns:p14="http://schemas.microsoft.com/office/powerpoint/2010/main" val="407851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251518" y="1106744"/>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601672" y="1322764"/>
            <a:ext cx="6696740" cy="577081"/>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sz="3300">
                <a:solidFill>
                  <a:srgbClr val="000000"/>
                </a:solidFill>
                <a:latin typeface="Calibri"/>
              </a:rPr>
              <a:t>Portrait Alimentaire et Nutritionnel</a:t>
            </a:r>
          </a:p>
        </p:txBody>
      </p:sp>
      <p:pic>
        <p:nvPicPr>
          <p:cNvPr id="4" name="Imag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681787" y="3050960"/>
            <a:ext cx="3509999" cy="2675360"/>
          </a:xfrm>
          <a:prstGeom prst="rect">
            <a:avLst/>
          </a:prstGeom>
          <a:noFill/>
          <a:ln cap="flat">
            <a:noFill/>
          </a:ln>
        </p:spPr>
      </p:pic>
      <p:sp>
        <p:nvSpPr>
          <p:cNvPr id="5" name="Rectangle avec flèche vers le bas 4"/>
          <p:cNvSpPr/>
          <p:nvPr/>
        </p:nvSpPr>
        <p:spPr>
          <a:xfrm>
            <a:off x="575558" y="2240865"/>
            <a:ext cx="7614848" cy="918101"/>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1 0 f43"/>
              <a:gd name="f53" fmla="*/ f45 f27 1"/>
              <a:gd name="f54" fmla="*/ f50 f27 1"/>
              <a:gd name="f55" fmla="*/ f52 f27 1"/>
              <a:gd name="f56" fmla="*/ f51 f27 1"/>
              <a:gd name="f57" fmla="*/ f48 f27 1"/>
              <a:gd name="f58" fmla="*/ f49 f27 1"/>
            </a:gdLst>
            <a:ahLst/>
            <a:cxnLst>
              <a:cxn ang="3cd4">
                <a:pos x="hc" y="t"/>
              </a:cxn>
              <a:cxn ang="0">
                <a:pos x="r" y="vc"/>
              </a:cxn>
              <a:cxn ang="cd4">
                <a:pos x="hc" y="b"/>
              </a:cxn>
              <a:cxn ang="cd2">
                <a:pos x="l" y="vc"/>
              </a:cxn>
              <a:cxn ang="f25">
                <a:pos x="f32" y="f53"/>
              </a:cxn>
              <a:cxn ang="f26">
                <a:pos x="f35" y="f53"/>
              </a:cxn>
            </a:cxnLst>
            <a:rect l="f32" t="f32" r="f35" b="f46"/>
            <a:pathLst>
              <a:path>
                <a:moveTo>
                  <a:pt x="f32" y="f32"/>
                </a:moveTo>
                <a:lnTo>
                  <a:pt x="f35" y="f32"/>
                </a:lnTo>
                <a:lnTo>
                  <a:pt x="f35" y="f46"/>
                </a:lnTo>
                <a:lnTo>
                  <a:pt x="f54" y="f46"/>
                </a:lnTo>
                <a:lnTo>
                  <a:pt x="f54" y="f55"/>
                </a:lnTo>
                <a:lnTo>
                  <a:pt x="f56" y="f55"/>
                </a:lnTo>
                <a:lnTo>
                  <a:pt x="f47" y="f36"/>
                </a:lnTo>
                <a:lnTo>
                  <a:pt x="f57" y="f55"/>
                </a:lnTo>
                <a:lnTo>
                  <a:pt x="f58" y="f55"/>
                </a:lnTo>
                <a:lnTo>
                  <a:pt x="f58" y="f46"/>
                </a:lnTo>
                <a:lnTo>
                  <a:pt x="f32" y="f46"/>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b="1">
                <a:solidFill>
                  <a:srgbClr val="000000"/>
                </a:solidFill>
                <a:latin typeface="Calibri"/>
              </a:rPr>
              <a:t>L’alimentation et la nutrition répondent à un des besoins fondamentaux de l’être humain</a:t>
            </a:r>
          </a:p>
        </p:txBody>
      </p:sp>
      <p:sp>
        <p:nvSpPr>
          <p:cNvPr id="6" name="Rectangle avec flèche vers la droite 6"/>
          <p:cNvSpPr/>
          <p:nvPr/>
        </p:nvSpPr>
        <p:spPr>
          <a:xfrm>
            <a:off x="575558" y="3266980"/>
            <a:ext cx="2160242" cy="1998222"/>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00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b="1">
                <a:solidFill>
                  <a:srgbClr val="FFFFFF"/>
                </a:solidFill>
                <a:latin typeface="Calibri"/>
              </a:rPr>
              <a:t>Pyramide de Maslow de hiérarchisation des besoins humains</a:t>
            </a:r>
          </a:p>
        </p:txBody>
      </p:sp>
    </p:spTree>
    <p:extLst>
      <p:ext uri="{BB962C8B-B14F-4D97-AF65-F5344CB8AC3E}">
        <p14:creationId xmlns:p14="http://schemas.microsoft.com/office/powerpoint/2010/main" val="2759185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a:xfrm>
            <a:off x="467545" y="1106743"/>
            <a:ext cx="6447500" cy="653972"/>
          </a:xfrm>
        </p:spPr>
        <p:txBody>
          <a:bodyPr/>
          <a:lstStyle/>
          <a:p>
            <a:pPr lvl="0"/>
            <a:r>
              <a:rPr lang="fr-CA"/>
              <a:t>Résumé</a:t>
            </a:r>
          </a:p>
        </p:txBody>
      </p:sp>
      <p:sp>
        <p:nvSpPr>
          <p:cNvPr id="3" name="ZoneTexte 4"/>
          <p:cNvSpPr txBox="1"/>
          <p:nvPr/>
        </p:nvSpPr>
        <p:spPr>
          <a:xfrm>
            <a:off x="521551" y="1592798"/>
            <a:ext cx="8100902" cy="4224233"/>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sz="1350">
                <a:solidFill>
                  <a:srgbClr val="000000"/>
                </a:solidFill>
                <a:latin typeface="Calibri"/>
              </a:rPr>
              <a:t>Le  changement climatique et la nutrition constituent de nos jours des enjeux majeurs de société au regard de leur incidence sur la santé, la sécurité et les écosystèmes. La présente étude vise l’élaboration d’un modèle de sécurité nutritionnelle durable au Niger. La méthodologie associée à celui-ci s’appuie sur des principes de saine nutrition, de bonne gouvernance, de développement durable et théorie du changement. Cette dernière notamment sur des hypothèses, l’identification des barrières et risques associés à l’atteinte de l’objectif de nutrition durable et l’élaboration d’actions en vue d’atteindre les résultats spécifiques définis et l’objectif global.  Après une synthèse des connaissances existantes et un rappel des éléments caractéristiques de ces deux entités,  la relation entre celles-ci est étayée d’un point de vue conceptuel en s’appuyant sur les connaissances existantes.  A cela s’ajoute la caractérisation des profils climat et nutrition du Niger à travers des indicateurs comme la température et la précipitation pour le climat et des indicateurs usuels de nutrition en lien avec la disponibilité, l’accessibilité, l’utilisation, la diversité, la stabilité alimentaires ainsi que l’hygiène et de l’assainissement.  La perspective historique et la projection future sont considérées dans l’analyse.  Un modèle de nutrition durable qui s’appuie sur les stratégies et priorités nationales de nutrition, de climat, de développement durable, de mode de vie des populations et le cas échéant de l’échelle urbaine/rurale est proposée avec comme composition de l’assiette alimentaire : 50% de légumes, 25% de légumineuses/Céréales et 25% de protéines (animales ou végétales). L’offre de production alimentaire au Niger, les produits ligneux non forestiers ainsi que la pêche sont de nature a offrir une diversité alimentaire autour de la composition ci-dessus.  L’accès facile à l’eau potable demeure un élément essentiel pour la sécurité nutritionnelle des populations vulnérables en l’occurrence les femmes et les jeunes enfants. Enfin des recommandations et des messages clés sont formulés.</a:t>
            </a:r>
          </a:p>
          <a:p>
            <a:pPr defTabSz="685800">
              <a:defRPr sz="1800" b="0" i="0" u="none" strike="noStrike" kern="0" cap="none" spc="0" baseline="0">
                <a:solidFill>
                  <a:srgbClr val="000000"/>
                </a:solidFill>
                <a:uFillTx/>
              </a:defRPr>
            </a:pPr>
            <a:endParaRPr lang="fr-CA" sz="1350">
              <a:solidFill>
                <a:srgbClr val="000000"/>
              </a:solidFill>
              <a:latin typeface="Calibri"/>
            </a:endParaRPr>
          </a:p>
        </p:txBody>
      </p:sp>
    </p:spTree>
    <p:extLst>
      <p:ext uri="{BB962C8B-B14F-4D97-AF65-F5344CB8AC3E}">
        <p14:creationId xmlns:p14="http://schemas.microsoft.com/office/powerpoint/2010/main" val="1187625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vers le bas 1"/>
          <p:cNvSpPr/>
          <p:nvPr/>
        </p:nvSpPr>
        <p:spPr>
          <a:xfrm>
            <a:off x="1223624" y="1430778"/>
            <a:ext cx="6534728" cy="756080"/>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3300" b="1">
                <a:solidFill>
                  <a:srgbClr val="000000"/>
                </a:solidFill>
                <a:latin typeface="Calibri"/>
              </a:rPr>
              <a:t>Nutrition</a:t>
            </a:r>
          </a:p>
        </p:txBody>
      </p:sp>
      <p:sp>
        <p:nvSpPr>
          <p:cNvPr id="3" name="Zone de texte 16"/>
          <p:cNvSpPr txBox="1"/>
          <p:nvPr/>
        </p:nvSpPr>
        <p:spPr>
          <a:xfrm>
            <a:off x="1439652" y="2510899"/>
            <a:ext cx="6102680" cy="1566175"/>
          </a:xfrm>
          <a:prstGeom prst="rect">
            <a:avLst/>
          </a:prstGeom>
          <a:solidFill>
            <a:srgbClr val="FFFF00"/>
          </a:solidFill>
          <a:ln w="6345" cap="flat">
            <a:solidFill>
              <a:srgbClr val="FF0000"/>
            </a:solidFill>
            <a:prstDash val="solid"/>
            <a:miter/>
          </a:ln>
        </p:spPr>
        <p:txBody>
          <a:bodyPr vert="horz" wrap="square" lIns="68580" tIns="34290" rIns="68580" bIns="34290" anchor="t" anchorCtr="0" compatLnSpc="1">
            <a:noAutofit/>
          </a:bodyPr>
          <a:lstStyle/>
          <a:p>
            <a:pPr algn="just" defTabSz="685800">
              <a:spcAft>
                <a:spcPts val="750"/>
              </a:spcAft>
              <a:defRPr sz="1800" b="0" i="0" u="none" strike="noStrike" kern="0" cap="none" spc="0" baseline="0">
                <a:solidFill>
                  <a:srgbClr val="000000"/>
                </a:solidFill>
                <a:uFillTx/>
              </a:defRPr>
            </a:pPr>
            <a:endParaRPr lang="fr-FR">
              <a:solidFill>
                <a:srgbClr val="000000"/>
              </a:solidFill>
              <a:latin typeface="Arial" pitchFamily="34"/>
              <a:cs typeface="Arial" pitchFamily="34"/>
            </a:endParaRPr>
          </a:p>
          <a:p>
            <a:pPr algn="just" defTabSz="685800">
              <a:spcAft>
                <a:spcPts val="750"/>
              </a:spcAft>
              <a:defRPr sz="1800" b="0" i="0" u="none" strike="noStrike" kern="0" cap="none" spc="0" baseline="0">
                <a:solidFill>
                  <a:srgbClr val="000000"/>
                </a:solidFill>
                <a:uFillTx/>
              </a:defRPr>
            </a:pPr>
            <a:r>
              <a:rPr lang="fr-FR">
                <a:solidFill>
                  <a:srgbClr val="000000"/>
                </a:solidFill>
                <a:latin typeface="Arial" pitchFamily="34"/>
                <a:cs typeface="Arial" pitchFamily="34"/>
              </a:rPr>
              <a:t>Apport à notre organisme des éléments nutritifs essentiels  à son bon fonctionnement: protéines, lipides, glucides, minéraux, …</a:t>
            </a:r>
          </a:p>
        </p:txBody>
      </p:sp>
    </p:spTree>
    <p:extLst>
      <p:ext uri="{BB962C8B-B14F-4D97-AF65-F5344CB8AC3E}">
        <p14:creationId xmlns:p14="http://schemas.microsoft.com/office/powerpoint/2010/main" val="1730707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97517" y="1484785"/>
            <a:ext cx="2836071" cy="3936203"/>
          </a:xfrm>
          <a:prstGeom prst="rect">
            <a:avLst/>
          </a:prstGeom>
          <a:noFill/>
          <a:ln cap="flat">
            <a:noFill/>
          </a:ln>
        </p:spPr>
      </p:pic>
      <p:sp>
        <p:nvSpPr>
          <p:cNvPr id="3" name="Flèche droite 2"/>
          <p:cNvSpPr/>
          <p:nvPr/>
        </p:nvSpPr>
        <p:spPr>
          <a:xfrm>
            <a:off x="3113841" y="2780926"/>
            <a:ext cx="486053" cy="118813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3650041" y="1376770"/>
            <a:ext cx="5277155" cy="3888431"/>
          </a:xfrm>
          <a:prstGeom prst="rect">
            <a:avLst/>
          </a:prstGeom>
          <a:noFill/>
          <a:ln cap="flat">
            <a:noFill/>
          </a:ln>
        </p:spPr>
      </p:pic>
    </p:spTree>
    <p:extLst>
      <p:ext uri="{BB962C8B-B14F-4D97-AF65-F5344CB8AC3E}">
        <p14:creationId xmlns:p14="http://schemas.microsoft.com/office/powerpoint/2010/main" val="1785998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 droite 1"/>
          <p:cNvSpPr/>
          <p:nvPr/>
        </p:nvSpPr>
        <p:spPr>
          <a:xfrm>
            <a:off x="494153" y="917600"/>
            <a:ext cx="980954" cy="763926"/>
          </a:xfrm>
          <a:custGeom>
            <a:avLst>
              <a:gd name="f0" fmla="val 1318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00B0F0"/>
          </a:solidFill>
          <a:ln w="19046" cap="flat">
            <a:solidFill>
              <a:srgbClr val="3A500A"/>
            </a:solidFill>
            <a:prstDash val="solid"/>
            <a:miter/>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endParaRPr lang="fr-CA" sz="1350">
              <a:solidFill>
                <a:srgbClr val="FFFFFF"/>
              </a:solidFill>
              <a:latin typeface="Trebuchet MS"/>
            </a:endParaRPr>
          </a:p>
        </p:txBody>
      </p:sp>
      <p:sp>
        <p:nvSpPr>
          <p:cNvPr id="3" name="ZoneTexte 2"/>
          <p:cNvSpPr txBox="1"/>
          <p:nvPr/>
        </p:nvSpPr>
        <p:spPr>
          <a:xfrm>
            <a:off x="1614154" y="1125027"/>
            <a:ext cx="5434313" cy="300082"/>
          </a:xfrm>
          <a:prstGeom prst="rect">
            <a:avLst/>
          </a:prstGeom>
          <a:noFill/>
          <a:ln cap="flat">
            <a:noFill/>
          </a:ln>
        </p:spPr>
        <p:txBody>
          <a:bodyPr vert="horz" wrap="square" lIns="68580" tIns="34290" rIns="68580" bIns="34290" anchor="t" anchorCtr="0" compatLnSpc="1">
            <a:spAutoFit/>
          </a:bodyPr>
          <a:lstStyle/>
          <a:p>
            <a:pPr defTabSz="342900">
              <a:defRPr sz="1800" b="0" i="0" u="none" strike="noStrike" kern="0" cap="none" spc="0" baseline="0">
                <a:solidFill>
                  <a:srgbClr val="000000"/>
                </a:solidFill>
                <a:uFillTx/>
              </a:defRPr>
            </a:pPr>
            <a:r>
              <a:rPr lang="fr-CA" sz="1500">
                <a:solidFill>
                  <a:srgbClr val="000000"/>
                </a:solidFill>
                <a:latin typeface="Trebuchet MS"/>
              </a:rPr>
              <a:t>Contexte de développement durable</a:t>
            </a:r>
          </a:p>
        </p:txBody>
      </p:sp>
      <p:sp>
        <p:nvSpPr>
          <p:cNvPr id="4" name="Ellipse 6"/>
          <p:cNvSpPr/>
          <p:nvPr/>
        </p:nvSpPr>
        <p:spPr>
          <a:xfrm>
            <a:off x="224853" y="1883213"/>
            <a:ext cx="3631366" cy="76392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19046" cap="flat">
            <a:solidFill>
              <a:srgbClr val="2C3C43"/>
            </a:solidFill>
            <a:prstDash val="solid"/>
            <a:miter/>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r>
              <a:rPr lang="fr-CA" sz="1350">
                <a:solidFill>
                  <a:srgbClr val="000000"/>
                </a:solidFill>
                <a:latin typeface="Trebuchet MS"/>
              </a:rPr>
              <a:t>Agenda 2030 des Nations Unies</a:t>
            </a:r>
          </a:p>
        </p:txBody>
      </p:sp>
      <p:pic>
        <p:nvPicPr>
          <p:cNvPr id="5" name="Image 8">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3923928" y="1916831"/>
            <a:ext cx="5220069" cy="3071691"/>
          </a:xfrm>
          <a:prstGeom prst="rect">
            <a:avLst/>
          </a:prstGeom>
          <a:noFill/>
          <a:ln cap="flat">
            <a:noFill/>
          </a:ln>
        </p:spPr>
      </p:pic>
      <p:sp>
        <p:nvSpPr>
          <p:cNvPr id="6" name="Rectangle 9"/>
          <p:cNvSpPr/>
          <p:nvPr/>
        </p:nvSpPr>
        <p:spPr>
          <a:xfrm>
            <a:off x="224853" y="2848834"/>
            <a:ext cx="2968053" cy="364859"/>
          </a:xfrm>
          <a:prstGeom prst="rect">
            <a:avLst/>
          </a:prstGeom>
          <a:solidFill>
            <a:srgbClr val="90C226"/>
          </a:solidFill>
          <a:ln w="19046" cap="flat">
            <a:solidFill>
              <a:srgbClr val="3A500A"/>
            </a:solidFill>
            <a:prstDash val="solid"/>
            <a:miter/>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r>
              <a:rPr lang="fr-CA" sz="1350">
                <a:solidFill>
                  <a:srgbClr val="FFFFFF"/>
                </a:solidFill>
                <a:latin typeface="Trebuchet MS"/>
              </a:rPr>
              <a:t>Changement climatique: objectif 13</a:t>
            </a:r>
          </a:p>
        </p:txBody>
      </p:sp>
      <p:sp>
        <p:nvSpPr>
          <p:cNvPr id="7" name="Rectangle 10"/>
          <p:cNvSpPr/>
          <p:nvPr/>
        </p:nvSpPr>
        <p:spPr>
          <a:xfrm>
            <a:off x="238418" y="3461878"/>
            <a:ext cx="2968053" cy="364859"/>
          </a:xfrm>
          <a:prstGeom prst="rect">
            <a:avLst/>
          </a:prstGeom>
          <a:solidFill>
            <a:srgbClr val="00B0F0"/>
          </a:solidFill>
          <a:ln w="19046" cap="flat">
            <a:solidFill>
              <a:srgbClr val="3A500A"/>
            </a:solidFill>
            <a:prstDash val="solid"/>
            <a:miter/>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r>
              <a:rPr lang="fr-CA" sz="1350">
                <a:solidFill>
                  <a:srgbClr val="FFFFFF"/>
                </a:solidFill>
                <a:latin typeface="Trebuchet MS"/>
              </a:rPr>
              <a:t>Eau: objectif 6</a:t>
            </a:r>
          </a:p>
        </p:txBody>
      </p:sp>
    </p:spTree>
    <p:extLst>
      <p:ext uri="{BB962C8B-B14F-4D97-AF65-F5344CB8AC3E}">
        <p14:creationId xmlns:p14="http://schemas.microsoft.com/office/powerpoint/2010/main" val="717510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 droite 1"/>
          <p:cNvSpPr/>
          <p:nvPr/>
        </p:nvSpPr>
        <p:spPr>
          <a:xfrm>
            <a:off x="494153" y="917600"/>
            <a:ext cx="980954" cy="763926"/>
          </a:xfrm>
          <a:custGeom>
            <a:avLst>
              <a:gd name="f0" fmla="val 1318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00B0F0"/>
          </a:solidFill>
          <a:ln w="19046" cap="flat">
            <a:solidFill>
              <a:srgbClr val="3A500A"/>
            </a:solidFill>
            <a:prstDash val="solid"/>
            <a:miter/>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endParaRPr lang="fr-CA" sz="1350">
              <a:solidFill>
                <a:srgbClr val="FFFFFF"/>
              </a:solidFill>
              <a:latin typeface="Trebuchet MS"/>
            </a:endParaRPr>
          </a:p>
        </p:txBody>
      </p:sp>
      <p:sp>
        <p:nvSpPr>
          <p:cNvPr id="3" name="ZoneTexte 2"/>
          <p:cNvSpPr txBox="1"/>
          <p:nvPr/>
        </p:nvSpPr>
        <p:spPr>
          <a:xfrm>
            <a:off x="1614154" y="1125027"/>
            <a:ext cx="5434313" cy="300082"/>
          </a:xfrm>
          <a:prstGeom prst="rect">
            <a:avLst/>
          </a:prstGeom>
          <a:noFill/>
          <a:ln cap="flat">
            <a:noFill/>
          </a:ln>
        </p:spPr>
        <p:txBody>
          <a:bodyPr vert="horz" wrap="square" lIns="68580" tIns="34290" rIns="68580" bIns="34290" anchor="t" anchorCtr="0" compatLnSpc="1">
            <a:spAutoFit/>
          </a:bodyPr>
          <a:lstStyle/>
          <a:p>
            <a:pPr defTabSz="342900">
              <a:defRPr sz="1800" b="0" i="0" u="none" strike="noStrike" kern="0" cap="none" spc="0" baseline="0">
                <a:solidFill>
                  <a:srgbClr val="000000"/>
                </a:solidFill>
                <a:uFillTx/>
              </a:defRPr>
            </a:pPr>
            <a:r>
              <a:rPr lang="fr-CA" sz="1500">
                <a:solidFill>
                  <a:srgbClr val="000000"/>
                </a:solidFill>
                <a:latin typeface="Trebuchet MS"/>
              </a:rPr>
              <a:t>Contexte sahélien</a:t>
            </a:r>
          </a:p>
        </p:txBody>
      </p:sp>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3275854" y="3483007"/>
            <a:ext cx="4922041" cy="1443040"/>
          </a:xfrm>
          <a:prstGeom prst="rect">
            <a:avLst/>
          </a:prstGeom>
          <a:noFill/>
          <a:ln cap="flat">
            <a:noFill/>
          </a:ln>
        </p:spPr>
      </p:pic>
      <p:sp>
        <p:nvSpPr>
          <p:cNvPr id="5" name="Rectangle avec flèche vers la droite 4"/>
          <p:cNvSpPr/>
          <p:nvPr/>
        </p:nvSpPr>
        <p:spPr>
          <a:xfrm>
            <a:off x="413537" y="3374993"/>
            <a:ext cx="2268249" cy="1566175"/>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a:solidFill>
                  <a:srgbClr val="FFFFFF"/>
                </a:solidFill>
                <a:latin typeface="Calibri"/>
              </a:rPr>
              <a:t>Anomalies de précipitation au Sahel</a:t>
            </a:r>
          </a:p>
        </p:txBody>
      </p:sp>
      <p:sp>
        <p:nvSpPr>
          <p:cNvPr id="6" name="Rectangle à coins arrondis 6"/>
          <p:cNvSpPr/>
          <p:nvPr/>
        </p:nvSpPr>
        <p:spPr>
          <a:xfrm>
            <a:off x="575558" y="1754812"/>
            <a:ext cx="7722855" cy="75608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b="1">
                <a:solidFill>
                  <a:srgbClr val="000000"/>
                </a:solidFill>
                <a:latin typeface="Calibri"/>
              </a:rPr>
              <a:t>Une région sahélienne marquée par des sécheresses périodiques donnant lieu a des épisodes de famine</a:t>
            </a:r>
          </a:p>
        </p:txBody>
      </p:sp>
      <p:sp>
        <p:nvSpPr>
          <p:cNvPr id="7" name="Rectangle avec flèche vers le haut 7"/>
          <p:cNvSpPr/>
          <p:nvPr/>
        </p:nvSpPr>
        <p:spPr>
          <a:xfrm>
            <a:off x="1223624" y="4887161"/>
            <a:ext cx="6156687" cy="918101"/>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31 0 f42"/>
              <a:gd name="f46" fmla="*/ f40 f27 1"/>
              <a:gd name="f47" fmla="+- f40 0 f43"/>
              <a:gd name="f48" fmla="+- f40 0 f44"/>
              <a:gd name="f49" fmla="+- f40 f44 0"/>
              <a:gd name="f50" fmla="+- f40 f43 0"/>
              <a:gd name="f51" fmla="*/ f45 f27 1"/>
              <a:gd name="f52" fmla="*/ f43 f27 1"/>
              <a:gd name="f53" fmla="*/ f48 f27 1"/>
              <a:gd name="f54" fmla="*/ f47 f27 1"/>
              <a:gd name="f55" fmla="*/ f50 f27 1"/>
              <a:gd name="f56" fmla="*/ f49 f27 1"/>
            </a:gdLst>
            <a:ahLst/>
            <a:cxnLst>
              <a:cxn ang="3cd4">
                <a:pos x="hc" y="t"/>
              </a:cxn>
              <a:cxn ang="0">
                <a:pos x="r" y="vc"/>
              </a:cxn>
              <a:cxn ang="cd4">
                <a:pos x="hc" y="b"/>
              </a:cxn>
              <a:cxn ang="cd2">
                <a:pos x="l" y="vc"/>
              </a:cxn>
              <a:cxn ang="f25">
                <a:pos x="f32" y="f51"/>
              </a:cxn>
              <a:cxn ang="f26">
                <a:pos x="f35" y="f51"/>
              </a:cxn>
            </a:cxnLst>
            <a:rect l="f32" t="f51" r="f35" b="f36"/>
            <a:pathLst>
              <a:path>
                <a:moveTo>
                  <a:pt x="f32" y="f51"/>
                </a:moveTo>
                <a:lnTo>
                  <a:pt x="f53" y="f51"/>
                </a:lnTo>
                <a:lnTo>
                  <a:pt x="f53" y="f52"/>
                </a:lnTo>
                <a:lnTo>
                  <a:pt x="f54" y="f52"/>
                </a:lnTo>
                <a:lnTo>
                  <a:pt x="f46" y="f32"/>
                </a:lnTo>
                <a:lnTo>
                  <a:pt x="f55" y="f52"/>
                </a:lnTo>
                <a:lnTo>
                  <a:pt x="f56" y="f52"/>
                </a:lnTo>
                <a:lnTo>
                  <a:pt x="f56" y="f51"/>
                </a:lnTo>
                <a:lnTo>
                  <a:pt x="f35" y="f51"/>
                </a:lnTo>
                <a:lnTo>
                  <a:pt x="f35" y="f36"/>
                </a:lnTo>
                <a:lnTo>
                  <a:pt x="f32" y="f36"/>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a:solidFill>
                  <a:srgbClr val="000000"/>
                </a:solidFill>
                <a:latin typeface="Calibri"/>
              </a:rPr>
              <a:t>Effort régional  et international pour la prévention des crises (CILSS, FewsNet,…)  </a:t>
            </a:r>
          </a:p>
        </p:txBody>
      </p:sp>
      <p:sp>
        <p:nvSpPr>
          <p:cNvPr id="8" name="Flèche courbée vers la droite 8"/>
          <p:cNvSpPr/>
          <p:nvPr/>
        </p:nvSpPr>
        <p:spPr>
          <a:xfrm>
            <a:off x="305524" y="2618912"/>
            <a:ext cx="702080" cy="540060"/>
          </a:xfrm>
          <a:custGeom>
            <a:avLst/>
            <a:gdLst>
              <a:gd name="f0" fmla="val 10800000"/>
              <a:gd name="f1" fmla="val 5400000"/>
              <a:gd name="f2" fmla="val 16200000"/>
              <a:gd name="f3" fmla="val 180"/>
              <a:gd name="f4" fmla="val w"/>
              <a:gd name="f5" fmla="val h"/>
              <a:gd name="f6" fmla="val ss"/>
              <a:gd name="f7" fmla="val 0"/>
              <a:gd name="f8" fmla="*/ 5419351 1 1725033"/>
              <a:gd name="f9" fmla="val 25000"/>
              <a:gd name="f10" fmla="val 50000"/>
              <a:gd name="f11" fmla="+- 0 0 -270"/>
              <a:gd name="f12" fmla="+- 0 0 -180"/>
              <a:gd name="f13" fmla="+- 0 0 -90"/>
              <a:gd name="f14" fmla="abs f4"/>
              <a:gd name="f15" fmla="abs f5"/>
              <a:gd name="f16" fmla="abs f6"/>
              <a:gd name="f17" fmla="*/ f11 f0 1"/>
              <a:gd name="f18" fmla="*/ f12 f0 1"/>
              <a:gd name="f19" fmla="*/ f13 f0 1"/>
              <a:gd name="f20" fmla="?: f14 f4 1"/>
              <a:gd name="f21" fmla="?: f15 f5 1"/>
              <a:gd name="f22" fmla="?: f16 f6 1"/>
              <a:gd name="f23" fmla="*/ f17 1 f3"/>
              <a:gd name="f24" fmla="*/ f18 1 f3"/>
              <a:gd name="f25" fmla="*/ f19 1 f3"/>
              <a:gd name="f26" fmla="*/ f20 1 21600"/>
              <a:gd name="f27" fmla="*/ f21 1 21600"/>
              <a:gd name="f28" fmla="*/ 21600 f20 1"/>
              <a:gd name="f29" fmla="*/ 21600 f21 1"/>
              <a:gd name="f30" fmla="+- f23 0 f1"/>
              <a:gd name="f31" fmla="+- f24 0 f1"/>
              <a:gd name="f32" fmla="+- f25 0 f1"/>
              <a:gd name="f33" fmla="min f27 f26"/>
              <a:gd name="f34" fmla="*/ f28 1 f22"/>
              <a:gd name="f35" fmla="*/ f29 1 f22"/>
              <a:gd name="f36" fmla="val f34"/>
              <a:gd name="f37" fmla="val f35"/>
              <a:gd name="f38" fmla="*/ f7 f33 1"/>
              <a:gd name="f39" fmla="+- f37 0 f7"/>
              <a:gd name="f40" fmla="+- f36 0 f7"/>
              <a:gd name="f41" fmla="*/ f36 f33 1"/>
              <a:gd name="f42" fmla="*/ f37 f33 1"/>
              <a:gd name="f43" fmla="*/ f39 1 2"/>
              <a:gd name="f44" fmla="min f40 f39"/>
              <a:gd name="f45" fmla="*/ f40 f40 1"/>
              <a:gd name="f46" fmla="*/ f40 f33 1"/>
              <a:gd name="f47" fmla="*/ f44 f9 1"/>
              <a:gd name="f48" fmla="*/ f44 f10 1"/>
              <a:gd name="f49" fmla="*/ f47 1 100000"/>
              <a:gd name="f50" fmla="*/ f48 1 100000"/>
              <a:gd name="f51" fmla="+- f49 f50 0"/>
              <a:gd name="f52" fmla="*/ f49 f49 1"/>
              <a:gd name="f53" fmla="+- f50 0 f49"/>
              <a:gd name="f54" fmla="*/ f50 1 2"/>
              <a:gd name="f55" fmla="+- f36 0 f49"/>
              <a:gd name="f56" fmla="+- 0 0 f49"/>
              <a:gd name="f57" fmla="*/ f49 1 2"/>
              <a:gd name="f58" fmla="*/ f49 f33 1"/>
              <a:gd name="f59" fmla="*/ f51 1 4"/>
              <a:gd name="f60" fmla="+- f45 0 f52"/>
              <a:gd name="f61" fmla="*/ f53 1 2"/>
              <a:gd name="f62" fmla="+- f37 0 f54"/>
              <a:gd name="f63" fmla="+- 0 0 f57"/>
              <a:gd name="f64" fmla="+- 0 0 f56"/>
              <a:gd name="f65" fmla="*/ f55 f33 1"/>
              <a:gd name="f66" fmla="*/ f57 f33 1"/>
              <a:gd name="f67" fmla="+- f43 0 f59"/>
              <a:gd name="f68" fmla="sqrt f60"/>
              <a:gd name="f69" fmla="+- 0 0 f63"/>
              <a:gd name="f70" fmla="*/ f62 f33 1"/>
              <a:gd name="f71" fmla="*/ f67 2 1"/>
              <a:gd name="f72" fmla="+- f67 f49 0"/>
              <a:gd name="f73" fmla="*/ f68 f67 1"/>
              <a:gd name="f74" fmla="*/ f67 f33 1"/>
              <a:gd name="f75" fmla="*/ f71 f71 1"/>
              <a:gd name="f76" fmla="*/ f73 1 f40"/>
              <a:gd name="f77" fmla="+- f67 f72 0"/>
              <a:gd name="f78" fmla="+- f75 0 f52"/>
              <a:gd name="f79" fmla="+- f67 f76 0"/>
              <a:gd name="f80" fmla="+- f72 f76 0"/>
              <a:gd name="f81" fmla="+- 0 0 f76"/>
              <a:gd name="f82" fmla="*/ f77 1 2"/>
              <a:gd name="f83" fmla="sqrt f78"/>
              <a:gd name="f84" fmla="+- f79 0 f61"/>
              <a:gd name="f85" fmla="+- f80 f61 0"/>
              <a:gd name="f86" fmla="+- 0 0 f81"/>
              <a:gd name="f87" fmla="*/ f80 f33 1"/>
              <a:gd name="f88" fmla="*/ f82 f33 1"/>
              <a:gd name="f89" fmla="*/ f83 f40 1"/>
              <a:gd name="f90" fmla="at2 f64 f86"/>
              <a:gd name="f91" fmla="*/ f84 f33 1"/>
              <a:gd name="f92" fmla="*/ f85 f33 1"/>
              <a:gd name="f93" fmla="+- f90 f1 0"/>
              <a:gd name="f94" fmla="*/ f89 1 f71"/>
              <a:gd name="f95" fmla="*/ f93 f8 1"/>
              <a:gd name="f96" fmla="+- 0 0 f94"/>
              <a:gd name="f97" fmla="*/ f95 1 f0"/>
              <a:gd name="f98" fmla="+- 0 0 f96"/>
              <a:gd name="f99" fmla="+- 0 0 f97"/>
              <a:gd name="f100" fmla="at2 f98 f69"/>
              <a:gd name="f101" fmla="val f99"/>
              <a:gd name="f102" fmla="+- f100 f1 0"/>
              <a:gd name="f103" fmla="+- 0 0 f101"/>
              <a:gd name="f104" fmla="*/ f102 f8 1"/>
              <a:gd name="f105" fmla="*/ f103 f0 1"/>
              <a:gd name="f106" fmla="*/ f104 1 f0"/>
              <a:gd name="f107" fmla="*/ f105 1 f8"/>
              <a:gd name="f108" fmla="+- 0 0 f106"/>
              <a:gd name="f109" fmla="+- f107 0 f1"/>
              <a:gd name="f110" fmla="val f108"/>
              <a:gd name="f111" fmla="+- 0 0 f110"/>
              <a:gd name="f112" fmla="+- f0 0 f109"/>
              <a:gd name="f113" fmla="+- 0 0 f109"/>
              <a:gd name="f114" fmla="*/ f111 f0 1"/>
              <a:gd name="f115" fmla="*/ f114 1 f8"/>
              <a:gd name="f116" fmla="+- f115 0 f1"/>
              <a:gd name="f117" fmla="+- f116 0 f1"/>
              <a:gd name="f118" fmla="+- f1 f116 0"/>
              <a:gd name="f119" fmla="+- f0 0 f116"/>
            </a:gdLst>
            <a:ahLst/>
            <a:cxnLst>
              <a:cxn ang="3cd4">
                <a:pos x="hc" y="t"/>
              </a:cxn>
              <a:cxn ang="0">
                <a:pos x="r" y="vc"/>
              </a:cxn>
              <a:cxn ang="cd4">
                <a:pos x="hc" y="b"/>
              </a:cxn>
              <a:cxn ang="cd2">
                <a:pos x="l" y="vc"/>
              </a:cxn>
              <a:cxn ang="f30">
                <a:pos x="f38" y="f88"/>
              </a:cxn>
              <a:cxn ang="f31">
                <a:pos x="f65" y="f92"/>
              </a:cxn>
              <a:cxn ang="f32">
                <a:pos x="f41" y="f70"/>
              </a:cxn>
              <a:cxn ang="f32">
                <a:pos x="f65" y="f91"/>
              </a:cxn>
              <a:cxn ang="f32">
                <a:pos x="f41" y="f66"/>
              </a:cxn>
            </a:cxnLst>
            <a:rect l="f38" t="f38" r="f41" b="f42"/>
            <a:pathLst>
              <a:path stroke="0">
                <a:moveTo>
                  <a:pt x="f38" y="f74"/>
                </a:moveTo>
                <a:arcTo wR="f46" hR="f74" stAng="f0" swAng="f113"/>
                <a:lnTo>
                  <a:pt x="f65" y="f91"/>
                </a:lnTo>
                <a:lnTo>
                  <a:pt x="f41" y="f70"/>
                </a:lnTo>
                <a:lnTo>
                  <a:pt x="f65" y="f92"/>
                </a:lnTo>
                <a:lnTo>
                  <a:pt x="f65" y="f87"/>
                </a:lnTo>
                <a:arcTo wR="f46" hR="f74" stAng="f112" swAng="f109"/>
                <a:close/>
              </a:path>
              <a:path stroke="0">
                <a:moveTo>
                  <a:pt x="f41" y="f58"/>
                </a:moveTo>
                <a:arcTo wR="f46" hR="f74" stAng="f2" swAng="f117"/>
                <a:arcTo wR="f46" hR="f74" stAng="f119" swAng="f118"/>
                <a:close/>
              </a:path>
              <a:path fill="none">
                <a:moveTo>
                  <a:pt x="f38" y="f74"/>
                </a:moveTo>
                <a:arcTo wR="f46" hR="f74" stAng="f0" swAng="f113"/>
                <a:lnTo>
                  <a:pt x="f65" y="f91"/>
                </a:lnTo>
                <a:lnTo>
                  <a:pt x="f41" y="f70"/>
                </a:lnTo>
                <a:lnTo>
                  <a:pt x="f65" y="f92"/>
                </a:lnTo>
                <a:lnTo>
                  <a:pt x="f65" y="f87"/>
                </a:lnTo>
                <a:arcTo wR="f46" hR="f74" stAng="f112" swAng="f109"/>
                <a:lnTo>
                  <a:pt x="f38" y="f74"/>
                </a:lnTo>
                <a:arcTo wR="f46" hR="f74" stAng="f0" swAng="f1"/>
                <a:lnTo>
                  <a:pt x="f41" y="f58"/>
                </a:lnTo>
                <a:arcTo wR="f46" hR="f74" stAng="f2" swAng="f117"/>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000000"/>
              </a:solidFill>
              <a:latin typeface="Calibri"/>
            </a:endParaRPr>
          </a:p>
        </p:txBody>
      </p:sp>
      <p:sp>
        <p:nvSpPr>
          <p:cNvPr id="9" name="ZoneTexte 9"/>
          <p:cNvSpPr txBox="1"/>
          <p:nvPr/>
        </p:nvSpPr>
        <p:spPr>
          <a:xfrm>
            <a:off x="1871699" y="2564906"/>
            <a:ext cx="4266471" cy="900246"/>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CA">
                <a:solidFill>
                  <a:srgbClr val="FF0000"/>
                </a:solidFill>
                <a:latin typeface="Calibri"/>
              </a:rPr>
              <a:t>Climat chaud et forte variabilité spatio-temporelle dans le régime des précipitations (Nicholson, 1995…)</a:t>
            </a:r>
          </a:p>
        </p:txBody>
      </p:sp>
    </p:spTree>
    <p:extLst>
      <p:ext uri="{BB962C8B-B14F-4D97-AF65-F5344CB8AC3E}">
        <p14:creationId xmlns:p14="http://schemas.microsoft.com/office/powerpoint/2010/main" val="2057680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me 1"/>
          <p:cNvGrpSpPr/>
          <p:nvPr/>
        </p:nvGrpSpPr>
        <p:grpSpPr>
          <a:xfrm>
            <a:off x="3686984" y="1267585"/>
            <a:ext cx="3977592" cy="3958115"/>
            <a:chOff x="4915978" y="547112"/>
            <a:chExt cx="5303456" cy="5277487"/>
          </a:xfrm>
        </p:grpSpPr>
        <p:sp>
          <p:nvSpPr>
            <p:cNvPr id="3" name="Forme libre : forme 2"/>
            <p:cNvSpPr/>
            <p:nvPr/>
          </p:nvSpPr>
          <p:spPr>
            <a:xfrm>
              <a:off x="5385614" y="828885"/>
              <a:ext cx="4551682" cy="4551682"/>
            </a:xfrm>
            <a:custGeom>
              <a:avLst/>
              <a:gdLst>
                <a:gd name="f0" fmla="val 10800000"/>
                <a:gd name="f1" fmla="val 5400000"/>
                <a:gd name="f2" fmla="val 180"/>
                <a:gd name="f3" fmla="val w"/>
                <a:gd name="f4" fmla="val h"/>
                <a:gd name="f5" fmla="val 0"/>
                <a:gd name="f6" fmla="val 4551680"/>
                <a:gd name="f7" fmla="val 2275843"/>
                <a:gd name="f8" fmla="val 3088923"/>
                <a:gd name="f9" fmla="val 1"/>
                <a:gd name="f10" fmla="val 3840239"/>
                <a:gd name="f11" fmla="val 433775"/>
                <a:gd name="f12" fmla="val 4246778"/>
                <a:gd name="f13" fmla="val 1137923"/>
                <a:gd name="f14" fmla="val 4653317"/>
                <a:gd name="f15" fmla="val 1842071"/>
                <a:gd name="f16" fmla="val 4653315"/>
                <a:gd name="f17" fmla="val 2709617"/>
                <a:gd name="f18" fmla="val 4246773"/>
                <a:gd name="f19" fmla="val 3413764"/>
                <a:gd name="f20" fmla="val 2275840"/>
                <a:gd name="f21" fmla="val 2275841"/>
                <a:gd name="f22" fmla="val 1517227"/>
                <a:gd name="f23" fmla="val 2275842"/>
                <a:gd name="f24" fmla="val 758613"/>
                <a:gd name="f25" fmla="+- 0 0 -90"/>
                <a:gd name="f26" fmla="*/ f3 1 4551680"/>
                <a:gd name="f27" fmla="*/ f4 1 4551680"/>
                <a:gd name="f28" fmla="+- f6 0 f5"/>
                <a:gd name="f29" fmla="*/ f25 f0 1"/>
                <a:gd name="f30" fmla="*/ f28 1 4551680"/>
                <a:gd name="f31" fmla="*/ 2275843 f28 1"/>
                <a:gd name="f32" fmla="*/ 0 f28 1"/>
                <a:gd name="f33" fmla="*/ 4246778 f28 1"/>
                <a:gd name="f34" fmla="*/ 1137923 f28 1"/>
                <a:gd name="f35" fmla="*/ 4246773 f28 1"/>
                <a:gd name="f36" fmla="*/ 3413764 f28 1"/>
                <a:gd name="f37" fmla="*/ 2275840 f28 1"/>
                <a:gd name="f38" fmla="*/ f29 1 f2"/>
                <a:gd name="f39" fmla="*/ f31 1 4551680"/>
                <a:gd name="f40" fmla="*/ f32 1 4551680"/>
                <a:gd name="f41" fmla="*/ f33 1 4551680"/>
                <a:gd name="f42" fmla="*/ f34 1 4551680"/>
                <a:gd name="f43" fmla="*/ f35 1 4551680"/>
                <a:gd name="f44" fmla="*/ f36 1 4551680"/>
                <a:gd name="f45" fmla="*/ f37 1 4551680"/>
                <a:gd name="f46" fmla="*/ f5 1 f30"/>
                <a:gd name="f47" fmla="*/ f6 1 f30"/>
                <a:gd name="f48" fmla="+- f38 0 f1"/>
                <a:gd name="f49" fmla="*/ f39 1 f30"/>
                <a:gd name="f50" fmla="*/ f40 1 f30"/>
                <a:gd name="f51" fmla="*/ f41 1 f30"/>
                <a:gd name="f52" fmla="*/ f42 1 f30"/>
                <a:gd name="f53" fmla="*/ f43 1 f30"/>
                <a:gd name="f54" fmla="*/ f44 1 f30"/>
                <a:gd name="f55" fmla="*/ f45 1 f30"/>
                <a:gd name="f56" fmla="*/ f46 f26 1"/>
                <a:gd name="f57" fmla="*/ f47 f26 1"/>
                <a:gd name="f58" fmla="*/ f47 f27 1"/>
                <a:gd name="f59" fmla="*/ f46 f27 1"/>
                <a:gd name="f60" fmla="*/ f49 f26 1"/>
                <a:gd name="f61" fmla="*/ f50 f27 1"/>
                <a:gd name="f62" fmla="*/ f51 f26 1"/>
                <a:gd name="f63" fmla="*/ f52 f27 1"/>
                <a:gd name="f64" fmla="*/ f53 f26 1"/>
                <a:gd name="f65" fmla="*/ f54 f27 1"/>
                <a:gd name="f66" fmla="*/ f55 f26 1"/>
                <a:gd name="f67" fmla="*/ f55 f27 1"/>
              </a:gdLst>
              <a:ahLst/>
              <a:cxnLst>
                <a:cxn ang="3cd4">
                  <a:pos x="hc" y="t"/>
                </a:cxn>
                <a:cxn ang="0">
                  <a:pos x="r" y="vc"/>
                </a:cxn>
                <a:cxn ang="cd4">
                  <a:pos x="hc" y="b"/>
                </a:cxn>
                <a:cxn ang="cd2">
                  <a:pos x="l" y="vc"/>
                </a:cxn>
                <a:cxn ang="f48">
                  <a:pos x="f60" y="f61"/>
                </a:cxn>
                <a:cxn ang="f48">
                  <a:pos x="f62" y="f63"/>
                </a:cxn>
                <a:cxn ang="f48">
                  <a:pos x="f64" y="f65"/>
                </a:cxn>
                <a:cxn ang="f48">
                  <a:pos x="f66" y="f67"/>
                </a:cxn>
                <a:cxn ang="f48">
                  <a:pos x="f60" y="f61"/>
                </a:cxn>
              </a:cxnLst>
              <a:rect l="f56" t="f59" r="f57" b="f58"/>
              <a:pathLst>
                <a:path w="4551680" h="4551680">
                  <a:moveTo>
                    <a:pt x="f7" y="f5"/>
                  </a:moveTo>
                  <a:cubicBezTo>
                    <a:pt x="f8" y="f9"/>
                    <a:pt x="f10" y="f11"/>
                    <a:pt x="f12" y="f13"/>
                  </a:cubicBezTo>
                  <a:cubicBezTo>
                    <a:pt x="f14" y="f15"/>
                    <a:pt x="f16" y="f17"/>
                    <a:pt x="f18" y="f19"/>
                  </a:cubicBezTo>
                  <a:lnTo>
                    <a:pt x="f20" y="f20"/>
                  </a:lnTo>
                  <a:cubicBezTo>
                    <a:pt x="f21" y="f22"/>
                    <a:pt x="f23" y="f24"/>
                    <a:pt x="f7" y="f5"/>
                  </a:cubicBezTo>
                  <a:close/>
                </a:path>
              </a:pathLst>
            </a:custGeom>
            <a:solidFill>
              <a:srgbClr val="4BACC6"/>
            </a:solidFill>
            <a:ln w="25402" cap="flat">
              <a:solidFill>
                <a:srgbClr val="FFFFFF"/>
              </a:solidFill>
              <a:prstDash val="solid"/>
              <a:miter/>
            </a:ln>
          </p:spPr>
          <p:txBody>
            <a:bodyPr vert="horz" wrap="square" lIns="1821992" tIns="746253" rIns="418289" bIns="1697231" anchor="ctr" anchorCtr="1" compatLnSpc="1">
              <a:noAutofit/>
            </a:bodyPr>
            <a:lstStyle/>
            <a:p>
              <a:pPr algn="ctr" defTabSz="800102">
                <a:lnSpc>
                  <a:spcPct val="90000"/>
                </a:lnSpc>
                <a:spcAft>
                  <a:spcPts val="750"/>
                </a:spcAft>
                <a:defRPr sz="1800" b="0" i="0" u="none" strike="noStrike" kern="0" cap="none" spc="0" baseline="0">
                  <a:solidFill>
                    <a:srgbClr val="000000"/>
                  </a:solidFill>
                  <a:uFillTx/>
                </a:defRPr>
              </a:pPr>
              <a:r>
                <a:rPr lang="fr-CA">
                  <a:solidFill>
                    <a:srgbClr val="FFFFFF"/>
                  </a:solidFill>
                  <a:latin typeface="Calibri"/>
                </a:rPr>
                <a:t>Pluviomètre</a:t>
              </a:r>
            </a:p>
          </p:txBody>
        </p:sp>
        <p:sp>
          <p:nvSpPr>
            <p:cNvPr id="4" name="Forme libre : forme 3"/>
            <p:cNvSpPr/>
            <p:nvPr/>
          </p:nvSpPr>
          <p:spPr>
            <a:xfrm>
              <a:off x="5291870" y="991447"/>
              <a:ext cx="4551682" cy="4551682"/>
            </a:xfrm>
            <a:custGeom>
              <a:avLst/>
              <a:gdLst>
                <a:gd name="f0" fmla="val 10800000"/>
                <a:gd name="f1" fmla="val 5400000"/>
                <a:gd name="f2" fmla="val 180"/>
                <a:gd name="f3" fmla="val w"/>
                <a:gd name="f4" fmla="val h"/>
                <a:gd name="f5" fmla="val 0"/>
                <a:gd name="f6" fmla="val 4551680"/>
                <a:gd name="f7" fmla="val 4246775"/>
                <a:gd name="f8" fmla="val 3413760"/>
                <a:gd name="f9" fmla="val 3840235"/>
                <a:gd name="f10" fmla="val 4117908"/>
                <a:gd name="f11" fmla="val 3088918"/>
                <a:gd name="f12" fmla="val 2275838"/>
                <a:gd name="f13" fmla="val 1462758"/>
                <a:gd name="f14" fmla="val 711442"/>
                <a:gd name="f15" fmla="val 4117906"/>
                <a:gd name="f16" fmla="val 304903"/>
                <a:gd name="f17" fmla="val 3413758"/>
                <a:gd name="f18" fmla="val 2275840"/>
                <a:gd name="f19" fmla="+- 0 0 -90"/>
                <a:gd name="f20" fmla="*/ f3 1 4551680"/>
                <a:gd name="f21" fmla="*/ f4 1 4551680"/>
                <a:gd name="f22" fmla="+- f6 0 f5"/>
                <a:gd name="f23" fmla="*/ f19 f0 1"/>
                <a:gd name="f24" fmla="*/ f22 1 4551680"/>
                <a:gd name="f25" fmla="*/ 4246775 f22 1"/>
                <a:gd name="f26" fmla="*/ 3413760 f22 1"/>
                <a:gd name="f27" fmla="*/ 2275838 f22 1"/>
                <a:gd name="f28" fmla="*/ 4551680 f22 1"/>
                <a:gd name="f29" fmla="*/ 304903 f22 1"/>
                <a:gd name="f30" fmla="*/ 3413758 f22 1"/>
                <a:gd name="f31" fmla="*/ 2275840 f22 1"/>
                <a:gd name="f32" fmla="*/ f23 1 f2"/>
                <a:gd name="f33" fmla="*/ f25 1 4551680"/>
                <a:gd name="f34" fmla="*/ f26 1 4551680"/>
                <a:gd name="f35" fmla="*/ f27 1 4551680"/>
                <a:gd name="f36" fmla="*/ f28 1 4551680"/>
                <a:gd name="f37" fmla="*/ f29 1 4551680"/>
                <a:gd name="f38" fmla="*/ f30 1 4551680"/>
                <a:gd name="f39" fmla="*/ f31 1 4551680"/>
                <a:gd name="f40" fmla="*/ f5 1 f24"/>
                <a:gd name="f41" fmla="*/ f6 1 f24"/>
                <a:gd name="f42" fmla="+- f32 0 f1"/>
                <a:gd name="f43" fmla="*/ f33 1 f24"/>
                <a:gd name="f44" fmla="*/ f34 1 f24"/>
                <a:gd name="f45" fmla="*/ f35 1 f24"/>
                <a:gd name="f46" fmla="*/ f36 1 f24"/>
                <a:gd name="f47" fmla="*/ f37 1 f24"/>
                <a:gd name="f48" fmla="*/ f38 1 f24"/>
                <a:gd name="f49" fmla="*/ f39 1 f24"/>
                <a:gd name="f50" fmla="*/ f40 f20 1"/>
                <a:gd name="f51" fmla="*/ f41 f20 1"/>
                <a:gd name="f52" fmla="*/ f41 f21 1"/>
                <a:gd name="f53" fmla="*/ f40 f21 1"/>
                <a:gd name="f54" fmla="*/ f43 f20 1"/>
                <a:gd name="f55" fmla="*/ f44 f21 1"/>
                <a:gd name="f56" fmla="*/ f45 f20 1"/>
                <a:gd name="f57" fmla="*/ f46 f21 1"/>
                <a:gd name="f58" fmla="*/ f47 f20 1"/>
                <a:gd name="f59" fmla="*/ f48 f21 1"/>
                <a:gd name="f60" fmla="*/ f49 f20 1"/>
                <a:gd name="f61" fmla="*/ f49 f21 1"/>
              </a:gdLst>
              <a:ahLst/>
              <a:cxnLst>
                <a:cxn ang="3cd4">
                  <a:pos x="hc" y="t"/>
                </a:cxn>
                <a:cxn ang="0">
                  <a:pos x="r" y="vc"/>
                </a:cxn>
                <a:cxn ang="cd4">
                  <a:pos x="hc" y="b"/>
                </a:cxn>
                <a:cxn ang="cd2">
                  <a:pos x="l" y="vc"/>
                </a:cxn>
                <a:cxn ang="f42">
                  <a:pos x="f54" y="f55"/>
                </a:cxn>
                <a:cxn ang="f42">
                  <a:pos x="f56" y="f57"/>
                </a:cxn>
                <a:cxn ang="f42">
                  <a:pos x="f58" y="f59"/>
                </a:cxn>
                <a:cxn ang="f42">
                  <a:pos x="f60" y="f61"/>
                </a:cxn>
                <a:cxn ang="f42">
                  <a:pos x="f54" y="f55"/>
                </a:cxn>
              </a:cxnLst>
              <a:rect l="f50" t="f53" r="f51" b="f52"/>
              <a:pathLst>
                <a:path w="4551680" h="4551680">
                  <a:moveTo>
                    <a:pt x="f7" y="f8"/>
                  </a:moveTo>
                  <a:cubicBezTo>
                    <a:pt x="f9" y="f10"/>
                    <a:pt x="f11" y="f6"/>
                    <a:pt x="f12" y="f6"/>
                  </a:cubicBezTo>
                  <a:cubicBezTo>
                    <a:pt x="f13" y="f6"/>
                    <a:pt x="f14" y="f15"/>
                    <a:pt x="f16" y="f17"/>
                  </a:cubicBezTo>
                  <a:lnTo>
                    <a:pt x="f18" y="f18"/>
                  </a:lnTo>
                  <a:lnTo>
                    <a:pt x="f7" y="f8"/>
                  </a:lnTo>
                  <a:close/>
                </a:path>
              </a:pathLst>
            </a:custGeom>
            <a:solidFill>
              <a:srgbClr val="60E146"/>
            </a:solidFill>
            <a:ln w="25402" cap="flat">
              <a:solidFill>
                <a:srgbClr val="FFFFFF"/>
              </a:solidFill>
              <a:prstDash val="solid"/>
              <a:miter/>
            </a:ln>
          </p:spPr>
          <p:txBody>
            <a:bodyPr vert="horz" wrap="square" lIns="835661" tIns="2237738" rIns="795020" bIns="327662" anchor="ctr" anchorCtr="1" compatLnSpc="1">
              <a:noAutofit/>
            </a:bodyPr>
            <a:lstStyle/>
            <a:p>
              <a:pPr algn="ctr" defTabSz="800102">
                <a:lnSpc>
                  <a:spcPct val="90000"/>
                </a:lnSpc>
                <a:spcAft>
                  <a:spcPts val="750"/>
                </a:spcAft>
                <a:defRPr sz="1800" b="0" i="0" u="none" strike="noStrike" kern="0" cap="none" spc="0" baseline="0">
                  <a:solidFill>
                    <a:srgbClr val="000000"/>
                  </a:solidFill>
                  <a:uFillTx/>
                </a:defRPr>
              </a:pPr>
              <a:r>
                <a:rPr lang="fr-CA">
                  <a:solidFill>
                    <a:srgbClr val="FFFFFF"/>
                  </a:solidFill>
                  <a:latin typeface="Calibri"/>
                </a:rPr>
                <a:t>Thermomètre</a:t>
              </a:r>
            </a:p>
          </p:txBody>
        </p:sp>
        <p:sp>
          <p:nvSpPr>
            <p:cNvPr id="5" name="Forme libre : forme 4"/>
            <p:cNvSpPr/>
            <p:nvPr/>
          </p:nvSpPr>
          <p:spPr>
            <a:xfrm>
              <a:off x="5198126" y="828885"/>
              <a:ext cx="4551682" cy="4551682"/>
            </a:xfrm>
            <a:custGeom>
              <a:avLst/>
              <a:gdLst>
                <a:gd name="f0" fmla="val 10800000"/>
                <a:gd name="f1" fmla="val 5400000"/>
                <a:gd name="f2" fmla="val 180"/>
                <a:gd name="f3" fmla="val w"/>
                <a:gd name="f4" fmla="val h"/>
                <a:gd name="f5" fmla="val 0"/>
                <a:gd name="f6" fmla="val 4551680"/>
                <a:gd name="f7" fmla="val 304903"/>
                <a:gd name="f8" fmla="val 3413758"/>
                <a:gd name="f9" fmla="+- 0 0 101636"/>
                <a:gd name="f10" fmla="val 2709610"/>
                <a:gd name="f11" fmla="+- 0 0 101635"/>
                <a:gd name="f12" fmla="val 1842065"/>
                <a:gd name="f13" fmla="val 304906"/>
                <a:gd name="f14" fmla="val 1137918"/>
                <a:gd name="f15" fmla="val 711446"/>
                <a:gd name="f16" fmla="val 433771"/>
                <a:gd name="f17" fmla="val 1462763"/>
                <a:gd name="f18" fmla="+- 0 0 1"/>
                <a:gd name="f19" fmla="val 2275843"/>
                <a:gd name="f20" fmla="val 2275842"/>
                <a:gd name="f21" fmla="val 758613"/>
                <a:gd name="f22" fmla="val 2275841"/>
                <a:gd name="f23" fmla="val 1517227"/>
                <a:gd name="f24" fmla="val 2275840"/>
                <a:gd name="f25" fmla="+- 0 0 -90"/>
                <a:gd name="f26" fmla="*/ f3 1 4551680"/>
                <a:gd name="f27" fmla="*/ f4 1 4551680"/>
                <a:gd name="f28" fmla="+- f6 0 f5"/>
                <a:gd name="f29" fmla="*/ f25 f0 1"/>
                <a:gd name="f30" fmla="*/ f28 1 4551680"/>
                <a:gd name="f31" fmla="*/ 304903 f28 1"/>
                <a:gd name="f32" fmla="*/ 3413758 f28 1"/>
                <a:gd name="f33" fmla="*/ 304906 f28 1"/>
                <a:gd name="f34" fmla="*/ 1137918 f28 1"/>
                <a:gd name="f35" fmla="*/ 2275843 f28 1"/>
                <a:gd name="f36" fmla="*/ 0 f28 1"/>
                <a:gd name="f37" fmla="*/ 2275840 f28 1"/>
                <a:gd name="f38" fmla="*/ f29 1 f2"/>
                <a:gd name="f39" fmla="*/ f31 1 4551680"/>
                <a:gd name="f40" fmla="*/ f32 1 4551680"/>
                <a:gd name="f41" fmla="*/ f33 1 4551680"/>
                <a:gd name="f42" fmla="*/ f34 1 4551680"/>
                <a:gd name="f43" fmla="*/ f35 1 4551680"/>
                <a:gd name="f44" fmla="*/ f36 1 4551680"/>
                <a:gd name="f45" fmla="*/ f37 1 4551680"/>
                <a:gd name="f46" fmla="*/ f5 1 f30"/>
                <a:gd name="f47" fmla="*/ f6 1 f30"/>
                <a:gd name="f48" fmla="+- f38 0 f1"/>
                <a:gd name="f49" fmla="*/ f39 1 f30"/>
                <a:gd name="f50" fmla="*/ f40 1 f30"/>
                <a:gd name="f51" fmla="*/ f41 1 f30"/>
                <a:gd name="f52" fmla="*/ f42 1 f30"/>
                <a:gd name="f53" fmla="*/ f43 1 f30"/>
                <a:gd name="f54" fmla="*/ f44 1 f30"/>
                <a:gd name="f55" fmla="*/ f45 1 f30"/>
                <a:gd name="f56" fmla="*/ f46 f26 1"/>
                <a:gd name="f57" fmla="*/ f47 f26 1"/>
                <a:gd name="f58" fmla="*/ f47 f27 1"/>
                <a:gd name="f59" fmla="*/ f46 f27 1"/>
                <a:gd name="f60" fmla="*/ f49 f26 1"/>
                <a:gd name="f61" fmla="*/ f50 f27 1"/>
                <a:gd name="f62" fmla="*/ f51 f26 1"/>
                <a:gd name="f63" fmla="*/ f52 f27 1"/>
                <a:gd name="f64" fmla="*/ f53 f26 1"/>
                <a:gd name="f65" fmla="*/ f54 f27 1"/>
                <a:gd name="f66" fmla="*/ f55 f26 1"/>
                <a:gd name="f67" fmla="*/ f55 f27 1"/>
              </a:gdLst>
              <a:ahLst/>
              <a:cxnLst>
                <a:cxn ang="3cd4">
                  <a:pos x="hc" y="t"/>
                </a:cxn>
                <a:cxn ang="0">
                  <a:pos x="r" y="vc"/>
                </a:cxn>
                <a:cxn ang="cd4">
                  <a:pos x="hc" y="b"/>
                </a:cxn>
                <a:cxn ang="cd2">
                  <a:pos x="l" y="vc"/>
                </a:cxn>
                <a:cxn ang="f48">
                  <a:pos x="f60" y="f61"/>
                </a:cxn>
                <a:cxn ang="f48">
                  <a:pos x="f62" y="f63"/>
                </a:cxn>
                <a:cxn ang="f48">
                  <a:pos x="f64" y="f65"/>
                </a:cxn>
                <a:cxn ang="f48">
                  <a:pos x="f66" y="f67"/>
                </a:cxn>
                <a:cxn ang="f48">
                  <a:pos x="f60" y="f61"/>
                </a:cxn>
              </a:cxnLst>
              <a:rect l="f56" t="f59" r="f57" b="f58"/>
              <a:pathLst>
                <a:path w="4551680" h="4551680">
                  <a:moveTo>
                    <a:pt x="f7" y="f8"/>
                  </a:moveTo>
                  <a:cubicBezTo>
                    <a:pt x="f9" y="f10"/>
                    <a:pt x="f11" y="f12"/>
                    <a:pt x="f13" y="f14"/>
                  </a:cubicBezTo>
                  <a:cubicBezTo>
                    <a:pt x="f15" y="f16"/>
                    <a:pt x="f17" y="f18"/>
                    <a:pt x="f19" y="f5"/>
                  </a:cubicBezTo>
                  <a:cubicBezTo>
                    <a:pt x="f20" y="f21"/>
                    <a:pt x="f22" y="f23"/>
                    <a:pt x="f24" y="f24"/>
                  </a:cubicBezTo>
                  <a:lnTo>
                    <a:pt x="f7" y="f8"/>
                  </a:lnTo>
                  <a:close/>
                </a:path>
              </a:pathLst>
            </a:custGeom>
            <a:solidFill>
              <a:srgbClr val="F79646"/>
            </a:solidFill>
            <a:ln w="25402" cap="flat">
              <a:solidFill>
                <a:srgbClr val="FFFFFF"/>
              </a:solidFill>
              <a:prstDash val="solid"/>
              <a:miter/>
            </a:ln>
          </p:spPr>
          <p:txBody>
            <a:bodyPr vert="horz" wrap="square" lIns="418289" tIns="746253" rIns="1821992" bIns="1697231" anchor="ctr" anchorCtr="1" compatLnSpc="1">
              <a:noAutofit/>
            </a:bodyPr>
            <a:lstStyle/>
            <a:p>
              <a:pPr algn="ctr" defTabSz="800102">
                <a:lnSpc>
                  <a:spcPct val="90000"/>
                </a:lnSpc>
                <a:spcAft>
                  <a:spcPts val="750"/>
                </a:spcAft>
                <a:defRPr sz="1800" b="0" i="0" u="none" strike="noStrike" kern="0" cap="none" spc="0" baseline="0">
                  <a:solidFill>
                    <a:srgbClr val="000000"/>
                  </a:solidFill>
                  <a:uFillTx/>
                </a:defRPr>
              </a:pPr>
              <a:r>
                <a:rPr lang="fr-CA">
                  <a:solidFill>
                    <a:srgbClr val="FFFFFF"/>
                  </a:solidFill>
                  <a:latin typeface="Calibri"/>
                </a:rPr>
                <a:t>Calebasse</a:t>
              </a:r>
            </a:p>
          </p:txBody>
        </p:sp>
        <p:sp>
          <p:nvSpPr>
            <p:cNvPr id="6" name="Forme libre : forme 5"/>
            <p:cNvSpPr/>
            <p:nvPr/>
          </p:nvSpPr>
          <p:spPr>
            <a:xfrm>
              <a:off x="5104217" y="547112"/>
              <a:ext cx="5115217" cy="5115217"/>
            </a:xfrm>
            <a:custGeom>
              <a:avLst/>
              <a:gdLst>
                <a:gd name="f0" fmla="val 10800000"/>
                <a:gd name="f1" fmla="val 5400000"/>
                <a:gd name="f2" fmla="val 180"/>
                <a:gd name="f3" fmla="val w"/>
                <a:gd name="f4" fmla="val h"/>
                <a:gd name="f5" fmla="val 0"/>
                <a:gd name="f6" fmla="val 5115221"/>
                <a:gd name="f7" fmla="+- 0 0 6852924"/>
                <a:gd name="f8" fmla="val 2557219"/>
                <a:gd name="f9" fmla="val 173380"/>
                <a:gd name="f10" fmla="val 2384230"/>
                <a:gd name="f11" fmla="val 16199435"/>
                <a:gd name="f12" fmla="val 6890960"/>
                <a:gd name="f13" fmla="val 4870932"/>
                <a:gd name="f14" fmla="val 3645594"/>
                <a:gd name="f15" fmla="val 4509784"/>
                <a:gd name="f16" fmla="val 3684699"/>
                <a:gd name="f17" fmla="val 4345368"/>
                <a:gd name="f18" fmla="val 3342159"/>
                <a:gd name="f19" fmla="val 4494974"/>
                <a:gd name="f20" fmla="val 3428534"/>
                <a:gd name="f21" fmla="val 2124121"/>
                <a:gd name="f22" fmla="val 1452352"/>
                <a:gd name="f23" fmla="+- 0 0 -269"/>
                <a:gd name="f24" fmla="+- 0 0 -120"/>
                <a:gd name="f25" fmla="+- 0 0 -210"/>
                <a:gd name="f26" fmla="+- 0 0 -300"/>
                <a:gd name="f27" fmla="*/ f3 1 5115221"/>
                <a:gd name="f28" fmla="*/ f4 1 5115221"/>
                <a:gd name="f29" fmla="+- f6 0 f5"/>
                <a:gd name="f30" fmla="*/ f23 f0 1"/>
                <a:gd name="f31" fmla="*/ f24 f0 1"/>
                <a:gd name="f32" fmla="*/ f25 f0 1"/>
                <a:gd name="f33" fmla="*/ f26 f0 1"/>
                <a:gd name="f34" fmla="*/ f29 1 5115221"/>
                <a:gd name="f35" fmla="*/ f30 1 f2"/>
                <a:gd name="f36" fmla="*/ f31 1 f2"/>
                <a:gd name="f37" fmla="*/ f32 1 f2"/>
                <a:gd name="f38" fmla="*/ f33 1 f2"/>
                <a:gd name="f39" fmla="*/ 2557241 1 f34"/>
                <a:gd name="f40" fmla="*/ 303435 1 f34"/>
                <a:gd name="f41" fmla="*/ 4870932 1 f34"/>
                <a:gd name="f42" fmla="*/ 3645594 1 f34"/>
                <a:gd name="f43" fmla="*/ 4509784 1 f34"/>
                <a:gd name="f44" fmla="*/ 3684699 1 f34"/>
                <a:gd name="f45" fmla="*/ 4345368 1 f34"/>
                <a:gd name="f46" fmla="*/ 3342159 1 f34"/>
                <a:gd name="f47" fmla="*/ 871706 1 f34"/>
                <a:gd name="f48" fmla="*/ 4243515 1 f34"/>
                <a:gd name="f49" fmla="*/ 871705 1 f34"/>
                <a:gd name="f50" fmla="*/ 4243516 1 f34"/>
                <a:gd name="f51" fmla="+- f35 0 f1"/>
                <a:gd name="f52" fmla="+- f36 0 f1"/>
                <a:gd name="f53" fmla="+- f37 0 f1"/>
                <a:gd name="f54" fmla="+- f38 0 f1"/>
                <a:gd name="f55" fmla="*/ f47 f27 1"/>
                <a:gd name="f56" fmla="*/ f48 f27 1"/>
                <a:gd name="f57" fmla="*/ f50 f28 1"/>
                <a:gd name="f58" fmla="*/ f49 f28 1"/>
                <a:gd name="f59" fmla="*/ f39 f27 1"/>
                <a:gd name="f60" fmla="*/ f40 f28 1"/>
                <a:gd name="f61" fmla="*/ f41 f27 1"/>
                <a:gd name="f62" fmla="*/ f42 f28 1"/>
                <a:gd name="f63" fmla="*/ f43 f27 1"/>
                <a:gd name="f64" fmla="*/ f44 f28 1"/>
                <a:gd name="f65" fmla="*/ f45 f27 1"/>
                <a:gd name="f66" fmla="*/ f46 f28 1"/>
              </a:gdLst>
              <a:ahLst/>
              <a:cxnLst>
                <a:cxn ang="3cd4">
                  <a:pos x="hc" y="t"/>
                </a:cxn>
                <a:cxn ang="0">
                  <a:pos x="r" y="vc"/>
                </a:cxn>
                <a:cxn ang="cd4">
                  <a:pos x="hc" y="b"/>
                </a:cxn>
                <a:cxn ang="cd2">
                  <a:pos x="l" y="vc"/>
                </a:cxn>
                <a:cxn ang="f51">
                  <a:pos x="f59" y="f60"/>
                </a:cxn>
                <a:cxn ang="f52">
                  <a:pos x="f61" y="f62"/>
                </a:cxn>
                <a:cxn ang="f53">
                  <a:pos x="f63" y="f64"/>
                </a:cxn>
                <a:cxn ang="f54">
                  <a:pos x="f65" y="f66"/>
                </a:cxn>
              </a:cxnLst>
              <a:rect l="f55" t="f58" r="f56" b="f57"/>
              <a:pathLst>
                <a:path w="5115221" h="5115221">
                  <a:moveTo>
                    <a:pt x="f8" y="f9"/>
                  </a:moveTo>
                  <a:arcTo wR="f10" hR="f10" stAng="f11" swAng="f12"/>
                  <a:lnTo>
                    <a:pt x="f13" y="f14"/>
                  </a:lnTo>
                  <a:lnTo>
                    <a:pt x="f15" y="f16"/>
                  </a:lnTo>
                  <a:lnTo>
                    <a:pt x="f17" y="f18"/>
                  </a:lnTo>
                  <a:lnTo>
                    <a:pt x="f19" y="f20"/>
                  </a:lnTo>
                  <a:arcTo wR="f21" hR="f21" stAng="f22" swAng="f7"/>
                  <a:close/>
                </a:path>
              </a:pathLst>
            </a:custGeom>
            <a:solidFill>
              <a:srgbClr val="4BACC6"/>
            </a:solidFill>
            <a:ln cap="flat">
              <a:noFill/>
              <a:prstDash val="solid"/>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p:txBody>
        </p:sp>
        <p:sp>
          <p:nvSpPr>
            <p:cNvPr id="7" name="Forme libre : forme 6"/>
            <p:cNvSpPr/>
            <p:nvPr/>
          </p:nvSpPr>
          <p:spPr>
            <a:xfrm>
              <a:off x="5010098" y="709382"/>
              <a:ext cx="5115217" cy="5115217"/>
            </a:xfrm>
            <a:custGeom>
              <a:avLst/>
              <a:gdLst>
                <a:gd name="f0" fmla="val 10800000"/>
                <a:gd name="f1" fmla="val 5400000"/>
                <a:gd name="f2" fmla="val 180"/>
                <a:gd name="f3" fmla="val w"/>
                <a:gd name="f4" fmla="val h"/>
                <a:gd name="f5" fmla="val 0"/>
                <a:gd name="f6" fmla="val 5115221"/>
                <a:gd name="f7" fmla="+- 0 0 6851349"/>
                <a:gd name="f8" fmla="val 4622240"/>
                <a:gd name="f9" fmla="val 3750027"/>
                <a:gd name="f10" fmla="val 2384230"/>
                <a:gd name="f11" fmla="val 1800502"/>
                <a:gd name="f12" fmla="val 6889385"/>
                <a:gd name="f13" fmla="val 458940"/>
                <a:gd name="f14" fmla="val 4017320"/>
                <a:gd name="f15" fmla="val 605601"/>
                <a:gd name="f16" fmla="val 3684982"/>
                <a:gd name="f17" fmla="val 984461"/>
                <a:gd name="f18" fmla="val 3713808"/>
                <a:gd name="f19" fmla="val 834868"/>
                <a:gd name="f20" fmla="val 3800205"/>
                <a:gd name="f21" fmla="val 2124121"/>
                <a:gd name="f22" fmla="val 8651852"/>
                <a:gd name="f23" fmla="+- 0 0 -30"/>
                <a:gd name="f24" fmla="+- 0 0 -239"/>
                <a:gd name="f25" fmla="+- 0 0 -329"/>
                <a:gd name="f26" fmla="+- 0 0 -419"/>
                <a:gd name="f27" fmla="*/ f3 1 5115221"/>
                <a:gd name="f28" fmla="*/ f4 1 5115221"/>
                <a:gd name="f29" fmla="+- f6 0 f5"/>
                <a:gd name="f30" fmla="*/ f23 f0 1"/>
                <a:gd name="f31" fmla="*/ f24 f0 1"/>
                <a:gd name="f32" fmla="*/ f25 f0 1"/>
                <a:gd name="f33" fmla="*/ f26 f0 1"/>
                <a:gd name="f34" fmla="*/ f29 1 5115221"/>
                <a:gd name="f35" fmla="*/ f30 1 f2"/>
                <a:gd name="f36" fmla="*/ f31 1 f2"/>
                <a:gd name="f37" fmla="*/ f32 1 f2"/>
                <a:gd name="f38" fmla="*/ f33 1 f2"/>
                <a:gd name="f39" fmla="*/ 4509619 1 f34"/>
                <a:gd name="f40" fmla="*/ 3684984 1 f34"/>
                <a:gd name="f41" fmla="*/ 458940 1 f34"/>
                <a:gd name="f42" fmla="*/ 4017320 1 f34"/>
                <a:gd name="f43" fmla="*/ 605601 1 f34"/>
                <a:gd name="f44" fmla="*/ 3684982 1 f34"/>
                <a:gd name="f45" fmla="*/ 984461 1 f34"/>
                <a:gd name="f46" fmla="*/ 3713808 1 f34"/>
                <a:gd name="f47" fmla="*/ 871706 1 f34"/>
                <a:gd name="f48" fmla="*/ 4243515 1 f34"/>
                <a:gd name="f49" fmla="*/ 871705 1 f34"/>
                <a:gd name="f50" fmla="*/ 4243516 1 f34"/>
                <a:gd name="f51" fmla="+- f35 0 f1"/>
                <a:gd name="f52" fmla="+- f36 0 f1"/>
                <a:gd name="f53" fmla="+- f37 0 f1"/>
                <a:gd name="f54" fmla="+- f38 0 f1"/>
                <a:gd name="f55" fmla="*/ f47 f27 1"/>
                <a:gd name="f56" fmla="*/ f48 f27 1"/>
                <a:gd name="f57" fmla="*/ f50 f28 1"/>
                <a:gd name="f58" fmla="*/ f49 f28 1"/>
                <a:gd name="f59" fmla="*/ f39 f27 1"/>
                <a:gd name="f60" fmla="*/ f40 f28 1"/>
                <a:gd name="f61" fmla="*/ f41 f27 1"/>
                <a:gd name="f62" fmla="*/ f42 f28 1"/>
                <a:gd name="f63" fmla="*/ f43 f27 1"/>
                <a:gd name="f64" fmla="*/ f44 f28 1"/>
                <a:gd name="f65" fmla="*/ f45 f27 1"/>
                <a:gd name="f66" fmla="*/ f46 f28 1"/>
              </a:gdLst>
              <a:ahLst/>
              <a:cxnLst>
                <a:cxn ang="3cd4">
                  <a:pos x="hc" y="t"/>
                </a:cxn>
                <a:cxn ang="0">
                  <a:pos x="r" y="vc"/>
                </a:cxn>
                <a:cxn ang="cd4">
                  <a:pos x="hc" y="b"/>
                </a:cxn>
                <a:cxn ang="cd2">
                  <a:pos x="l" y="vc"/>
                </a:cxn>
                <a:cxn ang="f51">
                  <a:pos x="f59" y="f60"/>
                </a:cxn>
                <a:cxn ang="f52">
                  <a:pos x="f61" y="f62"/>
                </a:cxn>
                <a:cxn ang="f53">
                  <a:pos x="f63" y="f64"/>
                </a:cxn>
                <a:cxn ang="f54">
                  <a:pos x="f65" y="f66"/>
                </a:cxn>
              </a:cxnLst>
              <a:rect l="f55" t="f58" r="f56" b="f57"/>
              <a:pathLst>
                <a:path w="5115221" h="5115221">
                  <a:moveTo>
                    <a:pt x="f8" y="f9"/>
                  </a:moveTo>
                  <a:arcTo wR="f10" hR="f10" stAng="f11" swAng="f12"/>
                  <a:lnTo>
                    <a:pt x="f13" y="f14"/>
                  </a:lnTo>
                  <a:lnTo>
                    <a:pt x="f15" y="f16"/>
                  </a:lnTo>
                  <a:lnTo>
                    <a:pt x="f17" y="f18"/>
                  </a:lnTo>
                  <a:lnTo>
                    <a:pt x="f19" y="f20"/>
                  </a:lnTo>
                  <a:arcTo wR="f21" hR="f21" stAng="f22" swAng="f7"/>
                  <a:close/>
                </a:path>
              </a:pathLst>
            </a:custGeom>
            <a:solidFill>
              <a:srgbClr val="60E146"/>
            </a:solidFill>
            <a:ln cap="flat">
              <a:noFill/>
              <a:prstDash val="solid"/>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p:txBody>
        </p:sp>
        <p:sp>
          <p:nvSpPr>
            <p:cNvPr id="8" name="Forme libre : forme 7"/>
            <p:cNvSpPr/>
            <p:nvPr/>
          </p:nvSpPr>
          <p:spPr>
            <a:xfrm>
              <a:off x="4915978" y="547112"/>
              <a:ext cx="5115217" cy="5115217"/>
            </a:xfrm>
            <a:custGeom>
              <a:avLst/>
              <a:gdLst>
                <a:gd name="f0" fmla="val 10800000"/>
                <a:gd name="f1" fmla="val 5400000"/>
                <a:gd name="f2" fmla="val 180"/>
                <a:gd name="f3" fmla="val w"/>
                <a:gd name="f4" fmla="val h"/>
                <a:gd name="f5" fmla="val 0"/>
                <a:gd name="f6" fmla="val 5115221"/>
                <a:gd name="f7" fmla="+- 0 0 6852920"/>
                <a:gd name="f8" fmla="val 492805"/>
                <a:gd name="f9" fmla="val 3749723"/>
                <a:gd name="f10" fmla="val 2384230"/>
                <a:gd name="f11" fmla="val 9000004"/>
                <a:gd name="f12" fmla="val 6890956"/>
                <a:gd name="f13" fmla="val 2343589"/>
                <a:gd name="f14" fmla="val 10188"/>
                <a:gd name="f15" fmla="val 2557980"/>
                <a:gd name="f16" fmla="val 303435"/>
                <a:gd name="f17" fmla="val 2343489"/>
                <a:gd name="f18" fmla="val 617058"/>
                <a:gd name="f19" fmla="val 2343518"/>
                <a:gd name="f20" fmla="val 444307"/>
                <a:gd name="f21" fmla="val 2124121"/>
                <a:gd name="f22" fmla="val 15852924"/>
                <a:gd name="f23" fmla="+- 0 0 -150"/>
                <a:gd name="f24" fmla="+- 0 0 -360"/>
                <a:gd name="f25" fmla="+- 0 0 -450"/>
                <a:gd name="f26" fmla="+- 0 0 -540"/>
                <a:gd name="f27" fmla="*/ f3 1 5115221"/>
                <a:gd name="f28" fmla="*/ f4 1 5115221"/>
                <a:gd name="f29" fmla="+- f6 0 f5"/>
                <a:gd name="f30" fmla="*/ f23 f0 1"/>
                <a:gd name="f31" fmla="*/ f24 f0 1"/>
                <a:gd name="f32" fmla="*/ f25 f0 1"/>
                <a:gd name="f33" fmla="*/ f26 f0 1"/>
                <a:gd name="f34" fmla="*/ f29 1 5115221"/>
                <a:gd name="f35" fmla="*/ f30 1 f2"/>
                <a:gd name="f36" fmla="*/ f31 1 f2"/>
                <a:gd name="f37" fmla="*/ f32 1 f2"/>
                <a:gd name="f38" fmla="*/ f33 1 f2"/>
                <a:gd name="f39" fmla="*/ 605436 1 f34"/>
                <a:gd name="f40" fmla="*/ 3684696 1 f34"/>
                <a:gd name="f41" fmla="*/ 2343589 1 f34"/>
                <a:gd name="f42" fmla="*/ 10188 1 f34"/>
                <a:gd name="f43" fmla="*/ 2557980 1 f34"/>
                <a:gd name="f44" fmla="*/ 303435 1 f34"/>
                <a:gd name="f45" fmla="*/ 2343489 1 f34"/>
                <a:gd name="f46" fmla="*/ 617058 1 f34"/>
                <a:gd name="f47" fmla="*/ 871706 1 f34"/>
                <a:gd name="f48" fmla="*/ 4243515 1 f34"/>
                <a:gd name="f49" fmla="*/ 871705 1 f34"/>
                <a:gd name="f50" fmla="*/ 4243516 1 f34"/>
                <a:gd name="f51" fmla="+- f35 0 f1"/>
                <a:gd name="f52" fmla="+- f36 0 f1"/>
                <a:gd name="f53" fmla="+- f37 0 f1"/>
                <a:gd name="f54" fmla="+- f38 0 f1"/>
                <a:gd name="f55" fmla="*/ f47 f27 1"/>
                <a:gd name="f56" fmla="*/ f48 f27 1"/>
                <a:gd name="f57" fmla="*/ f50 f28 1"/>
                <a:gd name="f58" fmla="*/ f49 f28 1"/>
                <a:gd name="f59" fmla="*/ f39 f27 1"/>
                <a:gd name="f60" fmla="*/ f40 f28 1"/>
                <a:gd name="f61" fmla="*/ f41 f27 1"/>
                <a:gd name="f62" fmla="*/ f42 f28 1"/>
                <a:gd name="f63" fmla="*/ f43 f27 1"/>
                <a:gd name="f64" fmla="*/ f44 f28 1"/>
                <a:gd name="f65" fmla="*/ f45 f27 1"/>
                <a:gd name="f66" fmla="*/ f46 f28 1"/>
              </a:gdLst>
              <a:ahLst/>
              <a:cxnLst>
                <a:cxn ang="3cd4">
                  <a:pos x="hc" y="t"/>
                </a:cxn>
                <a:cxn ang="0">
                  <a:pos x="r" y="vc"/>
                </a:cxn>
                <a:cxn ang="cd4">
                  <a:pos x="hc" y="b"/>
                </a:cxn>
                <a:cxn ang="cd2">
                  <a:pos x="l" y="vc"/>
                </a:cxn>
                <a:cxn ang="f51">
                  <a:pos x="f59" y="f60"/>
                </a:cxn>
                <a:cxn ang="f52">
                  <a:pos x="f61" y="f62"/>
                </a:cxn>
                <a:cxn ang="f53">
                  <a:pos x="f63" y="f64"/>
                </a:cxn>
                <a:cxn ang="f54">
                  <a:pos x="f65" y="f66"/>
                </a:cxn>
              </a:cxnLst>
              <a:rect l="f55" t="f58" r="f56" b="f57"/>
              <a:pathLst>
                <a:path w="5115221" h="5115221">
                  <a:moveTo>
                    <a:pt x="f8" y="f9"/>
                  </a:moveTo>
                  <a:arcTo wR="f10" hR="f10" stAng="f11" swAng="f12"/>
                  <a:lnTo>
                    <a:pt x="f13" y="f14"/>
                  </a:lnTo>
                  <a:lnTo>
                    <a:pt x="f15" y="f16"/>
                  </a:lnTo>
                  <a:lnTo>
                    <a:pt x="f17" y="f18"/>
                  </a:lnTo>
                  <a:lnTo>
                    <a:pt x="f19" y="f20"/>
                  </a:lnTo>
                  <a:arcTo wR="f21" hR="f21" stAng="f22" swAng="f7"/>
                  <a:close/>
                </a:path>
              </a:pathLst>
            </a:custGeom>
            <a:solidFill>
              <a:srgbClr val="F79646"/>
            </a:solidFill>
            <a:ln cap="flat">
              <a:noFill/>
              <a:prstDash val="solid"/>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p:txBody>
        </p:sp>
      </p:grpSp>
      <p:sp>
        <p:nvSpPr>
          <p:cNvPr id="9" name="Rectangle avec flèche vers la droite 2"/>
          <p:cNvSpPr/>
          <p:nvPr/>
        </p:nvSpPr>
        <p:spPr>
          <a:xfrm>
            <a:off x="305524" y="1268758"/>
            <a:ext cx="3186357" cy="3672410"/>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b="1">
                <a:solidFill>
                  <a:srgbClr val="000000"/>
                </a:solidFill>
                <a:latin typeface="Calibri"/>
              </a:rPr>
              <a:t>Climat semi-aride marqué par  une valse entre le thermomètre, le pluviomètre et la calebasse</a:t>
            </a:r>
          </a:p>
          <a:p>
            <a:pPr algn="ctr" defTabSz="685800">
              <a:defRPr sz="1800" b="0" i="0" u="none" strike="noStrike" kern="0" cap="none" spc="0" baseline="0">
                <a:solidFill>
                  <a:srgbClr val="000000"/>
                </a:solidFill>
                <a:uFillTx/>
              </a:defRPr>
            </a:pPr>
            <a:r>
              <a:rPr lang="fr-CA" sz="1350" b="1">
                <a:solidFill>
                  <a:srgbClr val="000000"/>
                </a:solidFill>
                <a:latin typeface="Calibri"/>
              </a:rPr>
              <a:t>(alimentation et nutrition)</a:t>
            </a:r>
          </a:p>
        </p:txBody>
      </p:sp>
      <p:sp>
        <p:nvSpPr>
          <p:cNvPr id="10" name="ZoneTexte 3"/>
          <p:cNvSpPr txBox="1"/>
          <p:nvPr/>
        </p:nvSpPr>
        <p:spPr>
          <a:xfrm>
            <a:off x="305524" y="5265202"/>
            <a:ext cx="8154902" cy="276999"/>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CA" sz="1350" b="1">
                <a:solidFill>
                  <a:srgbClr val="FF0000"/>
                </a:solidFill>
                <a:latin typeface="Calibri"/>
              </a:rPr>
              <a:t>De la récurrence des crises alimentaires…… a une forme de chronicité  </a:t>
            </a:r>
          </a:p>
        </p:txBody>
      </p:sp>
    </p:spTree>
    <p:extLst>
      <p:ext uri="{BB962C8B-B14F-4D97-AF65-F5344CB8AC3E}">
        <p14:creationId xmlns:p14="http://schemas.microsoft.com/office/powerpoint/2010/main" val="229898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75557" y="2834933"/>
            <a:ext cx="7344815" cy="692497"/>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CA" sz="4050">
                <a:solidFill>
                  <a:srgbClr val="000000"/>
                </a:solidFill>
                <a:latin typeface="Calibri"/>
              </a:rPr>
              <a:t>Objectifs</a:t>
            </a:r>
          </a:p>
        </p:txBody>
      </p:sp>
    </p:spTree>
    <p:extLst>
      <p:ext uri="{BB962C8B-B14F-4D97-AF65-F5344CB8AC3E}">
        <p14:creationId xmlns:p14="http://schemas.microsoft.com/office/powerpoint/2010/main" val="424140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23624" y="1376771"/>
            <a:ext cx="7074788" cy="715581"/>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2100">
                <a:solidFill>
                  <a:srgbClr val="FF0000"/>
                </a:solidFill>
                <a:latin typeface="Calibri"/>
              </a:rPr>
              <a:t>Principalement:</a:t>
            </a:r>
            <a:r>
              <a:rPr lang="fr-FR" sz="2100">
                <a:solidFill>
                  <a:srgbClr val="000000"/>
                </a:solidFill>
                <a:latin typeface="Calibri"/>
              </a:rPr>
              <a:t> Bâtir</a:t>
            </a:r>
            <a:r>
              <a:rPr lang="fr-FR" sz="2100" b="1">
                <a:solidFill>
                  <a:srgbClr val="000000"/>
                </a:solidFill>
                <a:latin typeface="Calibri"/>
              </a:rPr>
              <a:t> </a:t>
            </a:r>
            <a:r>
              <a:rPr lang="fr-FR" sz="2100">
                <a:solidFill>
                  <a:srgbClr val="000000"/>
                </a:solidFill>
                <a:latin typeface="Calibri"/>
              </a:rPr>
              <a:t>un système de nutrition durable au Niger dans un contexte de changement</a:t>
            </a:r>
            <a:r>
              <a:rPr lang="fr-FR" sz="2100" i="1">
                <a:solidFill>
                  <a:srgbClr val="000000"/>
                </a:solidFill>
                <a:latin typeface="Calibri"/>
              </a:rPr>
              <a:t> </a:t>
            </a:r>
            <a:r>
              <a:rPr lang="fr-FR" sz="2100">
                <a:solidFill>
                  <a:srgbClr val="000000"/>
                </a:solidFill>
                <a:latin typeface="Calibri"/>
              </a:rPr>
              <a:t>climatique.</a:t>
            </a:r>
            <a:endParaRPr lang="fr-CA" sz="2100">
              <a:solidFill>
                <a:srgbClr val="000000"/>
              </a:solidFill>
              <a:latin typeface="Calibri"/>
            </a:endParaRPr>
          </a:p>
        </p:txBody>
      </p:sp>
      <p:sp>
        <p:nvSpPr>
          <p:cNvPr id="3" name="Flèche droite 2"/>
          <p:cNvSpPr/>
          <p:nvPr/>
        </p:nvSpPr>
        <p:spPr>
          <a:xfrm>
            <a:off x="305524" y="1322764"/>
            <a:ext cx="845585" cy="756080"/>
          </a:xfrm>
          <a:custGeom>
            <a:avLst>
              <a:gd name="f0" fmla="val 1194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4" name="Flèche droite 3"/>
          <p:cNvSpPr/>
          <p:nvPr/>
        </p:nvSpPr>
        <p:spPr>
          <a:xfrm>
            <a:off x="305524" y="2402886"/>
            <a:ext cx="845585" cy="756080"/>
          </a:xfrm>
          <a:custGeom>
            <a:avLst>
              <a:gd name="f0" fmla="val 1194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5" name="ZoneTexte 4"/>
          <p:cNvSpPr txBox="1"/>
          <p:nvPr/>
        </p:nvSpPr>
        <p:spPr>
          <a:xfrm>
            <a:off x="1277631" y="2510899"/>
            <a:ext cx="7074788" cy="3023905"/>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2100">
                <a:solidFill>
                  <a:srgbClr val="FF0000"/>
                </a:solidFill>
                <a:latin typeface="Calibri"/>
              </a:rPr>
              <a:t>Spécifiquement:</a:t>
            </a:r>
          </a:p>
          <a:p>
            <a:pPr defTabSz="685800">
              <a:defRPr sz="1800" b="0" i="0" u="none" strike="noStrike" kern="0" cap="none" spc="0" baseline="0">
                <a:solidFill>
                  <a:srgbClr val="000000"/>
                </a:solidFill>
                <a:uFillTx/>
              </a:defRPr>
            </a:pPr>
            <a:endParaRPr lang="fr-FR" sz="900">
              <a:solidFill>
                <a:srgbClr val="FF0000"/>
              </a:solidFill>
              <a:latin typeface="Calibri"/>
            </a:endParaRPr>
          </a:p>
          <a:p>
            <a:pPr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Etablir la synthèse de la littérature sur l’interface CC et nutrition avec un focus sur le contexte nigérien.</a:t>
            </a:r>
            <a:endParaRPr lang="fr-CA" sz="1350">
              <a:solidFill>
                <a:srgbClr val="000000"/>
              </a:solidFill>
              <a:latin typeface="Calibri"/>
            </a:endParaRPr>
          </a:p>
          <a:p>
            <a:pPr defTabSz="685800">
              <a:defRPr sz="1800" b="0" i="0" u="none" strike="noStrike" kern="0" cap="none" spc="0" baseline="0">
                <a:solidFill>
                  <a:srgbClr val="000000"/>
                </a:solidFill>
                <a:uFillTx/>
              </a:defRPr>
            </a:pPr>
            <a:endParaRPr lang="fr-CA" sz="1350">
              <a:solidFill>
                <a:srgbClr val="000000"/>
              </a:solidFill>
              <a:latin typeface="Calibri"/>
            </a:endParaRPr>
          </a:p>
          <a:p>
            <a:pPr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Collecter les données nécessaires pour étayer les liens entre CC et SAN en s’appuyant sur les bases de données existantes et les données de la PNIN</a:t>
            </a:r>
            <a:endParaRPr lang="fr-CA" sz="1350">
              <a:solidFill>
                <a:srgbClr val="000000"/>
              </a:solidFill>
              <a:latin typeface="Calibri"/>
            </a:endParaRPr>
          </a:p>
          <a:p>
            <a:pPr defTabSz="685800">
              <a:defRPr sz="1800" b="0" i="0" u="none" strike="noStrike" kern="0" cap="none" spc="0" baseline="0">
                <a:solidFill>
                  <a:srgbClr val="000000"/>
                </a:solidFill>
                <a:uFillTx/>
              </a:defRPr>
            </a:pPr>
            <a:endParaRPr lang="fr-CA" sz="1350">
              <a:solidFill>
                <a:srgbClr val="000000"/>
              </a:solidFill>
              <a:latin typeface="Calibri"/>
            </a:endParaRPr>
          </a:p>
          <a:p>
            <a:pPr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Formuler des messages clés à l’intention des acteurs et des décideurs de la sécurité alimentaire et nutritionnelle au Niger.</a:t>
            </a:r>
            <a:endParaRPr lang="fr-CA" sz="1350">
              <a:solidFill>
                <a:srgbClr val="000000"/>
              </a:solidFill>
              <a:latin typeface="Calibri"/>
            </a:endParaRPr>
          </a:p>
          <a:p>
            <a:pPr defTabSz="685800">
              <a:defRPr sz="1800" b="0" i="0" u="none" strike="noStrike" kern="0" cap="none" spc="0" baseline="0">
                <a:solidFill>
                  <a:srgbClr val="000000"/>
                </a:solidFill>
                <a:uFillTx/>
              </a:defRPr>
            </a:pPr>
            <a:endParaRPr lang="fr-CA" sz="1350">
              <a:solidFill>
                <a:srgbClr val="000000"/>
              </a:solidFill>
              <a:latin typeface="Calibri"/>
            </a:endParaRPr>
          </a:p>
          <a:p>
            <a:pPr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Formuler des recommandations à l’intention des décideurs pour une sécurité alimentaire durable.</a:t>
            </a:r>
            <a:endParaRPr lang="fr-CA" sz="1350">
              <a:solidFill>
                <a:srgbClr val="000000"/>
              </a:solidFill>
              <a:latin typeface="Calibri"/>
            </a:endParaRPr>
          </a:p>
          <a:p>
            <a:pPr defTabSz="685800">
              <a:defRPr sz="1800" b="0" i="0" u="none" strike="noStrike" kern="0" cap="none" spc="0" baseline="0">
                <a:solidFill>
                  <a:srgbClr val="000000"/>
                </a:solidFill>
                <a:uFillTx/>
              </a:defRPr>
            </a:pPr>
            <a:endParaRPr lang="fr-CA" sz="1350">
              <a:solidFill>
                <a:srgbClr val="000000"/>
              </a:solidFill>
              <a:latin typeface="Calibri"/>
            </a:endParaRPr>
          </a:p>
          <a:p>
            <a:pPr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Récapituler les faits saillants de cette étude en vue d’une communication.  </a:t>
            </a:r>
            <a:endParaRPr lang="fr-FR" sz="1350">
              <a:solidFill>
                <a:srgbClr val="FF0000"/>
              </a:solidFill>
              <a:latin typeface="Calibri"/>
            </a:endParaRPr>
          </a:p>
        </p:txBody>
      </p:sp>
    </p:spTree>
    <p:extLst>
      <p:ext uri="{BB962C8B-B14F-4D97-AF65-F5344CB8AC3E}">
        <p14:creationId xmlns:p14="http://schemas.microsoft.com/office/powerpoint/2010/main" val="3513749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p:cNvSpPr txBox="1"/>
          <p:nvPr/>
        </p:nvSpPr>
        <p:spPr>
          <a:xfrm>
            <a:off x="575557" y="2834933"/>
            <a:ext cx="7344815" cy="692497"/>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CA" sz="4050">
                <a:solidFill>
                  <a:srgbClr val="000000"/>
                </a:solidFill>
                <a:latin typeface="Calibri"/>
              </a:rPr>
              <a:t>Méthodologie</a:t>
            </a:r>
          </a:p>
        </p:txBody>
      </p:sp>
    </p:spTree>
    <p:extLst>
      <p:ext uri="{BB962C8B-B14F-4D97-AF65-F5344CB8AC3E}">
        <p14:creationId xmlns:p14="http://schemas.microsoft.com/office/powerpoint/2010/main" val="3549653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251518" y="1106744"/>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601672" y="1322764"/>
            <a:ext cx="6696740" cy="577081"/>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sz="3300">
                <a:solidFill>
                  <a:srgbClr val="000000"/>
                </a:solidFill>
                <a:latin typeface="Calibri"/>
              </a:rPr>
              <a:t>Articulation</a:t>
            </a:r>
          </a:p>
        </p:txBody>
      </p:sp>
      <p:sp>
        <p:nvSpPr>
          <p:cNvPr id="4" name="ZoneTexte 3"/>
          <p:cNvSpPr txBox="1"/>
          <p:nvPr/>
        </p:nvSpPr>
        <p:spPr>
          <a:xfrm>
            <a:off x="1007605" y="2294872"/>
            <a:ext cx="7884875" cy="3393237"/>
          </a:xfrm>
          <a:prstGeom prst="rect">
            <a:avLst/>
          </a:prstGeom>
          <a:noFill/>
          <a:ln cap="flat">
            <a:noFill/>
          </a:ln>
        </p:spPr>
        <p:txBody>
          <a:bodyPr vert="horz" wrap="square" lIns="68580" tIns="34290" rIns="68580" bIns="34290" anchor="t" anchorCtr="0" compatLnSpc="1">
            <a:spAutoFit/>
          </a:bodyPr>
          <a:lstStyle/>
          <a:p>
            <a:pPr defTabSz="685800">
              <a:buSzPct val="100000"/>
              <a:buFont typeface="Arial" pitchFamily="34"/>
              <a:buChar char="•"/>
              <a:defRPr sz="1800" b="0" i="0" u="none" strike="noStrike" kern="0" cap="none" spc="0" baseline="0">
                <a:solidFill>
                  <a:srgbClr val="000000"/>
                </a:solidFill>
                <a:uFillTx/>
              </a:defRPr>
            </a:pPr>
            <a:r>
              <a:rPr lang="fr-FR">
                <a:solidFill>
                  <a:srgbClr val="000000"/>
                </a:solidFill>
                <a:latin typeface="Calibri"/>
              </a:rPr>
              <a:t>  Nexus changement climatique Nutrition santé-développement communautaire</a:t>
            </a:r>
          </a:p>
          <a:p>
            <a:pPr defTabSz="685800">
              <a:buSzPct val="100000"/>
              <a:buFont typeface="Arial" pitchFamily="34"/>
              <a:buChar char="•"/>
              <a:defRPr sz="1800" b="0" i="0" u="none" strike="noStrike" kern="0" cap="none" spc="0" baseline="0">
                <a:solidFill>
                  <a:srgbClr val="000000"/>
                </a:solidFill>
                <a:uFillTx/>
              </a:defRPr>
            </a:pPr>
            <a:endParaRPr lang="fr-FR">
              <a:solidFill>
                <a:srgbClr val="000000"/>
              </a:solidFill>
              <a:latin typeface="Calibri"/>
            </a:endParaRPr>
          </a:p>
          <a:p>
            <a:pPr defTabSz="685800">
              <a:buSzPct val="100000"/>
              <a:buFont typeface="Arial" pitchFamily="34"/>
              <a:buChar char="•"/>
              <a:defRPr sz="1800" b="0" i="0" u="none" strike="noStrike" kern="0" cap="none" spc="0" baseline="0">
                <a:solidFill>
                  <a:srgbClr val="000000"/>
                </a:solidFill>
                <a:uFillTx/>
              </a:defRPr>
            </a:pPr>
            <a:r>
              <a:rPr lang="fr-FR">
                <a:solidFill>
                  <a:srgbClr val="000000"/>
                </a:solidFill>
                <a:latin typeface="Calibri"/>
              </a:rPr>
              <a:t>Un système de nutrition durable doit être accessible, abordable, équitable, et culturellement acceptable</a:t>
            </a:r>
          </a:p>
          <a:p>
            <a:pPr defTabSz="685800">
              <a:buSzPct val="100000"/>
              <a:buFont typeface="Arial" pitchFamily="34"/>
              <a:buChar char="•"/>
              <a:defRPr sz="1800" b="0" i="0" u="none" strike="noStrike" kern="0" cap="none" spc="0" baseline="0">
                <a:solidFill>
                  <a:srgbClr val="000000"/>
                </a:solidFill>
                <a:uFillTx/>
              </a:defRPr>
            </a:pPr>
            <a:endParaRPr lang="fr-FR">
              <a:solidFill>
                <a:srgbClr val="000000"/>
              </a:solidFill>
              <a:latin typeface="Calibri"/>
            </a:endParaRPr>
          </a:p>
          <a:p>
            <a:pPr defTabSz="685800">
              <a:buSzPct val="100000"/>
              <a:buFont typeface="Arial" pitchFamily="34"/>
              <a:buChar char="•"/>
              <a:defRPr sz="1800" b="0" i="0" u="none" strike="noStrike" kern="0" cap="none" spc="0" baseline="0">
                <a:solidFill>
                  <a:srgbClr val="000000"/>
                </a:solidFill>
                <a:uFillTx/>
              </a:defRPr>
            </a:pPr>
            <a:r>
              <a:rPr lang="fr-FR">
                <a:solidFill>
                  <a:srgbClr val="000000"/>
                </a:solidFill>
                <a:latin typeface="Calibri"/>
              </a:rPr>
              <a:t>  Prise en compte de:</a:t>
            </a:r>
          </a:p>
          <a:p>
            <a:pPr defTabSz="685800">
              <a:defRPr sz="1800" b="0" i="0" u="none" strike="noStrike" kern="0" cap="none" spc="0" baseline="0">
                <a:solidFill>
                  <a:srgbClr val="000000"/>
                </a:solidFill>
                <a:uFillTx/>
              </a:defRPr>
            </a:pPr>
            <a:endParaRPr lang="fr-FR">
              <a:solidFill>
                <a:srgbClr val="000000"/>
              </a:solidFill>
              <a:latin typeface="Calibri"/>
            </a:endParaRPr>
          </a:p>
          <a:p>
            <a:pPr marL="342900" lvl="1" defTabSz="685800">
              <a:buSzPct val="100000"/>
              <a:buFont typeface="Wingdings" pitchFamily="2"/>
              <a:buChar char="ü"/>
              <a:defRPr sz="1800" b="0" i="0" u="none" strike="noStrike" kern="0" cap="none" spc="0" baseline="0">
                <a:solidFill>
                  <a:srgbClr val="000000"/>
                </a:solidFill>
                <a:uFillTx/>
              </a:defRPr>
            </a:pPr>
            <a:r>
              <a:rPr lang="fr-FR">
                <a:solidFill>
                  <a:srgbClr val="000000"/>
                </a:solidFill>
                <a:latin typeface="Calibri"/>
              </a:rPr>
              <a:t>Impacts du CC sur les groupes vulnérables</a:t>
            </a:r>
          </a:p>
          <a:p>
            <a:pPr marL="342900" lvl="1" defTabSz="685800">
              <a:defRPr sz="1800" b="0" i="0" u="none" strike="noStrike" kern="0" cap="none" spc="0" baseline="0">
                <a:solidFill>
                  <a:srgbClr val="000000"/>
                </a:solidFill>
                <a:uFillTx/>
              </a:defRPr>
            </a:pPr>
            <a:endParaRPr lang="fr-FR">
              <a:solidFill>
                <a:srgbClr val="000000"/>
              </a:solidFill>
              <a:latin typeface="Calibri"/>
            </a:endParaRPr>
          </a:p>
          <a:p>
            <a:pPr marL="342900" lvl="1" defTabSz="685800">
              <a:buSzPct val="100000"/>
              <a:buFont typeface="Wingdings" pitchFamily="2"/>
              <a:buChar char="ü"/>
              <a:defRPr sz="1800" b="0" i="0" u="none" strike="noStrike" kern="0" cap="none" spc="0" baseline="0">
                <a:solidFill>
                  <a:srgbClr val="000000"/>
                </a:solidFill>
                <a:uFillTx/>
              </a:defRPr>
            </a:pPr>
            <a:r>
              <a:rPr lang="fr-FR">
                <a:solidFill>
                  <a:srgbClr val="000000"/>
                </a:solidFill>
                <a:latin typeface="Calibri"/>
              </a:rPr>
              <a:t>Adaptation et gestion des risques face au CC</a:t>
            </a:r>
          </a:p>
          <a:p>
            <a:pPr marL="342900" lvl="1" defTabSz="685800">
              <a:defRPr sz="1800" b="0" i="0" u="none" strike="noStrike" kern="0" cap="none" spc="0" baseline="0">
                <a:solidFill>
                  <a:srgbClr val="000000"/>
                </a:solidFill>
                <a:uFillTx/>
              </a:defRPr>
            </a:pPr>
            <a:endParaRPr lang="fr-FR">
              <a:solidFill>
                <a:srgbClr val="000000"/>
              </a:solidFill>
              <a:latin typeface="Calibri"/>
            </a:endParaRPr>
          </a:p>
          <a:p>
            <a:pPr marL="342900" lvl="1" defTabSz="685800">
              <a:buSzPct val="100000"/>
              <a:buFont typeface="Wingdings" pitchFamily="2"/>
              <a:buChar char="ü"/>
              <a:defRPr sz="1800" b="0" i="0" u="none" strike="noStrike" kern="0" cap="none" spc="0" baseline="0">
                <a:solidFill>
                  <a:srgbClr val="000000"/>
                </a:solidFill>
                <a:uFillTx/>
              </a:defRPr>
            </a:pPr>
            <a:r>
              <a:rPr lang="fr-FR">
                <a:solidFill>
                  <a:srgbClr val="000000"/>
                </a:solidFill>
                <a:latin typeface="Calibri"/>
              </a:rPr>
              <a:t>impacts du CC et des extrêmes climatiques sur la production alimentaire</a:t>
            </a:r>
            <a:endParaRPr lang="fr-CA">
              <a:solidFill>
                <a:srgbClr val="000000"/>
              </a:solidFill>
              <a:latin typeface="Calibri"/>
            </a:endParaRPr>
          </a:p>
        </p:txBody>
      </p:sp>
    </p:spTree>
    <p:extLst>
      <p:ext uri="{BB962C8B-B14F-4D97-AF65-F5344CB8AC3E}">
        <p14:creationId xmlns:p14="http://schemas.microsoft.com/office/powerpoint/2010/main" val="3784327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251518" y="1106744"/>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547665" y="1106744"/>
            <a:ext cx="6696740" cy="1084912"/>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3300">
                <a:solidFill>
                  <a:srgbClr val="000000"/>
                </a:solidFill>
                <a:latin typeface="Calibri"/>
              </a:rPr>
              <a:t>Cadre conceptuel de la relation Changement climatique et Nutrition</a:t>
            </a:r>
            <a:endParaRPr lang="fr-CA" sz="3300">
              <a:solidFill>
                <a:srgbClr val="000000"/>
              </a:solidFill>
              <a:latin typeface="Calibri"/>
            </a:endParaRPr>
          </a:p>
        </p:txBody>
      </p:sp>
      <p:sp>
        <p:nvSpPr>
          <p:cNvPr id="4" name="ZoneTexte 5"/>
          <p:cNvSpPr txBox="1"/>
          <p:nvPr/>
        </p:nvSpPr>
        <p:spPr>
          <a:xfrm>
            <a:off x="1601672" y="2780926"/>
            <a:ext cx="6210687" cy="900246"/>
          </a:xfrm>
          <a:prstGeom prst="rect">
            <a:avLst/>
          </a:prstGeom>
          <a:noFill/>
          <a:ln cap="flat">
            <a:noFill/>
          </a:ln>
        </p:spPr>
        <p:txBody>
          <a:bodyPr vert="horz" wrap="square" lIns="68580" tIns="34290" rIns="68580" bIns="34290" anchor="t" anchorCtr="0" compatLnSpc="1">
            <a:spAutoFit/>
          </a:bodyPr>
          <a:lstStyle/>
          <a:p>
            <a:pPr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  </a:t>
            </a:r>
            <a:r>
              <a:rPr lang="fr-CA">
                <a:solidFill>
                  <a:srgbClr val="000000"/>
                </a:solidFill>
                <a:latin typeface="Calibri"/>
              </a:rPr>
              <a:t>Relation complexe</a:t>
            </a:r>
          </a:p>
          <a:p>
            <a:pPr defTabSz="685800">
              <a:buSzPct val="100000"/>
              <a:buFont typeface="Arial" pitchFamily="34"/>
              <a:buChar char="•"/>
              <a:defRPr sz="1800" b="0" i="0" u="none" strike="noStrike" kern="0" cap="none" spc="0" baseline="0">
                <a:solidFill>
                  <a:srgbClr val="000000"/>
                </a:solidFill>
                <a:uFillTx/>
              </a:defRPr>
            </a:pPr>
            <a:endParaRPr lang="fr-CA">
              <a:solidFill>
                <a:srgbClr val="000000"/>
              </a:solidFill>
              <a:latin typeface="Calibri"/>
            </a:endParaRPr>
          </a:p>
          <a:p>
            <a:pPr defTabSz="685800">
              <a:buSzPct val="100000"/>
              <a:buFont typeface="Arial" pitchFamily="34"/>
              <a:buChar char="•"/>
              <a:defRPr sz="1800" b="0" i="0" u="none" strike="noStrike" kern="0" cap="none" spc="0" baseline="0">
                <a:solidFill>
                  <a:srgbClr val="000000"/>
                </a:solidFill>
                <a:uFillTx/>
              </a:defRPr>
            </a:pPr>
            <a:r>
              <a:rPr lang="fr-CA">
                <a:solidFill>
                  <a:srgbClr val="000000"/>
                </a:solidFill>
                <a:latin typeface="Calibri"/>
              </a:rPr>
              <a:t>  Multifactorielle et multidimensionnelle</a:t>
            </a:r>
          </a:p>
        </p:txBody>
      </p:sp>
    </p:spTree>
    <p:extLst>
      <p:ext uri="{BB962C8B-B14F-4D97-AF65-F5344CB8AC3E}">
        <p14:creationId xmlns:p14="http://schemas.microsoft.com/office/powerpoint/2010/main" val="1571772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a:xfrm>
            <a:off x="1061612" y="1052737"/>
            <a:ext cx="6447500" cy="653972"/>
          </a:xfrm>
        </p:spPr>
        <p:txBody>
          <a:bodyPr anchorCtr="1"/>
          <a:lstStyle/>
          <a:p>
            <a:pPr lvl="0" algn="ctr"/>
            <a:r>
              <a:rPr lang="fr-CA"/>
              <a:t>Plan</a:t>
            </a:r>
          </a:p>
        </p:txBody>
      </p:sp>
      <p:grpSp>
        <p:nvGrpSpPr>
          <p:cNvPr id="3" name="Groupe 3"/>
          <p:cNvGrpSpPr/>
          <p:nvPr/>
        </p:nvGrpSpPr>
        <p:grpSpPr>
          <a:xfrm>
            <a:off x="1061612" y="1700804"/>
            <a:ext cx="6543594" cy="3872493"/>
            <a:chOff x="1415482" y="1124739"/>
            <a:chExt cx="8724792" cy="5163324"/>
          </a:xfrm>
        </p:grpSpPr>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415482" y="1208425"/>
              <a:ext cx="2006175" cy="5018071"/>
            </a:xfrm>
            <a:prstGeom prst="rect">
              <a:avLst/>
            </a:prstGeom>
            <a:noFill/>
            <a:ln cap="flat">
              <a:noFill/>
            </a:ln>
          </p:spPr>
        </p:pic>
        <p:grpSp>
          <p:nvGrpSpPr>
            <p:cNvPr id="5" name="Groupe 30"/>
            <p:cNvGrpSpPr/>
            <p:nvPr/>
          </p:nvGrpSpPr>
          <p:grpSpPr>
            <a:xfrm>
              <a:off x="1660102" y="1124739"/>
              <a:ext cx="8480172" cy="5163324"/>
              <a:chOff x="1660102" y="1124739"/>
              <a:chExt cx="8480172" cy="5163324"/>
            </a:xfrm>
          </p:grpSpPr>
          <p:grpSp>
            <p:nvGrpSpPr>
              <p:cNvPr id="6" name="Groupe 26"/>
              <p:cNvGrpSpPr/>
              <p:nvPr/>
            </p:nvGrpSpPr>
            <p:grpSpPr>
              <a:xfrm>
                <a:off x="1660102" y="1124739"/>
                <a:ext cx="8456188" cy="622651"/>
                <a:chOff x="1660102" y="1124739"/>
                <a:chExt cx="8456188" cy="622651"/>
              </a:xfrm>
            </p:grpSpPr>
            <p:sp>
              <p:nvSpPr>
                <p:cNvPr id="7" name="Forme libre 6"/>
                <p:cNvSpPr/>
                <p:nvPr/>
              </p:nvSpPr>
              <p:spPr>
                <a:xfrm>
                  <a:off x="2125349" y="1250195"/>
                  <a:ext cx="7990941" cy="497195"/>
                </a:xfrm>
                <a:custGeom>
                  <a:avLst/>
                  <a:gdLst>
                    <a:gd name="f0" fmla="val 10800000"/>
                    <a:gd name="f1" fmla="val 5400000"/>
                    <a:gd name="f2" fmla="val 180"/>
                    <a:gd name="f3" fmla="val w"/>
                    <a:gd name="f4" fmla="val h"/>
                    <a:gd name="f5" fmla="val 0"/>
                    <a:gd name="f6" fmla="val 6887140"/>
                    <a:gd name="f7" fmla="val 427857"/>
                    <a:gd name="f8" fmla="+- 0 0 -90"/>
                    <a:gd name="f9" fmla="*/ f3 1 6887140"/>
                    <a:gd name="f10" fmla="*/ f4 1 427857"/>
                    <a:gd name="f11" fmla="+- f7 0 f5"/>
                    <a:gd name="f12" fmla="+- f6 0 f5"/>
                    <a:gd name="f13" fmla="*/ f8 f0 1"/>
                    <a:gd name="f14" fmla="*/ f12 1 6887140"/>
                    <a:gd name="f15" fmla="*/ f11 1 427857"/>
                    <a:gd name="f16" fmla="*/ 0 f12 1"/>
                    <a:gd name="f17" fmla="*/ 0 f11 1"/>
                    <a:gd name="f18" fmla="*/ 6887140 f12 1"/>
                    <a:gd name="f19" fmla="*/ 427857 f11 1"/>
                    <a:gd name="f20" fmla="*/ f13 1 f2"/>
                    <a:gd name="f21" fmla="*/ f16 1 6887140"/>
                    <a:gd name="f22" fmla="*/ f17 1 427857"/>
                    <a:gd name="f23" fmla="*/ f18 1 6887140"/>
                    <a:gd name="f24" fmla="*/ f19 1 42785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887140" h="427857">
                      <a:moveTo>
                        <a:pt x="f5" y="f5"/>
                      </a:moveTo>
                      <a:lnTo>
                        <a:pt x="f6" y="f5"/>
                      </a:lnTo>
                      <a:lnTo>
                        <a:pt x="f6" y="f7"/>
                      </a:lnTo>
                      <a:lnTo>
                        <a:pt x="f5" y="f7"/>
                      </a:lnTo>
                      <a:lnTo>
                        <a:pt x="f5" y="f5"/>
                      </a:lnTo>
                      <a:close/>
                    </a:path>
                  </a:pathLst>
                </a:custGeom>
                <a:solidFill>
                  <a:srgbClr val="0066FF"/>
                </a:solidFill>
                <a:ln w="25402" cap="flat">
                  <a:solidFill>
                    <a:srgbClr val="FFFFFF"/>
                  </a:solidFill>
                  <a:prstDash val="solid"/>
                  <a:miter/>
                </a:ln>
              </p:spPr>
              <p:txBody>
                <a:bodyPr vert="horz" wrap="square" lIns="254706" tIns="40002" rIns="40002" bIns="40002" anchor="ctr" anchorCtr="0" compatLnSpc="1">
                  <a:noAutofit/>
                </a:bodyPr>
                <a:lstStyle/>
                <a:p>
                  <a:pPr defTabSz="700085">
                    <a:lnSpc>
                      <a:spcPct val="90000"/>
                    </a:lnSpc>
                    <a:spcAft>
                      <a:spcPts val="750"/>
                    </a:spcAft>
                    <a:defRPr sz="1800" b="0" i="0" u="none" strike="noStrike" kern="0" cap="none" spc="0" baseline="0">
                      <a:solidFill>
                        <a:srgbClr val="000000"/>
                      </a:solidFill>
                      <a:uFillTx/>
                    </a:defRPr>
                  </a:pPr>
                  <a:r>
                    <a:rPr lang="fr-FR" sz="1500">
                      <a:solidFill>
                        <a:srgbClr val="FFFFFF"/>
                      </a:solidFill>
                      <a:latin typeface="Calibri" pitchFamily="34"/>
                      <a:ea typeface="Tahoma" pitchFamily="34"/>
                      <a:cs typeface="Calibri" pitchFamily="34"/>
                    </a:rPr>
                    <a:t>Introduction</a:t>
                  </a:r>
                </a:p>
              </p:txBody>
            </p:sp>
            <p:sp>
              <p:nvSpPr>
                <p:cNvPr id="8" name="Ellipse 7"/>
                <p:cNvSpPr/>
                <p:nvPr/>
              </p:nvSpPr>
              <p:spPr>
                <a:xfrm>
                  <a:off x="1660102" y="1124739"/>
                  <a:ext cx="605616" cy="62149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blipFill>
                  <a:blip r:embed="rId3">
                    <a:alphaModFix/>
                  </a:blip>
                  <a:tile sx="100000" sy="100000" algn="tl"/>
                </a:blipFill>
                <a:ln w="9528" cap="flat">
                  <a:solidFill>
                    <a:srgbClr val="BE4B48"/>
                  </a:solidFill>
                  <a:prstDash val="solid"/>
                  <a:miter/>
                </a:ln>
                <a:effectLst>
                  <a:outerShdw dist="19997" dir="5400000" algn="tl">
                    <a:srgbClr val="000000">
                      <a:alpha val="38000"/>
                    </a:srgbClr>
                  </a:outerShdw>
                </a:effectLst>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p:txBody>
            </p:sp>
          </p:grpSp>
          <p:grpSp>
            <p:nvGrpSpPr>
              <p:cNvPr id="9" name="Groupe 25"/>
              <p:cNvGrpSpPr/>
              <p:nvPr/>
            </p:nvGrpSpPr>
            <p:grpSpPr>
              <a:xfrm>
                <a:off x="2237225" y="1885191"/>
                <a:ext cx="7879055" cy="621499"/>
                <a:chOff x="2237225" y="1885191"/>
                <a:chExt cx="7879055" cy="621499"/>
              </a:xfrm>
            </p:grpSpPr>
            <p:sp>
              <p:nvSpPr>
                <p:cNvPr id="10" name="Forme libre 8"/>
                <p:cNvSpPr/>
                <p:nvPr/>
              </p:nvSpPr>
              <p:spPr>
                <a:xfrm>
                  <a:off x="2696126" y="2003294"/>
                  <a:ext cx="7420154" cy="497195"/>
                </a:xfrm>
                <a:custGeom>
                  <a:avLst/>
                  <a:gdLst>
                    <a:gd name="f0" fmla="val 10800000"/>
                    <a:gd name="f1" fmla="val 5400000"/>
                    <a:gd name="f2" fmla="val 180"/>
                    <a:gd name="f3" fmla="val w"/>
                    <a:gd name="f4" fmla="val h"/>
                    <a:gd name="f5" fmla="val 0"/>
                    <a:gd name="f6" fmla="val 6374264"/>
                    <a:gd name="f7" fmla="val 427857"/>
                    <a:gd name="f8" fmla="+- 0 0 -90"/>
                    <a:gd name="f9" fmla="*/ f3 1 6374264"/>
                    <a:gd name="f10" fmla="*/ f4 1 427857"/>
                    <a:gd name="f11" fmla="+- f7 0 f5"/>
                    <a:gd name="f12" fmla="+- f6 0 f5"/>
                    <a:gd name="f13" fmla="*/ f8 f0 1"/>
                    <a:gd name="f14" fmla="*/ f12 1 6374264"/>
                    <a:gd name="f15" fmla="*/ f11 1 427857"/>
                    <a:gd name="f16" fmla="*/ 0 f12 1"/>
                    <a:gd name="f17" fmla="*/ 0 f11 1"/>
                    <a:gd name="f18" fmla="*/ 6374264 f12 1"/>
                    <a:gd name="f19" fmla="*/ 427857 f11 1"/>
                    <a:gd name="f20" fmla="*/ f13 1 f2"/>
                    <a:gd name="f21" fmla="*/ f16 1 6374264"/>
                    <a:gd name="f22" fmla="*/ f17 1 427857"/>
                    <a:gd name="f23" fmla="*/ f18 1 6374264"/>
                    <a:gd name="f24" fmla="*/ f19 1 42785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374264" h="427857">
                      <a:moveTo>
                        <a:pt x="f5" y="f5"/>
                      </a:moveTo>
                      <a:lnTo>
                        <a:pt x="f6" y="f5"/>
                      </a:lnTo>
                      <a:lnTo>
                        <a:pt x="f6" y="f7"/>
                      </a:lnTo>
                      <a:lnTo>
                        <a:pt x="f5" y="f7"/>
                      </a:lnTo>
                      <a:lnTo>
                        <a:pt x="f5" y="f5"/>
                      </a:lnTo>
                      <a:close/>
                    </a:path>
                  </a:pathLst>
                </a:custGeom>
                <a:solidFill>
                  <a:srgbClr val="0066FF"/>
                </a:solidFill>
                <a:ln w="25402" cap="flat">
                  <a:solidFill>
                    <a:srgbClr val="FFFFFF"/>
                  </a:solidFill>
                  <a:prstDash val="solid"/>
                  <a:miter/>
                </a:ln>
              </p:spPr>
              <p:txBody>
                <a:bodyPr vert="horz" wrap="square" lIns="254706" tIns="40002" rIns="40002" bIns="40002" anchor="ctr" anchorCtr="0" compatLnSpc="1">
                  <a:noAutofit/>
                </a:bodyPr>
                <a:lstStyle/>
                <a:p>
                  <a:pPr defTabSz="685800">
                    <a:lnSpc>
                      <a:spcPct val="115000"/>
                    </a:lnSpc>
                    <a:spcAft>
                      <a:spcPts val="750"/>
                    </a:spcAft>
                    <a:defRPr sz="1800" b="0" i="0" u="none" strike="noStrike" kern="0" cap="none" spc="0" baseline="0">
                      <a:solidFill>
                        <a:srgbClr val="000000"/>
                      </a:solidFill>
                      <a:uFillTx/>
                    </a:defRPr>
                  </a:pPr>
                  <a:r>
                    <a:rPr lang="fr-FR" sz="1500">
                      <a:solidFill>
                        <a:srgbClr val="FFFFFF"/>
                      </a:solidFill>
                      <a:latin typeface="Calibri"/>
                      <a:ea typeface="Calibri"/>
                      <a:cs typeface="Times New Roman"/>
                    </a:rPr>
                    <a:t>Objectifs</a:t>
                  </a:r>
                </a:p>
              </p:txBody>
            </p:sp>
            <p:sp>
              <p:nvSpPr>
                <p:cNvPr id="11" name="Ellipse 9"/>
                <p:cNvSpPr/>
                <p:nvPr/>
              </p:nvSpPr>
              <p:spPr>
                <a:xfrm>
                  <a:off x="2237225" y="1885191"/>
                  <a:ext cx="605616" cy="62149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blipFill>
                  <a:blip r:embed="rId4">
                    <a:alphaModFix/>
                  </a:blip>
                  <a:tile sx="100000" sy="100000" algn="tl"/>
                </a:blipFill>
                <a:ln w="9528" cap="flat">
                  <a:solidFill>
                    <a:srgbClr val="BE4B48"/>
                  </a:solidFill>
                  <a:prstDash val="solid"/>
                  <a:miter/>
                </a:ln>
                <a:effectLst>
                  <a:outerShdw dist="19997" dir="5400000" algn="tl">
                    <a:srgbClr val="000000">
                      <a:alpha val="38000"/>
                    </a:srgbClr>
                  </a:outerShdw>
                </a:effectLst>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p:txBody>
            </p:sp>
          </p:grpSp>
          <p:grpSp>
            <p:nvGrpSpPr>
              <p:cNvPr id="12" name="Groupe 24"/>
              <p:cNvGrpSpPr/>
              <p:nvPr/>
            </p:nvGrpSpPr>
            <p:grpSpPr>
              <a:xfrm>
                <a:off x="2479907" y="2672718"/>
                <a:ext cx="7636383" cy="621499"/>
                <a:chOff x="2479907" y="2672718"/>
                <a:chExt cx="7636383" cy="621499"/>
              </a:xfrm>
            </p:grpSpPr>
            <p:sp>
              <p:nvSpPr>
                <p:cNvPr id="13" name="Forme libre 10"/>
                <p:cNvSpPr/>
                <p:nvPr/>
              </p:nvSpPr>
              <p:spPr>
                <a:xfrm>
                  <a:off x="3022293" y="2756394"/>
                  <a:ext cx="7093997" cy="497195"/>
                </a:xfrm>
                <a:custGeom>
                  <a:avLst/>
                  <a:gdLst>
                    <a:gd name="f0" fmla="val 10800000"/>
                    <a:gd name="f1" fmla="val 5400000"/>
                    <a:gd name="f2" fmla="val 180"/>
                    <a:gd name="f3" fmla="val w"/>
                    <a:gd name="f4" fmla="val h"/>
                    <a:gd name="f5" fmla="val 0"/>
                    <a:gd name="f6" fmla="val 6374264"/>
                    <a:gd name="f7" fmla="val 427857"/>
                    <a:gd name="f8" fmla="+- 0 0 -90"/>
                    <a:gd name="f9" fmla="*/ f3 1 6374264"/>
                    <a:gd name="f10" fmla="*/ f4 1 427857"/>
                    <a:gd name="f11" fmla="+- f7 0 f5"/>
                    <a:gd name="f12" fmla="+- f6 0 f5"/>
                    <a:gd name="f13" fmla="*/ f8 f0 1"/>
                    <a:gd name="f14" fmla="*/ f12 1 6374264"/>
                    <a:gd name="f15" fmla="*/ f11 1 427857"/>
                    <a:gd name="f16" fmla="*/ 0 f12 1"/>
                    <a:gd name="f17" fmla="*/ 0 f11 1"/>
                    <a:gd name="f18" fmla="*/ 6374264 f12 1"/>
                    <a:gd name="f19" fmla="*/ 427857 f11 1"/>
                    <a:gd name="f20" fmla="*/ f13 1 f2"/>
                    <a:gd name="f21" fmla="*/ f16 1 6374264"/>
                    <a:gd name="f22" fmla="*/ f17 1 427857"/>
                    <a:gd name="f23" fmla="*/ f18 1 6374264"/>
                    <a:gd name="f24" fmla="*/ f19 1 42785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374264" h="427857">
                      <a:moveTo>
                        <a:pt x="f5" y="f5"/>
                      </a:moveTo>
                      <a:lnTo>
                        <a:pt x="f6" y="f5"/>
                      </a:lnTo>
                      <a:lnTo>
                        <a:pt x="f6" y="f7"/>
                      </a:lnTo>
                      <a:lnTo>
                        <a:pt x="f5" y="f7"/>
                      </a:lnTo>
                      <a:lnTo>
                        <a:pt x="f5" y="f5"/>
                      </a:lnTo>
                      <a:close/>
                    </a:path>
                  </a:pathLst>
                </a:custGeom>
                <a:solidFill>
                  <a:srgbClr val="0066FF"/>
                </a:solidFill>
                <a:ln w="25402" cap="flat">
                  <a:solidFill>
                    <a:srgbClr val="FFFFFF"/>
                  </a:solidFill>
                  <a:prstDash val="solid"/>
                  <a:miter/>
                </a:ln>
              </p:spPr>
              <p:txBody>
                <a:bodyPr vert="horz" wrap="square" lIns="254706" tIns="40002" rIns="40002" bIns="40002" anchor="ctr" anchorCtr="0" compatLnSpc="1">
                  <a:noAutofit/>
                </a:bodyPr>
                <a:lstStyle/>
                <a:p>
                  <a:pPr defTabSz="700085">
                    <a:lnSpc>
                      <a:spcPct val="90000"/>
                    </a:lnSpc>
                    <a:spcAft>
                      <a:spcPts val="600"/>
                    </a:spcAft>
                    <a:defRPr sz="1800" b="0" i="0" u="none" strike="noStrike" kern="0" cap="none" spc="0" baseline="0">
                      <a:solidFill>
                        <a:srgbClr val="000000"/>
                      </a:solidFill>
                      <a:uFillTx/>
                    </a:defRPr>
                  </a:pPr>
                  <a:r>
                    <a:rPr lang="fr-FR" sz="1500">
                      <a:solidFill>
                        <a:srgbClr val="FFFFFF"/>
                      </a:solidFill>
                      <a:latin typeface="Calibri"/>
                      <a:ea typeface="Calibri"/>
                      <a:cs typeface="Times New Roman"/>
                    </a:rPr>
                    <a:t>Méthodologie</a:t>
                  </a:r>
                  <a:endParaRPr lang="fr-FR" sz="1500">
                    <a:solidFill>
                      <a:srgbClr val="FFFFFF"/>
                    </a:solidFill>
                    <a:latin typeface="Times New Roman" pitchFamily="18"/>
                    <a:ea typeface="Tahoma" pitchFamily="34"/>
                    <a:cs typeface="Times New Roman" pitchFamily="18"/>
                  </a:endParaRPr>
                </a:p>
              </p:txBody>
            </p:sp>
            <p:sp>
              <p:nvSpPr>
                <p:cNvPr id="14" name="Ellipse 22"/>
                <p:cNvSpPr/>
                <p:nvPr/>
              </p:nvSpPr>
              <p:spPr>
                <a:xfrm>
                  <a:off x="2479907" y="2672718"/>
                  <a:ext cx="605616" cy="62149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blipFill>
                  <a:blip r:embed="rId5">
                    <a:alphaModFix/>
                  </a:blip>
                  <a:tile sx="100000" sy="100000" algn="tl"/>
                </a:blipFill>
                <a:ln w="9528" cap="flat">
                  <a:solidFill>
                    <a:srgbClr val="BE4B48"/>
                  </a:solidFill>
                  <a:prstDash val="solid"/>
                  <a:miter/>
                </a:ln>
                <a:effectLst>
                  <a:outerShdw dist="19997" dir="5400000" algn="tl">
                    <a:srgbClr val="000000">
                      <a:alpha val="38000"/>
                    </a:srgbClr>
                  </a:outerShdw>
                </a:effectLst>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p:txBody>
            </p:sp>
          </p:grpSp>
          <p:grpSp>
            <p:nvGrpSpPr>
              <p:cNvPr id="15" name="Groupe 23"/>
              <p:cNvGrpSpPr/>
              <p:nvPr/>
            </p:nvGrpSpPr>
            <p:grpSpPr>
              <a:xfrm>
                <a:off x="2560804" y="3425159"/>
                <a:ext cx="7555477" cy="621499"/>
                <a:chOff x="2560804" y="3425159"/>
                <a:chExt cx="7555477" cy="621499"/>
              </a:xfrm>
            </p:grpSpPr>
            <p:sp>
              <p:nvSpPr>
                <p:cNvPr id="16" name="Forme libre 19"/>
                <p:cNvSpPr/>
                <p:nvPr/>
              </p:nvSpPr>
              <p:spPr>
                <a:xfrm>
                  <a:off x="3046168" y="3508168"/>
                  <a:ext cx="7070113" cy="497195"/>
                </a:xfrm>
                <a:custGeom>
                  <a:avLst/>
                  <a:gdLst>
                    <a:gd name="f0" fmla="val 10800000"/>
                    <a:gd name="f1" fmla="val 5400000"/>
                    <a:gd name="f2" fmla="val 180"/>
                    <a:gd name="f3" fmla="val w"/>
                    <a:gd name="f4" fmla="val h"/>
                    <a:gd name="f5" fmla="val 0"/>
                    <a:gd name="f6" fmla="val 6535198"/>
                    <a:gd name="f7" fmla="val 427857"/>
                    <a:gd name="f8" fmla="+- 0 0 -90"/>
                    <a:gd name="f9" fmla="*/ f3 1 6535198"/>
                    <a:gd name="f10" fmla="*/ f4 1 427857"/>
                    <a:gd name="f11" fmla="+- f7 0 f5"/>
                    <a:gd name="f12" fmla="+- f6 0 f5"/>
                    <a:gd name="f13" fmla="*/ f8 f0 1"/>
                    <a:gd name="f14" fmla="*/ f12 1 6535198"/>
                    <a:gd name="f15" fmla="*/ f11 1 427857"/>
                    <a:gd name="f16" fmla="*/ 0 f12 1"/>
                    <a:gd name="f17" fmla="*/ 0 f11 1"/>
                    <a:gd name="f18" fmla="*/ 6535198 f12 1"/>
                    <a:gd name="f19" fmla="*/ 427857 f11 1"/>
                    <a:gd name="f20" fmla="*/ f13 1 f2"/>
                    <a:gd name="f21" fmla="*/ f16 1 6535198"/>
                    <a:gd name="f22" fmla="*/ f17 1 427857"/>
                    <a:gd name="f23" fmla="*/ f18 1 6535198"/>
                    <a:gd name="f24" fmla="*/ f19 1 42785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535198" h="427857">
                      <a:moveTo>
                        <a:pt x="f5" y="f5"/>
                      </a:moveTo>
                      <a:lnTo>
                        <a:pt x="f6" y="f5"/>
                      </a:lnTo>
                      <a:lnTo>
                        <a:pt x="f6" y="f7"/>
                      </a:lnTo>
                      <a:lnTo>
                        <a:pt x="f5" y="f7"/>
                      </a:lnTo>
                      <a:lnTo>
                        <a:pt x="f5" y="f5"/>
                      </a:lnTo>
                      <a:close/>
                    </a:path>
                  </a:pathLst>
                </a:custGeom>
                <a:solidFill>
                  <a:srgbClr val="0066FF"/>
                </a:solidFill>
                <a:ln w="25402" cap="flat">
                  <a:solidFill>
                    <a:srgbClr val="FFFFFF"/>
                  </a:solidFill>
                  <a:prstDash val="solid"/>
                  <a:miter/>
                </a:ln>
              </p:spPr>
              <p:txBody>
                <a:bodyPr vert="horz" wrap="square" lIns="254706" tIns="40002" rIns="40002" bIns="40002" anchor="ctr" anchorCtr="0" compatLnSpc="1">
                  <a:noAutofit/>
                </a:bodyPr>
                <a:lstStyle/>
                <a:p>
                  <a:pPr defTabSz="700085">
                    <a:lnSpc>
                      <a:spcPct val="90000"/>
                    </a:lnSpc>
                    <a:spcAft>
                      <a:spcPts val="600"/>
                    </a:spcAft>
                    <a:defRPr sz="1800" b="0" i="0" u="none" strike="noStrike" kern="0" cap="none" spc="0" baseline="0">
                      <a:solidFill>
                        <a:srgbClr val="000000"/>
                      </a:solidFill>
                      <a:uFillTx/>
                    </a:defRPr>
                  </a:pPr>
                  <a:r>
                    <a:rPr lang="fr-FR" sz="1500">
                      <a:solidFill>
                        <a:srgbClr val="FFFFFF"/>
                      </a:solidFill>
                      <a:latin typeface="Calibri"/>
                      <a:ea typeface="Calibri"/>
                      <a:cs typeface="Times New Roman"/>
                    </a:rPr>
                    <a:t>Système nutritionnel durable pour le  Niger</a:t>
                  </a:r>
                  <a:endParaRPr lang="fr-FR" sz="1500">
                    <a:solidFill>
                      <a:srgbClr val="FFFFFF"/>
                    </a:solidFill>
                    <a:latin typeface="Times New Roman" pitchFamily="18"/>
                    <a:ea typeface="Tahoma" pitchFamily="34"/>
                    <a:cs typeface="Times New Roman" pitchFamily="18"/>
                  </a:endParaRPr>
                </a:p>
              </p:txBody>
            </p:sp>
            <p:sp>
              <p:nvSpPr>
                <p:cNvPr id="17" name="Ellipse 20"/>
                <p:cNvSpPr/>
                <p:nvPr/>
              </p:nvSpPr>
              <p:spPr>
                <a:xfrm>
                  <a:off x="2560804" y="3425159"/>
                  <a:ext cx="605616" cy="62149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blipFill>
                  <a:blip r:embed="rId6">
                    <a:alphaModFix/>
                  </a:blip>
                  <a:tile sx="100000" sy="100000" algn="tl"/>
                </a:blipFill>
                <a:ln w="9528" cap="flat">
                  <a:solidFill>
                    <a:srgbClr val="BE4B48"/>
                  </a:solidFill>
                  <a:prstDash val="solid"/>
                  <a:miter/>
                </a:ln>
                <a:effectLst>
                  <a:outerShdw dist="19997" dir="5400000" algn="tl">
                    <a:srgbClr val="000000">
                      <a:alpha val="38000"/>
                    </a:srgbClr>
                  </a:outerShdw>
                </a:effectLst>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p:txBody>
            </p:sp>
          </p:grpSp>
          <p:grpSp>
            <p:nvGrpSpPr>
              <p:cNvPr id="18" name="Groupe 27"/>
              <p:cNvGrpSpPr/>
              <p:nvPr/>
            </p:nvGrpSpPr>
            <p:grpSpPr>
              <a:xfrm>
                <a:off x="2602336" y="4255306"/>
                <a:ext cx="7513954" cy="621499"/>
                <a:chOff x="2602336" y="4255306"/>
                <a:chExt cx="7513954" cy="621499"/>
              </a:xfrm>
            </p:grpSpPr>
            <p:sp>
              <p:nvSpPr>
                <p:cNvPr id="19" name="Forme libre 40"/>
                <p:cNvSpPr/>
                <p:nvPr/>
              </p:nvSpPr>
              <p:spPr>
                <a:xfrm>
                  <a:off x="3103830" y="4346271"/>
                  <a:ext cx="7012460" cy="497195"/>
                </a:xfrm>
                <a:custGeom>
                  <a:avLst/>
                  <a:gdLst>
                    <a:gd name="f0" fmla="val 10800000"/>
                    <a:gd name="f1" fmla="val 5400000"/>
                    <a:gd name="f2" fmla="val 180"/>
                    <a:gd name="f3" fmla="val w"/>
                    <a:gd name="f4" fmla="val h"/>
                    <a:gd name="f5" fmla="val 0"/>
                    <a:gd name="f6" fmla="val 6887140"/>
                    <a:gd name="f7" fmla="val 427857"/>
                    <a:gd name="f8" fmla="+- 0 0 -90"/>
                    <a:gd name="f9" fmla="*/ f3 1 6887140"/>
                    <a:gd name="f10" fmla="*/ f4 1 427857"/>
                    <a:gd name="f11" fmla="+- f7 0 f5"/>
                    <a:gd name="f12" fmla="+- f6 0 f5"/>
                    <a:gd name="f13" fmla="*/ f8 f0 1"/>
                    <a:gd name="f14" fmla="*/ f12 1 6887140"/>
                    <a:gd name="f15" fmla="*/ f11 1 427857"/>
                    <a:gd name="f16" fmla="*/ 0 f12 1"/>
                    <a:gd name="f17" fmla="*/ 0 f11 1"/>
                    <a:gd name="f18" fmla="*/ 6887140 f12 1"/>
                    <a:gd name="f19" fmla="*/ 427857 f11 1"/>
                    <a:gd name="f20" fmla="*/ f13 1 f2"/>
                    <a:gd name="f21" fmla="*/ f16 1 6887140"/>
                    <a:gd name="f22" fmla="*/ f17 1 427857"/>
                    <a:gd name="f23" fmla="*/ f18 1 6887140"/>
                    <a:gd name="f24" fmla="*/ f19 1 42785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887140" h="427857">
                      <a:moveTo>
                        <a:pt x="f5" y="f5"/>
                      </a:moveTo>
                      <a:lnTo>
                        <a:pt x="f6" y="f5"/>
                      </a:lnTo>
                      <a:lnTo>
                        <a:pt x="f6" y="f7"/>
                      </a:lnTo>
                      <a:lnTo>
                        <a:pt x="f5" y="f7"/>
                      </a:lnTo>
                      <a:lnTo>
                        <a:pt x="f5" y="f5"/>
                      </a:lnTo>
                      <a:close/>
                    </a:path>
                  </a:pathLst>
                </a:custGeom>
                <a:solidFill>
                  <a:srgbClr val="0066FF"/>
                </a:solidFill>
                <a:ln w="25402" cap="flat">
                  <a:solidFill>
                    <a:srgbClr val="FFFFFF"/>
                  </a:solidFill>
                  <a:prstDash val="solid"/>
                  <a:miter/>
                </a:ln>
              </p:spPr>
              <p:txBody>
                <a:bodyPr vert="horz" wrap="square" lIns="254706" tIns="40002" rIns="40002" bIns="40002" anchor="ctr" anchorCtr="0" compatLnSpc="1">
                  <a:noAutofit/>
                </a:bodyPr>
                <a:lstStyle/>
                <a:p>
                  <a:pPr defTabSz="700085">
                    <a:lnSpc>
                      <a:spcPct val="90000"/>
                    </a:lnSpc>
                    <a:spcAft>
                      <a:spcPts val="600"/>
                    </a:spcAft>
                    <a:defRPr sz="1800" b="0" i="0" u="none" strike="noStrike" kern="0" cap="none" spc="0" baseline="0">
                      <a:solidFill>
                        <a:srgbClr val="000000"/>
                      </a:solidFill>
                      <a:uFillTx/>
                    </a:defRPr>
                  </a:pPr>
                  <a:r>
                    <a:rPr lang="fr-FR" sz="1500">
                      <a:solidFill>
                        <a:srgbClr val="FFFFFF"/>
                      </a:solidFill>
                      <a:latin typeface="Calibri" pitchFamily="34"/>
                      <a:ea typeface="Tahoma" pitchFamily="34"/>
                      <a:cs typeface="Calibri" pitchFamily="34"/>
                    </a:rPr>
                    <a:t>Recommandations</a:t>
                  </a:r>
                </a:p>
              </p:txBody>
            </p:sp>
            <p:sp>
              <p:nvSpPr>
                <p:cNvPr id="20" name="Ellipse 18"/>
                <p:cNvSpPr/>
                <p:nvPr/>
              </p:nvSpPr>
              <p:spPr>
                <a:xfrm>
                  <a:off x="2602336" y="4255306"/>
                  <a:ext cx="605616" cy="62149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blipFill>
                  <a:blip r:embed="rId7">
                    <a:alphaModFix/>
                  </a:blip>
                  <a:tile sx="100000" sy="100000" algn="tl"/>
                </a:blipFill>
                <a:ln w="9528" cap="flat">
                  <a:solidFill>
                    <a:srgbClr val="BE4B48"/>
                  </a:solidFill>
                  <a:prstDash val="solid"/>
                  <a:miter/>
                </a:ln>
                <a:effectLst>
                  <a:outerShdw dist="19997" dir="5400000" algn="tl">
                    <a:srgbClr val="000000">
                      <a:alpha val="38000"/>
                    </a:srgbClr>
                  </a:outerShdw>
                </a:effectLst>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p:txBody>
            </p:sp>
          </p:grpSp>
          <p:grpSp>
            <p:nvGrpSpPr>
              <p:cNvPr id="21" name="Groupe 21"/>
              <p:cNvGrpSpPr/>
              <p:nvPr/>
            </p:nvGrpSpPr>
            <p:grpSpPr>
              <a:xfrm>
                <a:off x="2318113" y="4919435"/>
                <a:ext cx="7798176" cy="621499"/>
                <a:chOff x="2318113" y="4919435"/>
                <a:chExt cx="7798176" cy="621499"/>
              </a:xfrm>
            </p:grpSpPr>
            <p:sp>
              <p:nvSpPr>
                <p:cNvPr id="22" name="Forme libre 15"/>
                <p:cNvSpPr/>
                <p:nvPr/>
              </p:nvSpPr>
              <p:spPr>
                <a:xfrm>
                  <a:off x="2859209" y="5015694"/>
                  <a:ext cx="7257080" cy="497195"/>
                </a:xfrm>
                <a:custGeom>
                  <a:avLst/>
                  <a:gdLst>
                    <a:gd name="f0" fmla="val 10800000"/>
                    <a:gd name="f1" fmla="val 5400000"/>
                    <a:gd name="f2" fmla="val 180"/>
                    <a:gd name="f3" fmla="val w"/>
                    <a:gd name="f4" fmla="val h"/>
                    <a:gd name="f5" fmla="val 0"/>
                    <a:gd name="f6" fmla="val 6887140"/>
                    <a:gd name="f7" fmla="val 427857"/>
                    <a:gd name="f8" fmla="+- 0 0 -90"/>
                    <a:gd name="f9" fmla="*/ f3 1 6887140"/>
                    <a:gd name="f10" fmla="*/ f4 1 427857"/>
                    <a:gd name="f11" fmla="+- f7 0 f5"/>
                    <a:gd name="f12" fmla="+- f6 0 f5"/>
                    <a:gd name="f13" fmla="*/ f8 f0 1"/>
                    <a:gd name="f14" fmla="*/ f12 1 6887140"/>
                    <a:gd name="f15" fmla="*/ f11 1 427857"/>
                    <a:gd name="f16" fmla="*/ 0 f12 1"/>
                    <a:gd name="f17" fmla="*/ 0 f11 1"/>
                    <a:gd name="f18" fmla="*/ 6887140 f12 1"/>
                    <a:gd name="f19" fmla="*/ 427857 f11 1"/>
                    <a:gd name="f20" fmla="*/ f13 1 f2"/>
                    <a:gd name="f21" fmla="*/ f16 1 6887140"/>
                    <a:gd name="f22" fmla="*/ f17 1 427857"/>
                    <a:gd name="f23" fmla="*/ f18 1 6887140"/>
                    <a:gd name="f24" fmla="*/ f19 1 42785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887140" h="427857">
                      <a:moveTo>
                        <a:pt x="f5" y="f5"/>
                      </a:moveTo>
                      <a:lnTo>
                        <a:pt x="f6" y="f5"/>
                      </a:lnTo>
                      <a:lnTo>
                        <a:pt x="f6" y="f7"/>
                      </a:lnTo>
                      <a:lnTo>
                        <a:pt x="f5" y="f7"/>
                      </a:lnTo>
                      <a:lnTo>
                        <a:pt x="f5" y="f5"/>
                      </a:lnTo>
                      <a:close/>
                    </a:path>
                  </a:pathLst>
                </a:custGeom>
                <a:solidFill>
                  <a:srgbClr val="0066FF"/>
                </a:solidFill>
                <a:ln w="25402" cap="flat">
                  <a:solidFill>
                    <a:srgbClr val="FFFFFF"/>
                  </a:solidFill>
                  <a:prstDash val="solid"/>
                  <a:miter/>
                </a:ln>
              </p:spPr>
              <p:txBody>
                <a:bodyPr vert="horz" wrap="square" lIns="254706" tIns="40002" rIns="40002" bIns="40002" anchor="ctr" anchorCtr="0" compatLnSpc="1">
                  <a:noAutofit/>
                </a:bodyPr>
                <a:lstStyle/>
                <a:p>
                  <a:pPr defTabSz="700085">
                    <a:lnSpc>
                      <a:spcPct val="90000"/>
                    </a:lnSpc>
                    <a:spcAft>
                      <a:spcPts val="600"/>
                    </a:spcAft>
                    <a:defRPr sz="1800" b="0" i="0" u="none" strike="noStrike" kern="0" cap="none" spc="0" baseline="0">
                      <a:solidFill>
                        <a:srgbClr val="000000"/>
                      </a:solidFill>
                      <a:uFillTx/>
                    </a:defRPr>
                  </a:pPr>
                  <a:r>
                    <a:rPr lang="fr-FR" sz="1500">
                      <a:solidFill>
                        <a:srgbClr val="FFFFFF"/>
                      </a:solidFill>
                      <a:latin typeface="Calibri"/>
                      <a:ea typeface="Calibri"/>
                      <a:cs typeface="Times New Roman"/>
                    </a:rPr>
                    <a:t>Messages clés</a:t>
                  </a:r>
                  <a:endParaRPr lang="fr-FR" sz="1500">
                    <a:solidFill>
                      <a:srgbClr val="FFFFFF"/>
                    </a:solidFill>
                    <a:latin typeface="Times New Roman" pitchFamily="18"/>
                    <a:ea typeface="Tahoma" pitchFamily="34"/>
                    <a:cs typeface="Times New Roman" pitchFamily="18"/>
                  </a:endParaRPr>
                </a:p>
              </p:txBody>
            </p:sp>
            <p:sp>
              <p:nvSpPr>
                <p:cNvPr id="23" name="Ellipse 16"/>
                <p:cNvSpPr/>
                <p:nvPr/>
              </p:nvSpPr>
              <p:spPr>
                <a:xfrm>
                  <a:off x="2318113" y="4919435"/>
                  <a:ext cx="647157" cy="621499"/>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blipFill>
                  <a:blip r:embed="rId8">
                    <a:alphaModFix/>
                  </a:blip>
                  <a:tile sx="100000" sy="100000" algn="tl"/>
                </a:blipFill>
                <a:ln w="9528" cap="flat">
                  <a:solidFill>
                    <a:srgbClr val="BE4B48"/>
                  </a:solidFill>
                  <a:prstDash val="solid"/>
                  <a:miter/>
                </a:ln>
                <a:effectLst>
                  <a:outerShdw dist="19997" dir="5400000" algn="tl">
                    <a:srgbClr val="000000">
                      <a:alpha val="38000"/>
                    </a:srgbClr>
                  </a:outerShdw>
                </a:effectLst>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p:txBody>
            </p:sp>
          </p:grpSp>
          <p:grpSp>
            <p:nvGrpSpPr>
              <p:cNvPr id="24" name="Groupe 29"/>
              <p:cNvGrpSpPr/>
              <p:nvPr/>
            </p:nvGrpSpPr>
            <p:grpSpPr>
              <a:xfrm>
                <a:off x="1994535" y="5561975"/>
                <a:ext cx="8145739" cy="726088"/>
                <a:chOff x="1994535" y="5561975"/>
                <a:chExt cx="8145739" cy="726088"/>
              </a:xfrm>
            </p:grpSpPr>
            <p:sp>
              <p:nvSpPr>
                <p:cNvPr id="25" name="Forme libre 13"/>
                <p:cNvSpPr/>
                <p:nvPr/>
              </p:nvSpPr>
              <p:spPr>
                <a:xfrm>
                  <a:off x="2451506" y="5685117"/>
                  <a:ext cx="7688768" cy="580872"/>
                </a:xfrm>
                <a:custGeom>
                  <a:avLst/>
                  <a:gdLst>
                    <a:gd name="f0" fmla="val 10800000"/>
                    <a:gd name="f1" fmla="val 5400000"/>
                    <a:gd name="f2" fmla="val 180"/>
                    <a:gd name="f3" fmla="val w"/>
                    <a:gd name="f4" fmla="val h"/>
                    <a:gd name="f5" fmla="val 0"/>
                    <a:gd name="f6" fmla="val 6887140"/>
                    <a:gd name="f7" fmla="val 427857"/>
                    <a:gd name="f8" fmla="+- 0 0 -90"/>
                    <a:gd name="f9" fmla="*/ f3 1 6887140"/>
                    <a:gd name="f10" fmla="*/ f4 1 427857"/>
                    <a:gd name="f11" fmla="+- f7 0 f5"/>
                    <a:gd name="f12" fmla="+- f6 0 f5"/>
                    <a:gd name="f13" fmla="*/ f8 f0 1"/>
                    <a:gd name="f14" fmla="*/ f12 1 6887140"/>
                    <a:gd name="f15" fmla="*/ f11 1 427857"/>
                    <a:gd name="f16" fmla="*/ 0 f12 1"/>
                    <a:gd name="f17" fmla="*/ 0 f11 1"/>
                    <a:gd name="f18" fmla="*/ 6887140 f12 1"/>
                    <a:gd name="f19" fmla="*/ 427857 f11 1"/>
                    <a:gd name="f20" fmla="*/ f13 1 f2"/>
                    <a:gd name="f21" fmla="*/ f16 1 6887140"/>
                    <a:gd name="f22" fmla="*/ f17 1 427857"/>
                    <a:gd name="f23" fmla="*/ f18 1 6887140"/>
                    <a:gd name="f24" fmla="*/ f19 1 42785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887140" h="427857">
                      <a:moveTo>
                        <a:pt x="f5" y="f5"/>
                      </a:moveTo>
                      <a:lnTo>
                        <a:pt x="f6" y="f5"/>
                      </a:lnTo>
                      <a:lnTo>
                        <a:pt x="f6" y="f7"/>
                      </a:lnTo>
                      <a:lnTo>
                        <a:pt x="f5" y="f7"/>
                      </a:lnTo>
                      <a:lnTo>
                        <a:pt x="f5" y="f5"/>
                      </a:lnTo>
                      <a:close/>
                    </a:path>
                  </a:pathLst>
                </a:custGeom>
                <a:solidFill>
                  <a:srgbClr val="0066FF"/>
                </a:solidFill>
                <a:ln w="25402" cap="flat">
                  <a:solidFill>
                    <a:srgbClr val="FFFFFF"/>
                  </a:solidFill>
                  <a:prstDash val="solid"/>
                  <a:miter/>
                </a:ln>
              </p:spPr>
              <p:txBody>
                <a:bodyPr vert="horz" wrap="square" lIns="254706" tIns="40002" rIns="40002" bIns="40002" anchor="ctr" anchorCtr="0" compatLnSpc="1">
                  <a:noAutofit/>
                </a:bodyPr>
                <a:lstStyle/>
                <a:p>
                  <a:pPr defTabSz="700085">
                    <a:lnSpc>
                      <a:spcPct val="90000"/>
                    </a:lnSpc>
                    <a:spcAft>
                      <a:spcPts val="600"/>
                    </a:spcAft>
                    <a:defRPr sz="1800" b="0" i="0" u="none" strike="noStrike" kern="0" cap="none" spc="0" baseline="0">
                      <a:solidFill>
                        <a:srgbClr val="000000"/>
                      </a:solidFill>
                      <a:uFillTx/>
                    </a:defRPr>
                  </a:pPr>
                  <a:r>
                    <a:rPr lang="fr-FR" sz="1500">
                      <a:solidFill>
                        <a:srgbClr val="FFFFFF"/>
                      </a:solidFill>
                      <a:latin typeface="Calibri"/>
                      <a:ea typeface="Tahoma" pitchFamily="34"/>
                      <a:cs typeface="Times New Roman"/>
                    </a:rPr>
                    <a:t>Conclusion</a:t>
                  </a:r>
                  <a:endParaRPr lang="fr-FR" sz="1500">
                    <a:solidFill>
                      <a:srgbClr val="FFFFFF"/>
                    </a:solidFill>
                    <a:latin typeface="Times New Roman" pitchFamily="18"/>
                    <a:ea typeface="Tahoma" pitchFamily="34"/>
                    <a:cs typeface="Times New Roman" pitchFamily="18"/>
                  </a:endParaRPr>
                </a:p>
              </p:txBody>
            </p:sp>
            <p:sp>
              <p:nvSpPr>
                <p:cNvPr id="26" name="Ellipse 14"/>
                <p:cNvSpPr/>
                <p:nvPr/>
              </p:nvSpPr>
              <p:spPr>
                <a:xfrm>
                  <a:off x="1994535" y="5561975"/>
                  <a:ext cx="605616" cy="726088"/>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blipFill>
                  <a:blip r:embed="rId9">
                    <a:alphaModFix/>
                  </a:blip>
                  <a:tile sx="100000" sy="100000" algn="tl"/>
                </a:blipFill>
                <a:ln w="9528" cap="flat">
                  <a:solidFill>
                    <a:srgbClr val="BE4B48"/>
                  </a:solidFill>
                  <a:prstDash val="solid"/>
                  <a:miter/>
                </a:ln>
                <a:effectLst>
                  <a:outerShdw dist="19997" dir="5400000" algn="tl">
                    <a:srgbClr val="000000">
                      <a:alpha val="38000"/>
                    </a:srgbClr>
                  </a:outerShdw>
                </a:effectLst>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p:txBody>
            </p:sp>
          </p:grpSp>
        </p:grpSp>
      </p:grpSp>
    </p:spTree>
    <p:extLst>
      <p:ext uri="{BB962C8B-B14F-4D97-AF65-F5344CB8AC3E}">
        <p14:creationId xmlns:p14="http://schemas.microsoft.com/office/powerpoint/2010/main" val="1583238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545888" y="1160750"/>
            <a:ext cx="4698518" cy="4590512"/>
          </a:xfrm>
          <a:prstGeom prst="rect">
            <a:avLst/>
          </a:prstGeom>
          <a:noFill/>
          <a:ln cap="flat">
            <a:noFill/>
          </a:ln>
        </p:spPr>
      </p:pic>
      <p:sp>
        <p:nvSpPr>
          <p:cNvPr id="3" name="Rectangle avec flèche vers la droite 2"/>
          <p:cNvSpPr/>
          <p:nvPr/>
        </p:nvSpPr>
        <p:spPr>
          <a:xfrm>
            <a:off x="467544" y="2078852"/>
            <a:ext cx="2970330" cy="2808310"/>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Impacts du changement climatique et conséquences pour les systèmes alimentaires (Care, 2023)</a:t>
            </a:r>
            <a:endParaRPr lang="fr-CA" sz="1350">
              <a:solidFill>
                <a:srgbClr val="000000"/>
              </a:solidFill>
              <a:latin typeface="Calibri"/>
            </a:endParaRPr>
          </a:p>
        </p:txBody>
      </p:sp>
    </p:spTree>
    <p:extLst>
      <p:ext uri="{BB962C8B-B14F-4D97-AF65-F5344CB8AC3E}">
        <p14:creationId xmlns:p14="http://schemas.microsoft.com/office/powerpoint/2010/main" val="1285246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815914" y="1160750"/>
            <a:ext cx="3453545" cy="4491729"/>
          </a:xfrm>
          <a:prstGeom prst="rect">
            <a:avLst/>
          </a:prstGeom>
          <a:noFill/>
          <a:ln cap="flat">
            <a:noFill/>
          </a:ln>
        </p:spPr>
      </p:pic>
      <p:sp>
        <p:nvSpPr>
          <p:cNvPr id="3" name="Rectangle avec flèche vers la droite 4"/>
          <p:cNvSpPr/>
          <p:nvPr/>
        </p:nvSpPr>
        <p:spPr>
          <a:xfrm>
            <a:off x="467544" y="2078852"/>
            <a:ext cx="2970330" cy="2808310"/>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Conséquences indirectes des impacts du CC sur les différentes dimensions de la sécurité alimentaire (Care, 2023)</a:t>
            </a:r>
            <a:endParaRPr lang="fr-CA" sz="1350">
              <a:solidFill>
                <a:srgbClr val="000000"/>
              </a:solidFill>
              <a:latin typeface="Calibri"/>
            </a:endParaRPr>
          </a:p>
        </p:txBody>
      </p:sp>
    </p:spTree>
    <p:extLst>
      <p:ext uri="{BB962C8B-B14F-4D97-AF65-F5344CB8AC3E}">
        <p14:creationId xmlns:p14="http://schemas.microsoft.com/office/powerpoint/2010/main" val="32149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491881" y="1430778"/>
            <a:ext cx="5454606" cy="3726410"/>
          </a:xfrm>
          <a:prstGeom prst="rect">
            <a:avLst/>
          </a:prstGeom>
          <a:noFill/>
          <a:ln cap="flat">
            <a:noFill/>
          </a:ln>
        </p:spPr>
      </p:pic>
      <p:sp>
        <p:nvSpPr>
          <p:cNvPr id="3" name="Rectangle avec flèche vers la droite 2"/>
          <p:cNvSpPr/>
          <p:nvPr/>
        </p:nvSpPr>
        <p:spPr>
          <a:xfrm>
            <a:off x="251517" y="2024845"/>
            <a:ext cx="2970330" cy="2808310"/>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Cadre conceptuel</a:t>
            </a:r>
          </a:p>
          <a:p>
            <a:pPr algn="ctr" defTabSz="685800">
              <a:defRPr sz="1800" b="0" i="0" u="none" strike="noStrike" kern="0" cap="none" spc="0" baseline="0">
                <a:solidFill>
                  <a:srgbClr val="000000"/>
                </a:solidFill>
                <a:uFillTx/>
              </a:defRPr>
            </a:pPr>
            <a:r>
              <a:rPr lang="fr-FR" sz="1350">
                <a:solidFill>
                  <a:srgbClr val="000000"/>
                </a:solidFill>
                <a:latin typeface="Calibri"/>
              </a:rPr>
              <a:t>(FAO, 2007)</a:t>
            </a:r>
            <a:endParaRPr lang="fr-CA" sz="1350">
              <a:solidFill>
                <a:srgbClr val="000000"/>
              </a:solidFill>
              <a:latin typeface="Calibri"/>
            </a:endParaRPr>
          </a:p>
        </p:txBody>
      </p:sp>
    </p:spTree>
    <p:extLst>
      <p:ext uri="{BB962C8B-B14F-4D97-AF65-F5344CB8AC3E}">
        <p14:creationId xmlns:p14="http://schemas.microsoft.com/office/powerpoint/2010/main" val="1196921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diagramme, capture d’écran, Police&#10;&#10;Description générée automatiquement">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329861" y="1268757"/>
            <a:ext cx="4752525" cy="4482498"/>
          </a:xfrm>
          <a:prstGeom prst="rect">
            <a:avLst/>
          </a:prstGeom>
          <a:noFill/>
          <a:ln cap="flat">
            <a:noFill/>
          </a:ln>
        </p:spPr>
      </p:pic>
      <p:sp>
        <p:nvSpPr>
          <p:cNvPr id="3" name="Rectangle avec flèche vers la droite 2"/>
          <p:cNvSpPr/>
          <p:nvPr/>
        </p:nvSpPr>
        <p:spPr>
          <a:xfrm>
            <a:off x="251517" y="2024845"/>
            <a:ext cx="2970330" cy="2808310"/>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Cadre conceptuel</a:t>
            </a:r>
          </a:p>
          <a:p>
            <a:pPr algn="ctr" defTabSz="685800">
              <a:defRPr sz="1800" b="0" i="0" u="none" strike="noStrike" kern="0" cap="none" spc="0" baseline="0">
                <a:solidFill>
                  <a:srgbClr val="000000"/>
                </a:solidFill>
                <a:uFillTx/>
              </a:defRPr>
            </a:pPr>
            <a:r>
              <a:rPr lang="fr-FR" sz="1350">
                <a:solidFill>
                  <a:srgbClr val="000000"/>
                </a:solidFill>
                <a:latin typeface="Calibri"/>
              </a:rPr>
              <a:t>(OMS, 2022)</a:t>
            </a:r>
            <a:endParaRPr lang="fr-CA" sz="1350">
              <a:solidFill>
                <a:srgbClr val="000000"/>
              </a:solidFill>
              <a:latin typeface="Calibri"/>
            </a:endParaRPr>
          </a:p>
        </p:txBody>
      </p:sp>
    </p:spTree>
    <p:extLst>
      <p:ext uri="{BB962C8B-B14F-4D97-AF65-F5344CB8AC3E}">
        <p14:creationId xmlns:p14="http://schemas.microsoft.com/office/powerpoint/2010/main" val="298945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vec flèche vers la droite 1"/>
          <p:cNvSpPr/>
          <p:nvPr/>
        </p:nvSpPr>
        <p:spPr>
          <a:xfrm>
            <a:off x="251517" y="2024845"/>
            <a:ext cx="2970330" cy="2808310"/>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Prise en compte des stratégies nationales</a:t>
            </a:r>
            <a:endParaRPr lang="fr-CA" sz="1350">
              <a:solidFill>
                <a:srgbClr val="000000"/>
              </a:solidFill>
              <a:latin typeface="Calibri"/>
            </a:endParaRPr>
          </a:p>
        </p:txBody>
      </p:sp>
      <p:sp>
        <p:nvSpPr>
          <p:cNvPr id="3" name="ZoneTexte 2"/>
          <p:cNvSpPr txBox="1"/>
          <p:nvPr/>
        </p:nvSpPr>
        <p:spPr>
          <a:xfrm>
            <a:off x="3329861" y="1106743"/>
            <a:ext cx="5238579" cy="4708981"/>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a:p>
            <a:pPr defTabSz="685800">
              <a:buSzPct val="100000"/>
              <a:buFont typeface="Arial" pitchFamily="34"/>
              <a:buChar char="•"/>
              <a:defRPr sz="1800" b="0" i="0" u="none" strike="noStrike" kern="0" cap="none" spc="0" baseline="0">
                <a:solidFill>
                  <a:srgbClr val="000000"/>
                </a:solidFill>
                <a:uFillTx/>
              </a:defRPr>
            </a:pPr>
            <a:r>
              <a:rPr lang="fr-FR">
                <a:solidFill>
                  <a:srgbClr val="000000"/>
                </a:solidFill>
                <a:latin typeface="Calibri"/>
              </a:rPr>
              <a:t>Politique nationale de sécurité nutritionnelle au Niger [PNSN] (2017-2025)</a:t>
            </a:r>
          </a:p>
          <a:p>
            <a:pPr defTabSz="685800">
              <a:defRPr sz="1800" b="0" i="0" u="none" strike="noStrike" kern="0" cap="none" spc="0" baseline="0">
                <a:solidFill>
                  <a:srgbClr val="000000"/>
                </a:solidFill>
                <a:uFillTx/>
              </a:defRPr>
            </a:pPr>
            <a:endParaRPr lang="fr-FR">
              <a:solidFill>
                <a:srgbClr val="000000"/>
              </a:solidFill>
              <a:latin typeface="Calibri"/>
            </a:endParaRPr>
          </a:p>
          <a:p>
            <a:pPr defTabSz="685800">
              <a:buSzPct val="100000"/>
              <a:buFont typeface="Arial" pitchFamily="34"/>
              <a:buChar char="•"/>
              <a:defRPr sz="1800" b="0" i="0" u="none" strike="noStrike" kern="0" cap="none" spc="0" baseline="0">
                <a:solidFill>
                  <a:srgbClr val="000000"/>
                </a:solidFill>
                <a:uFillTx/>
              </a:defRPr>
            </a:pPr>
            <a:r>
              <a:rPr lang="fr-FR">
                <a:solidFill>
                  <a:srgbClr val="000000"/>
                </a:solidFill>
                <a:latin typeface="Calibri"/>
              </a:rPr>
              <a:t>Plan d’action (2021-2025) (HC3N, 2021)</a:t>
            </a:r>
          </a:p>
          <a:p>
            <a:pPr defTabSz="685800">
              <a:buSzPct val="100000"/>
              <a:buFont typeface="Arial" pitchFamily="34"/>
              <a:buChar char="•"/>
              <a:defRPr sz="1800" b="0" i="0" u="none" strike="noStrike" kern="0" cap="none" spc="0" baseline="0">
                <a:solidFill>
                  <a:srgbClr val="000000"/>
                </a:solidFill>
                <a:uFillTx/>
              </a:defRPr>
            </a:pPr>
            <a:endParaRPr lang="fr-FR">
              <a:solidFill>
                <a:srgbClr val="000000"/>
              </a:solidFill>
              <a:latin typeface="Calibri"/>
            </a:endParaRPr>
          </a:p>
          <a:p>
            <a:pPr defTabSz="685800">
              <a:buSzPct val="100000"/>
              <a:buFont typeface="Arial" pitchFamily="34"/>
              <a:buChar char="•"/>
              <a:defRPr sz="1800" b="0" i="0" u="none" strike="noStrike" kern="0" cap="none" spc="0" baseline="0">
                <a:solidFill>
                  <a:srgbClr val="000000"/>
                </a:solidFill>
                <a:uFillTx/>
              </a:defRPr>
            </a:pPr>
            <a:r>
              <a:rPr lang="fr-FR">
                <a:solidFill>
                  <a:srgbClr val="000000"/>
                </a:solidFill>
                <a:latin typeface="Calibri"/>
              </a:rPr>
              <a:t>Priorités en matière de résilience face à l’insécurité alimentaire récurrente et chronique induit par le changement climatique (HC3N, 2015) :</a:t>
            </a:r>
          </a:p>
          <a:p>
            <a:pPr marL="342900" lvl="1" defTabSz="685800">
              <a:buSzPct val="100000"/>
              <a:buFont typeface="Wingdings" pitchFamily="2"/>
              <a:buChar char="ü"/>
              <a:defRPr sz="1800" b="0" i="0" u="none" strike="noStrike" kern="0" cap="none" spc="0" baseline="0">
                <a:solidFill>
                  <a:srgbClr val="000000"/>
                </a:solidFill>
                <a:uFillTx/>
              </a:defRPr>
            </a:pPr>
            <a:r>
              <a:rPr lang="fr-FR">
                <a:solidFill>
                  <a:srgbClr val="000000"/>
                </a:solidFill>
                <a:latin typeface="Calibri"/>
              </a:rPr>
              <a:t>Protection sociale</a:t>
            </a:r>
          </a:p>
          <a:p>
            <a:pPr marL="342900" lvl="1" defTabSz="685800">
              <a:buSzPct val="100000"/>
              <a:buFont typeface="Wingdings" pitchFamily="2"/>
              <a:buChar char="ü"/>
              <a:defRPr sz="1800" b="0" i="0" u="none" strike="noStrike" kern="0" cap="none" spc="0" baseline="0">
                <a:solidFill>
                  <a:srgbClr val="000000"/>
                </a:solidFill>
                <a:uFillTx/>
              </a:defRPr>
            </a:pPr>
            <a:r>
              <a:rPr lang="fr-FR">
                <a:solidFill>
                  <a:srgbClr val="000000"/>
                </a:solidFill>
                <a:latin typeface="Calibri"/>
              </a:rPr>
              <a:t>Nutrition</a:t>
            </a:r>
          </a:p>
          <a:p>
            <a:pPr marL="342900" lvl="1" defTabSz="685800">
              <a:buSzPct val="100000"/>
              <a:buFont typeface="Wingdings" pitchFamily="2"/>
              <a:buChar char="ü"/>
              <a:defRPr sz="1800" b="0" i="0" u="none" strike="noStrike" kern="0" cap="none" spc="0" baseline="0">
                <a:solidFill>
                  <a:srgbClr val="000000"/>
                </a:solidFill>
                <a:uFillTx/>
              </a:defRPr>
            </a:pPr>
            <a:r>
              <a:rPr lang="fr-FR">
                <a:solidFill>
                  <a:srgbClr val="000000"/>
                </a:solidFill>
                <a:latin typeface="Calibri"/>
              </a:rPr>
              <a:t>Appui aux activités productives et génératrices de revenus</a:t>
            </a:r>
          </a:p>
          <a:p>
            <a:pPr marL="342900" lvl="1" defTabSz="685800">
              <a:buSzPct val="100000"/>
              <a:buFont typeface="Wingdings" pitchFamily="2"/>
              <a:buChar char="ü"/>
              <a:defRPr sz="1800" b="0" i="0" u="none" strike="noStrike" kern="0" cap="none" spc="0" baseline="0">
                <a:solidFill>
                  <a:srgbClr val="000000"/>
                </a:solidFill>
                <a:uFillTx/>
              </a:defRPr>
            </a:pPr>
            <a:endParaRPr lang="fr-FR">
              <a:solidFill>
                <a:srgbClr val="000000"/>
              </a:solidFill>
              <a:latin typeface="Calibri"/>
            </a:endParaRPr>
          </a:p>
          <a:p>
            <a:pPr defTabSz="685800">
              <a:buSzPct val="100000"/>
              <a:buFont typeface="Arial" pitchFamily="34"/>
              <a:buChar char="•"/>
              <a:defRPr sz="1800" b="0" i="0" u="none" strike="noStrike" kern="0" cap="none" spc="0" baseline="0">
                <a:solidFill>
                  <a:srgbClr val="000000"/>
                </a:solidFill>
                <a:uFillTx/>
              </a:defRPr>
            </a:pPr>
            <a:r>
              <a:rPr lang="fr-FR">
                <a:solidFill>
                  <a:srgbClr val="000000"/>
                </a:solidFill>
                <a:latin typeface="Calibri"/>
              </a:rPr>
              <a:t>Dialogue des parties prenantes en 2021 avec une synthèse des concertations sur les systèmes alimentaires (Niger – Nations Unies, 2021)</a:t>
            </a:r>
          </a:p>
        </p:txBody>
      </p:sp>
    </p:spTree>
    <p:extLst>
      <p:ext uri="{BB962C8B-B14F-4D97-AF65-F5344CB8AC3E}">
        <p14:creationId xmlns:p14="http://schemas.microsoft.com/office/powerpoint/2010/main" val="1689340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251518" y="1268757"/>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601672" y="1214750"/>
            <a:ext cx="7128794" cy="1084912"/>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sz="3300">
                <a:solidFill>
                  <a:srgbClr val="000000"/>
                </a:solidFill>
                <a:latin typeface="Calibri"/>
              </a:rPr>
              <a:t>Approche  de sécurité nutritionnelle durable au Niger</a:t>
            </a:r>
          </a:p>
        </p:txBody>
      </p:sp>
      <p:sp>
        <p:nvSpPr>
          <p:cNvPr id="4" name="Rectangle à coins arrondis 3"/>
          <p:cNvSpPr/>
          <p:nvPr/>
        </p:nvSpPr>
        <p:spPr>
          <a:xfrm>
            <a:off x="1385645" y="2564906"/>
            <a:ext cx="6102680" cy="59406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Prise en compte de SMART</a:t>
            </a:r>
          </a:p>
        </p:txBody>
      </p:sp>
      <p:pic>
        <p:nvPicPr>
          <p:cNvPr id="5" name="Image 4">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573780" y="3429001"/>
            <a:ext cx="3942437" cy="2160242"/>
          </a:xfrm>
          <a:prstGeom prst="rect">
            <a:avLst/>
          </a:prstGeom>
          <a:noFill/>
          <a:ln cap="flat">
            <a:noFill/>
          </a:ln>
        </p:spPr>
      </p:pic>
    </p:spTree>
    <p:extLst>
      <p:ext uri="{BB962C8B-B14F-4D97-AF65-F5344CB8AC3E}">
        <p14:creationId xmlns:p14="http://schemas.microsoft.com/office/powerpoint/2010/main" val="4050752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6"/>
          <p:cNvSpPr/>
          <p:nvPr/>
        </p:nvSpPr>
        <p:spPr>
          <a:xfrm>
            <a:off x="224853" y="1883213"/>
            <a:ext cx="3631366" cy="76392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19046" cap="flat">
            <a:solidFill>
              <a:srgbClr val="2C3C43"/>
            </a:solidFill>
            <a:prstDash val="solid"/>
            <a:miter/>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r>
              <a:rPr lang="fr-CA" sz="1350">
                <a:solidFill>
                  <a:srgbClr val="000000"/>
                </a:solidFill>
                <a:latin typeface="Trebuchet MS"/>
              </a:rPr>
              <a:t>Agenda 2030 des Nations Unies</a:t>
            </a:r>
          </a:p>
        </p:txBody>
      </p:sp>
      <p:pic>
        <p:nvPicPr>
          <p:cNvPr id="3" name="Image 8">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3923928" y="1916831"/>
            <a:ext cx="5220069" cy="3071691"/>
          </a:xfrm>
          <a:prstGeom prst="rect">
            <a:avLst/>
          </a:prstGeom>
          <a:noFill/>
          <a:ln cap="flat">
            <a:noFill/>
          </a:ln>
        </p:spPr>
      </p:pic>
      <p:sp>
        <p:nvSpPr>
          <p:cNvPr id="4" name="Rectangle 9"/>
          <p:cNvSpPr/>
          <p:nvPr/>
        </p:nvSpPr>
        <p:spPr>
          <a:xfrm>
            <a:off x="413537" y="3374993"/>
            <a:ext cx="2968053" cy="364859"/>
          </a:xfrm>
          <a:prstGeom prst="rect">
            <a:avLst/>
          </a:prstGeom>
          <a:solidFill>
            <a:srgbClr val="90C226"/>
          </a:solidFill>
          <a:ln w="19046" cap="flat">
            <a:solidFill>
              <a:srgbClr val="3A500A"/>
            </a:solidFill>
            <a:prstDash val="solid"/>
            <a:miter/>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r>
              <a:rPr lang="fr-CA" sz="1350">
                <a:solidFill>
                  <a:srgbClr val="FFFFFF"/>
                </a:solidFill>
                <a:latin typeface="Trebuchet MS"/>
              </a:rPr>
              <a:t>Changement climatique: objectif 6</a:t>
            </a:r>
          </a:p>
        </p:txBody>
      </p:sp>
      <p:sp>
        <p:nvSpPr>
          <p:cNvPr id="5" name="Rectangle à coins arrondis 4"/>
          <p:cNvSpPr/>
          <p:nvPr/>
        </p:nvSpPr>
        <p:spPr>
          <a:xfrm>
            <a:off x="1439652" y="1160751"/>
            <a:ext cx="6102680" cy="59406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Prise en compte ODD</a:t>
            </a:r>
          </a:p>
        </p:txBody>
      </p:sp>
      <p:sp>
        <p:nvSpPr>
          <p:cNvPr id="6" name="Rectangle 9"/>
          <p:cNvSpPr/>
          <p:nvPr/>
        </p:nvSpPr>
        <p:spPr>
          <a:xfrm>
            <a:off x="413537" y="2834933"/>
            <a:ext cx="2968053" cy="364859"/>
          </a:xfrm>
          <a:prstGeom prst="rect">
            <a:avLst/>
          </a:prstGeom>
          <a:solidFill>
            <a:srgbClr val="90C226"/>
          </a:solidFill>
          <a:ln w="19046" cap="flat">
            <a:solidFill>
              <a:srgbClr val="3A500A"/>
            </a:solidFill>
            <a:prstDash val="solid"/>
            <a:miter/>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r>
              <a:rPr lang="fr-CA" sz="1350">
                <a:solidFill>
                  <a:srgbClr val="FFFFFF"/>
                </a:solidFill>
                <a:latin typeface="Trebuchet MS"/>
              </a:rPr>
              <a:t>Faim Zéro: objectif 2</a:t>
            </a:r>
          </a:p>
        </p:txBody>
      </p:sp>
      <p:sp>
        <p:nvSpPr>
          <p:cNvPr id="7" name="Rectangle 9"/>
          <p:cNvSpPr/>
          <p:nvPr/>
        </p:nvSpPr>
        <p:spPr>
          <a:xfrm>
            <a:off x="467544" y="3969061"/>
            <a:ext cx="2968053" cy="364859"/>
          </a:xfrm>
          <a:prstGeom prst="rect">
            <a:avLst/>
          </a:prstGeom>
          <a:solidFill>
            <a:srgbClr val="90C226"/>
          </a:solidFill>
          <a:ln w="19046" cap="flat">
            <a:solidFill>
              <a:srgbClr val="3A500A"/>
            </a:solidFill>
            <a:prstDash val="solid"/>
            <a:miter/>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r>
              <a:rPr lang="fr-CA" sz="1350">
                <a:solidFill>
                  <a:srgbClr val="FFFFFF"/>
                </a:solidFill>
                <a:latin typeface="Trebuchet MS"/>
              </a:rPr>
              <a:t>Changement climatique: objectif 13</a:t>
            </a:r>
          </a:p>
        </p:txBody>
      </p:sp>
      <p:sp>
        <p:nvSpPr>
          <p:cNvPr id="8" name="Rectangle 9"/>
          <p:cNvSpPr/>
          <p:nvPr/>
        </p:nvSpPr>
        <p:spPr>
          <a:xfrm>
            <a:off x="467544" y="4563128"/>
            <a:ext cx="2968053" cy="364859"/>
          </a:xfrm>
          <a:prstGeom prst="rect">
            <a:avLst/>
          </a:prstGeom>
          <a:solidFill>
            <a:srgbClr val="90C226"/>
          </a:solidFill>
          <a:ln w="19046" cap="flat">
            <a:solidFill>
              <a:srgbClr val="3A500A"/>
            </a:solidFill>
            <a:prstDash val="solid"/>
            <a:miter/>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r>
              <a:rPr lang="fr-CA" sz="1350">
                <a:solidFill>
                  <a:srgbClr val="FFFFFF"/>
                </a:solidFill>
                <a:latin typeface="Trebuchet MS"/>
              </a:rPr>
              <a:t>….</a:t>
            </a:r>
          </a:p>
        </p:txBody>
      </p:sp>
    </p:spTree>
    <p:extLst>
      <p:ext uri="{BB962C8B-B14F-4D97-AF65-F5344CB8AC3E}">
        <p14:creationId xmlns:p14="http://schemas.microsoft.com/office/powerpoint/2010/main" val="3275906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493659" y="1322764"/>
            <a:ext cx="6102680" cy="59406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Formulation du cadre méthodologique</a:t>
            </a:r>
          </a:p>
        </p:txBody>
      </p:sp>
      <p:pic>
        <p:nvPicPr>
          <p:cNvPr id="3" name="Image 2" descr="TOC.jpg">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383867" y="2078851"/>
            <a:ext cx="4968552" cy="3618404"/>
          </a:xfrm>
          <a:prstGeom prst="rect">
            <a:avLst/>
          </a:prstGeom>
          <a:noFill/>
          <a:ln cap="flat">
            <a:noFill/>
          </a:ln>
        </p:spPr>
      </p:pic>
      <p:sp>
        <p:nvSpPr>
          <p:cNvPr id="4" name="Rectangle avec flèche vers la droite 3"/>
          <p:cNvSpPr/>
          <p:nvPr/>
        </p:nvSpPr>
        <p:spPr>
          <a:xfrm>
            <a:off x="251517" y="2294872"/>
            <a:ext cx="2970330" cy="2808310"/>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Prise en compte des stratégies nationales</a:t>
            </a:r>
            <a:endParaRPr lang="fr-CA" sz="1350">
              <a:solidFill>
                <a:srgbClr val="000000"/>
              </a:solidFill>
              <a:latin typeface="Calibri"/>
            </a:endParaRPr>
          </a:p>
        </p:txBody>
      </p:sp>
    </p:spTree>
    <p:extLst>
      <p:ext uri="{BB962C8B-B14F-4D97-AF65-F5344CB8AC3E}">
        <p14:creationId xmlns:p14="http://schemas.microsoft.com/office/powerpoint/2010/main" val="192573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05524" y="2834933"/>
            <a:ext cx="8370929" cy="1315745"/>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CA" sz="4050" dirty="0">
                <a:solidFill>
                  <a:srgbClr val="000000"/>
                </a:solidFill>
                <a:latin typeface="Calibri"/>
              </a:rPr>
              <a:t>Système nutritionnel durable pour le Niger</a:t>
            </a:r>
          </a:p>
        </p:txBody>
      </p:sp>
    </p:spTree>
    <p:extLst>
      <p:ext uri="{BB962C8B-B14F-4D97-AF65-F5344CB8AC3E}">
        <p14:creationId xmlns:p14="http://schemas.microsoft.com/office/powerpoint/2010/main" val="627413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97518" y="1106744"/>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547665" y="1322764"/>
            <a:ext cx="7128794" cy="577081"/>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sz="3300">
                <a:solidFill>
                  <a:srgbClr val="000000"/>
                </a:solidFill>
                <a:latin typeface="Calibri"/>
              </a:rPr>
              <a:t>Profil climat et CC</a:t>
            </a:r>
          </a:p>
        </p:txBody>
      </p:sp>
      <p:pic>
        <p:nvPicPr>
          <p:cNvPr id="4" name="Imag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303746" y="2672920"/>
            <a:ext cx="4319978" cy="2647784"/>
          </a:xfrm>
          <a:prstGeom prst="rect">
            <a:avLst/>
          </a:prstGeom>
          <a:noFill/>
          <a:ln cap="flat">
            <a:noFill/>
          </a:ln>
        </p:spPr>
      </p:pic>
      <p:sp>
        <p:nvSpPr>
          <p:cNvPr id="5" name="Rectangle à coins arrondis 4"/>
          <p:cNvSpPr/>
          <p:nvPr/>
        </p:nvSpPr>
        <p:spPr>
          <a:xfrm>
            <a:off x="1547665" y="1916832"/>
            <a:ext cx="6102680" cy="59406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Zones climatiques</a:t>
            </a:r>
          </a:p>
        </p:txBody>
      </p:sp>
    </p:spTree>
    <p:extLst>
      <p:ext uri="{BB962C8B-B14F-4D97-AF65-F5344CB8AC3E}">
        <p14:creationId xmlns:p14="http://schemas.microsoft.com/office/powerpoint/2010/main" val="801220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75557" y="2834933"/>
            <a:ext cx="7344815" cy="692497"/>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CA" sz="4050">
                <a:solidFill>
                  <a:srgbClr val="000000"/>
                </a:solidFill>
                <a:latin typeface="Calibri"/>
              </a:rPr>
              <a:t>Introduction</a:t>
            </a:r>
          </a:p>
        </p:txBody>
      </p:sp>
    </p:spTree>
    <p:extLst>
      <p:ext uri="{BB962C8B-B14F-4D97-AF65-F5344CB8AC3E}">
        <p14:creationId xmlns:p14="http://schemas.microsoft.com/office/powerpoint/2010/main" val="1250215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439652" y="1214751"/>
            <a:ext cx="6102680" cy="59406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Climat observé</a:t>
            </a:r>
          </a:p>
        </p:txBody>
      </p:sp>
      <p:pic>
        <p:nvPicPr>
          <p:cNvPr id="3" name="Image 3">
            <a:extLst>
              <a:ext uri="{FF2B5EF4-FFF2-40B4-BE49-F238E27FC236}">
                <a16:creationId xmlns:a16="http://schemas.microsoft.com/office/drawing/2014/main" id="{00000000-0000-0000-0000-000000000000}"/>
              </a:ext>
            </a:extLst>
          </p:cNvPr>
          <p:cNvPicPr>
            <a:picLocks noChangeAspect="1"/>
          </p:cNvPicPr>
          <p:nvPr/>
        </p:nvPicPr>
        <p:blipFill>
          <a:blip r:embed="rId2">
            <a:lum contrast="20000"/>
          </a:blip>
          <a:srcRect/>
          <a:stretch>
            <a:fillRect/>
          </a:stretch>
        </p:blipFill>
        <p:spPr>
          <a:xfrm>
            <a:off x="467545" y="1970838"/>
            <a:ext cx="3456383" cy="3564397"/>
          </a:xfrm>
          <a:prstGeom prst="rect">
            <a:avLst/>
          </a:prstGeom>
          <a:noFill/>
          <a:ln cap="flat">
            <a:noFill/>
          </a:ln>
        </p:spPr>
      </p:pic>
      <p:pic>
        <p:nvPicPr>
          <p:cNvPr id="4" name="Image 4">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4517996" y="2024845"/>
            <a:ext cx="3564397" cy="3348370"/>
          </a:xfrm>
          <a:prstGeom prst="rect">
            <a:avLst/>
          </a:prstGeom>
          <a:noFill/>
          <a:ln cap="flat">
            <a:noFill/>
          </a:ln>
        </p:spPr>
      </p:pic>
    </p:spTree>
    <p:extLst>
      <p:ext uri="{BB962C8B-B14F-4D97-AF65-F5344CB8AC3E}">
        <p14:creationId xmlns:p14="http://schemas.microsoft.com/office/powerpoint/2010/main" val="240371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515781" y="1353707"/>
            <a:ext cx="4112441" cy="4150578"/>
          </a:xfrm>
          <a:prstGeom prst="rect">
            <a:avLst/>
          </a:prstGeom>
          <a:noFill/>
          <a:ln cap="flat">
            <a:noFill/>
          </a:ln>
        </p:spPr>
      </p:pic>
    </p:spTree>
    <p:extLst>
      <p:ext uri="{BB962C8B-B14F-4D97-AF65-F5344CB8AC3E}">
        <p14:creationId xmlns:p14="http://schemas.microsoft.com/office/powerpoint/2010/main" val="235867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439652" y="1214751"/>
            <a:ext cx="6102680" cy="59406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Projection climatique (CC)</a:t>
            </a:r>
          </a:p>
        </p:txBody>
      </p:sp>
      <p:pic>
        <p:nvPicPr>
          <p:cNvPr id="3" name="Imag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655678" y="1916831"/>
            <a:ext cx="5670633" cy="3621291"/>
          </a:xfrm>
          <a:prstGeom prst="rect">
            <a:avLst/>
          </a:prstGeom>
          <a:noFill/>
          <a:ln cap="flat">
            <a:noFill/>
          </a:ln>
        </p:spPr>
      </p:pic>
    </p:spTree>
    <p:extLst>
      <p:ext uri="{BB962C8B-B14F-4D97-AF65-F5344CB8AC3E}">
        <p14:creationId xmlns:p14="http://schemas.microsoft.com/office/powerpoint/2010/main" val="1622382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709678" y="1268757"/>
            <a:ext cx="5724633" cy="4266471"/>
          </a:xfrm>
          <a:prstGeom prst="rect">
            <a:avLst/>
          </a:prstGeom>
          <a:noFill/>
          <a:ln cap="flat">
            <a:noFill/>
          </a:ln>
        </p:spPr>
      </p:pic>
    </p:spTree>
    <p:extLst>
      <p:ext uri="{BB962C8B-B14F-4D97-AF65-F5344CB8AC3E}">
        <p14:creationId xmlns:p14="http://schemas.microsoft.com/office/powerpoint/2010/main" val="317557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97518" y="1106744"/>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547665" y="1322764"/>
            <a:ext cx="7128794" cy="577081"/>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sz="3300">
                <a:solidFill>
                  <a:srgbClr val="000000"/>
                </a:solidFill>
                <a:latin typeface="Calibri"/>
              </a:rPr>
              <a:t>Profil alimentaire et nutritionnel</a:t>
            </a:r>
          </a:p>
        </p:txBody>
      </p:sp>
      <p:sp>
        <p:nvSpPr>
          <p:cNvPr id="4" name="Rectangle à coins arrondis 3"/>
          <p:cNvSpPr/>
          <p:nvPr/>
        </p:nvSpPr>
        <p:spPr>
          <a:xfrm>
            <a:off x="413538" y="2888940"/>
            <a:ext cx="8478943" cy="108012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La malnutrition: enjeu majeur de la sécurité alimentaire et nutritionnel au Niger</a:t>
            </a:r>
          </a:p>
        </p:txBody>
      </p:sp>
    </p:spTree>
    <p:extLst>
      <p:ext uri="{BB962C8B-B14F-4D97-AF65-F5344CB8AC3E}">
        <p14:creationId xmlns:p14="http://schemas.microsoft.com/office/powerpoint/2010/main" val="99986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59531" y="1160751"/>
            <a:ext cx="8154902" cy="486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Vulnérabilité</a:t>
            </a:r>
          </a:p>
        </p:txBody>
      </p:sp>
      <p:pic>
        <p:nvPicPr>
          <p:cNvPr id="3" name="Imag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195732" y="1754811"/>
            <a:ext cx="4752525" cy="3564397"/>
          </a:xfrm>
          <a:prstGeom prst="rect">
            <a:avLst/>
          </a:prstGeom>
          <a:noFill/>
          <a:ln cap="flat">
            <a:noFill/>
          </a:ln>
        </p:spPr>
      </p:pic>
    </p:spTree>
    <p:extLst>
      <p:ext uri="{BB962C8B-B14F-4D97-AF65-F5344CB8AC3E}">
        <p14:creationId xmlns:p14="http://schemas.microsoft.com/office/powerpoint/2010/main" val="3727879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925705" y="1754812"/>
            <a:ext cx="5238579" cy="3456383"/>
          </a:xfrm>
          <a:prstGeom prst="rect">
            <a:avLst/>
          </a:prstGeom>
          <a:noFill/>
          <a:ln cap="flat">
            <a:noFill/>
          </a:ln>
        </p:spPr>
      </p:pic>
      <p:sp>
        <p:nvSpPr>
          <p:cNvPr id="3" name="ZoneTexte 2"/>
          <p:cNvSpPr txBox="1"/>
          <p:nvPr/>
        </p:nvSpPr>
        <p:spPr>
          <a:xfrm>
            <a:off x="1763686" y="1214751"/>
            <a:ext cx="5616626" cy="4847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b="1" i="1">
                <a:solidFill>
                  <a:srgbClr val="000000"/>
                </a:solidFill>
                <a:latin typeface="Calibri"/>
              </a:rPr>
              <a:t>Prévalence de l'anémie chez la femme en âge de procréer (source : FAOSTAT)</a:t>
            </a:r>
            <a:endParaRPr lang="fr-CA" sz="1350" b="1" i="1">
              <a:solidFill>
                <a:srgbClr val="000000"/>
              </a:solidFill>
              <a:latin typeface="Calibri"/>
            </a:endParaRPr>
          </a:p>
          <a:p>
            <a:pPr defTabSz="685800">
              <a:defRPr sz="1800" b="0" i="0" u="none" strike="noStrike" kern="0" cap="none" spc="0" baseline="0">
                <a:solidFill>
                  <a:srgbClr val="000000"/>
                </a:solidFill>
                <a:uFillTx/>
              </a:defRPr>
            </a:pPr>
            <a:endParaRPr lang="fr-CA" sz="1350">
              <a:solidFill>
                <a:srgbClr val="000000"/>
              </a:solidFill>
              <a:latin typeface="Calibri"/>
            </a:endParaRPr>
          </a:p>
        </p:txBody>
      </p:sp>
    </p:spTree>
    <p:extLst>
      <p:ext uri="{BB962C8B-B14F-4D97-AF65-F5344CB8AC3E}">
        <p14:creationId xmlns:p14="http://schemas.microsoft.com/office/powerpoint/2010/main" val="38803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655679" y="1916831"/>
            <a:ext cx="5400599" cy="3510390"/>
          </a:xfrm>
          <a:prstGeom prst="rect">
            <a:avLst/>
          </a:prstGeom>
          <a:noFill/>
          <a:ln cap="flat">
            <a:noFill/>
          </a:ln>
        </p:spPr>
      </p:pic>
      <p:sp>
        <p:nvSpPr>
          <p:cNvPr id="3" name="ZoneTexte 2"/>
          <p:cNvSpPr txBox="1"/>
          <p:nvPr/>
        </p:nvSpPr>
        <p:spPr>
          <a:xfrm>
            <a:off x="1763686" y="1214751"/>
            <a:ext cx="5616626" cy="484748"/>
          </a:xfrm>
          <a:prstGeom prst="rect">
            <a:avLst/>
          </a:prstGeom>
          <a:noFill/>
          <a:ln cap="flat">
            <a:noFill/>
          </a:ln>
        </p:spPr>
        <p:txBody>
          <a:bodyPr vert="horz" wrap="square" lIns="68580" tIns="34290" rIns="68580" bIns="34290" anchor="t" anchorCtr="0" compatLnSpc="1">
            <a:spAutoFit/>
          </a:bodyPr>
          <a:lstStyle/>
          <a:p>
            <a:pPr algn="ctr" defTabSz="685800">
              <a:defRPr sz="1800" b="0" i="0" u="none" strike="noStrike" kern="0" cap="none" spc="0" baseline="0">
                <a:solidFill>
                  <a:srgbClr val="000000"/>
                </a:solidFill>
                <a:uFillTx/>
              </a:defRPr>
            </a:pPr>
            <a:r>
              <a:rPr lang="fr-FR" sz="1350" b="1">
                <a:solidFill>
                  <a:srgbClr val="000000"/>
                </a:solidFill>
                <a:latin typeface="Calibri"/>
              </a:rPr>
              <a:t>Prévalence de l'obésité chez l'adulte (Source: FAOSTAT) </a:t>
            </a:r>
            <a:endParaRPr lang="fr-CA" sz="1350" b="1" i="1">
              <a:solidFill>
                <a:srgbClr val="000000"/>
              </a:solidFill>
              <a:latin typeface="Calibri"/>
            </a:endParaRPr>
          </a:p>
          <a:p>
            <a:pPr defTabSz="685800">
              <a:defRPr sz="1800" b="0" i="0" u="none" strike="noStrike" kern="0" cap="none" spc="0" baseline="0">
                <a:solidFill>
                  <a:srgbClr val="000000"/>
                </a:solidFill>
                <a:uFillTx/>
              </a:defRPr>
            </a:pPr>
            <a:endParaRPr lang="fr-CA" sz="1350">
              <a:solidFill>
                <a:srgbClr val="000000"/>
              </a:solidFill>
              <a:latin typeface="Calibri"/>
            </a:endParaRPr>
          </a:p>
        </p:txBody>
      </p:sp>
    </p:spTree>
    <p:extLst>
      <p:ext uri="{BB962C8B-B14F-4D97-AF65-F5344CB8AC3E}">
        <p14:creationId xmlns:p14="http://schemas.microsoft.com/office/powerpoint/2010/main" val="224320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59531" y="1160751"/>
            <a:ext cx="8154902" cy="486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Disponibilité</a:t>
            </a:r>
          </a:p>
        </p:txBody>
      </p:sp>
      <p:pic>
        <p:nvPicPr>
          <p:cNvPr id="3" name="Imag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97517" y="1700805"/>
            <a:ext cx="3996444" cy="2808310"/>
          </a:xfrm>
          <a:prstGeom prst="rect">
            <a:avLst/>
          </a:prstGeom>
          <a:noFill/>
          <a:ln cap="flat">
            <a:noFill/>
          </a:ln>
        </p:spPr>
      </p:pic>
      <p:pic>
        <p:nvPicPr>
          <p:cNvPr id="4" name="Imag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4463989" y="3050960"/>
            <a:ext cx="3996444" cy="2646296"/>
          </a:xfrm>
          <a:prstGeom prst="rect">
            <a:avLst/>
          </a:prstGeom>
          <a:noFill/>
          <a:ln cap="flat">
            <a:noFill/>
          </a:ln>
        </p:spPr>
      </p:pic>
    </p:spTree>
    <p:extLst>
      <p:ext uri="{BB962C8B-B14F-4D97-AF65-F5344CB8AC3E}">
        <p14:creationId xmlns:p14="http://schemas.microsoft.com/office/powerpoint/2010/main" val="41012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59531" y="1160751"/>
            <a:ext cx="8154902" cy="486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Accessibilité</a:t>
            </a:r>
          </a:p>
        </p:txBody>
      </p:sp>
      <p:grpSp>
        <p:nvGrpSpPr>
          <p:cNvPr id="3" name="Groupe 3"/>
          <p:cNvGrpSpPr/>
          <p:nvPr/>
        </p:nvGrpSpPr>
        <p:grpSpPr>
          <a:xfrm>
            <a:off x="1817692" y="1970838"/>
            <a:ext cx="4914614" cy="3510390"/>
            <a:chOff x="2423589" y="1484784"/>
            <a:chExt cx="6552819" cy="4680520"/>
          </a:xfrm>
        </p:grpSpPr>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423589" y="1484784"/>
              <a:ext cx="6552819" cy="4680520"/>
            </a:xfrm>
            <a:prstGeom prst="rect">
              <a:avLst/>
            </a:prstGeom>
            <a:noFill/>
            <a:ln cap="flat">
              <a:noFill/>
            </a:ln>
          </p:spPr>
        </p:pic>
        <p:sp>
          <p:nvSpPr>
            <p:cNvPr id="5" name="Rectangle 1415216507"/>
            <p:cNvSpPr/>
            <p:nvPr/>
          </p:nvSpPr>
          <p:spPr>
            <a:xfrm>
              <a:off x="8293982" y="1657350"/>
              <a:ext cx="506083" cy="382493"/>
            </a:xfrm>
            <a:prstGeom prst="rect">
              <a:avLst/>
            </a:prstGeom>
            <a:solidFill>
              <a:srgbClr val="FFFFFF"/>
            </a:solidFill>
            <a:ln w="25402" cap="flat">
              <a:solidFill>
                <a:srgbClr val="FFFFFF"/>
              </a:solidFill>
              <a:prstDash val="solid"/>
              <a:miter/>
            </a:ln>
          </p:spPr>
          <p:txBody>
            <a:bodyPr vert="horz" wrap="square" lIns="68580" tIns="34290" rIns="68580" bIns="34290" anchor="ctr" anchorCtr="0" compatLnSpc="1">
              <a:no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p:txBody>
        </p:sp>
      </p:grpSp>
    </p:spTree>
    <p:extLst>
      <p:ext uri="{BB962C8B-B14F-4D97-AF65-F5344CB8AC3E}">
        <p14:creationId xmlns:p14="http://schemas.microsoft.com/office/powerpoint/2010/main" val="674816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rot="173503">
            <a:off x="256783" y="3053854"/>
            <a:ext cx="4458125" cy="2462276"/>
          </a:xfrm>
          <a:prstGeom prst="rect">
            <a:avLst/>
          </a:prstGeom>
          <a:noFill/>
          <a:ln cap="flat">
            <a:noFill/>
          </a:ln>
        </p:spPr>
      </p:pic>
      <p:pic>
        <p:nvPicPr>
          <p:cNvPr id="3" name="Picture 5">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rot="741694">
            <a:off x="4046206" y="2770057"/>
            <a:ext cx="4860614" cy="2742198"/>
          </a:xfrm>
          <a:prstGeom prst="rect">
            <a:avLst/>
          </a:prstGeom>
          <a:noFill/>
          <a:ln cap="flat">
            <a:noFill/>
          </a:ln>
        </p:spPr>
      </p:pic>
      <p:sp>
        <p:nvSpPr>
          <p:cNvPr id="4" name="Flèche droite 1"/>
          <p:cNvSpPr/>
          <p:nvPr/>
        </p:nvSpPr>
        <p:spPr>
          <a:xfrm>
            <a:off x="251518" y="1160750"/>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5" name="ZoneTexte 2"/>
          <p:cNvSpPr txBox="1"/>
          <p:nvPr/>
        </p:nvSpPr>
        <p:spPr>
          <a:xfrm>
            <a:off x="1709679" y="1430777"/>
            <a:ext cx="6696740" cy="577081"/>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sz="3300">
                <a:solidFill>
                  <a:srgbClr val="000000"/>
                </a:solidFill>
                <a:latin typeface="Calibri"/>
              </a:rPr>
              <a:t>Portrait du Changement climatique</a:t>
            </a:r>
          </a:p>
        </p:txBody>
      </p:sp>
      <p:sp>
        <p:nvSpPr>
          <p:cNvPr id="6" name="Rectangle à coins arrondis 4"/>
          <p:cNvSpPr/>
          <p:nvPr/>
        </p:nvSpPr>
        <p:spPr>
          <a:xfrm>
            <a:off x="1061612" y="2240865"/>
            <a:ext cx="7722855" cy="59406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b="1">
                <a:solidFill>
                  <a:srgbClr val="000000"/>
                </a:solidFill>
                <a:latin typeface="Calibri"/>
              </a:rPr>
              <a:t>CC est devenu un enjeu sociétal majeur partout dans le monde – échos quasi quotidiens dans la presse</a:t>
            </a:r>
          </a:p>
        </p:txBody>
      </p:sp>
    </p:spTree>
    <p:extLst>
      <p:ext uri="{BB962C8B-B14F-4D97-AF65-F5344CB8AC3E}">
        <p14:creationId xmlns:p14="http://schemas.microsoft.com/office/powerpoint/2010/main" val="4181609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59531" y="1160751"/>
            <a:ext cx="8154902" cy="486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Utilisation</a:t>
            </a:r>
          </a:p>
        </p:txBody>
      </p:sp>
      <p:pic>
        <p:nvPicPr>
          <p:cNvPr id="3" name="Imag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277631" y="2564906"/>
            <a:ext cx="6210687" cy="3132350"/>
          </a:xfrm>
          <a:prstGeom prst="rect">
            <a:avLst/>
          </a:prstGeom>
          <a:noFill/>
          <a:ln cap="flat">
            <a:noFill/>
          </a:ln>
        </p:spPr>
      </p:pic>
      <p:sp>
        <p:nvSpPr>
          <p:cNvPr id="4" name="ZoneTexte 3"/>
          <p:cNvSpPr txBox="1"/>
          <p:nvPr/>
        </p:nvSpPr>
        <p:spPr>
          <a:xfrm>
            <a:off x="2303746" y="2024845"/>
            <a:ext cx="4320478" cy="4847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Score moyen de consommation alimentaire (SCA en %) des ménages par région (source: enquête EVIAM, 2020)</a:t>
            </a:r>
            <a:endParaRPr lang="fr-CA" sz="1350">
              <a:solidFill>
                <a:srgbClr val="000000"/>
              </a:solidFill>
              <a:latin typeface="Calibri"/>
            </a:endParaRPr>
          </a:p>
        </p:txBody>
      </p:sp>
    </p:spTree>
    <p:extLst>
      <p:ext uri="{BB962C8B-B14F-4D97-AF65-F5344CB8AC3E}">
        <p14:creationId xmlns:p14="http://schemas.microsoft.com/office/powerpoint/2010/main" val="392121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601672" y="1916832"/>
            <a:ext cx="5670626" cy="3672410"/>
          </a:xfrm>
          <a:prstGeom prst="rect">
            <a:avLst/>
          </a:prstGeom>
          <a:noFill/>
          <a:ln cap="flat">
            <a:noFill/>
          </a:ln>
        </p:spPr>
      </p:pic>
      <p:sp>
        <p:nvSpPr>
          <p:cNvPr id="3" name="ZoneTexte 2"/>
          <p:cNvSpPr txBox="1"/>
          <p:nvPr/>
        </p:nvSpPr>
        <p:spPr>
          <a:xfrm>
            <a:off x="2141733" y="1268757"/>
            <a:ext cx="4914545" cy="27699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Score de consommation alimentaire des ménages (SCA) par région</a:t>
            </a:r>
            <a:endParaRPr lang="fr-CA" sz="1350">
              <a:solidFill>
                <a:srgbClr val="000000"/>
              </a:solidFill>
              <a:latin typeface="Calibri"/>
            </a:endParaRPr>
          </a:p>
        </p:txBody>
      </p:sp>
    </p:spTree>
    <p:extLst>
      <p:ext uri="{BB962C8B-B14F-4D97-AF65-F5344CB8AC3E}">
        <p14:creationId xmlns:p14="http://schemas.microsoft.com/office/powerpoint/2010/main" val="91050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59531" y="1160751"/>
            <a:ext cx="8154902" cy="486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Diversification</a:t>
            </a:r>
          </a:p>
        </p:txBody>
      </p:sp>
      <p:pic>
        <p:nvPicPr>
          <p:cNvPr id="3" name="Imag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249739" y="2726919"/>
            <a:ext cx="3970316" cy="2834082"/>
          </a:xfrm>
          <a:prstGeom prst="rect">
            <a:avLst/>
          </a:prstGeom>
          <a:noFill/>
          <a:ln cap="flat">
            <a:noFill/>
          </a:ln>
        </p:spPr>
      </p:pic>
      <p:sp>
        <p:nvSpPr>
          <p:cNvPr id="4" name="ZoneTexte 3"/>
          <p:cNvSpPr txBox="1"/>
          <p:nvPr/>
        </p:nvSpPr>
        <p:spPr>
          <a:xfrm>
            <a:off x="1277631" y="1970839"/>
            <a:ext cx="6480721" cy="4847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Taux d'accès à une alimentation diversifiée par région et selon les groupes vulnérables : enfants (source : enquête SMART)</a:t>
            </a:r>
            <a:endParaRPr lang="fr-CA" sz="1350">
              <a:solidFill>
                <a:srgbClr val="000000"/>
              </a:solidFill>
              <a:latin typeface="Calibri"/>
            </a:endParaRPr>
          </a:p>
        </p:txBody>
      </p:sp>
    </p:spTree>
    <p:extLst>
      <p:ext uri="{BB962C8B-B14F-4D97-AF65-F5344CB8AC3E}">
        <p14:creationId xmlns:p14="http://schemas.microsoft.com/office/powerpoint/2010/main" val="3975754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195732" y="2078852"/>
            <a:ext cx="4133001" cy="3099487"/>
          </a:xfrm>
          <a:prstGeom prst="rect">
            <a:avLst/>
          </a:prstGeom>
          <a:noFill/>
          <a:ln cap="flat">
            <a:noFill/>
          </a:ln>
        </p:spPr>
      </p:pic>
      <p:sp>
        <p:nvSpPr>
          <p:cNvPr id="3" name="ZoneTexte 4"/>
          <p:cNvSpPr txBox="1"/>
          <p:nvPr/>
        </p:nvSpPr>
        <p:spPr>
          <a:xfrm>
            <a:off x="1331638" y="1322764"/>
            <a:ext cx="6480721" cy="4847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Taux d'accès à une alimentation diversifiée par région et selon les groupes vulnérables : les femmes  (source : enquête SMART)</a:t>
            </a:r>
            <a:endParaRPr lang="fr-CA" sz="1350">
              <a:solidFill>
                <a:srgbClr val="000000"/>
              </a:solidFill>
              <a:latin typeface="Calibri"/>
            </a:endParaRPr>
          </a:p>
        </p:txBody>
      </p:sp>
    </p:spTree>
    <p:extLst>
      <p:ext uri="{BB962C8B-B14F-4D97-AF65-F5344CB8AC3E}">
        <p14:creationId xmlns:p14="http://schemas.microsoft.com/office/powerpoint/2010/main" val="304174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59531" y="1160751"/>
            <a:ext cx="8154902" cy="486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Eau et Assainissement</a:t>
            </a:r>
          </a:p>
        </p:txBody>
      </p:sp>
      <p:pic>
        <p:nvPicPr>
          <p:cNvPr id="3" name="Imag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817692" y="1862824"/>
            <a:ext cx="4860539" cy="3618404"/>
          </a:xfrm>
          <a:prstGeom prst="rect">
            <a:avLst/>
          </a:prstGeom>
          <a:noFill/>
          <a:ln cap="flat">
            <a:noFill/>
          </a:ln>
        </p:spPr>
      </p:pic>
    </p:spTree>
    <p:extLst>
      <p:ext uri="{BB962C8B-B14F-4D97-AF65-F5344CB8AC3E}">
        <p14:creationId xmlns:p14="http://schemas.microsoft.com/office/powerpoint/2010/main" val="2736374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59531" y="1160751"/>
            <a:ext cx="8154902" cy="486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Stabilité</a:t>
            </a:r>
          </a:p>
        </p:txBody>
      </p:sp>
      <p:pic>
        <p:nvPicPr>
          <p:cNvPr id="3" name="Imag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303746" y="2078852"/>
            <a:ext cx="4320478" cy="3726410"/>
          </a:xfrm>
          <a:prstGeom prst="rect">
            <a:avLst/>
          </a:prstGeom>
          <a:noFill/>
          <a:ln cap="flat">
            <a:noFill/>
          </a:ln>
        </p:spPr>
      </p:pic>
      <p:sp>
        <p:nvSpPr>
          <p:cNvPr id="4" name="ZoneTexte 3"/>
          <p:cNvSpPr txBox="1"/>
          <p:nvPr/>
        </p:nvSpPr>
        <p:spPr>
          <a:xfrm>
            <a:off x="1439652" y="1700804"/>
            <a:ext cx="6102680" cy="276999"/>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350" b="1">
                <a:solidFill>
                  <a:srgbClr val="000000"/>
                </a:solidFill>
                <a:latin typeface="Calibri"/>
              </a:rPr>
              <a:t>Variabilité de la production alimentaire par habitant (source: FAOSTAT)</a:t>
            </a:r>
            <a:endParaRPr lang="fr-CA" sz="1350" b="1">
              <a:solidFill>
                <a:srgbClr val="000000"/>
              </a:solidFill>
              <a:latin typeface="Calibri"/>
            </a:endParaRPr>
          </a:p>
        </p:txBody>
      </p:sp>
    </p:spTree>
    <p:extLst>
      <p:ext uri="{BB962C8B-B14F-4D97-AF65-F5344CB8AC3E}">
        <p14:creationId xmlns:p14="http://schemas.microsoft.com/office/powerpoint/2010/main" val="3595621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2"/>
          <p:cNvGrpSpPr/>
          <p:nvPr/>
        </p:nvGrpSpPr>
        <p:grpSpPr>
          <a:xfrm>
            <a:off x="1439651" y="1916831"/>
            <a:ext cx="5454606" cy="3672500"/>
            <a:chOff x="1919535" y="1412775"/>
            <a:chExt cx="7272808" cy="4896666"/>
          </a:xfrm>
        </p:grpSpPr>
        <p:pic>
          <p:nvPicPr>
            <p:cNvPr id="3" name="Picture 4">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919535" y="1412775"/>
              <a:ext cx="7272808" cy="4896666"/>
            </a:xfrm>
            <a:prstGeom prst="rect">
              <a:avLst/>
            </a:prstGeom>
            <a:noFill/>
            <a:ln cap="flat">
              <a:noFill/>
            </a:ln>
          </p:spPr>
        </p:pic>
        <p:sp>
          <p:nvSpPr>
            <p:cNvPr id="4" name="Rectangle 1880066985"/>
            <p:cNvSpPr/>
            <p:nvPr/>
          </p:nvSpPr>
          <p:spPr>
            <a:xfrm>
              <a:off x="8149672" y="1874821"/>
              <a:ext cx="810569" cy="451384"/>
            </a:xfrm>
            <a:prstGeom prst="rect">
              <a:avLst/>
            </a:prstGeom>
            <a:solidFill>
              <a:srgbClr val="FFFFFF"/>
            </a:solidFill>
            <a:ln w="25402" cap="flat">
              <a:solidFill>
                <a:srgbClr val="FFFFFF"/>
              </a:solidFill>
              <a:prstDash val="solid"/>
              <a:miter/>
            </a:ln>
          </p:spPr>
          <p:txBody>
            <a:bodyPr vert="horz" wrap="square" lIns="68580" tIns="34290" rIns="68580" bIns="34290" anchor="ctr" anchorCtr="0" compatLnSpc="1">
              <a:no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p:txBody>
        </p:sp>
      </p:grpSp>
      <p:sp>
        <p:nvSpPr>
          <p:cNvPr id="5" name="ZoneTexte 4"/>
          <p:cNvSpPr txBox="1"/>
          <p:nvPr/>
        </p:nvSpPr>
        <p:spPr>
          <a:xfrm>
            <a:off x="1439652" y="1700804"/>
            <a:ext cx="6102680" cy="276999"/>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Stabilité et absence de violence (source: FAOSTAT)</a:t>
            </a:r>
            <a:endParaRPr lang="fr-CA" sz="1350" b="1">
              <a:solidFill>
                <a:srgbClr val="000000"/>
              </a:solidFill>
              <a:latin typeface="Calibri"/>
            </a:endParaRPr>
          </a:p>
        </p:txBody>
      </p:sp>
    </p:spTree>
    <p:extLst>
      <p:ext uri="{BB962C8B-B14F-4D97-AF65-F5344CB8AC3E}">
        <p14:creationId xmlns:p14="http://schemas.microsoft.com/office/powerpoint/2010/main" val="3878233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97518" y="1106744"/>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547665" y="1322764"/>
            <a:ext cx="7128794" cy="577081"/>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sz="3300">
                <a:solidFill>
                  <a:srgbClr val="000000"/>
                </a:solidFill>
                <a:latin typeface="Calibri"/>
              </a:rPr>
              <a:t>Nexus Climat-Santé-Nutrition</a:t>
            </a:r>
          </a:p>
        </p:txBody>
      </p:sp>
      <p:sp>
        <p:nvSpPr>
          <p:cNvPr id="4" name="Rectangle à coins arrondis 3"/>
          <p:cNvSpPr/>
          <p:nvPr/>
        </p:nvSpPr>
        <p:spPr>
          <a:xfrm>
            <a:off x="629565" y="2240866"/>
            <a:ext cx="8154902" cy="486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Climat-Santé</a:t>
            </a:r>
          </a:p>
        </p:txBody>
      </p:sp>
      <p:pic>
        <p:nvPicPr>
          <p:cNvPr id="5" name="Image 4">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167847" y="2834933"/>
            <a:ext cx="3888431" cy="2808310"/>
          </a:xfrm>
          <a:prstGeom prst="rect">
            <a:avLst/>
          </a:prstGeom>
          <a:noFill/>
          <a:ln cap="flat">
            <a:noFill/>
          </a:ln>
        </p:spPr>
      </p:pic>
      <p:sp>
        <p:nvSpPr>
          <p:cNvPr id="6" name="ZoneTexte 5"/>
          <p:cNvSpPr txBox="1"/>
          <p:nvPr/>
        </p:nvSpPr>
        <p:spPr>
          <a:xfrm>
            <a:off x="3761908" y="5535235"/>
            <a:ext cx="2430269" cy="276999"/>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CA" sz="1350">
                <a:solidFill>
                  <a:srgbClr val="000000"/>
                </a:solidFill>
                <a:latin typeface="Calibri"/>
              </a:rPr>
              <a:t>Source, Mody (2019)</a:t>
            </a:r>
          </a:p>
        </p:txBody>
      </p:sp>
    </p:spTree>
    <p:extLst>
      <p:ext uri="{BB962C8B-B14F-4D97-AF65-F5344CB8AC3E}">
        <p14:creationId xmlns:p14="http://schemas.microsoft.com/office/powerpoint/2010/main" val="4151729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Retard_Croissance_vs_rechauffement.jpg">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2465766" y="2456892"/>
            <a:ext cx="4482498" cy="3401945"/>
          </a:xfrm>
          <a:prstGeom prst="rect">
            <a:avLst/>
          </a:prstGeom>
          <a:noFill/>
          <a:ln cap="flat">
            <a:noFill/>
          </a:ln>
        </p:spPr>
      </p:pic>
      <p:sp>
        <p:nvSpPr>
          <p:cNvPr id="3" name="Rectangle à coins arrondis 2"/>
          <p:cNvSpPr/>
          <p:nvPr/>
        </p:nvSpPr>
        <p:spPr>
          <a:xfrm>
            <a:off x="629565" y="1268758"/>
            <a:ext cx="8154902" cy="486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Climat-Nutrition</a:t>
            </a:r>
          </a:p>
        </p:txBody>
      </p:sp>
      <p:sp>
        <p:nvSpPr>
          <p:cNvPr id="4" name="ZoneTexte 3"/>
          <p:cNvSpPr txBox="1"/>
          <p:nvPr/>
        </p:nvSpPr>
        <p:spPr>
          <a:xfrm>
            <a:off x="2411759" y="1970839"/>
            <a:ext cx="5346593" cy="692497"/>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incidence du réchauffement climatique et retard de croissance des enfants de moins de 5 ans (source: FAOSTAT et Banque Mondiale et Extrapolation)</a:t>
            </a:r>
            <a:endParaRPr lang="fr-CA" sz="1350">
              <a:solidFill>
                <a:srgbClr val="000000"/>
              </a:solidFill>
              <a:latin typeface="Calibri"/>
            </a:endParaRPr>
          </a:p>
        </p:txBody>
      </p:sp>
      <p:sp>
        <p:nvSpPr>
          <p:cNvPr id="5" name="Parchemin vertical 4"/>
          <p:cNvSpPr/>
          <p:nvPr/>
        </p:nvSpPr>
        <p:spPr>
          <a:xfrm>
            <a:off x="359530" y="2564906"/>
            <a:ext cx="2376263" cy="2700303"/>
          </a:xfrm>
          <a:custGeom>
            <a:avLst/>
            <a:gdLst>
              <a:gd name="f0" fmla="val 10800000"/>
              <a:gd name="f1" fmla="val 5400000"/>
              <a:gd name="f2" fmla="val 16200000"/>
              <a:gd name="f3" fmla="val 180"/>
              <a:gd name="f4" fmla="val w"/>
              <a:gd name="f5" fmla="val h"/>
              <a:gd name="f6" fmla="val ss"/>
              <a:gd name="f7" fmla="val 0"/>
              <a:gd name="f8" fmla="+- 0 0 5400000"/>
              <a:gd name="f9" fmla="+- 0 0 10800000"/>
              <a:gd name="f10" fmla="val 12500"/>
              <a:gd name="f11" fmla="+- 0 0 -90"/>
              <a:gd name="f12" fmla="+- 0 0 -270"/>
              <a:gd name="f13" fmla="abs f4"/>
              <a:gd name="f14" fmla="abs f5"/>
              <a:gd name="f15" fmla="abs f6"/>
              <a:gd name="f16" fmla="*/ f11 f0 1"/>
              <a:gd name="f17" fmla="*/ f12 f0 1"/>
              <a:gd name="f18" fmla="?: f13 f4 1"/>
              <a:gd name="f19" fmla="?: f14 f5 1"/>
              <a:gd name="f20" fmla="?: f15 f6 1"/>
              <a:gd name="f21" fmla="*/ f16 1 f3"/>
              <a:gd name="f22" fmla="*/ f17 1 f3"/>
              <a:gd name="f23" fmla="*/ f18 1 21600"/>
              <a:gd name="f24" fmla="*/ f19 1 21600"/>
              <a:gd name="f25" fmla="*/ 21600 f18 1"/>
              <a:gd name="f26" fmla="*/ 21600 f19 1"/>
              <a:gd name="f27" fmla="+- f21 0 f1"/>
              <a:gd name="f28" fmla="+- f22 0 f1"/>
              <a:gd name="f29" fmla="min f24 f23"/>
              <a:gd name="f30" fmla="*/ f25 1 f20"/>
              <a:gd name="f31" fmla="*/ f26 1 f20"/>
              <a:gd name="f32" fmla="val f30"/>
              <a:gd name="f33" fmla="val f31"/>
              <a:gd name="f34" fmla="*/ f7 f29 1"/>
              <a:gd name="f35" fmla="+- f33 0 f7"/>
              <a:gd name="f36" fmla="+- f32 0 f7"/>
              <a:gd name="f37" fmla="*/ f33 f29 1"/>
              <a:gd name="f38" fmla="*/ f35 1 2"/>
              <a:gd name="f39" fmla="min f36 f35"/>
              <a:gd name="f40" fmla="+- f7 f38 0"/>
              <a:gd name="f41" fmla="*/ f39 f10 1"/>
              <a:gd name="f42" fmla="*/ f41 1 100000"/>
              <a:gd name="f43" fmla="*/ f40 f29 1"/>
              <a:gd name="f44" fmla="*/ f42 1 2"/>
              <a:gd name="f45" fmla="*/ f42 1 4"/>
              <a:gd name="f46" fmla="+- f42 f42 0"/>
              <a:gd name="f47" fmla="+- f32 0 f42"/>
              <a:gd name="f48" fmla="+- f33 0 f42"/>
              <a:gd name="f49" fmla="*/ f42 f29 1"/>
              <a:gd name="f50" fmla="+- f42 f44 0"/>
              <a:gd name="f51" fmla="+- f32 0 f44"/>
              <a:gd name="f52" fmla="+- f33 0 f44"/>
              <a:gd name="f53" fmla="*/ f47 f29 1"/>
              <a:gd name="f54" fmla="*/ f44 f29 1"/>
              <a:gd name="f55" fmla="*/ f45 f29 1"/>
              <a:gd name="f56" fmla="*/ f48 f29 1"/>
              <a:gd name="f57" fmla="*/ f46 f29 1"/>
              <a:gd name="f58" fmla="*/ f52 f29 1"/>
              <a:gd name="f59" fmla="*/ f51 f29 1"/>
              <a:gd name="f60" fmla="*/ f50 f29 1"/>
            </a:gdLst>
            <a:ahLst/>
            <a:cxnLst>
              <a:cxn ang="3cd4">
                <a:pos x="hc" y="t"/>
              </a:cxn>
              <a:cxn ang="0">
                <a:pos x="r" y="vc"/>
              </a:cxn>
              <a:cxn ang="cd4">
                <a:pos x="hc" y="b"/>
              </a:cxn>
              <a:cxn ang="cd2">
                <a:pos x="l" y="vc"/>
              </a:cxn>
              <a:cxn ang="f27">
                <a:pos x="f49" y="f43"/>
              </a:cxn>
              <a:cxn ang="f28">
                <a:pos x="f53" y="f43"/>
              </a:cxn>
            </a:cxnLst>
            <a:rect l="f49" t="f49" r="f53" b="f58"/>
            <a:pathLst>
              <a:path stroke="0">
                <a:moveTo>
                  <a:pt x="f54" y="f37"/>
                </a:moveTo>
                <a:arcTo wR="f54" hR="f54" stAng="f1" swAng="f8"/>
                <a:lnTo>
                  <a:pt x="f54" y="f58"/>
                </a:lnTo>
                <a:arcTo wR="f55" hR="f55" stAng="f1" swAng="f9"/>
                <a:lnTo>
                  <a:pt x="f49" y="f56"/>
                </a:lnTo>
                <a:lnTo>
                  <a:pt x="f49" y="f54"/>
                </a:lnTo>
                <a:arcTo wR="f54" hR="f54" stAng="f0" swAng="f1"/>
                <a:lnTo>
                  <a:pt x="f59" y="f34"/>
                </a:lnTo>
                <a:arcTo wR="f54" hR="f54" stAng="f2" swAng="f0"/>
                <a:lnTo>
                  <a:pt x="f53" y="f49"/>
                </a:lnTo>
                <a:lnTo>
                  <a:pt x="f53" y="f58"/>
                </a:lnTo>
                <a:arcTo wR="f54" hR="f54" stAng="f7" swAng="f1"/>
                <a:close/>
                <a:moveTo>
                  <a:pt x="f57" y="f54"/>
                </a:moveTo>
                <a:arcTo wR="f54" hR="f54" stAng="f7" swAng="f1"/>
                <a:arcTo wR="f55" hR="f55" stAng="f1" swAng="f0"/>
                <a:close/>
              </a:path>
              <a:path stroke="0">
                <a:moveTo>
                  <a:pt x="f57" y="f54"/>
                </a:moveTo>
                <a:arcTo wR="f54" hR="f54" stAng="f7" swAng="f1"/>
                <a:arcTo wR="f55" hR="f55" stAng="f1" swAng="f0"/>
                <a:close/>
                <a:moveTo>
                  <a:pt x="f49" y="f58"/>
                </a:moveTo>
                <a:arcTo wR="f54" hR="f54" stAng="f7" swAng="f2"/>
                <a:arcTo wR="f55" hR="f55" stAng="f2" swAng="f0"/>
                <a:close/>
              </a:path>
              <a:path fill="none">
                <a:moveTo>
                  <a:pt x="f49" y="f56"/>
                </a:moveTo>
                <a:lnTo>
                  <a:pt x="f49" y="f54"/>
                </a:lnTo>
                <a:arcTo wR="f54" hR="f54" stAng="f0" swAng="f1"/>
                <a:lnTo>
                  <a:pt x="f59" y="f34"/>
                </a:lnTo>
                <a:arcTo wR="f54" hR="f54" stAng="f2" swAng="f0"/>
                <a:lnTo>
                  <a:pt x="f53" y="f49"/>
                </a:lnTo>
                <a:lnTo>
                  <a:pt x="f53" y="f58"/>
                </a:lnTo>
                <a:arcTo wR="f54" hR="f54" stAng="f7" swAng="f1"/>
                <a:lnTo>
                  <a:pt x="f54" y="f37"/>
                </a:lnTo>
                <a:arcTo wR="f54" hR="f54" stAng="f1" swAng="f0"/>
                <a:close/>
                <a:moveTo>
                  <a:pt x="f60" y="f34"/>
                </a:moveTo>
                <a:arcTo wR="f54" hR="f54" stAng="f2" swAng="f0"/>
                <a:arcTo wR="f55" hR="f55" stAng="f1" swAng="f0"/>
                <a:lnTo>
                  <a:pt x="f57" y="f54"/>
                </a:lnTo>
                <a:moveTo>
                  <a:pt x="f53" y="f49"/>
                </a:moveTo>
                <a:lnTo>
                  <a:pt x="f60" y="f49"/>
                </a:lnTo>
                <a:moveTo>
                  <a:pt x="f54" y="f56"/>
                </a:moveTo>
                <a:arcTo wR="f55" hR="f55" stAng="f2" swAng="f0"/>
                <a:lnTo>
                  <a:pt x="f49" y="f58"/>
                </a:lnTo>
                <a:moveTo>
                  <a:pt x="f54" y="f37"/>
                </a:moveTo>
                <a:arcTo wR="f54" hR="f54" stAng="f1" swAng="f8"/>
                <a:lnTo>
                  <a:pt x="f49" y="f56"/>
                </a:lnTo>
              </a:path>
            </a:pathLst>
          </a:custGeom>
          <a:solidFill>
            <a:srgbClr val="FF00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500" b="1">
                <a:solidFill>
                  <a:srgbClr val="FFFFFF"/>
                </a:solidFill>
                <a:latin typeface="Calibri"/>
              </a:rPr>
              <a:t>Blom et al. (2022)</a:t>
            </a:r>
          </a:p>
          <a:p>
            <a:pPr algn="ctr" defTabSz="685800">
              <a:defRPr sz="1800" b="0" i="0" u="none" strike="noStrike" kern="0" cap="none" spc="0" baseline="0">
                <a:solidFill>
                  <a:srgbClr val="000000"/>
                </a:solidFill>
                <a:uFillTx/>
              </a:defRPr>
            </a:pPr>
            <a:endParaRPr lang="fr-CA" sz="1500" b="1">
              <a:solidFill>
                <a:srgbClr val="FFFFFF"/>
              </a:solidFill>
              <a:latin typeface="Calibri"/>
            </a:endParaRPr>
          </a:p>
          <a:p>
            <a:pPr algn="ctr" defTabSz="685800">
              <a:defRPr sz="1800" b="0" i="0" u="none" strike="noStrike" kern="0" cap="none" spc="0" baseline="0">
                <a:solidFill>
                  <a:srgbClr val="000000"/>
                </a:solidFill>
                <a:uFillTx/>
              </a:defRPr>
            </a:pPr>
            <a:endParaRPr lang="fr-CA" sz="1500" b="1">
              <a:solidFill>
                <a:srgbClr val="FFFFFF"/>
              </a:solidFill>
              <a:latin typeface="Calibri"/>
            </a:endParaRPr>
          </a:p>
          <a:p>
            <a:pPr algn="ctr" defTabSz="685800">
              <a:defRPr sz="1800" b="0" i="0" u="none" strike="noStrike" kern="0" cap="none" spc="0" baseline="0">
                <a:solidFill>
                  <a:srgbClr val="000000"/>
                </a:solidFill>
                <a:uFillTx/>
              </a:defRPr>
            </a:pPr>
            <a:r>
              <a:rPr lang="fr-CA" sz="1500" b="1">
                <a:solidFill>
                  <a:srgbClr val="FFFFFF"/>
                </a:solidFill>
                <a:latin typeface="Calibri"/>
              </a:rPr>
              <a:t>2 ° C de réchauffement</a:t>
            </a:r>
          </a:p>
          <a:p>
            <a:pPr algn="ctr" defTabSz="685800">
              <a:defRPr sz="1800" b="0" i="0" u="none" strike="noStrike" kern="0" cap="none" spc="0" baseline="0">
                <a:solidFill>
                  <a:srgbClr val="000000"/>
                </a:solidFill>
                <a:uFillTx/>
              </a:defRPr>
            </a:pPr>
            <a:endParaRPr lang="fr-CA" sz="1500" b="1">
              <a:solidFill>
                <a:srgbClr val="FFFFFF"/>
              </a:solidFill>
              <a:latin typeface="Calibri"/>
            </a:endParaRPr>
          </a:p>
          <a:p>
            <a:pPr algn="ctr" defTabSz="685800">
              <a:defRPr sz="1800" b="0" i="0" u="none" strike="noStrike" kern="0" cap="none" spc="0" baseline="0">
                <a:solidFill>
                  <a:srgbClr val="000000"/>
                </a:solidFill>
                <a:uFillTx/>
              </a:defRPr>
            </a:pPr>
            <a:r>
              <a:rPr lang="fr-CA" sz="1500" b="1">
                <a:solidFill>
                  <a:srgbClr val="FFFFFF"/>
                </a:solidFill>
                <a:latin typeface="Calibri"/>
              </a:rPr>
              <a:t>↓</a:t>
            </a:r>
          </a:p>
          <a:p>
            <a:pPr algn="ctr" defTabSz="685800">
              <a:defRPr sz="1800" b="0" i="0" u="none" strike="noStrike" kern="0" cap="none" spc="0" baseline="0">
                <a:solidFill>
                  <a:srgbClr val="000000"/>
                </a:solidFill>
                <a:uFillTx/>
              </a:defRPr>
            </a:pPr>
            <a:endParaRPr lang="fr-CA" sz="1500" b="1">
              <a:solidFill>
                <a:srgbClr val="FFFFFF"/>
              </a:solidFill>
              <a:latin typeface="Calibri"/>
            </a:endParaRPr>
          </a:p>
          <a:p>
            <a:pPr algn="ctr" defTabSz="685800">
              <a:defRPr sz="1800" b="0" i="0" u="none" strike="noStrike" kern="0" cap="none" spc="0" baseline="0">
                <a:solidFill>
                  <a:srgbClr val="000000"/>
                </a:solidFill>
                <a:uFillTx/>
              </a:defRPr>
            </a:pPr>
            <a:r>
              <a:rPr lang="fr-CA" sz="1500" b="1">
                <a:solidFill>
                  <a:srgbClr val="FFFFFF"/>
                </a:solidFill>
                <a:latin typeface="Calibri"/>
              </a:rPr>
              <a:t>7% en malnutrition</a:t>
            </a:r>
          </a:p>
        </p:txBody>
      </p:sp>
    </p:spTree>
    <p:extLst>
      <p:ext uri="{BB962C8B-B14F-4D97-AF65-F5344CB8AC3E}">
        <p14:creationId xmlns:p14="http://schemas.microsoft.com/office/powerpoint/2010/main" val="3159583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97518" y="1376771"/>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547665" y="1160750"/>
            <a:ext cx="7344815" cy="1592744"/>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3300" b="1">
                <a:solidFill>
                  <a:srgbClr val="000000"/>
                </a:solidFill>
                <a:latin typeface="Calibri"/>
              </a:rPr>
              <a:t>Incidence du CC sur la sécurité alimentaire et nutritionnelle et vice-versa</a:t>
            </a:r>
            <a:endParaRPr lang="fr-CA" sz="3300" b="1">
              <a:solidFill>
                <a:srgbClr val="000000"/>
              </a:solidFill>
              <a:latin typeface="Calibri"/>
            </a:endParaRPr>
          </a:p>
        </p:txBody>
      </p:sp>
    </p:spTree>
    <p:extLst>
      <p:ext uri="{BB962C8B-B14F-4D97-AF65-F5344CB8AC3E}">
        <p14:creationId xmlns:p14="http://schemas.microsoft.com/office/powerpoint/2010/main" val="332214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rot="20314368">
            <a:off x="262147" y="1976312"/>
            <a:ext cx="5380142" cy="2855479"/>
          </a:xfrm>
          <a:prstGeom prst="rect">
            <a:avLst/>
          </a:prstGeom>
          <a:noFill/>
          <a:ln cap="flat">
            <a:noFill/>
          </a:ln>
        </p:spPr>
      </p:pic>
      <p:pic>
        <p:nvPicPr>
          <p:cNvPr id="3" name="Picture 4">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4572003" y="3537014"/>
            <a:ext cx="4032655" cy="2102553"/>
          </a:xfrm>
          <a:prstGeom prst="rect">
            <a:avLst/>
          </a:prstGeom>
          <a:noFill/>
          <a:ln cap="flat">
            <a:noFill/>
          </a:ln>
        </p:spPr>
      </p:pic>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3383867" y="857250"/>
            <a:ext cx="5348678" cy="2733770"/>
          </a:xfrm>
          <a:prstGeom prst="rect">
            <a:avLst/>
          </a:prstGeom>
          <a:noFill/>
          <a:ln cap="flat">
            <a:noFill/>
          </a:ln>
        </p:spPr>
      </p:pic>
      <p:sp>
        <p:nvSpPr>
          <p:cNvPr id="5" name="Explosion 1 4"/>
          <p:cNvSpPr/>
          <p:nvPr/>
        </p:nvSpPr>
        <p:spPr>
          <a:xfrm>
            <a:off x="251518" y="1268757"/>
            <a:ext cx="3456383" cy="1998222"/>
          </a:xfrm>
          <a:custGeom>
            <a:avLst/>
            <a:gdLst>
              <a:gd name="f0" fmla="val 10800000"/>
              <a:gd name="f1" fmla="val 5400000"/>
              <a:gd name="f2" fmla="val 180"/>
              <a:gd name="f3" fmla="val w"/>
              <a:gd name="f4" fmla="val h"/>
              <a:gd name="f5" fmla="val 0"/>
              <a:gd name="f6" fmla="val 21600"/>
              <a:gd name="f7" fmla="val 10800"/>
              <a:gd name="f8" fmla="val 5800"/>
              <a:gd name="f9" fmla="val 14522"/>
              <a:gd name="f10" fmla="val 14155"/>
              <a:gd name="f11" fmla="val 5325"/>
              <a:gd name="f12" fmla="val 18380"/>
              <a:gd name="f13" fmla="val 4457"/>
              <a:gd name="f14" fmla="val 16702"/>
              <a:gd name="f15" fmla="val 7315"/>
              <a:gd name="f16" fmla="val 21097"/>
              <a:gd name="f17" fmla="val 8137"/>
              <a:gd name="f18" fmla="val 17607"/>
              <a:gd name="f19" fmla="val 10475"/>
              <a:gd name="f20" fmla="val 13290"/>
              <a:gd name="f21" fmla="val 16837"/>
              <a:gd name="f22" fmla="val 12942"/>
              <a:gd name="f23" fmla="val 18145"/>
              <a:gd name="f24" fmla="val 18095"/>
              <a:gd name="f25" fmla="val 14020"/>
              <a:gd name="f26" fmla="val 14457"/>
              <a:gd name="f27" fmla="val 13247"/>
              <a:gd name="f28" fmla="val 19737"/>
              <a:gd name="f29" fmla="val 10532"/>
              <a:gd name="f30" fmla="val 14935"/>
              <a:gd name="f31" fmla="val 8485"/>
              <a:gd name="f32" fmla="val 7715"/>
              <a:gd name="f33" fmla="val 15627"/>
              <a:gd name="f34" fmla="val 4762"/>
              <a:gd name="f35" fmla="val 17617"/>
              <a:gd name="f36" fmla="val 5667"/>
              <a:gd name="f37" fmla="val 13937"/>
              <a:gd name="f38" fmla="val 135"/>
              <a:gd name="f39" fmla="val 14587"/>
              <a:gd name="f40" fmla="val 3722"/>
              <a:gd name="f41" fmla="val 11775"/>
              <a:gd name="f42" fmla="val 8615"/>
              <a:gd name="f43" fmla="val 4627"/>
              <a:gd name="f44" fmla="val 7617"/>
              <a:gd name="f45" fmla="val 370"/>
              <a:gd name="f46" fmla="val 2295"/>
              <a:gd name="f47" fmla="val 7312"/>
              <a:gd name="f48" fmla="val 6320"/>
              <a:gd name="f49" fmla="val 8352"/>
              <a:gd name="f50" fmla="+- 0 0 -360"/>
              <a:gd name="f51" fmla="+- 0 0 -270"/>
              <a:gd name="f52" fmla="+- 0 0 -180"/>
              <a:gd name="f53" fmla="+- 0 0 -90"/>
              <a:gd name="f54" fmla="*/ f3 1 21600"/>
              <a:gd name="f55" fmla="*/ f4 1 21600"/>
              <a:gd name="f56" fmla="+- f6 0 f5"/>
              <a:gd name="f57" fmla="*/ f50 f0 1"/>
              <a:gd name="f58" fmla="*/ f51 f0 1"/>
              <a:gd name="f59" fmla="*/ f52 f0 1"/>
              <a:gd name="f60" fmla="*/ f53 f0 1"/>
              <a:gd name="f61" fmla="*/ f56 1 21600"/>
              <a:gd name="f62" fmla="*/ f56 4627 1"/>
              <a:gd name="f63" fmla="*/ f56 8485 1"/>
              <a:gd name="f64" fmla="*/ f56 16702 1"/>
              <a:gd name="f65" fmla="*/ f56 14522 1"/>
              <a:gd name="f66" fmla="*/ f56 6320 1"/>
              <a:gd name="f67" fmla="*/ f56 8615 1"/>
              <a:gd name="f68" fmla="*/ f56 13937 1"/>
              <a:gd name="f69" fmla="*/ f56 13290 1"/>
              <a:gd name="f70" fmla="*/ f57 1 f2"/>
              <a:gd name="f71" fmla="*/ f58 1 f2"/>
              <a:gd name="f72" fmla="*/ f59 1 f2"/>
              <a:gd name="f73" fmla="*/ f60 1 f2"/>
              <a:gd name="f74" fmla="*/ f62 1 21600"/>
              <a:gd name="f75" fmla="*/ f63 1 21600"/>
              <a:gd name="f76" fmla="*/ f64 1 21600"/>
              <a:gd name="f77" fmla="*/ f65 1 21600"/>
              <a:gd name="f78" fmla="*/ f66 1 21600"/>
              <a:gd name="f79" fmla="*/ f67 1 21600"/>
              <a:gd name="f80" fmla="*/ f68 1 21600"/>
              <a:gd name="f81" fmla="*/ f69 1 21600"/>
              <a:gd name="f82" fmla="*/ f5 1 f61"/>
              <a:gd name="f83" fmla="*/ f6 1 f61"/>
              <a:gd name="f84" fmla="+- f70 0 f1"/>
              <a:gd name="f85" fmla="+- f71 0 f1"/>
              <a:gd name="f86" fmla="+- f72 0 f1"/>
              <a:gd name="f87" fmla="+- f73 0 f1"/>
              <a:gd name="f88" fmla="*/ f77 1 f61"/>
              <a:gd name="f89" fmla="*/ f79 1 f61"/>
              <a:gd name="f90" fmla="*/ f75 1 f61"/>
              <a:gd name="f91" fmla="*/ f81 1 f61"/>
              <a:gd name="f92" fmla="*/ f74 1 f61"/>
              <a:gd name="f93" fmla="*/ f76 1 f61"/>
              <a:gd name="f94" fmla="*/ f78 1 f61"/>
              <a:gd name="f95" fmla="*/ f80 1 f61"/>
              <a:gd name="f96" fmla="*/ f82 f55 1"/>
              <a:gd name="f97" fmla="*/ f82 f54 1"/>
              <a:gd name="f98" fmla="*/ f83 f55 1"/>
              <a:gd name="f99" fmla="*/ f83 f54 1"/>
              <a:gd name="f100" fmla="*/ f92 f54 1"/>
              <a:gd name="f101" fmla="*/ f93 f54 1"/>
              <a:gd name="f102" fmla="*/ f95 f55 1"/>
              <a:gd name="f103" fmla="*/ f94 f55 1"/>
              <a:gd name="f104" fmla="*/ f88 f54 1"/>
              <a:gd name="f105" fmla="*/ f89 f55 1"/>
              <a:gd name="f106" fmla="*/ f90 f54 1"/>
              <a:gd name="f107" fmla="*/ f91 f55 1"/>
            </a:gdLst>
            <a:ahLst/>
            <a:cxnLst>
              <a:cxn ang="3cd4">
                <a:pos x="hc" y="t"/>
              </a:cxn>
              <a:cxn ang="0">
                <a:pos x="r" y="vc"/>
              </a:cxn>
              <a:cxn ang="cd4">
                <a:pos x="hc" y="b"/>
              </a:cxn>
              <a:cxn ang="cd2">
                <a:pos x="l" y="vc"/>
              </a:cxn>
              <a:cxn ang="f84">
                <a:pos x="f104" y="f96"/>
              </a:cxn>
              <a:cxn ang="f85">
                <a:pos x="f97" y="f105"/>
              </a:cxn>
              <a:cxn ang="f86">
                <a:pos x="f106" y="f98"/>
              </a:cxn>
              <a:cxn ang="f87">
                <a:pos x="f99" y="f107"/>
              </a:cxn>
            </a:cxnLst>
            <a:rect l="f100" t="f103" r="f101" b="f102"/>
            <a:pathLst>
              <a:path w="21600" h="21600">
                <a:moveTo>
                  <a:pt x="f7" y="f8"/>
                </a:moveTo>
                <a:lnTo>
                  <a:pt x="f9" y="f5"/>
                </a:lnTo>
                <a:lnTo>
                  <a:pt x="f10" y="f11"/>
                </a:lnTo>
                <a:lnTo>
                  <a:pt x="f12" y="f13"/>
                </a:lnTo>
                <a:lnTo>
                  <a:pt x="f14" y="f15"/>
                </a:lnTo>
                <a:lnTo>
                  <a:pt x="f16" y="f17"/>
                </a:lnTo>
                <a:lnTo>
                  <a:pt x="f18" y="f19"/>
                </a:lnTo>
                <a:lnTo>
                  <a:pt x="f6" y="f20"/>
                </a:lnTo>
                <a:lnTo>
                  <a:pt x="f21" y="f22"/>
                </a:lnTo>
                <a:lnTo>
                  <a:pt x="f23" y="f24"/>
                </a:lnTo>
                <a:lnTo>
                  <a:pt x="f25" y="f26"/>
                </a:lnTo>
                <a:lnTo>
                  <a:pt x="f27" y="f28"/>
                </a:lnTo>
                <a:lnTo>
                  <a:pt x="f29" y="f30"/>
                </a:lnTo>
                <a:lnTo>
                  <a:pt x="f31" y="f6"/>
                </a:lnTo>
                <a:lnTo>
                  <a:pt x="f32" y="f33"/>
                </a:lnTo>
                <a:lnTo>
                  <a:pt x="f34" y="f35"/>
                </a:lnTo>
                <a:lnTo>
                  <a:pt x="f36" y="f37"/>
                </a:lnTo>
                <a:lnTo>
                  <a:pt x="f38" y="f39"/>
                </a:lnTo>
                <a:lnTo>
                  <a:pt x="f40" y="f41"/>
                </a:lnTo>
                <a:lnTo>
                  <a:pt x="f5" y="f42"/>
                </a:lnTo>
                <a:lnTo>
                  <a:pt x="f43" y="f44"/>
                </a:lnTo>
                <a:lnTo>
                  <a:pt x="f45" y="f46"/>
                </a:lnTo>
                <a:lnTo>
                  <a:pt x="f47" y="f48"/>
                </a:lnTo>
                <a:lnTo>
                  <a:pt x="f49" y="f46"/>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b="1">
                <a:solidFill>
                  <a:srgbClr val="000000"/>
                </a:solidFill>
                <a:latin typeface="Calibri"/>
              </a:rPr>
              <a:t>CC: une réalité au Niger</a:t>
            </a:r>
          </a:p>
        </p:txBody>
      </p:sp>
    </p:spTree>
    <p:extLst>
      <p:ext uri="{BB962C8B-B14F-4D97-AF65-F5344CB8AC3E}">
        <p14:creationId xmlns:p14="http://schemas.microsoft.com/office/powerpoint/2010/main" val="359211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789800" y="1376770"/>
            <a:ext cx="5400599" cy="4374485"/>
          </a:xfrm>
          <a:prstGeom prst="rect">
            <a:avLst/>
          </a:prstGeom>
          <a:noFill/>
          <a:ln cap="flat">
            <a:noFill/>
          </a:ln>
        </p:spPr>
      </p:pic>
      <p:sp>
        <p:nvSpPr>
          <p:cNvPr id="3" name="Rectangle avec flèche vers la droite 2"/>
          <p:cNvSpPr/>
          <p:nvPr/>
        </p:nvSpPr>
        <p:spPr>
          <a:xfrm>
            <a:off x="359531" y="2132858"/>
            <a:ext cx="2268249" cy="2268249"/>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Dynamique CC et nutrition (Adaptation de Bush et al., 2021  et de Mayer et. al, 2017)</a:t>
            </a:r>
            <a:endParaRPr lang="fr-CA" sz="1350">
              <a:solidFill>
                <a:srgbClr val="000000"/>
              </a:solidFill>
              <a:latin typeface="Calibri"/>
            </a:endParaRPr>
          </a:p>
        </p:txBody>
      </p:sp>
    </p:spTree>
    <p:extLst>
      <p:ext uri="{BB962C8B-B14F-4D97-AF65-F5344CB8AC3E}">
        <p14:creationId xmlns:p14="http://schemas.microsoft.com/office/powerpoint/2010/main" val="1223389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gure_30.jpg">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3923928" y="1033171"/>
            <a:ext cx="3726966" cy="4967579"/>
          </a:xfrm>
          <a:prstGeom prst="rect">
            <a:avLst/>
          </a:prstGeom>
          <a:noFill/>
          <a:ln cap="flat">
            <a:noFill/>
          </a:ln>
        </p:spPr>
      </p:pic>
      <p:sp>
        <p:nvSpPr>
          <p:cNvPr id="3" name="Rectangle avec flèche vers la droite 2"/>
          <p:cNvSpPr/>
          <p:nvPr/>
        </p:nvSpPr>
        <p:spPr>
          <a:xfrm>
            <a:off x="1223624" y="2186865"/>
            <a:ext cx="2268249" cy="2268249"/>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Changement climatique et nutrition (Adaptation de Bush et al., 2021)</a:t>
            </a:r>
            <a:endParaRPr lang="fr-CA" sz="1350">
              <a:solidFill>
                <a:srgbClr val="000000"/>
              </a:solidFill>
              <a:latin typeface="Calibri"/>
            </a:endParaRPr>
          </a:p>
        </p:txBody>
      </p:sp>
    </p:spTree>
    <p:extLst>
      <p:ext uri="{BB962C8B-B14F-4D97-AF65-F5344CB8AC3E}">
        <p14:creationId xmlns:p14="http://schemas.microsoft.com/office/powerpoint/2010/main" val="2925996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545888" y="1754811"/>
            <a:ext cx="4110177" cy="3898622"/>
          </a:xfrm>
          <a:prstGeom prst="rect">
            <a:avLst/>
          </a:prstGeom>
          <a:noFill/>
          <a:ln cap="flat">
            <a:noFill/>
          </a:ln>
        </p:spPr>
      </p:pic>
      <p:sp>
        <p:nvSpPr>
          <p:cNvPr id="3" name="Rectangle à coins arrondis 2"/>
          <p:cNvSpPr/>
          <p:nvPr/>
        </p:nvSpPr>
        <p:spPr>
          <a:xfrm>
            <a:off x="575558" y="1052737"/>
            <a:ext cx="8154902" cy="486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Système de production alimentaire et émissions de GES</a:t>
            </a:r>
          </a:p>
        </p:txBody>
      </p:sp>
      <p:sp>
        <p:nvSpPr>
          <p:cNvPr id="4" name="Rectangle avec flèche vers la droite 3"/>
          <p:cNvSpPr/>
          <p:nvPr/>
        </p:nvSpPr>
        <p:spPr>
          <a:xfrm>
            <a:off x="1223624" y="1970839"/>
            <a:ext cx="2268249" cy="345638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Principales composantes de production de GES des systèmes alimentaires et nutritionnels selon les échelles de production</a:t>
            </a:r>
          </a:p>
          <a:p>
            <a:pPr algn="ctr" defTabSz="685800">
              <a:defRPr sz="1800" b="0" i="0" u="none" strike="noStrike" kern="0" cap="none" spc="0" baseline="0">
                <a:solidFill>
                  <a:srgbClr val="000000"/>
                </a:solidFill>
                <a:uFillTx/>
              </a:defRPr>
            </a:pPr>
            <a:endParaRPr lang="fr-FR" sz="1350">
              <a:solidFill>
                <a:srgbClr val="000000"/>
              </a:solidFill>
              <a:latin typeface="Calibri"/>
            </a:endParaRPr>
          </a:p>
          <a:p>
            <a:pPr algn="ctr" defTabSz="685800">
              <a:defRPr sz="1800" b="0" i="0" u="none" strike="noStrike" kern="0" cap="none" spc="0" baseline="0">
                <a:solidFill>
                  <a:srgbClr val="000000"/>
                </a:solidFill>
                <a:uFillTx/>
              </a:defRPr>
            </a:pPr>
            <a:r>
              <a:rPr lang="fr-FR" sz="1350">
                <a:solidFill>
                  <a:srgbClr val="000000"/>
                </a:solidFill>
                <a:latin typeface="Calibri"/>
              </a:rPr>
              <a:t>Source: </a:t>
            </a:r>
            <a:r>
              <a:rPr lang="fr-CA" sz="1350">
                <a:solidFill>
                  <a:srgbClr val="000000"/>
                </a:solidFill>
                <a:latin typeface="Calibri"/>
              </a:rPr>
              <a:t>(Aliments pour tous - Nouveau-Brunswick (Canada), 2021).</a:t>
            </a:r>
          </a:p>
        </p:txBody>
      </p:sp>
    </p:spTree>
    <p:extLst>
      <p:ext uri="{BB962C8B-B14F-4D97-AF65-F5344CB8AC3E}">
        <p14:creationId xmlns:p14="http://schemas.microsoft.com/office/powerpoint/2010/main" val="3494080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221848" y="1376771"/>
            <a:ext cx="4914545" cy="4212464"/>
          </a:xfrm>
          <a:prstGeom prst="rect">
            <a:avLst/>
          </a:prstGeom>
          <a:noFill/>
          <a:ln cap="flat">
            <a:noFill/>
          </a:ln>
        </p:spPr>
      </p:pic>
      <p:sp>
        <p:nvSpPr>
          <p:cNvPr id="3" name="Rectangle avec flèche vers la droite 2"/>
          <p:cNvSpPr/>
          <p:nvPr/>
        </p:nvSpPr>
        <p:spPr>
          <a:xfrm>
            <a:off x="521551" y="1808818"/>
            <a:ext cx="2268249" cy="345638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b="1">
                <a:solidFill>
                  <a:srgbClr val="000000"/>
                </a:solidFill>
                <a:latin typeface="Calibri"/>
              </a:rPr>
              <a:t>Empreinte carbone par type d’aliment et les étapes de la chaine de production alimentaire et nutritionnelle (Poore et Nemecek, 2018)</a:t>
            </a:r>
            <a:endParaRPr lang="fr-CA" sz="1350" b="1">
              <a:solidFill>
                <a:srgbClr val="000000"/>
              </a:solidFill>
              <a:latin typeface="Calibri"/>
            </a:endParaRPr>
          </a:p>
          <a:p>
            <a:pPr algn="ctr" defTabSz="685800">
              <a:defRPr sz="1800" b="0" i="0" u="none" strike="noStrike" kern="0" cap="none" spc="0" baseline="0">
                <a:solidFill>
                  <a:srgbClr val="000000"/>
                </a:solidFill>
                <a:uFillTx/>
              </a:defRPr>
            </a:pPr>
            <a:r>
              <a:rPr lang="fr-CA" sz="1350">
                <a:solidFill>
                  <a:srgbClr val="000000"/>
                </a:solidFill>
                <a:latin typeface="Calibri"/>
              </a:rPr>
              <a:t> </a:t>
            </a:r>
          </a:p>
        </p:txBody>
      </p:sp>
    </p:spTree>
    <p:extLst>
      <p:ext uri="{BB962C8B-B14F-4D97-AF65-F5344CB8AC3E}">
        <p14:creationId xmlns:p14="http://schemas.microsoft.com/office/powerpoint/2010/main" val="150137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437875" y="1430778"/>
            <a:ext cx="4253660" cy="4126726"/>
          </a:xfrm>
          <a:prstGeom prst="rect">
            <a:avLst/>
          </a:prstGeom>
          <a:noFill/>
          <a:ln cap="flat">
            <a:noFill/>
          </a:ln>
        </p:spPr>
      </p:pic>
      <p:sp>
        <p:nvSpPr>
          <p:cNvPr id="3" name="Rectangle avec flèche vers la droite 2"/>
          <p:cNvSpPr/>
          <p:nvPr/>
        </p:nvSpPr>
        <p:spPr>
          <a:xfrm>
            <a:off x="521551" y="1808818"/>
            <a:ext cx="2268249" cy="345638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Emissions GES des systèmes alimentaires et nutritionnels selon Poore et Nemecek (2018) vs Crippa et al. (2021)</a:t>
            </a:r>
            <a:endParaRPr lang="fr-CA" sz="1350">
              <a:solidFill>
                <a:srgbClr val="000000"/>
              </a:solidFill>
              <a:latin typeface="Calibri"/>
            </a:endParaRPr>
          </a:p>
        </p:txBody>
      </p:sp>
    </p:spTree>
    <p:extLst>
      <p:ext uri="{BB962C8B-B14F-4D97-AF65-F5344CB8AC3E}">
        <p14:creationId xmlns:p14="http://schemas.microsoft.com/office/powerpoint/2010/main" val="3768229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789800" y="1808818"/>
            <a:ext cx="5184579" cy="3132350"/>
          </a:xfrm>
          <a:prstGeom prst="rect">
            <a:avLst/>
          </a:prstGeom>
          <a:noFill/>
          <a:ln cap="flat">
            <a:noFill/>
          </a:ln>
        </p:spPr>
      </p:pic>
      <p:sp>
        <p:nvSpPr>
          <p:cNvPr id="3" name="Rectangle avec flèche vers la droite 2"/>
          <p:cNvSpPr/>
          <p:nvPr/>
        </p:nvSpPr>
        <p:spPr>
          <a:xfrm>
            <a:off x="521551" y="1808818"/>
            <a:ext cx="2268249" cy="345638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Niger: contribution sectorielle aux émissions de GES</a:t>
            </a:r>
          </a:p>
          <a:p>
            <a:pPr algn="ctr" defTabSz="685800">
              <a:defRPr sz="1800" b="0" i="0" u="none" strike="noStrike" kern="0" cap="none" spc="0" baseline="0">
                <a:solidFill>
                  <a:srgbClr val="000000"/>
                </a:solidFill>
                <a:uFillTx/>
              </a:defRPr>
            </a:pPr>
            <a:endParaRPr lang="fr-FR" sz="1350">
              <a:solidFill>
                <a:srgbClr val="000000"/>
              </a:solidFill>
              <a:latin typeface="Calibri"/>
            </a:endParaRPr>
          </a:p>
          <a:p>
            <a:pPr algn="ctr" defTabSz="685800">
              <a:defRPr sz="1800" b="0" i="0" u="none" strike="noStrike" kern="0" cap="none" spc="0" baseline="0">
                <a:solidFill>
                  <a:srgbClr val="000000"/>
                </a:solidFill>
                <a:uFillTx/>
              </a:defRPr>
            </a:pPr>
            <a:r>
              <a:rPr lang="fr-FR" sz="1350">
                <a:solidFill>
                  <a:srgbClr val="000000"/>
                </a:solidFill>
                <a:latin typeface="Calibri"/>
              </a:rPr>
              <a:t>Source: Banque Mondiale</a:t>
            </a:r>
            <a:endParaRPr lang="fr-CA" sz="1350">
              <a:solidFill>
                <a:srgbClr val="000000"/>
              </a:solidFill>
              <a:latin typeface="Calibri"/>
            </a:endParaRPr>
          </a:p>
        </p:txBody>
      </p:sp>
    </p:spTree>
    <p:extLst>
      <p:ext uri="{BB962C8B-B14F-4D97-AF65-F5344CB8AC3E}">
        <p14:creationId xmlns:p14="http://schemas.microsoft.com/office/powerpoint/2010/main" val="328940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575558" y="1052737"/>
            <a:ext cx="8154902" cy="486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Système de production alimentaire et consommation d’eau</a:t>
            </a:r>
          </a:p>
        </p:txBody>
      </p:sp>
      <p:sp>
        <p:nvSpPr>
          <p:cNvPr id="3" name="Rectangle avec flèche vers la droite 3"/>
          <p:cNvSpPr/>
          <p:nvPr/>
        </p:nvSpPr>
        <p:spPr>
          <a:xfrm>
            <a:off x="521551" y="1808818"/>
            <a:ext cx="2268249" cy="345638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b="1">
                <a:solidFill>
                  <a:srgbClr val="000000"/>
                </a:solidFill>
                <a:latin typeface="Calibri"/>
              </a:rPr>
              <a:t>Nombre de litre d'eau nécessaire à la production d'un kilogramme de chaque type d'aliment</a:t>
            </a:r>
          </a:p>
          <a:p>
            <a:pPr algn="ctr" defTabSz="685800">
              <a:defRPr sz="1800" b="0" i="0" u="none" strike="noStrike" kern="0" cap="none" spc="0" baseline="0">
                <a:solidFill>
                  <a:srgbClr val="000000"/>
                </a:solidFill>
                <a:uFillTx/>
              </a:defRPr>
            </a:pPr>
            <a:endParaRPr lang="fr-FR" sz="1350" b="1">
              <a:solidFill>
                <a:srgbClr val="000000"/>
              </a:solidFill>
              <a:latin typeface="Calibri"/>
            </a:endParaRPr>
          </a:p>
          <a:p>
            <a:pPr algn="ctr" defTabSz="685800">
              <a:defRPr sz="1800" b="0" i="0" u="none" strike="noStrike" kern="0" cap="none" spc="0" baseline="0">
                <a:solidFill>
                  <a:srgbClr val="000000"/>
                </a:solidFill>
                <a:uFillTx/>
              </a:defRPr>
            </a:pPr>
            <a:r>
              <a:rPr lang="fr-FR" sz="1350" b="1">
                <a:solidFill>
                  <a:srgbClr val="000000"/>
                </a:solidFill>
                <a:latin typeface="Calibri"/>
              </a:rPr>
              <a:t>(Source: Ourworld in data)</a:t>
            </a:r>
            <a:endParaRPr lang="fr-CA" sz="1350" b="1">
              <a:solidFill>
                <a:srgbClr val="000000"/>
              </a:solidFill>
              <a:latin typeface="Calibri"/>
            </a:endParaRPr>
          </a:p>
        </p:txBody>
      </p:sp>
      <p:pic>
        <p:nvPicPr>
          <p:cNvPr id="4" name="Image 4">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3105124" y="2028041"/>
            <a:ext cx="4523118" cy="3052221"/>
          </a:xfrm>
          <a:prstGeom prst="rect">
            <a:avLst/>
          </a:prstGeom>
          <a:noFill/>
          <a:ln cap="flat">
            <a:noFill/>
          </a:ln>
        </p:spPr>
      </p:pic>
    </p:spTree>
    <p:extLst>
      <p:ext uri="{BB962C8B-B14F-4D97-AF65-F5344CB8AC3E}">
        <p14:creationId xmlns:p14="http://schemas.microsoft.com/office/powerpoint/2010/main" val="3107673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97518" y="1376771"/>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547665" y="1160750"/>
            <a:ext cx="7344815" cy="1592744"/>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3300" b="1">
                <a:solidFill>
                  <a:srgbClr val="000000"/>
                </a:solidFill>
                <a:latin typeface="Calibri"/>
              </a:rPr>
              <a:t>Incidence des extrêmes climatiques sur la sécurité alimentaire et nutritionnelle et vice-versa</a:t>
            </a:r>
            <a:endParaRPr lang="fr-CA" sz="3300" b="1">
              <a:solidFill>
                <a:srgbClr val="000000"/>
              </a:solidFill>
              <a:latin typeface="Calibri"/>
            </a:endParaRPr>
          </a:p>
        </p:txBody>
      </p:sp>
    </p:spTree>
    <p:extLst>
      <p:ext uri="{BB962C8B-B14F-4D97-AF65-F5344CB8AC3E}">
        <p14:creationId xmlns:p14="http://schemas.microsoft.com/office/powerpoint/2010/main" val="3908702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951821" y="1268757"/>
            <a:ext cx="4428491" cy="4266471"/>
          </a:xfrm>
          <a:prstGeom prst="rect">
            <a:avLst/>
          </a:prstGeom>
          <a:noFill/>
          <a:ln cap="flat">
            <a:noFill/>
          </a:ln>
        </p:spPr>
      </p:pic>
      <p:sp>
        <p:nvSpPr>
          <p:cNvPr id="3" name="Rectangle avec flèche vers la droite 2"/>
          <p:cNvSpPr/>
          <p:nvPr/>
        </p:nvSpPr>
        <p:spPr>
          <a:xfrm>
            <a:off x="521551" y="1808818"/>
            <a:ext cx="2268249" cy="345638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portrait et typologie du nombre d'événements climatiques extrêmes considérés par Park et al. (2018) entre 1964 et 2008</a:t>
            </a:r>
            <a:endParaRPr lang="fr-FR" sz="1350" b="1">
              <a:solidFill>
                <a:srgbClr val="000000"/>
              </a:solidFill>
              <a:latin typeface="Calibri"/>
            </a:endParaRPr>
          </a:p>
          <a:p>
            <a:pPr algn="ctr" defTabSz="685800">
              <a:defRPr sz="1800" b="0" i="0" u="none" strike="noStrike" kern="0" cap="none" spc="0" baseline="0">
                <a:solidFill>
                  <a:srgbClr val="000000"/>
                </a:solidFill>
                <a:uFillTx/>
              </a:defRPr>
            </a:pPr>
            <a:endParaRPr lang="fr-CA" sz="1350" b="1">
              <a:solidFill>
                <a:srgbClr val="000000"/>
              </a:solidFill>
              <a:latin typeface="Calibri"/>
            </a:endParaRPr>
          </a:p>
        </p:txBody>
      </p:sp>
    </p:spTree>
    <p:extLst>
      <p:ext uri="{BB962C8B-B14F-4D97-AF65-F5344CB8AC3E}">
        <p14:creationId xmlns:p14="http://schemas.microsoft.com/office/powerpoint/2010/main" val="352962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4355975" y="1268757"/>
            <a:ext cx="3402377" cy="4266471"/>
          </a:xfrm>
          <a:prstGeom prst="rect">
            <a:avLst/>
          </a:prstGeom>
          <a:noFill/>
          <a:ln cap="flat">
            <a:noFill/>
          </a:ln>
        </p:spPr>
      </p:pic>
      <p:sp>
        <p:nvSpPr>
          <p:cNvPr id="3" name="Rectangle avec flèche vers la droite 2"/>
          <p:cNvSpPr/>
          <p:nvPr/>
        </p:nvSpPr>
        <p:spPr>
          <a:xfrm>
            <a:off x="521551" y="1808818"/>
            <a:ext cx="2268249" cy="345638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b="1">
                <a:solidFill>
                  <a:srgbClr val="000000"/>
                </a:solidFill>
                <a:latin typeface="Calibri"/>
              </a:rPr>
              <a:t>événements extrêmes affectant la sécurité alimentaire et nutritionnelle au Niger (source : www.climatewatchdata.org)</a:t>
            </a:r>
            <a:endParaRPr lang="fr-CA" sz="1350" b="1">
              <a:solidFill>
                <a:srgbClr val="000000"/>
              </a:solidFill>
              <a:latin typeface="Calibri"/>
            </a:endParaRPr>
          </a:p>
          <a:p>
            <a:pPr algn="ctr" defTabSz="685800">
              <a:defRPr sz="1800" b="0" i="0" u="none" strike="noStrike" kern="0" cap="none" spc="0" baseline="0">
                <a:solidFill>
                  <a:srgbClr val="000000"/>
                </a:solidFill>
                <a:uFillTx/>
              </a:defRPr>
            </a:pPr>
            <a:endParaRPr lang="fr-CA" sz="1350" b="1">
              <a:solidFill>
                <a:srgbClr val="000000"/>
              </a:solidFill>
              <a:latin typeface="Calibri"/>
            </a:endParaRPr>
          </a:p>
        </p:txBody>
      </p:sp>
    </p:spTree>
    <p:extLst>
      <p:ext uri="{BB962C8B-B14F-4D97-AF65-F5344CB8AC3E}">
        <p14:creationId xmlns:p14="http://schemas.microsoft.com/office/powerpoint/2010/main" val="966049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vers le bas 1"/>
          <p:cNvSpPr/>
          <p:nvPr/>
        </p:nvSpPr>
        <p:spPr>
          <a:xfrm>
            <a:off x="1223624" y="1430778"/>
            <a:ext cx="6534728" cy="756080"/>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3300" b="1">
                <a:solidFill>
                  <a:srgbClr val="000000"/>
                </a:solidFill>
                <a:latin typeface="Calibri"/>
              </a:rPr>
              <a:t>Définition</a:t>
            </a:r>
          </a:p>
        </p:txBody>
      </p:sp>
      <p:sp>
        <p:nvSpPr>
          <p:cNvPr id="3" name="Zone de texte 16"/>
          <p:cNvSpPr txBox="1"/>
          <p:nvPr/>
        </p:nvSpPr>
        <p:spPr>
          <a:xfrm>
            <a:off x="1439652" y="2510899"/>
            <a:ext cx="6102680" cy="2052229"/>
          </a:xfrm>
          <a:prstGeom prst="rect">
            <a:avLst/>
          </a:prstGeom>
          <a:solidFill>
            <a:srgbClr val="FFFF00"/>
          </a:solidFill>
          <a:ln w="6345" cap="flat">
            <a:solidFill>
              <a:srgbClr val="FF0000"/>
            </a:solidFill>
            <a:prstDash val="solid"/>
            <a:miter/>
          </a:ln>
        </p:spPr>
        <p:txBody>
          <a:bodyPr vert="horz" wrap="square" lIns="68580" tIns="34290" rIns="68580" bIns="34290" anchor="t" anchorCtr="0" compatLnSpc="1">
            <a:noAutofit/>
          </a:bodyPr>
          <a:lstStyle/>
          <a:p>
            <a:pPr algn="just" defTabSz="685800">
              <a:spcAft>
                <a:spcPts val="750"/>
              </a:spcAft>
              <a:defRPr sz="1800" b="0" i="0" u="none" strike="noStrike" kern="0" cap="none" spc="0" baseline="0">
                <a:solidFill>
                  <a:srgbClr val="000000"/>
                </a:solidFill>
                <a:uFillTx/>
              </a:defRPr>
            </a:pPr>
            <a:r>
              <a:rPr lang="fr-CA">
                <a:solidFill>
                  <a:srgbClr val="000000"/>
                </a:solidFill>
                <a:latin typeface="Calibri" pitchFamily="34"/>
                <a:cs typeface="Arial" pitchFamily="34"/>
              </a:rPr>
              <a:t>Les CC constituent une évolution globale dans la dynamique de l’atmosphère, de la biosphère, de l’hydrosphère, de la lithosphère ou de la cryosphère sur un horizon temporel donné (30 ans selon l’OMM) avec des impacts ou effets qui se manifestent de façon différenciée selon la zone géographique considérée. Les impacts associés peuvent être </a:t>
            </a:r>
            <a:r>
              <a:rPr lang="fr-CA">
                <a:solidFill>
                  <a:srgbClr val="33CC33"/>
                </a:solidFill>
                <a:latin typeface="Calibri" pitchFamily="34"/>
                <a:cs typeface="Arial" pitchFamily="34"/>
              </a:rPr>
              <a:t>préjudiciables ou bénéfiques</a:t>
            </a:r>
            <a:r>
              <a:rPr lang="fr-CA">
                <a:solidFill>
                  <a:srgbClr val="000000"/>
                </a:solidFill>
                <a:latin typeface="Calibri" pitchFamily="34"/>
                <a:cs typeface="Arial" pitchFamily="34"/>
              </a:rPr>
              <a:t> pour une espèce donnée.</a:t>
            </a:r>
            <a:endParaRPr lang="fr-FR">
              <a:solidFill>
                <a:srgbClr val="000000"/>
              </a:solidFill>
              <a:latin typeface="Arial" pitchFamily="34"/>
              <a:cs typeface="Arial" pitchFamily="34"/>
            </a:endParaRPr>
          </a:p>
        </p:txBody>
      </p:sp>
      <p:sp>
        <p:nvSpPr>
          <p:cNvPr id="4" name="ZoneTexte 3"/>
          <p:cNvSpPr txBox="1"/>
          <p:nvPr/>
        </p:nvSpPr>
        <p:spPr>
          <a:xfrm>
            <a:off x="1439652" y="4779148"/>
            <a:ext cx="2052229" cy="276999"/>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CA" sz="1350">
                <a:solidFill>
                  <a:srgbClr val="000000"/>
                </a:solidFill>
                <a:latin typeface="Calibri"/>
              </a:rPr>
              <a:t>Bokoye et al. (2021)</a:t>
            </a:r>
          </a:p>
        </p:txBody>
      </p:sp>
    </p:spTree>
    <p:extLst>
      <p:ext uri="{BB962C8B-B14F-4D97-AF65-F5344CB8AC3E}">
        <p14:creationId xmlns:p14="http://schemas.microsoft.com/office/powerpoint/2010/main" val="926079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99592" y="1916831"/>
            <a:ext cx="6102680" cy="3510390"/>
          </a:xfrm>
          <a:prstGeom prst="rect">
            <a:avLst/>
          </a:prstGeom>
          <a:noFill/>
          <a:ln cap="flat">
            <a:noFill/>
          </a:ln>
        </p:spPr>
      </p:pic>
      <p:sp>
        <p:nvSpPr>
          <p:cNvPr id="3" name="ZoneTexte 2"/>
          <p:cNvSpPr txBox="1"/>
          <p:nvPr/>
        </p:nvSpPr>
        <p:spPr>
          <a:xfrm>
            <a:off x="1439651" y="1106744"/>
            <a:ext cx="5454606" cy="692497"/>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b="1">
                <a:solidFill>
                  <a:srgbClr val="000000"/>
                </a:solidFill>
                <a:latin typeface="Calibri"/>
              </a:rPr>
              <a:t>Projection du nombre annuel de journées très chaudes selon les projections climatiques avec les scénarios RCP2.6 et RCP6.0 (source : GIZ/BMZ, 2021)</a:t>
            </a:r>
            <a:endParaRPr lang="fr-CA" sz="1350" b="1">
              <a:solidFill>
                <a:srgbClr val="000000"/>
              </a:solidFill>
              <a:latin typeface="Calibri"/>
            </a:endParaRPr>
          </a:p>
        </p:txBody>
      </p:sp>
    </p:spTree>
    <p:extLst>
      <p:ext uri="{BB962C8B-B14F-4D97-AF65-F5344CB8AC3E}">
        <p14:creationId xmlns:p14="http://schemas.microsoft.com/office/powerpoint/2010/main" val="3179561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97518" y="1376771"/>
            <a:ext cx="1188134" cy="1026114"/>
          </a:xfrm>
          <a:custGeom>
            <a:avLst>
              <a:gd name="f0" fmla="val 1227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547665" y="1160751"/>
            <a:ext cx="7344815" cy="1592744"/>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3300" b="1">
                <a:solidFill>
                  <a:srgbClr val="000000"/>
                </a:solidFill>
                <a:latin typeface="Calibri"/>
              </a:rPr>
              <a:t>Modèle proposé de système alimentaire et nutritionnel durable dans un contexte de changement climatique</a:t>
            </a:r>
            <a:endParaRPr lang="fr-CA" sz="3300" b="1">
              <a:solidFill>
                <a:srgbClr val="000000"/>
              </a:solidFill>
              <a:latin typeface="Calibri"/>
            </a:endParaRPr>
          </a:p>
        </p:txBody>
      </p:sp>
    </p:spTree>
    <p:extLst>
      <p:ext uri="{BB962C8B-B14F-4D97-AF65-F5344CB8AC3E}">
        <p14:creationId xmlns:p14="http://schemas.microsoft.com/office/powerpoint/2010/main" val="3150048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a pyramide alimentaire, un bon guide pour une bonne hygiène de vie">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869921" y="1484784"/>
            <a:ext cx="3402377" cy="3888431"/>
          </a:xfrm>
          <a:prstGeom prst="rect">
            <a:avLst/>
          </a:prstGeom>
          <a:noFill/>
          <a:ln cap="flat">
            <a:noFill/>
          </a:ln>
        </p:spPr>
      </p:pic>
      <p:sp>
        <p:nvSpPr>
          <p:cNvPr id="3" name="Rectangle avec flèche vers la droite 2"/>
          <p:cNvSpPr/>
          <p:nvPr/>
        </p:nvSpPr>
        <p:spPr>
          <a:xfrm>
            <a:off x="521551" y="1808818"/>
            <a:ext cx="2268249" cy="345638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b="1">
                <a:solidFill>
                  <a:srgbClr val="000000"/>
                </a:solidFill>
                <a:latin typeface="Calibri"/>
              </a:rPr>
              <a:t>Pyramide alimentaire (source: www.pensersante.fr/la-pyramide-alimentaire)</a:t>
            </a:r>
            <a:endParaRPr lang="fr-CA" sz="1350" b="1">
              <a:solidFill>
                <a:srgbClr val="000000"/>
              </a:solidFill>
              <a:latin typeface="Calibri"/>
            </a:endParaRPr>
          </a:p>
        </p:txBody>
      </p:sp>
    </p:spTree>
    <p:extLst>
      <p:ext uri="{BB962C8B-B14F-4D97-AF65-F5344CB8AC3E}">
        <p14:creationId xmlns:p14="http://schemas.microsoft.com/office/powerpoint/2010/main" val="3935037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i.ytimg.com/vi/I1_RSyzPHPg/maxresdefault.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3329860" y="1808818"/>
            <a:ext cx="4502771" cy="3148535"/>
          </a:xfrm>
          <a:prstGeom prst="rect">
            <a:avLst/>
          </a:prstGeom>
          <a:noFill/>
          <a:ln cap="flat">
            <a:noFill/>
          </a:ln>
        </p:spPr>
      </p:pic>
      <p:sp>
        <p:nvSpPr>
          <p:cNvPr id="3" name="Rectangle avec flèche vers la droite 2"/>
          <p:cNvSpPr/>
          <p:nvPr/>
        </p:nvSpPr>
        <p:spPr>
          <a:xfrm>
            <a:off x="521551" y="1808818"/>
            <a:ext cx="2268249" cy="345638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b="1" i="1">
                <a:solidFill>
                  <a:srgbClr val="000000"/>
                </a:solidFill>
                <a:latin typeface="Calibri"/>
              </a:rPr>
              <a:t>Assiette santé pour la couverture intégrale des besoins en nutriments (source : toutpourmasante.fr)</a:t>
            </a:r>
            <a:endParaRPr lang="fr-CA" sz="1350" b="1" i="1">
              <a:solidFill>
                <a:srgbClr val="000000"/>
              </a:solidFill>
              <a:latin typeface="Calibri"/>
            </a:endParaRPr>
          </a:p>
        </p:txBody>
      </p:sp>
    </p:spTree>
    <p:extLst>
      <p:ext uri="{BB962C8B-B14F-4D97-AF65-F5344CB8AC3E}">
        <p14:creationId xmlns:p14="http://schemas.microsoft.com/office/powerpoint/2010/main" val="2151000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3"/>
          <p:cNvGrpSpPr/>
          <p:nvPr/>
        </p:nvGrpSpPr>
        <p:grpSpPr>
          <a:xfrm>
            <a:off x="575557" y="1376770"/>
            <a:ext cx="7830869" cy="4104458"/>
            <a:chOff x="767410" y="692694"/>
            <a:chExt cx="10441158" cy="5472610"/>
          </a:xfrm>
        </p:grpSpPr>
        <p:grpSp>
          <p:nvGrpSpPr>
            <p:cNvPr id="3" name="Diagramme 2"/>
            <p:cNvGrpSpPr/>
            <p:nvPr/>
          </p:nvGrpSpPr>
          <p:grpSpPr>
            <a:xfrm>
              <a:off x="3389653" y="722659"/>
              <a:ext cx="5412690" cy="5412681"/>
              <a:chOff x="3389653" y="722659"/>
              <a:chExt cx="5412690" cy="5412681"/>
            </a:xfrm>
          </p:grpSpPr>
          <p:sp>
            <p:nvSpPr>
              <p:cNvPr id="4" name="Forme libre : forme 2"/>
              <p:cNvSpPr/>
              <p:nvPr/>
            </p:nvSpPr>
            <p:spPr>
              <a:xfrm>
                <a:off x="5383612" y="2716609"/>
                <a:ext cx="1424781" cy="1424781"/>
              </a:xfrm>
              <a:custGeom>
                <a:avLst/>
                <a:gdLst>
                  <a:gd name="f0" fmla="val 10800000"/>
                  <a:gd name="f1" fmla="val 5400000"/>
                  <a:gd name="f2" fmla="val 180"/>
                  <a:gd name="f3" fmla="val w"/>
                  <a:gd name="f4" fmla="val h"/>
                  <a:gd name="f5" fmla="val 0"/>
                  <a:gd name="f6" fmla="val 1424781"/>
                  <a:gd name="f7" fmla="+- 0 0 1"/>
                  <a:gd name="f8" fmla="val 712391"/>
                  <a:gd name="f9" fmla="val 523453"/>
                  <a:gd name="f10" fmla="val 75056"/>
                  <a:gd name="f11" fmla="val 342254"/>
                  <a:gd name="f12" fmla="val 208655"/>
                  <a:gd name="f13" fmla="val 523454"/>
                  <a:gd name="f14" fmla="val 1"/>
                  <a:gd name="f15" fmla="val 712392"/>
                  <a:gd name="f16" fmla="val 901330"/>
                  <a:gd name="f17" fmla="val 1082529"/>
                  <a:gd name="f18" fmla="val 75057"/>
                  <a:gd name="f19" fmla="val 1216128"/>
                  <a:gd name="f20" fmla="val 208656"/>
                  <a:gd name="f21" fmla="val 1349727"/>
                  <a:gd name="f22" fmla="val 342255"/>
                  <a:gd name="f23" fmla="val 1424782"/>
                  <a:gd name="f24" fmla="val 523455"/>
                  <a:gd name="f25" fmla="val 712393"/>
                  <a:gd name="f26" fmla="val 901331"/>
                  <a:gd name="f27" fmla="val 1082530"/>
                  <a:gd name="f28" fmla="val 1216127"/>
                  <a:gd name="f29" fmla="val 1216130"/>
                  <a:gd name="f30" fmla="val 1082528"/>
                  <a:gd name="f31" fmla="val 1349729"/>
                  <a:gd name="f32" fmla="val 901328"/>
                  <a:gd name="f33" fmla="val 1424784"/>
                  <a:gd name="f34" fmla="val 712390"/>
                  <a:gd name="f35" fmla="val 523452"/>
                  <a:gd name="f36" fmla="val 342253"/>
                  <a:gd name="f37" fmla="val 1349728"/>
                  <a:gd name="f38" fmla="val 208653"/>
                  <a:gd name="f39" fmla="val 1216129"/>
                  <a:gd name="f40" fmla="val 75054"/>
                  <a:gd name="f41" fmla="+- 0 0 -90"/>
                  <a:gd name="f42" fmla="*/ f3 1 1424781"/>
                  <a:gd name="f43" fmla="*/ f4 1 1424781"/>
                  <a:gd name="f44" fmla="+- f6 0 f5"/>
                  <a:gd name="f45" fmla="*/ f41 f0 1"/>
                  <a:gd name="f46" fmla="*/ f44 1 1424781"/>
                  <a:gd name="f47" fmla="*/ 0 f44 1"/>
                  <a:gd name="f48" fmla="*/ 712391 f44 1"/>
                  <a:gd name="f49" fmla="*/ 208655 f44 1"/>
                  <a:gd name="f50" fmla="*/ 712392 f44 1"/>
                  <a:gd name="f51" fmla="*/ 1 f44 1"/>
                  <a:gd name="f52" fmla="*/ 1216128 f44 1"/>
                  <a:gd name="f53" fmla="*/ 208656 f44 1"/>
                  <a:gd name="f54" fmla="*/ 1424782 f44 1"/>
                  <a:gd name="f55" fmla="*/ 712393 f44 1"/>
                  <a:gd name="f56" fmla="*/ 1216127 f44 1"/>
                  <a:gd name="f57" fmla="*/ 1216130 f44 1"/>
                  <a:gd name="f58" fmla="*/ 712390 f44 1"/>
                  <a:gd name="f59" fmla="*/ 1424784 f44 1"/>
                  <a:gd name="f60" fmla="*/ 208653 f44 1"/>
                  <a:gd name="f61" fmla="*/ 1216129 f44 1"/>
                  <a:gd name="f62" fmla="*/ f7 f44 1"/>
                  <a:gd name="f63" fmla="*/ f45 1 f2"/>
                  <a:gd name="f64" fmla="*/ f47 1 1424781"/>
                  <a:gd name="f65" fmla="*/ f48 1 1424781"/>
                  <a:gd name="f66" fmla="*/ f49 1 1424781"/>
                  <a:gd name="f67" fmla="*/ f50 1 1424781"/>
                  <a:gd name="f68" fmla="*/ f51 1 1424781"/>
                  <a:gd name="f69" fmla="*/ f52 1 1424781"/>
                  <a:gd name="f70" fmla="*/ f53 1 1424781"/>
                  <a:gd name="f71" fmla="*/ f54 1 1424781"/>
                  <a:gd name="f72" fmla="*/ f55 1 1424781"/>
                  <a:gd name="f73" fmla="*/ f56 1 1424781"/>
                  <a:gd name="f74" fmla="*/ f57 1 1424781"/>
                  <a:gd name="f75" fmla="*/ f58 1 1424781"/>
                  <a:gd name="f76" fmla="*/ f59 1 1424781"/>
                  <a:gd name="f77" fmla="*/ f60 1 1424781"/>
                  <a:gd name="f78" fmla="*/ f61 1 1424781"/>
                  <a:gd name="f79" fmla="*/ f62 1 1424781"/>
                  <a:gd name="f80" fmla="*/ f5 1 f46"/>
                  <a:gd name="f81" fmla="*/ f6 1 f46"/>
                  <a:gd name="f82" fmla="+- f63 0 f1"/>
                  <a:gd name="f83" fmla="*/ f64 1 f46"/>
                  <a:gd name="f84" fmla="*/ f65 1 f46"/>
                  <a:gd name="f85" fmla="*/ f66 1 f46"/>
                  <a:gd name="f86" fmla="*/ f67 1 f46"/>
                  <a:gd name="f87" fmla="*/ f68 1 f46"/>
                  <a:gd name="f88" fmla="*/ f69 1 f46"/>
                  <a:gd name="f89" fmla="*/ f70 1 f46"/>
                  <a:gd name="f90" fmla="*/ f71 1 f46"/>
                  <a:gd name="f91" fmla="*/ f72 1 f46"/>
                  <a:gd name="f92" fmla="*/ f73 1 f46"/>
                  <a:gd name="f93" fmla="*/ f74 1 f46"/>
                  <a:gd name="f94" fmla="*/ f75 1 f46"/>
                  <a:gd name="f95" fmla="*/ f76 1 f46"/>
                  <a:gd name="f96" fmla="*/ f77 1 f46"/>
                  <a:gd name="f97" fmla="*/ f78 1 f46"/>
                  <a:gd name="f98" fmla="*/ f79 1 f46"/>
                  <a:gd name="f99" fmla="*/ f80 f42 1"/>
                  <a:gd name="f100" fmla="*/ f81 f42 1"/>
                  <a:gd name="f101" fmla="*/ f81 f43 1"/>
                  <a:gd name="f102" fmla="*/ f80 f43 1"/>
                  <a:gd name="f103" fmla="*/ f83 f42 1"/>
                  <a:gd name="f104" fmla="*/ f84 f43 1"/>
                  <a:gd name="f105" fmla="*/ f85 f42 1"/>
                  <a:gd name="f106" fmla="*/ f85 f43 1"/>
                  <a:gd name="f107" fmla="*/ f86 f42 1"/>
                  <a:gd name="f108" fmla="*/ f87 f43 1"/>
                  <a:gd name="f109" fmla="*/ f88 f42 1"/>
                  <a:gd name="f110" fmla="*/ f89 f43 1"/>
                  <a:gd name="f111" fmla="*/ f90 f42 1"/>
                  <a:gd name="f112" fmla="*/ f91 f43 1"/>
                  <a:gd name="f113" fmla="*/ f92 f42 1"/>
                  <a:gd name="f114" fmla="*/ f93 f43 1"/>
                  <a:gd name="f115" fmla="*/ f94 f42 1"/>
                  <a:gd name="f116" fmla="*/ f95 f43 1"/>
                  <a:gd name="f117" fmla="*/ f96 f42 1"/>
                  <a:gd name="f118" fmla="*/ f97 f43 1"/>
                  <a:gd name="f119" fmla="*/ f98 f42 1"/>
                  <a:gd name="f120" fmla="*/ f86 f43 1"/>
                </a:gdLst>
                <a:ahLst/>
                <a:cxnLst>
                  <a:cxn ang="3cd4">
                    <a:pos x="hc" y="t"/>
                  </a:cxn>
                  <a:cxn ang="0">
                    <a:pos x="r" y="vc"/>
                  </a:cxn>
                  <a:cxn ang="cd4">
                    <a:pos x="hc" y="b"/>
                  </a:cxn>
                  <a:cxn ang="cd2">
                    <a:pos x="l" y="vc"/>
                  </a:cxn>
                  <a:cxn ang="f82">
                    <a:pos x="f103" y="f104"/>
                  </a:cxn>
                  <a:cxn ang="f82">
                    <a:pos x="f105" y="f106"/>
                  </a:cxn>
                  <a:cxn ang="f82">
                    <a:pos x="f107" y="f108"/>
                  </a:cxn>
                  <a:cxn ang="f82">
                    <a:pos x="f109" y="f110"/>
                  </a:cxn>
                  <a:cxn ang="f82">
                    <a:pos x="f111" y="f112"/>
                  </a:cxn>
                  <a:cxn ang="f82">
                    <a:pos x="f113" y="f114"/>
                  </a:cxn>
                  <a:cxn ang="f82">
                    <a:pos x="f115" y="f116"/>
                  </a:cxn>
                  <a:cxn ang="f82">
                    <a:pos x="f117" y="f118"/>
                  </a:cxn>
                  <a:cxn ang="f82">
                    <a:pos x="f119" y="f120"/>
                  </a:cxn>
                  <a:cxn ang="f82">
                    <a:pos x="f103" y="f104"/>
                  </a:cxn>
                </a:cxnLst>
                <a:rect l="f99" t="f102" r="f100" b="f101"/>
                <a:pathLst>
                  <a:path w="1424781" h="1424781">
                    <a:moveTo>
                      <a:pt x="f5" y="f8"/>
                    </a:moveTo>
                    <a:cubicBezTo>
                      <a:pt x="f5" y="f9"/>
                      <a:pt x="f10" y="f11"/>
                      <a:pt x="f12" y="f12"/>
                    </a:cubicBezTo>
                    <a:cubicBezTo>
                      <a:pt x="f11" y="f10"/>
                      <a:pt x="f13" y="f14"/>
                      <a:pt x="f15" y="f14"/>
                    </a:cubicBezTo>
                    <a:cubicBezTo>
                      <a:pt x="f16" y="f14"/>
                      <a:pt x="f17" y="f18"/>
                      <a:pt x="f19" y="f20"/>
                    </a:cubicBezTo>
                    <a:cubicBezTo>
                      <a:pt x="f21" y="f22"/>
                      <a:pt x="f23" y="f24"/>
                      <a:pt x="f23" y="f25"/>
                    </a:cubicBezTo>
                    <a:cubicBezTo>
                      <a:pt x="f23" y="f26"/>
                      <a:pt x="f21" y="f27"/>
                      <a:pt x="f28" y="f29"/>
                    </a:cubicBezTo>
                    <a:cubicBezTo>
                      <a:pt x="f30" y="f31"/>
                      <a:pt x="f32" y="f33"/>
                      <a:pt x="f34" y="f33"/>
                    </a:cubicBezTo>
                    <a:cubicBezTo>
                      <a:pt x="f35" y="f33"/>
                      <a:pt x="f36" y="f37"/>
                      <a:pt x="f38" y="f39"/>
                    </a:cubicBezTo>
                    <a:cubicBezTo>
                      <a:pt x="f40" y="f27"/>
                      <a:pt x="f7" y="f16"/>
                      <a:pt x="f7" y="f15"/>
                    </a:cubicBezTo>
                    <a:lnTo>
                      <a:pt x="f5" y="f8"/>
                    </a:lnTo>
                    <a:close/>
                  </a:path>
                </a:pathLst>
              </a:custGeom>
              <a:solidFill>
                <a:srgbClr val="8064A2"/>
              </a:solidFill>
              <a:ln w="19046" cap="flat">
                <a:solidFill>
                  <a:srgbClr val="000000"/>
                </a:solidFill>
                <a:prstDash val="solid"/>
                <a:miter/>
              </a:ln>
            </p:spPr>
            <p:txBody>
              <a:bodyPr vert="horz" wrap="square" lIns="175537" tIns="175537" rIns="175537" bIns="175537" anchor="ctr" anchorCtr="1" compatLnSpc="1">
                <a:noAutofit/>
              </a:bodyPr>
              <a:lstStyle/>
              <a:p>
                <a:pPr algn="ctr" defTabSz="666748">
                  <a:lnSpc>
                    <a:spcPct val="90000"/>
                  </a:lnSpc>
                  <a:spcAft>
                    <a:spcPts val="600"/>
                  </a:spcAft>
                  <a:defRPr sz="1800" b="0" i="0" u="none" strike="noStrike" kern="0" cap="none" spc="0" baseline="0">
                    <a:solidFill>
                      <a:srgbClr val="000000"/>
                    </a:solidFill>
                    <a:uFillTx/>
                  </a:defRPr>
                </a:pPr>
                <a:r>
                  <a:rPr lang="fr-CA" sz="1500">
                    <a:solidFill>
                      <a:srgbClr val="FFFFFF"/>
                    </a:solidFill>
                    <a:latin typeface="Calibri"/>
                  </a:rPr>
                  <a:t>Saine Nutrition</a:t>
                </a:r>
              </a:p>
            </p:txBody>
          </p:sp>
          <p:sp>
            <p:nvSpPr>
              <p:cNvPr id="5" name="Forme libre : forme 3"/>
              <p:cNvSpPr/>
              <p:nvPr/>
            </p:nvSpPr>
            <p:spPr>
              <a:xfrm rot="16200004">
                <a:off x="5945205" y="2198351"/>
                <a:ext cx="301660" cy="484421"/>
              </a:xfrm>
              <a:custGeom>
                <a:avLst/>
                <a:gdLst>
                  <a:gd name="f0" fmla="val 10800000"/>
                  <a:gd name="f1" fmla="val 5400000"/>
                  <a:gd name="f2" fmla="val 180"/>
                  <a:gd name="f3" fmla="val w"/>
                  <a:gd name="f4" fmla="val h"/>
                  <a:gd name="f5" fmla="val 0"/>
                  <a:gd name="f6" fmla="val 301660"/>
                  <a:gd name="f7" fmla="val 484425"/>
                  <a:gd name="f8" fmla="val 96885"/>
                  <a:gd name="f9" fmla="val 150830"/>
                  <a:gd name="f10" fmla="val 242213"/>
                  <a:gd name="f11" fmla="val 387540"/>
                  <a:gd name="f12" fmla="+- 0 0 -90"/>
                  <a:gd name="f13" fmla="*/ f3 1 301660"/>
                  <a:gd name="f14" fmla="*/ f4 1 484425"/>
                  <a:gd name="f15" fmla="+- f7 0 f5"/>
                  <a:gd name="f16" fmla="+- f6 0 f5"/>
                  <a:gd name="f17" fmla="*/ f12 f0 1"/>
                  <a:gd name="f18" fmla="*/ f16 1 301660"/>
                  <a:gd name="f19" fmla="*/ f15 1 484425"/>
                  <a:gd name="f20" fmla="*/ 0 f16 1"/>
                  <a:gd name="f21" fmla="*/ 96885 f15 1"/>
                  <a:gd name="f22" fmla="*/ 150830 f16 1"/>
                  <a:gd name="f23" fmla="*/ 0 f15 1"/>
                  <a:gd name="f24" fmla="*/ 301660 f16 1"/>
                  <a:gd name="f25" fmla="*/ 242213 f15 1"/>
                  <a:gd name="f26" fmla="*/ 484425 f15 1"/>
                  <a:gd name="f27" fmla="*/ 387540 f15 1"/>
                  <a:gd name="f28" fmla="*/ f17 1 f2"/>
                  <a:gd name="f29" fmla="*/ f20 1 301660"/>
                  <a:gd name="f30" fmla="*/ f21 1 484425"/>
                  <a:gd name="f31" fmla="*/ f22 1 301660"/>
                  <a:gd name="f32" fmla="*/ f23 1 484425"/>
                  <a:gd name="f33" fmla="*/ f24 1 301660"/>
                  <a:gd name="f34" fmla="*/ f25 1 484425"/>
                  <a:gd name="f35" fmla="*/ f26 1 484425"/>
                  <a:gd name="f36" fmla="*/ f27 1 484425"/>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301660" h="484425">
                    <a:moveTo>
                      <a:pt x="f5" y="f8"/>
                    </a:moveTo>
                    <a:lnTo>
                      <a:pt x="f9" y="f8"/>
                    </a:lnTo>
                    <a:lnTo>
                      <a:pt x="f9" y="f5"/>
                    </a:lnTo>
                    <a:lnTo>
                      <a:pt x="f6" y="f10"/>
                    </a:lnTo>
                    <a:lnTo>
                      <a:pt x="f9" y="f7"/>
                    </a:lnTo>
                    <a:lnTo>
                      <a:pt x="f9" y="f11"/>
                    </a:lnTo>
                    <a:lnTo>
                      <a:pt x="f5" y="f11"/>
                    </a:lnTo>
                    <a:lnTo>
                      <a:pt x="f5" y="f8"/>
                    </a:lnTo>
                    <a:close/>
                  </a:path>
                </a:pathLst>
              </a:custGeom>
              <a:solidFill>
                <a:srgbClr val="4BACC6"/>
              </a:solidFill>
              <a:ln w="19046" cap="flat">
                <a:solidFill>
                  <a:srgbClr val="000000"/>
                </a:solidFill>
                <a:prstDash val="solid"/>
                <a:miter/>
              </a:ln>
            </p:spPr>
            <p:txBody>
              <a:bodyPr vert="horz" wrap="square" lIns="0" tIns="72660" rIns="67874" bIns="72660" anchor="ctr" anchorCtr="1" compatLnSpc="1">
                <a:noAutofit/>
              </a:bodyPr>
              <a:lstStyle/>
              <a:p>
                <a:pPr algn="ctr" defTabSz="466728">
                  <a:lnSpc>
                    <a:spcPct val="90000"/>
                  </a:lnSpc>
                  <a:spcAft>
                    <a:spcPts val="450"/>
                  </a:spcAft>
                  <a:defRPr sz="1800" b="0" i="0" u="none" strike="noStrike" kern="0" cap="none" spc="0" baseline="0">
                    <a:solidFill>
                      <a:srgbClr val="000000"/>
                    </a:solidFill>
                    <a:uFillTx/>
                  </a:defRPr>
                </a:pPr>
                <a:endParaRPr lang="fr-CA" sz="1050">
                  <a:solidFill>
                    <a:srgbClr val="FFFFFF"/>
                  </a:solidFill>
                  <a:latin typeface="Calibri"/>
                </a:endParaRPr>
              </a:p>
            </p:txBody>
          </p:sp>
          <p:sp>
            <p:nvSpPr>
              <p:cNvPr id="6" name="Forme libre : forme 4"/>
              <p:cNvSpPr/>
              <p:nvPr/>
            </p:nvSpPr>
            <p:spPr>
              <a:xfrm>
                <a:off x="5383612" y="722659"/>
                <a:ext cx="1424781" cy="1424781"/>
              </a:xfrm>
              <a:custGeom>
                <a:avLst/>
                <a:gdLst>
                  <a:gd name="f0" fmla="val 10800000"/>
                  <a:gd name="f1" fmla="val 5400000"/>
                  <a:gd name="f2" fmla="val 180"/>
                  <a:gd name="f3" fmla="val w"/>
                  <a:gd name="f4" fmla="val h"/>
                  <a:gd name="f5" fmla="val 0"/>
                  <a:gd name="f6" fmla="val 1424781"/>
                  <a:gd name="f7" fmla="+- 0 0 1"/>
                  <a:gd name="f8" fmla="val 712391"/>
                  <a:gd name="f9" fmla="val 523453"/>
                  <a:gd name="f10" fmla="val 75056"/>
                  <a:gd name="f11" fmla="val 342254"/>
                  <a:gd name="f12" fmla="val 208655"/>
                  <a:gd name="f13" fmla="val 523454"/>
                  <a:gd name="f14" fmla="val 1"/>
                  <a:gd name="f15" fmla="val 712392"/>
                  <a:gd name="f16" fmla="val 901330"/>
                  <a:gd name="f17" fmla="val 1082529"/>
                  <a:gd name="f18" fmla="val 75057"/>
                  <a:gd name="f19" fmla="val 1216128"/>
                  <a:gd name="f20" fmla="val 208656"/>
                  <a:gd name="f21" fmla="val 1349727"/>
                  <a:gd name="f22" fmla="val 342255"/>
                  <a:gd name="f23" fmla="val 1424782"/>
                  <a:gd name="f24" fmla="val 523455"/>
                  <a:gd name="f25" fmla="val 712393"/>
                  <a:gd name="f26" fmla="val 901331"/>
                  <a:gd name="f27" fmla="val 1082530"/>
                  <a:gd name="f28" fmla="val 1216127"/>
                  <a:gd name="f29" fmla="val 1216130"/>
                  <a:gd name="f30" fmla="val 1082528"/>
                  <a:gd name="f31" fmla="val 1349729"/>
                  <a:gd name="f32" fmla="val 901328"/>
                  <a:gd name="f33" fmla="val 1424784"/>
                  <a:gd name="f34" fmla="val 712390"/>
                  <a:gd name="f35" fmla="val 523452"/>
                  <a:gd name="f36" fmla="val 342253"/>
                  <a:gd name="f37" fmla="val 1349728"/>
                  <a:gd name="f38" fmla="val 208653"/>
                  <a:gd name="f39" fmla="val 1216129"/>
                  <a:gd name="f40" fmla="val 75054"/>
                  <a:gd name="f41" fmla="+- 0 0 -90"/>
                  <a:gd name="f42" fmla="*/ f3 1 1424781"/>
                  <a:gd name="f43" fmla="*/ f4 1 1424781"/>
                  <a:gd name="f44" fmla="+- f6 0 f5"/>
                  <a:gd name="f45" fmla="*/ f41 f0 1"/>
                  <a:gd name="f46" fmla="*/ f44 1 1424781"/>
                  <a:gd name="f47" fmla="*/ 0 f44 1"/>
                  <a:gd name="f48" fmla="*/ 712391 f44 1"/>
                  <a:gd name="f49" fmla="*/ 208655 f44 1"/>
                  <a:gd name="f50" fmla="*/ 712392 f44 1"/>
                  <a:gd name="f51" fmla="*/ 1 f44 1"/>
                  <a:gd name="f52" fmla="*/ 1216128 f44 1"/>
                  <a:gd name="f53" fmla="*/ 208656 f44 1"/>
                  <a:gd name="f54" fmla="*/ 1424782 f44 1"/>
                  <a:gd name="f55" fmla="*/ 712393 f44 1"/>
                  <a:gd name="f56" fmla="*/ 1216127 f44 1"/>
                  <a:gd name="f57" fmla="*/ 1216130 f44 1"/>
                  <a:gd name="f58" fmla="*/ 712390 f44 1"/>
                  <a:gd name="f59" fmla="*/ 1424784 f44 1"/>
                  <a:gd name="f60" fmla="*/ 208653 f44 1"/>
                  <a:gd name="f61" fmla="*/ 1216129 f44 1"/>
                  <a:gd name="f62" fmla="*/ f7 f44 1"/>
                  <a:gd name="f63" fmla="*/ f45 1 f2"/>
                  <a:gd name="f64" fmla="*/ f47 1 1424781"/>
                  <a:gd name="f65" fmla="*/ f48 1 1424781"/>
                  <a:gd name="f66" fmla="*/ f49 1 1424781"/>
                  <a:gd name="f67" fmla="*/ f50 1 1424781"/>
                  <a:gd name="f68" fmla="*/ f51 1 1424781"/>
                  <a:gd name="f69" fmla="*/ f52 1 1424781"/>
                  <a:gd name="f70" fmla="*/ f53 1 1424781"/>
                  <a:gd name="f71" fmla="*/ f54 1 1424781"/>
                  <a:gd name="f72" fmla="*/ f55 1 1424781"/>
                  <a:gd name="f73" fmla="*/ f56 1 1424781"/>
                  <a:gd name="f74" fmla="*/ f57 1 1424781"/>
                  <a:gd name="f75" fmla="*/ f58 1 1424781"/>
                  <a:gd name="f76" fmla="*/ f59 1 1424781"/>
                  <a:gd name="f77" fmla="*/ f60 1 1424781"/>
                  <a:gd name="f78" fmla="*/ f61 1 1424781"/>
                  <a:gd name="f79" fmla="*/ f62 1 1424781"/>
                  <a:gd name="f80" fmla="*/ f5 1 f46"/>
                  <a:gd name="f81" fmla="*/ f6 1 f46"/>
                  <a:gd name="f82" fmla="+- f63 0 f1"/>
                  <a:gd name="f83" fmla="*/ f64 1 f46"/>
                  <a:gd name="f84" fmla="*/ f65 1 f46"/>
                  <a:gd name="f85" fmla="*/ f66 1 f46"/>
                  <a:gd name="f86" fmla="*/ f67 1 f46"/>
                  <a:gd name="f87" fmla="*/ f68 1 f46"/>
                  <a:gd name="f88" fmla="*/ f69 1 f46"/>
                  <a:gd name="f89" fmla="*/ f70 1 f46"/>
                  <a:gd name="f90" fmla="*/ f71 1 f46"/>
                  <a:gd name="f91" fmla="*/ f72 1 f46"/>
                  <a:gd name="f92" fmla="*/ f73 1 f46"/>
                  <a:gd name="f93" fmla="*/ f74 1 f46"/>
                  <a:gd name="f94" fmla="*/ f75 1 f46"/>
                  <a:gd name="f95" fmla="*/ f76 1 f46"/>
                  <a:gd name="f96" fmla="*/ f77 1 f46"/>
                  <a:gd name="f97" fmla="*/ f78 1 f46"/>
                  <a:gd name="f98" fmla="*/ f79 1 f46"/>
                  <a:gd name="f99" fmla="*/ f80 f42 1"/>
                  <a:gd name="f100" fmla="*/ f81 f42 1"/>
                  <a:gd name="f101" fmla="*/ f81 f43 1"/>
                  <a:gd name="f102" fmla="*/ f80 f43 1"/>
                  <a:gd name="f103" fmla="*/ f83 f42 1"/>
                  <a:gd name="f104" fmla="*/ f84 f43 1"/>
                  <a:gd name="f105" fmla="*/ f85 f42 1"/>
                  <a:gd name="f106" fmla="*/ f85 f43 1"/>
                  <a:gd name="f107" fmla="*/ f86 f42 1"/>
                  <a:gd name="f108" fmla="*/ f87 f43 1"/>
                  <a:gd name="f109" fmla="*/ f88 f42 1"/>
                  <a:gd name="f110" fmla="*/ f89 f43 1"/>
                  <a:gd name="f111" fmla="*/ f90 f42 1"/>
                  <a:gd name="f112" fmla="*/ f91 f43 1"/>
                  <a:gd name="f113" fmla="*/ f92 f42 1"/>
                  <a:gd name="f114" fmla="*/ f93 f43 1"/>
                  <a:gd name="f115" fmla="*/ f94 f42 1"/>
                  <a:gd name="f116" fmla="*/ f95 f43 1"/>
                  <a:gd name="f117" fmla="*/ f96 f42 1"/>
                  <a:gd name="f118" fmla="*/ f97 f43 1"/>
                  <a:gd name="f119" fmla="*/ f98 f42 1"/>
                  <a:gd name="f120" fmla="*/ f86 f43 1"/>
                </a:gdLst>
                <a:ahLst/>
                <a:cxnLst>
                  <a:cxn ang="3cd4">
                    <a:pos x="hc" y="t"/>
                  </a:cxn>
                  <a:cxn ang="0">
                    <a:pos x="r" y="vc"/>
                  </a:cxn>
                  <a:cxn ang="cd4">
                    <a:pos x="hc" y="b"/>
                  </a:cxn>
                  <a:cxn ang="cd2">
                    <a:pos x="l" y="vc"/>
                  </a:cxn>
                  <a:cxn ang="f82">
                    <a:pos x="f103" y="f104"/>
                  </a:cxn>
                  <a:cxn ang="f82">
                    <a:pos x="f105" y="f106"/>
                  </a:cxn>
                  <a:cxn ang="f82">
                    <a:pos x="f107" y="f108"/>
                  </a:cxn>
                  <a:cxn ang="f82">
                    <a:pos x="f109" y="f110"/>
                  </a:cxn>
                  <a:cxn ang="f82">
                    <a:pos x="f111" y="f112"/>
                  </a:cxn>
                  <a:cxn ang="f82">
                    <a:pos x="f113" y="f114"/>
                  </a:cxn>
                  <a:cxn ang="f82">
                    <a:pos x="f115" y="f116"/>
                  </a:cxn>
                  <a:cxn ang="f82">
                    <a:pos x="f117" y="f118"/>
                  </a:cxn>
                  <a:cxn ang="f82">
                    <a:pos x="f119" y="f120"/>
                  </a:cxn>
                  <a:cxn ang="f82">
                    <a:pos x="f103" y="f104"/>
                  </a:cxn>
                </a:cxnLst>
                <a:rect l="f99" t="f102" r="f100" b="f101"/>
                <a:pathLst>
                  <a:path w="1424781" h="1424781">
                    <a:moveTo>
                      <a:pt x="f5" y="f8"/>
                    </a:moveTo>
                    <a:cubicBezTo>
                      <a:pt x="f5" y="f9"/>
                      <a:pt x="f10" y="f11"/>
                      <a:pt x="f12" y="f12"/>
                    </a:cubicBezTo>
                    <a:cubicBezTo>
                      <a:pt x="f11" y="f10"/>
                      <a:pt x="f13" y="f14"/>
                      <a:pt x="f15" y="f14"/>
                    </a:cubicBezTo>
                    <a:cubicBezTo>
                      <a:pt x="f16" y="f14"/>
                      <a:pt x="f17" y="f18"/>
                      <a:pt x="f19" y="f20"/>
                    </a:cubicBezTo>
                    <a:cubicBezTo>
                      <a:pt x="f21" y="f22"/>
                      <a:pt x="f23" y="f24"/>
                      <a:pt x="f23" y="f25"/>
                    </a:cubicBezTo>
                    <a:cubicBezTo>
                      <a:pt x="f23" y="f26"/>
                      <a:pt x="f21" y="f27"/>
                      <a:pt x="f28" y="f29"/>
                    </a:cubicBezTo>
                    <a:cubicBezTo>
                      <a:pt x="f30" y="f31"/>
                      <a:pt x="f32" y="f33"/>
                      <a:pt x="f34" y="f33"/>
                    </a:cubicBezTo>
                    <a:cubicBezTo>
                      <a:pt x="f35" y="f33"/>
                      <a:pt x="f36" y="f37"/>
                      <a:pt x="f38" y="f39"/>
                    </a:cubicBezTo>
                    <a:cubicBezTo>
                      <a:pt x="f40" y="f27"/>
                      <a:pt x="f7" y="f16"/>
                      <a:pt x="f7" y="f15"/>
                    </a:cubicBezTo>
                    <a:lnTo>
                      <a:pt x="f5" y="f8"/>
                    </a:lnTo>
                    <a:close/>
                  </a:path>
                </a:pathLst>
              </a:custGeom>
              <a:solidFill>
                <a:srgbClr val="4BACC6"/>
              </a:solidFill>
              <a:ln w="19046" cap="flat">
                <a:solidFill>
                  <a:srgbClr val="000000"/>
                </a:solidFill>
                <a:prstDash val="solid"/>
                <a:miter/>
              </a:ln>
            </p:spPr>
            <p:txBody>
              <a:bodyPr vert="horz" wrap="square" lIns="169824" tIns="169824" rIns="169824" bIns="169824" anchor="ctr" anchorCtr="1" compatLnSpc="1">
                <a:noAutofit/>
              </a:bodyPr>
              <a:lstStyle/>
              <a:p>
                <a:pPr algn="ctr" defTabSz="466728">
                  <a:lnSpc>
                    <a:spcPct val="90000"/>
                  </a:lnSpc>
                  <a:spcAft>
                    <a:spcPts val="450"/>
                  </a:spcAft>
                  <a:defRPr sz="1800" b="0" i="0" u="none" strike="noStrike" kern="0" cap="none" spc="0" baseline="0">
                    <a:solidFill>
                      <a:srgbClr val="000000"/>
                    </a:solidFill>
                    <a:uFillTx/>
                  </a:defRPr>
                </a:pPr>
                <a:r>
                  <a:rPr lang="fr-CA" sz="1050">
                    <a:solidFill>
                      <a:srgbClr val="FFFFFF"/>
                    </a:solidFill>
                    <a:latin typeface="Calibri"/>
                  </a:rPr>
                  <a:t>Age et genre</a:t>
                </a:r>
              </a:p>
            </p:txBody>
          </p:sp>
          <p:sp>
            <p:nvSpPr>
              <p:cNvPr id="7" name="Forme libre : forme 5"/>
              <p:cNvSpPr/>
              <p:nvPr/>
            </p:nvSpPr>
            <p:spPr>
              <a:xfrm>
                <a:off x="6933611" y="3186784"/>
                <a:ext cx="301660" cy="484421"/>
              </a:xfrm>
              <a:custGeom>
                <a:avLst/>
                <a:gdLst>
                  <a:gd name="f0" fmla="val 10800000"/>
                  <a:gd name="f1" fmla="val 5400000"/>
                  <a:gd name="f2" fmla="val 180"/>
                  <a:gd name="f3" fmla="val w"/>
                  <a:gd name="f4" fmla="val h"/>
                  <a:gd name="f5" fmla="val 0"/>
                  <a:gd name="f6" fmla="val 301660"/>
                  <a:gd name="f7" fmla="val 484425"/>
                  <a:gd name="f8" fmla="val 96885"/>
                  <a:gd name="f9" fmla="val 150830"/>
                  <a:gd name="f10" fmla="val 242213"/>
                  <a:gd name="f11" fmla="val 387540"/>
                  <a:gd name="f12" fmla="+- 0 0 -90"/>
                  <a:gd name="f13" fmla="*/ f3 1 301660"/>
                  <a:gd name="f14" fmla="*/ f4 1 484425"/>
                  <a:gd name="f15" fmla="+- f7 0 f5"/>
                  <a:gd name="f16" fmla="+- f6 0 f5"/>
                  <a:gd name="f17" fmla="*/ f12 f0 1"/>
                  <a:gd name="f18" fmla="*/ f16 1 301660"/>
                  <a:gd name="f19" fmla="*/ f15 1 484425"/>
                  <a:gd name="f20" fmla="*/ 0 f16 1"/>
                  <a:gd name="f21" fmla="*/ 96885 f15 1"/>
                  <a:gd name="f22" fmla="*/ 150830 f16 1"/>
                  <a:gd name="f23" fmla="*/ 0 f15 1"/>
                  <a:gd name="f24" fmla="*/ 301660 f16 1"/>
                  <a:gd name="f25" fmla="*/ 242213 f15 1"/>
                  <a:gd name="f26" fmla="*/ 484425 f15 1"/>
                  <a:gd name="f27" fmla="*/ 387540 f15 1"/>
                  <a:gd name="f28" fmla="*/ f17 1 f2"/>
                  <a:gd name="f29" fmla="*/ f20 1 301660"/>
                  <a:gd name="f30" fmla="*/ f21 1 484425"/>
                  <a:gd name="f31" fmla="*/ f22 1 301660"/>
                  <a:gd name="f32" fmla="*/ f23 1 484425"/>
                  <a:gd name="f33" fmla="*/ f24 1 301660"/>
                  <a:gd name="f34" fmla="*/ f25 1 484425"/>
                  <a:gd name="f35" fmla="*/ f26 1 484425"/>
                  <a:gd name="f36" fmla="*/ f27 1 484425"/>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301660" h="484425">
                    <a:moveTo>
                      <a:pt x="f5" y="f8"/>
                    </a:moveTo>
                    <a:lnTo>
                      <a:pt x="f9" y="f8"/>
                    </a:lnTo>
                    <a:lnTo>
                      <a:pt x="f9" y="f5"/>
                    </a:lnTo>
                    <a:lnTo>
                      <a:pt x="f6" y="f10"/>
                    </a:lnTo>
                    <a:lnTo>
                      <a:pt x="f9" y="f7"/>
                    </a:lnTo>
                    <a:lnTo>
                      <a:pt x="f9" y="f11"/>
                    </a:lnTo>
                    <a:lnTo>
                      <a:pt x="f5" y="f11"/>
                    </a:lnTo>
                    <a:lnTo>
                      <a:pt x="f5" y="f8"/>
                    </a:lnTo>
                    <a:close/>
                  </a:path>
                </a:pathLst>
              </a:custGeom>
              <a:solidFill>
                <a:srgbClr val="47D872"/>
              </a:solidFill>
              <a:ln w="19046" cap="flat">
                <a:solidFill>
                  <a:srgbClr val="000000"/>
                </a:solidFill>
                <a:prstDash val="solid"/>
                <a:miter/>
              </a:ln>
            </p:spPr>
            <p:txBody>
              <a:bodyPr vert="horz" wrap="square" lIns="0" tIns="72660" rIns="67874" bIns="72660" anchor="ctr" anchorCtr="1" compatLnSpc="1">
                <a:noAutofit/>
              </a:bodyPr>
              <a:lstStyle/>
              <a:p>
                <a:pPr algn="ctr" defTabSz="466728">
                  <a:lnSpc>
                    <a:spcPct val="90000"/>
                  </a:lnSpc>
                  <a:spcAft>
                    <a:spcPts val="450"/>
                  </a:spcAft>
                  <a:defRPr sz="1800" b="0" i="0" u="none" strike="noStrike" kern="0" cap="none" spc="0" baseline="0">
                    <a:solidFill>
                      <a:srgbClr val="000000"/>
                    </a:solidFill>
                    <a:uFillTx/>
                  </a:defRPr>
                </a:pPr>
                <a:endParaRPr lang="fr-CA" sz="1050">
                  <a:solidFill>
                    <a:srgbClr val="FFFFFF"/>
                  </a:solidFill>
                  <a:latin typeface="Calibri"/>
                </a:endParaRPr>
              </a:p>
            </p:txBody>
          </p:sp>
          <p:sp>
            <p:nvSpPr>
              <p:cNvPr id="8" name="Forme libre : forme 6"/>
              <p:cNvSpPr/>
              <p:nvPr/>
            </p:nvSpPr>
            <p:spPr>
              <a:xfrm>
                <a:off x="7377562" y="2716609"/>
                <a:ext cx="1424781" cy="1424781"/>
              </a:xfrm>
              <a:custGeom>
                <a:avLst/>
                <a:gdLst>
                  <a:gd name="f0" fmla="val 10800000"/>
                  <a:gd name="f1" fmla="val 5400000"/>
                  <a:gd name="f2" fmla="val 180"/>
                  <a:gd name="f3" fmla="val w"/>
                  <a:gd name="f4" fmla="val h"/>
                  <a:gd name="f5" fmla="val 0"/>
                  <a:gd name="f6" fmla="val 1424781"/>
                  <a:gd name="f7" fmla="+- 0 0 1"/>
                  <a:gd name="f8" fmla="val 712391"/>
                  <a:gd name="f9" fmla="val 523453"/>
                  <a:gd name="f10" fmla="val 75056"/>
                  <a:gd name="f11" fmla="val 342254"/>
                  <a:gd name="f12" fmla="val 208655"/>
                  <a:gd name="f13" fmla="val 523454"/>
                  <a:gd name="f14" fmla="val 1"/>
                  <a:gd name="f15" fmla="val 712392"/>
                  <a:gd name="f16" fmla="val 901330"/>
                  <a:gd name="f17" fmla="val 1082529"/>
                  <a:gd name="f18" fmla="val 75057"/>
                  <a:gd name="f19" fmla="val 1216128"/>
                  <a:gd name="f20" fmla="val 208656"/>
                  <a:gd name="f21" fmla="val 1349727"/>
                  <a:gd name="f22" fmla="val 342255"/>
                  <a:gd name="f23" fmla="val 1424782"/>
                  <a:gd name="f24" fmla="val 523455"/>
                  <a:gd name="f25" fmla="val 712393"/>
                  <a:gd name="f26" fmla="val 901331"/>
                  <a:gd name="f27" fmla="val 1082530"/>
                  <a:gd name="f28" fmla="val 1216127"/>
                  <a:gd name="f29" fmla="val 1216130"/>
                  <a:gd name="f30" fmla="val 1082528"/>
                  <a:gd name="f31" fmla="val 1349729"/>
                  <a:gd name="f32" fmla="val 901328"/>
                  <a:gd name="f33" fmla="val 1424784"/>
                  <a:gd name="f34" fmla="val 712390"/>
                  <a:gd name="f35" fmla="val 523452"/>
                  <a:gd name="f36" fmla="val 342253"/>
                  <a:gd name="f37" fmla="val 1349728"/>
                  <a:gd name="f38" fmla="val 208653"/>
                  <a:gd name="f39" fmla="val 1216129"/>
                  <a:gd name="f40" fmla="val 75054"/>
                  <a:gd name="f41" fmla="+- 0 0 -90"/>
                  <a:gd name="f42" fmla="*/ f3 1 1424781"/>
                  <a:gd name="f43" fmla="*/ f4 1 1424781"/>
                  <a:gd name="f44" fmla="+- f6 0 f5"/>
                  <a:gd name="f45" fmla="*/ f41 f0 1"/>
                  <a:gd name="f46" fmla="*/ f44 1 1424781"/>
                  <a:gd name="f47" fmla="*/ 0 f44 1"/>
                  <a:gd name="f48" fmla="*/ 712391 f44 1"/>
                  <a:gd name="f49" fmla="*/ 208655 f44 1"/>
                  <a:gd name="f50" fmla="*/ 712392 f44 1"/>
                  <a:gd name="f51" fmla="*/ 1 f44 1"/>
                  <a:gd name="f52" fmla="*/ 1216128 f44 1"/>
                  <a:gd name="f53" fmla="*/ 208656 f44 1"/>
                  <a:gd name="f54" fmla="*/ 1424782 f44 1"/>
                  <a:gd name="f55" fmla="*/ 712393 f44 1"/>
                  <a:gd name="f56" fmla="*/ 1216127 f44 1"/>
                  <a:gd name="f57" fmla="*/ 1216130 f44 1"/>
                  <a:gd name="f58" fmla="*/ 712390 f44 1"/>
                  <a:gd name="f59" fmla="*/ 1424784 f44 1"/>
                  <a:gd name="f60" fmla="*/ 208653 f44 1"/>
                  <a:gd name="f61" fmla="*/ 1216129 f44 1"/>
                  <a:gd name="f62" fmla="*/ f7 f44 1"/>
                  <a:gd name="f63" fmla="*/ f45 1 f2"/>
                  <a:gd name="f64" fmla="*/ f47 1 1424781"/>
                  <a:gd name="f65" fmla="*/ f48 1 1424781"/>
                  <a:gd name="f66" fmla="*/ f49 1 1424781"/>
                  <a:gd name="f67" fmla="*/ f50 1 1424781"/>
                  <a:gd name="f68" fmla="*/ f51 1 1424781"/>
                  <a:gd name="f69" fmla="*/ f52 1 1424781"/>
                  <a:gd name="f70" fmla="*/ f53 1 1424781"/>
                  <a:gd name="f71" fmla="*/ f54 1 1424781"/>
                  <a:gd name="f72" fmla="*/ f55 1 1424781"/>
                  <a:gd name="f73" fmla="*/ f56 1 1424781"/>
                  <a:gd name="f74" fmla="*/ f57 1 1424781"/>
                  <a:gd name="f75" fmla="*/ f58 1 1424781"/>
                  <a:gd name="f76" fmla="*/ f59 1 1424781"/>
                  <a:gd name="f77" fmla="*/ f60 1 1424781"/>
                  <a:gd name="f78" fmla="*/ f61 1 1424781"/>
                  <a:gd name="f79" fmla="*/ f62 1 1424781"/>
                  <a:gd name="f80" fmla="*/ f5 1 f46"/>
                  <a:gd name="f81" fmla="*/ f6 1 f46"/>
                  <a:gd name="f82" fmla="+- f63 0 f1"/>
                  <a:gd name="f83" fmla="*/ f64 1 f46"/>
                  <a:gd name="f84" fmla="*/ f65 1 f46"/>
                  <a:gd name="f85" fmla="*/ f66 1 f46"/>
                  <a:gd name="f86" fmla="*/ f67 1 f46"/>
                  <a:gd name="f87" fmla="*/ f68 1 f46"/>
                  <a:gd name="f88" fmla="*/ f69 1 f46"/>
                  <a:gd name="f89" fmla="*/ f70 1 f46"/>
                  <a:gd name="f90" fmla="*/ f71 1 f46"/>
                  <a:gd name="f91" fmla="*/ f72 1 f46"/>
                  <a:gd name="f92" fmla="*/ f73 1 f46"/>
                  <a:gd name="f93" fmla="*/ f74 1 f46"/>
                  <a:gd name="f94" fmla="*/ f75 1 f46"/>
                  <a:gd name="f95" fmla="*/ f76 1 f46"/>
                  <a:gd name="f96" fmla="*/ f77 1 f46"/>
                  <a:gd name="f97" fmla="*/ f78 1 f46"/>
                  <a:gd name="f98" fmla="*/ f79 1 f46"/>
                  <a:gd name="f99" fmla="*/ f80 f42 1"/>
                  <a:gd name="f100" fmla="*/ f81 f42 1"/>
                  <a:gd name="f101" fmla="*/ f81 f43 1"/>
                  <a:gd name="f102" fmla="*/ f80 f43 1"/>
                  <a:gd name="f103" fmla="*/ f83 f42 1"/>
                  <a:gd name="f104" fmla="*/ f84 f43 1"/>
                  <a:gd name="f105" fmla="*/ f85 f42 1"/>
                  <a:gd name="f106" fmla="*/ f85 f43 1"/>
                  <a:gd name="f107" fmla="*/ f86 f42 1"/>
                  <a:gd name="f108" fmla="*/ f87 f43 1"/>
                  <a:gd name="f109" fmla="*/ f88 f42 1"/>
                  <a:gd name="f110" fmla="*/ f89 f43 1"/>
                  <a:gd name="f111" fmla="*/ f90 f42 1"/>
                  <a:gd name="f112" fmla="*/ f91 f43 1"/>
                  <a:gd name="f113" fmla="*/ f92 f42 1"/>
                  <a:gd name="f114" fmla="*/ f93 f43 1"/>
                  <a:gd name="f115" fmla="*/ f94 f42 1"/>
                  <a:gd name="f116" fmla="*/ f95 f43 1"/>
                  <a:gd name="f117" fmla="*/ f96 f42 1"/>
                  <a:gd name="f118" fmla="*/ f97 f43 1"/>
                  <a:gd name="f119" fmla="*/ f98 f42 1"/>
                  <a:gd name="f120" fmla="*/ f86 f43 1"/>
                </a:gdLst>
                <a:ahLst/>
                <a:cxnLst>
                  <a:cxn ang="3cd4">
                    <a:pos x="hc" y="t"/>
                  </a:cxn>
                  <a:cxn ang="0">
                    <a:pos x="r" y="vc"/>
                  </a:cxn>
                  <a:cxn ang="cd4">
                    <a:pos x="hc" y="b"/>
                  </a:cxn>
                  <a:cxn ang="cd2">
                    <a:pos x="l" y="vc"/>
                  </a:cxn>
                  <a:cxn ang="f82">
                    <a:pos x="f103" y="f104"/>
                  </a:cxn>
                  <a:cxn ang="f82">
                    <a:pos x="f105" y="f106"/>
                  </a:cxn>
                  <a:cxn ang="f82">
                    <a:pos x="f107" y="f108"/>
                  </a:cxn>
                  <a:cxn ang="f82">
                    <a:pos x="f109" y="f110"/>
                  </a:cxn>
                  <a:cxn ang="f82">
                    <a:pos x="f111" y="f112"/>
                  </a:cxn>
                  <a:cxn ang="f82">
                    <a:pos x="f113" y="f114"/>
                  </a:cxn>
                  <a:cxn ang="f82">
                    <a:pos x="f115" y="f116"/>
                  </a:cxn>
                  <a:cxn ang="f82">
                    <a:pos x="f117" y="f118"/>
                  </a:cxn>
                  <a:cxn ang="f82">
                    <a:pos x="f119" y="f120"/>
                  </a:cxn>
                  <a:cxn ang="f82">
                    <a:pos x="f103" y="f104"/>
                  </a:cxn>
                </a:cxnLst>
                <a:rect l="f99" t="f102" r="f100" b="f101"/>
                <a:pathLst>
                  <a:path w="1424781" h="1424781">
                    <a:moveTo>
                      <a:pt x="f5" y="f8"/>
                    </a:moveTo>
                    <a:cubicBezTo>
                      <a:pt x="f5" y="f9"/>
                      <a:pt x="f10" y="f11"/>
                      <a:pt x="f12" y="f12"/>
                    </a:cubicBezTo>
                    <a:cubicBezTo>
                      <a:pt x="f11" y="f10"/>
                      <a:pt x="f13" y="f14"/>
                      <a:pt x="f15" y="f14"/>
                    </a:cubicBezTo>
                    <a:cubicBezTo>
                      <a:pt x="f16" y="f14"/>
                      <a:pt x="f17" y="f18"/>
                      <a:pt x="f19" y="f20"/>
                    </a:cubicBezTo>
                    <a:cubicBezTo>
                      <a:pt x="f21" y="f22"/>
                      <a:pt x="f23" y="f24"/>
                      <a:pt x="f23" y="f25"/>
                    </a:cubicBezTo>
                    <a:cubicBezTo>
                      <a:pt x="f23" y="f26"/>
                      <a:pt x="f21" y="f27"/>
                      <a:pt x="f28" y="f29"/>
                    </a:cubicBezTo>
                    <a:cubicBezTo>
                      <a:pt x="f30" y="f31"/>
                      <a:pt x="f32" y="f33"/>
                      <a:pt x="f34" y="f33"/>
                    </a:cubicBezTo>
                    <a:cubicBezTo>
                      <a:pt x="f35" y="f33"/>
                      <a:pt x="f36" y="f37"/>
                      <a:pt x="f38" y="f39"/>
                    </a:cubicBezTo>
                    <a:cubicBezTo>
                      <a:pt x="f40" y="f27"/>
                      <a:pt x="f7" y="f16"/>
                      <a:pt x="f7" y="f15"/>
                    </a:cubicBezTo>
                    <a:lnTo>
                      <a:pt x="f5" y="f8"/>
                    </a:lnTo>
                    <a:close/>
                  </a:path>
                </a:pathLst>
              </a:custGeom>
              <a:solidFill>
                <a:srgbClr val="47D872"/>
              </a:solidFill>
              <a:ln w="19046" cap="flat">
                <a:solidFill>
                  <a:srgbClr val="000000"/>
                </a:solidFill>
                <a:prstDash val="solid"/>
                <a:miter/>
              </a:ln>
            </p:spPr>
            <p:txBody>
              <a:bodyPr vert="horz" wrap="square" lIns="169824" tIns="169824" rIns="169824" bIns="169824" anchor="ctr" anchorCtr="1" compatLnSpc="1">
                <a:noAutofit/>
              </a:bodyPr>
              <a:lstStyle/>
              <a:p>
                <a:pPr algn="ctr" defTabSz="466728">
                  <a:lnSpc>
                    <a:spcPct val="90000"/>
                  </a:lnSpc>
                  <a:spcAft>
                    <a:spcPts val="450"/>
                  </a:spcAft>
                  <a:defRPr sz="1800" b="0" i="0" u="none" strike="noStrike" kern="0" cap="none" spc="0" baseline="0">
                    <a:solidFill>
                      <a:srgbClr val="000000"/>
                    </a:solidFill>
                    <a:uFillTx/>
                  </a:defRPr>
                </a:pPr>
                <a:r>
                  <a:rPr lang="fr-CA" sz="1050">
                    <a:solidFill>
                      <a:srgbClr val="FFFFFF"/>
                    </a:solidFill>
                    <a:latin typeface="Calibri"/>
                  </a:rPr>
                  <a:t>Urbain/Rural</a:t>
                </a:r>
              </a:p>
            </p:txBody>
          </p:sp>
          <p:sp>
            <p:nvSpPr>
              <p:cNvPr id="9" name="Forme libre : forme 7"/>
              <p:cNvSpPr/>
              <p:nvPr/>
            </p:nvSpPr>
            <p:spPr>
              <a:xfrm rot="5400013">
                <a:off x="5945178" y="4175228"/>
                <a:ext cx="301660" cy="484421"/>
              </a:xfrm>
              <a:custGeom>
                <a:avLst/>
                <a:gdLst>
                  <a:gd name="f0" fmla="val 10800000"/>
                  <a:gd name="f1" fmla="val 5400000"/>
                  <a:gd name="f2" fmla="val 180"/>
                  <a:gd name="f3" fmla="val w"/>
                  <a:gd name="f4" fmla="val h"/>
                  <a:gd name="f5" fmla="val 0"/>
                  <a:gd name="f6" fmla="val 301660"/>
                  <a:gd name="f7" fmla="val 484425"/>
                  <a:gd name="f8" fmla="val 96885"/>
                  <a:gd name="f9" fmla="val 150830"/>
                  <a:gd name="f10" fmla="val 242213"/>
                  <a:gd name="f11" fmla="val 387540"/>
                  <a:gd name="f12" fmla="+- 0 0 -90"/>
                  <a:gd name="f13" fmla="*/ f3 1 301660"/>
                  <a:gd name="f14" fmla="*/ f4 1 484425"/>
                  <a:gd name="f15" fmla="+- f7 0 f5"/>
                  <a:gd name="f16" fmla="+- f6 0 f5"/>
                  <a:gd name="f17" fmla="*/ f12 f0 1"/>
                  <a:gd name="f18" fmla="*/ f16 1 301660"/>
                  <a:gd name="f19" fmla="*/ f15 1 484425"/>
                  <a:gd name="f20" fmla="*/ 0 f16 1"/>
                  <a:gd name="f21" fmla="*/ 96885 f15 1"/>
                  <a:gd name="f22" fmla="*/ 150830 f16 1"/>
                  <a:gd name="f23" fmla="*/ 0 f15 1"/>
                  <a:gd name="f24" fmla="*/ 301660 f16 1"/>
                  <a:gd name="f25" fmla="*/ 242213 f15 1"/>
                  <a:gd name="f26" fmla="*/ 484425 f15 1"/>
                  <a:gd name="f27" fmla="*/ 387540 f15 1"/>
                  <a:gd name="f28" fmla="*/ f17 1 f2"/>
                  <a:gd name="f29" fmla="*/ f20 1 301660"/>
                  <a:gd name="f30" fmla="*/ f21 1 484425"/>
                  <a:gd name="f31" fmla="*/ f22 1 301660"/>
                  <a:gd name="f32" fmla="*/ f23 1 484425"/>
                  <a:gd name="f33" fmla="*/ f24 1 301660"/>
                  <a:gd name="f34" fmla="*/ f25 1 484425"/>
                  <a:gd name="f35" fmla="*/ f26 1 484425"/>
                  <a:gd name="f36" fmla="*/ f27 1 484425"/>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301660" h="484425">
                    <a:moveTo>
                      <a:pt x="f5" y="f8"/>
                    </a:moveTo>
                    <a:lnTo>
                      <a:pt x="f9" y="f8"/>
                    </a:lnTo>
                    <a:lnTo>
                      <a:pt x="f9" y="f5"/>
                    </a:lnTo>
                    <a:lnTo>
                      <a:pt x="f6" y="f10"/>
                    </a:lnTo>
                    <a:lnTo>
                      <a:pt x="f9" y="f7"/>
                    </a:lnTo>
                    <a:lnTo>
                      <a:pt x="f9" y="f11"/>
                    </a:lnTo>
                    <a:lnTo>
                      <a:pt x="f5" y="f11"/>
                    </a:lnTo>
                    <a:lnTo>
                      <a:pt x="f5" y="f8"/>
                    </a:lnTo>
                    <a:close/>
                  </a:path>
                </a:pathLst>
              </a:custGeom>
              <a:solidFill>
                <a:srgbClr val="ACE946"/>
              </a:solidFill>
              <a:ln w="19046" cap="flat">
                <a:solidFill>
                  <a:srgbClr val="000000"/>
                </a:solidFill>
                <a:prstDash val="solid"/>
                <a:miter/>
              </a:ln>
            </p:spPr>
            <p:txBody>
              <a:bodyPr vert="horz" wrap="square" lIns="0" tIns="72660" rIns="67874" bIns="72660" anchor="ctr" anchorCtr="1" compatLnSpc="1">
                <a:noAutofit/>
              </a:bodyPr>
              <a:lstStyle/>
              <a:p>
                <a:pPr algn="ctr" defTabSz="466728">
                  <a:lnSpc>
                    <a:spcPct val="90000"/>
                  </a:lnSpc>
                  <a:spcAft>
                    <a:spcPts val="450"/>
                  </a:spcAft>
                  <a:defRPr sz="1800" b="0" i="0" u="none" strike="noStrike" kern="0" cap="none" spc="0" baseline="0">
                    <a:solidFill>
                      <a:srgbClr val="000000"/>
                    </a:solidFill>
                    <a:uFillTx/>
                  </a:defRPr>
                </a:pPr>
                <a:endParaRPr lang="fr-CA" sz="1050">
                  <a:solidFill>
                    <a:srgbClr val="FFFFFF"/>
                  </a:solidFill>
                  <a:latin typeface="Calibri"/>
                </a:endParaRPr>
              </a:p>
            </p:txBody>
          </p:sp>
          <p:sp>
            <p:nvSpPr>
              <p:cNvPr id="10" name="Forme libre : forme 8"/>
              <p:cNvSpPr/>
              <p:nvPr/>
            </p:nvSpPr>
            <p:spPr>
              <a:xfrm>
                <a:off x="5383612" y="4710559"/>
                <a:ext cx="1424781" cy="1424781"/>
              </a:xfrm>
              <a:custGeom>
                <a:avLst/>
                <a:gdLst>
                  <a:gd name="f0" fmla="val 10800000"/>
                  <a:gd name="f1" fmla="val 5400000"/>
                  <a:gd name="f2" fmla="val 180"/>
                  <a:gd name="f3" fmla="val w"/>
                  <a:gd name="f4" fmla="val h"/>
                  <a:gd name="f5" fmla="val 0"/>
                  <a:gd name="f6" fmla="val 1424781"/>
                  <a:gd name="f7" fmla="+- 0 0 1"/>
                  <a:gd name="f8" fmla="val 712391"/>
                  <a:gd name="f9" fmla="val 523453"/>
                  <a:gd name="f10" fmla="val 75056"/>
                  <a:gd name="f11" fmla="val 342254"/>
                  <a:gd name="f12" fmla="val 208655"/>
                  <a:gd name="f13" fmla="val 523454"/>
                  <a:gd name="f14" fmla="val 1"/>
                  <a:gd name="f15" fmla="val 712392"/>
                  <a:gd name="f16" fmla="val 901330"/>
                  <a:gd name="f17" fmla="val 1082529"/>
                  <a:gd name="f18" fmla="val 75057"/>
                  <a:gd name="f19" fmla="val 1216128"/>
                  <a:gd name="f20" fmla="val 208656"/>
                  <a:gd name="f21" fmla="val 1349727"/>
                  <a:gd name="f22" fmla="val 342255"/>
                  <a:gd name="f23" fmla="val 1424782"/>
                  <a:gd name="f24" fmla="val 523455"/>
                  <a:gd name="f25" fmla="val 712393"/>
                  <a:gd name="f26" fmla="val 901331"/>
                  <a:gd name="f27" fmla="val 1082530"/>
                  <a:gd name="f28" fmla="val 1216127"/>
                  <a:gd name="f29" fmla="val 1216130"/>
                  <a:gd name="f30" fmla="val 1082528"/>
                  <a:gd name="f31" fmla="val 1349729"/>
                  <a:gd name="f32" fmla="val 901328"/>
                  <a:gd name="f33" fmla="val 1424784"/>
                  <a:gd name="f34" fmla="val 712390"/>
                  <a:gd name="f35" fmla="val 523452"/>
                  <a:gd name="f36" fmla="val 342253"/>
                  <a:gd name="f37" fmla="val 1349728"/>
                  <a:gd name="f38" fmla="val 208653"/>
                  <a:gd name="f39" fmla="val 1216129"/>
                  <a:gd name="f40" fmla="val 75054"/>
                  <a:gd name="f41" fmla="+- 0 0 -90"/>
                  <a:gd name="f42" fmla="*/ f3 1 1424781"/>
                  <a:gd name="f43" fmla="*/ f4 1 1424781"/>
                  <a:gd name="f44" fmla="+- f6 0 f5"/>
                  <a:gd name="f45" fmla="*/ f41 f0 1"/>
                  <a:gd name="f46" fmla="*/ f44 1 1424781"/>
                  <a:gd name="f47" fmla="*/ 0 f44 1"/>
                  <a:gd name="f48" fmla="*/ 712391 f44 1"/>
                  <a:gd name="f49" fmla="*/ 208655 f44 1"/>
                  <a:gd name="f50" fmla="*/ 712392 f44 1"/>
                  <a:gd name="f51" fmla="*/ 1 f44 1"/>
                  <a:gd name="f52" fmla="*/ 1216128 f44 1"/>
                  <a:gd name="f53" fmla="*/ 208656 f44 1"/>
                  <a:gd name="f54" fmla="*/ 1424782 f44 1"/>
                  <a:gd name="f55" fmla="*/ 712393 f44 1"/>
                  <a:gd name="f56" fmla="*/ 1216127 f44 1"/>
                  <a:gd name="f57" fmla="*/ 1216130 f44 1"/>
                  <a:gd name="f58" fmla="*/ 712390 f44 1"/>
                  <a:gd name="f59" fmla="*/ 1424784 f44 1"/>
                  <a:gd name="f60" fmla="*/ 208653 f44 1"/>
                  <a:gd name="f61" fmla="*/ 1216129 f44 1"/>
                  <a:gd name="f62" fmla="*/ f7 f44 1"/>
                  <a:gd name="f63" fmla="*/ f45 1 f2"/>
                  <a:gd name="f64" fmla="*/ f47 1 1424781"/>
                  <a:gd name="f65" fmla="*/ f48 1 1424781"/>
                  <a:gd name="f66" fmla="*/ f49 1 1424781"/>
                  <a:gd name="f67" fmla="*/ f50 1 1424781"/>
                  <a:gd name="f68" fmla="*/ f51 1 1424781"/>
                  <a:gd name="f69" fmla="*/ f52 1 1424781"/>
                  <a:gd name="f70" fmla="*/ f53 1 1424781"/>
                  <a:gd name="f71" fmla="*/ f54 1 1424781"/>
                  <a:gd name="f72" fmla="*/ f55 1 1424781"/>
                  <a:gd name="f73" fmla="*/ f56 1 1424781"/>
                  <a:gd name="f74" fmla="*/ f57 1 1424781"/>
                  <a:gd name="f75" fmla="*/ f58 1 1424781"/>
                  <a:gd name="f76" fmla="*/ f59 1 1424781"/>
                  <a:gd name="f77" fmla="*/ f60 1 1424781"/>
                  <a:gd name="f78" fmla="*/ f61 1 1424781"/>
                  <a:gd name="f79" fmla="*/ f62 1 1424781"/>
                  <a:gd name="f80" fmla="*/ f5 1 f46"/>
                  <a:gd name="f81" fmla="*/ f6 1 f46"/>
                  <a:gd name="f82" fmla="+- f63 0 f1"/>
                  <a:gd name="f83" fmla="*/ f64 1 f46"/>
                  <a:gd name="f84" fmla="*/ f65 1 f46"/>
                  <a:gd name="f85" fmla="*/ f66 1 f46"/>
                  <a:gd name="f86" fmla="*/ f67 1 f46"/>
                  <a:gd name="f87" fmla="*/ f68 1 f46"/>
                  <a:gd name="f88" fmla="*/ f69 1 f46"/>
                  <a:gd name="f89" fmla="*/ f70 1 f46"/>
                  <a:gd name="f90" fmla="*/ f71 1 f46"/>
                  <a:gd name="f91" fmla="*/ f72 1 f46"/>
                  <a:gd name="f92" fmla="*/ f73 1 f46"/>
                  <a:gd name="f93" fmla="*/ f74 1 f46"/>
                  <a:gd name="f94" fmla="*/ f75 1 f46"/>
                  <a:gd name="f95" fmla="*/ f76 1 f46"/>
                  <a:gd name="f96" fmla="*/ f77 1 f46"/>
                  <a:gd name="f97" fmla="*/ f78 1 f46"/>
                  <a:gd name="f98" fmla="*/ f79 1 f46"/>
                  <a:gd name="f99" fmla="*/ f80 f42 1"/>
                  <a:gd name="f100" fmla="*/ f81 f42 1"/>
                  <a:gd name="f101" fmla="*/ f81 f43 1"/>
                  <a:gd name="f102" fmla="*/ f80 f43 1"/>
                  <a:gd name="f103" fmla="*/ f83 f42 1"/>
                  <a:gd name="f104" fmla="*/ f84 f43 1"/>
                  <a:gd name="f105" fmla="*/ f85 f42 1"/>
                  <a:gd name="f106" fmla="*/ f85 f43 1"/>
                  <a:gd name="f107" fmla="*/ f86 f42 1"/>
                  <a:gd name="f108" fmla="*/ f87 f43 1"/>
                  <a:gd name="f109" fmla="*/ f88 f42 1"/>
                  <a:gd name="f110" fmla="*/ f89 f43 1"/>
                  <a:gd name="f111" fmla="*/ f90 f42 1"/>
                  <a:gd name="f112" fmla="*/ f91 f43 1"/>
                  <a:gd name="f113" fmla="*/ f92 f42 1"/>
                  <a:gd name="f114" fmla="*/ f93 f43 1"/>
                  <a:gd name="f115" fmla="*/ f94 f42 1"/>
                  <a:gd name="f116" fmla="*/ f95 f43 1"/>
                  <a:gd name="f117" fmla="*/ f96 f42 1"/>
                  <a:gd name="f118" fmla="*/ f97 f43 1"/>
                  <a:gd name="f119" fmla="*/ f98 f42 1"/>
                  <a:gd name="f120" fmla="*/ f86 f43 1"/>
                </a:gdLst>
                <a:ahLst/>
                <a:cxnLst>
                  <a:cxn ang="3cd4">
                    <a:pos x="hc" y="t"/>
                  </a:cxn>
                  <a:cxn ang="0">
                    <a:pos x="r" y="vc"/>
                  </a:cxn>
                  <a:cxn ang="cd4">
                    <a:pos x="hc" y="b"/>
                  </a:cxn>
                  <a:cxn ang="cd2">
                    <a:pos x="l" y="vc"/>
                  </a:cxn>
                  <a:cxn ang="f82">
                    <a:pos x="f103" y="f104"/>
                  </a:cxn>
                  <a:cxn ang="f82">
                    <a:pos x="f105" y="f106"/>
                  </a:cxn>
                  <a:cxn ang="f82">
                    <a:pos x="f107" y="f108"/>
                  </a:cxn>
                  <a:cxn ang="f82">
                    <a:pos x="f109" y="f110"/>
                  </a:cxn>
                  <a:cxn ang="f82">
                    <a:pos x="f111" y="f112"/>
                  </a:cxn>
                  <a:cxn ang="f82">
                    <a:pos x="f113" y="f114"/>
                  </a:cxn>
                  <a:cxn ang="f82">
                    <a:pos x="f115" y="f116"/>
                  </a:cxn>
                  <a:cxn ang="f82">
                    <a:pos x="f117" y="f118"/>
                  </a:cxn>
                  <a:cxn ang="f82">
                    <a:pos x="f119" y="f120"/>
                  </a:cxn>
                  <a:cxn ang="f82">
                    <a:pos x="f103" y="f104"/>
                  </a:cxn>
                </a:cxnLst>
                <a:rect l="f99" t="f102" r="f100" b="f101"/>
                <a:pathLst>
                  <a:path w="1424781" h="1424781">
                    <a:moveTo>
                      <a:pt x="f5" y="f8"/>
                    </a:moveTo>
                    <a:cubicBezTo>
                      <a:pt x="f5" y="f9"/>
                      <a:pt x="f10" y="f11"/>
                      <a:pt x="f12" y="f12"/>
                    </a:cubicBezTo>
                    <a:cubicBezTo>
                      <a:pt x="f11" y="f10"/>
                      <a:pt x="f13" y="f14"/>
                      <a:pt x="f15" y="f14"/>
                    </a:cubicBezTo>
                    <a:cubicBezTo>
                      <a:pt x="f16" y="f14"/>
                      <a:pt x="f17" y="f18"/>
                      <a:pt x="f19" y="f20"/>
                    </a:cubicBezTo>
                    <a:cubicBezTo>
                      <a:pt x="f21" y="f22"/>
                      <a:pt x="f23" y="f24"/>
                      <a:pt x="f23" y="f25"/>
                    </a:cubicBezTo>
                    <a:cubicBezTo>
                      <a:pt x="f23" y="f26"/>
                      <a:pt x="f21" y="f27"/>
                      <a:pt x="f28" y="f29"/>
                    </a:cubicBezTo>
                    <a:cubicBezTo>
                      <a:pt x="f30" y="f31"/>
                      <a:pt x="f32" y="f33"/>
                      <a:pt x="f34" y="f33"/>
                    </a:cubicBezTo>
                    <a:cubicBezTo>
                      <a:pt x="f35" y="f33"/>
                      <a:pt x="f36" y="f37"/>
                      <a:pt x="f38" y="f39"/>
                    </a:cubicBezTo>
                    <a:cubicBezTo>
                      <a:pt x="f40" y="f27"/>
                      <a:pt x="f7" y="f16"/>
                      <a:pt x="f7" y="f15"/>
                    </a:cubicBezTo>
                    <a:lnTo>
                      <a:pt x="f5" y="f8"/>
                    </a:lnTo>
                    <a:close/>
                  </a:path>
                </a:pathLst>
              </a:custGeom>
              <a:solidFill>
                <a:srgbClr val="ACE946"/>
              </a:solidFill>
              <a:ln w="19046" cap="flat">
                <a:solidFill>
                  <a:srgbClr val="000000"/>
                </a:solidFill>
                <a:prstDash val="solid"/>
                <a:miter/>
              </a:ln>
            </p:spPr>
            <p:txBody>
              <a:bodyPr vert="horz" wrap="square" lIns="175537" tIns="175537" rIns="175537" bIns="175537" anchor="ctr" anchorCtr="1" compatLnSpc="1">
                <a:noAutofit/>
              </a:bodyPr>
              <a:lstStyle/>
              <a:p>
                <a:pPr algn="ctr" defTabSz="666748">
                  <a:lnSpc>
                    <a:spcPct val="90000"/>
                  </a:lnSpc>
                  <a:spcAft>
                    <a:spcPts val="600"/>
                  </a:spcAft>
                  <a:defRPr sz="1800" b="0" i="0" u="none" strike="noStrike" kern="0" cap="none" spc="0" baseline="0">
                    <a:solidFill>
                      <a:srgbClr val="000000"/>
                    </a:solidFill>
                    <a:uFillTx/>
                  </a:defRPr>
                </a:pPr>
                <a:r>
                  <a:rPr lang="fr-CA" sz="1500">
                    <a:solidFill>
                      <a:srgbClr val="FFFFFF"/>
                    </a:solidFill>
                    <a:latin typeface="Calibri"/>
                  </a:rPr>
                  <a:t>Culture</a:t>
                </a:r>
              </a:p>
            </p:txBody>
          </p:sp>
          <p:sp>
            <p:nvSpPr>
              <p:cNvPr id="11" name="Forme libre : forme 9"/>
              <p:cNvSpPr/>
              <p:nvPr/>
            </p:nvSpPr>
            <p:spPr>
              <a:xfrm>
                <a:off x="4956733" y="3186784"/>
                <a:ext cx="301660" cy="484421"/>
              </a:xfrm>
              <a:custGeom>
                <a:avLst/>
                <a:gdLst>
                  <a:gd name="f0" fmla="val 10800000"/>
                  <a:gd name="f1" fmla="val 5400000"/>
                  <a:gd name="f2" fmla="val 180"/>
                  <a:gd name="f3" fmla="val w"/>
                  <a:gd name="f4" fmla="val h"/>
                  <a:gd name="f5" fmla="val 0"/>
                  <a:gd name="f6" fmla="val 301660"/>
                  <a:gd name="f7" fmla="val 484425"/>
                  <a:gd name="f8" fmla="val 387540"/>
                  <a:gd name="f9" fmla="val 150830"/>
                  <a:gd name="f10" fmla="val 242212"/>
                  <a:gd name="f11" fmla="val 96885"/>
                  <a:gd name="f12" fmla="+- 0 0 -90"/>
                  <a:gd name="f13" fmla="*/ f3 1 301660"/>
                  <a:gd name="f14" fmla="*/ f4 1 484425"/>
                  <a:gd name="f15" fmla="+- f7 0 f5"/>
                  <a:gd name="f16" fmla="+- f6 0 f5"/>
                  <a:gd name="f17" fmla="*/ f12 f0 1"/>
                  <a:gd name="f18" fmla="*/ f16 1 301660"/>
                  <a:gd name="f19" fmla="*/ f15 1 484425"/>
                  <a:gd name="f20" fmla="*/ 0 f16 1"/>
                  <a:gd name="f21" fmla="*/ 96885 f15 1"/>
                  <a:gd name="f22" fmla="*/ 150830 f16 1"/>
                  <a:gd name="f23" fmla="*/ 0 f15 1"/>
                  <a:gd name="f24" fmla="*/ 301660 f16 1"/>
                  <a:gd name="f25" fmla="*/ 242213 f15 1"/>
                  <a:gd name="f26" fmla="*/ 484425 f15 1"/>
                  <a:gd name="f27" fmla="*/ 387540 f15 1"/>
                  <a:gd name="f28" fmla="*/ f17 1 f2"/>
                  <a:gd name="f29" fmla="*/ f20 1 301660"/>
                  <a:gd name="f30" fmla="*/ f21 1 484425"/>
                  <a:gd name="f31" fmla="*/ f22 1 301660"/>
                  <a:gd name="f32" fmla="*/ f23 1 484425"/>
                  <a:gd name="f33" fmla="*/ f24 1 301660"/>
                  <a:gd name="f34" fmla="*/ f25 1 484425"/>
                  <a:gd name="f35" fmla="*/ f26 1 484425"/>
                  <a:gd name="f36" fmla="*/ f27 1 484425"/>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301660" h="484425">
                    <a:moveTo>
                      <a:pt x="f6" y="f8"/>
                    </a:moveTo>
                    <a:lnTo>
                      <a:pt x="f9" y="f8"/>
                    </a:lnTo>
                    <a:lnTo>
                      <a:pt x="f9" y="f7"/>
                    </a:lnTo>
                    <a:lnTo>
                      <a:pt x="f5" y="f10"/>
                    </a:lnTo>
                    <a:lnTo>
                      <a:pt x="f9" y="f5"/>
                    </a:lnTo>
                    <a:lnTo>
                      <a:pt x="f9" y="f11"/>
                    </a:lnTo>
                    <a:lnTo>
                      <a:pt x="f6" y="f11"/>
                    </a:lnTo>
                    <a:lnTo>
                      <a:pt x="f6" y="f8"/>
                    </a:lnTo>
                    <a:close/>
                  </a:path>
                </a:pathLst>
              </a:custGeom>
              <a:solidFill>
                <a:srgbClr val="F79646"/>
              </a:solidFill>
              <a:ln w="19046" cap="flat">
                <a:solidFill>
                  <a:srgbClr val="000000"/>
                </a:solidFill>
                <a:prstDash val="solid"/>
                <a:miter/>
              </a:ln>
            </p:spPr>
            <p:txBody>
              <a:bodyPr vert="horz" wrap="square" lIns="67874" tIns="72667" rIns="0" bIns="72660" anchor="ctr" anchorCtr="1" compatLnSpc="1">
                <a:noAutofit/>
              </a:bodyPr>
              <a:lstStyle/>
              <a:p>
                <a:pPr algn="ctr" defTabSz="466728">
                  <a:lnSpc>
                    <a:spcPct val="90000"/>
                  </a:lnSpc>
                  <a:spcAft>
                    <a:spcPts val="450"/>
                  </a:spcAft>
                  <a:defRPr sz="1800" b="0" i="0" u="none" strike="noStrike" kern="0" cap="none" spc="0" baseline="0">
                    <a:solidFill>
                      <a:srgbClr val="000000"/>
                    </a:solidFill>
                    <a:uFillTx/>
                  </a:defRPr>
                </a:pPr>
                <a:endParaRPr lang="fr-CA" sz="1050">
                  <a:solidFill>
                    <a:srgbClr val="FFFFFF"/>
                  </a:solidFill>
                  <a:latin typeface="Calibri"/>
                </a:endParaRPr>
              </a:p>
            </p:txBody>
          </p:sp>
          <p:sp>
            <p:nvSpPr>
              <p:cNvPr id="12" name="Forme libre : forme 10"/>
              <p:cNvSpPr/>
              <p:nvPr/>
            </p:nvSpPr>
            <p:spPr>
              <a:xfrm>
                <a:off x="3389653" y="2716609"/>
                <a:ext cx="1424781" cy="1424781"/>
              </a:xfrm>
              <a:custGeom>
                <a:avLst/>
                <a:gdLst>
                  <a:gd name="f0" fmla="val 10800000"/>
                  <a:gd name="f1" fmla="val 5400000"/>
                  <a:gd name="f2" fmla="val 180"/>
                  <a:gd name="f3" fmla="val w"/>
                  <a:gd name="f4" fmla="val h"/>
                  <a:gd name="f5" fmla="val 0"/>
                  <a:gd name="f6" fmla="val 1424781"/>
                  <a:gd name="f7" fmla="+- 0 0 1"/>
                  <a:gd name="f8" fmla="val 712391"/>
                  <a:gd name="f9" fmla="val 523453"/>
                  <a:gd name="f10" fmla="val 75056"/>
                  <a:gd name="f11" fmla="val 342254"/>
                  <a:gd name="f12" fmla="val 208655"/>
                  <a:gd name="f13" fmla="val 523454"/>
                  <a:gd name="f14" fmla="val 1"/>
                  <a:gd name="f15" fmla="val 712392"/>
                  <a:gd name="f16" fmla="val 901330"/>
                  <a:gd name="f17" fmla="val 1082529"/>
                  <a:gd name="f18" fmla="val 75057"/>
                  <a:gd name="f19" fmla="val 1216128"/>
                  <a:gd name="f20" fmla="val 208656"/>
                  <a:gd name="f21" fmla="val 1349727"/>
                  <a:gd name="f22" fmla="val 342255"/>
                  <a:gd name="f23" fmla="val 1424782"/>
                  <a:gd name="f24" fmla="val 523455"/>
                  <a:gd name="f25" fmla="val 712393"/>
                  <a:gd name="f26" fmla="val 901331"/>
                  <a:gd name="f27" fmla="val 1082530"/>
                  <a:gd name="f28" fmla="val 1216127"/>
                  <a:gd name="f29" fmla="val 1216130"/>
                  <a:gd name="f30" fmla="val 1082528"/>
                  <a:gd name="f31" fmla="val 1349729"/>
                  <a:gd name="f32" fmla="val 901328"/>
                  <a:gd name="f33" fmla="val 1424784"/>
                  <a:gd name="f34" fmla="val 712390"/>
                  <a:gd name="f35" fmla="val 523452"/>
                  <a:gd name="f36" fmla="val 342253"/>
                  <a:gd name="f37" fmla="val 1349728"/>
                  <a:gd name="f38" fmla="val 208653"/>
                  <a:gd name="f39" fmla="val 1216129"/>
                  <a:gd name="f40" fmla="val 75054"/>
                  <a:gd name="f41" fmla="+- 0 0 -90"/>
                  <a:gd name="f42" fmla="*/ f3 1 1424781"/>
                  <a:gd name="f43" fmla="*/ f4 1 1424781"/>
                  <a:gd name="f44" fmla="+- f6 0 f5"/>
                  <a:gd name="f45" fmla="*/ f41 f0 1"/>
                  <a:gd name="f46" fmla="*/ f44 1 1424781"/>
                  <a:gd name="f47" fmla="*/ 0 f44 1"/>
                  <a:gd name="f48" fmla="*/ 712391 f44 1"/>
                  <a:gd name="f49" fmla="*/ 208655 f44 1"/>
                  <a:gd name="f50" fmla="*/ 712392 f44 1"/>
                  <a:gd name="f51" fmla="*/ 1 f44 1"/>
                  <a:gd name="f52" fmla="*/ 1216128 f44 1"/>
                  <a:gd name="f53" fmla="*/ 208656 f44 1"/>
                  <a:gd name="f54" fmla="*/ 1424782 f44 1"/>
                  <a:gd name="f55" fmla="*/ 712393 f44 1"/>
                  <a:gd name="f56" fmla="*/ 1216127 f44 1"/>
                  <a:gd name="f57" fmla="*/ 1216130 f44 1"/>
                  <a:gd name="f58" fmla="*/ 712390 f44 1"/>
                  <a:gd name="f59" fmla="*/ 1424784 f44 1"/>
                  <a:gd name="f60" fmla="*/ 208653 f44 1"/>
                  <a:gd name="f61" fmla="*/ 1216129 f44 1"/>
                  <a:gd name="f62" fmla="*/ f7 f44 1"/>
                  <a:gd name="f63" fmla="*/ f45 1 f2"/>
                  <a:gd name="f64" fmla="*/ f47 1 1424781"/>
                  <a:gd name="f65" fmla="*/ f48 1 1424781"/>
                  <a:gd name="f66" fmla="*/ f49 1 1424781"/>
                  <a:gd name="f67" fmla="*/ f50 1 1424781"/>
                  <a:gd name="f68" fmla="*/ f51 1 1424781"/>
                  <a:gd name="f69" fmla="*/ f52 1 1424781"/>
                  <a:gd name="f70" fmla="*/ f53 1 1424781"/>
                  <a:gd name="f71" fmla="*/ f54 1 1424781"/>
                  <a:gd name="f72" fmla="*/ f55 1 1424781"/>
                  <a:gd name="f73" fmla="*/ f56 1 1424781"/>
                  <a:gd name="f74" fmla="*/ f57 1 1424781"/>
                  <a:gd name="f75" fmla="*/ f58 1 1424781"/>
                  <a:gd name="f76" fmla="*/ f59 1 1424781"/>
                  <a:gd name="f77" fmla="*/ f60 1 1424781"/>
                  <a:gd name="f78" fmla="*/ f61 1 1424781"/>
                  <a:gd name="f79" fmla="*/ f62 1 1424781"/>
                  <a:gd name="f80" fmla="*/ f5 1 f46"/>
                  <a:gd name="f81" fmla="*/ f6 1 f46"/>
                  <a:gd name="f82" fmla="+- f63 0 f1"/>
                  <a:gd name="f83" fmla="*/ f64 1 f46"/>
                  <a:gd name="f84" fmla="*/ f65 1 f46"/>
                  <a:gd name="f85" fmla="*/ f66 1 f46"/>
                  <a:gd name="f86" fmla="*/ f67 1 f46"/>
                  <a:gd name="f87" fmla="*/ f68 1 f46"/>
                  <a:gd name="f88" fmla="*/ f69 1 f46"/>
                  <a:gd name="f89" fmla="*/ f70 1 f46"/>
                  <a:gd name="f90" fmla="*/ f71 1 f46"/>
                  <a:gd name="f91" fmla="*/ f72 1 f46"/>
                  <a:gd name="f92" fmla="*/ f73 1 f46"/>
                  <a:gd name="f93" fmla="*/ f74 1 f46"/>
                  <a:gd name="f94" fmla="*/ f75 1 f46"/>
                  <a:gd name="f95" fmla="*/ f76 1 f46"/>
                  <a:gd name="f96" fmla="*/ f77 1 f46"/>
                  <a:gd name="f97" fmla="*/ f78 1 f46"/>
                  <a:gd name="f98" fmla="*/ f79 1 f46"/>
                  <a:gd name="f99" fmla="*/ f80 f42 1"/>
                  <a:gd name="f100" fmla="*/ f81 f42 1"/>
                  <a:gd name="f101" fmla="*/ f81 f43 1"/>
                  <a:gd name="f102" fmla="*/ f80 f43 1"/>
                  <a:gd name="f103" fmla="*/ f83 f42 1"/>
                  <a:gd name="f104" fmla="*/ f84 f43 1"/>
                  <a:gd name="f105" fmla="*/ f85 f42 1"/>
                  <a:gd name="f106" fmla="*/ f85 f43 1"/>
                  <a:gd name="f107" fmla="*/ f86 f42 1"/>
                  <a:gd name="f108" fmla="*/ f87 f43 1"/>
                  <a:gd name="f109" fmla="*/ f88 f42 1"/>
                  <a:gd name="f110" fmla="*/ f89 f43 1"/>
                  <a:gd name="f111" fmla="*/ f90 f42 1"/>
                  <a:gd name="f112" fmla="*/ f91 f43 1"/>
                  <a:gd name="f113" fmla="*/ f92 f42 1"/>
                  <a:gd name="f114" fmla="*/ f93 f43 1"/>
                  <a:gd name="f115" fmla="*/ f94 f42 1"/>
                  <a:gd name="f116" fmla="*/ f95 f43 1"/>
                  <a:gd name="f117" fmla="*/ f96 f42 1"/>
                  <a:gd name="f118" fmla="*/ f97 f43 1"/>
                  <a:gd name="f119" fmla="*/ f98 f42 1"/>
                  <a:gd name="f120" fmla="*/ f86 f43 1"/>
                </a:gdLst>
                <a:ahLst/>
                <a:cxnLst>
                  <a:cxn ang="3cd4">
                    <a:pos x="hc" y="t"/>
                  </a:cxn>
                  <a:cxn ang="0">
                    <a:pos x="r" y="vc"/>
                  </a:cxn>
                  <a:cxn ang="cd4">
                    <a:pos x="hc" y="b"/>
                  </a:cxn>
                  <a:cxn ang="cd2">
                    <a:pos x="l" y="vc"/>
                  </a:cxn>
                  <a:cxn ang="f82">
                    <a:pos x="f103" y="f104"/>
                  </a:cxn>
                  <a:cxn ang="f82">
                    <a:pos x="f105" y="f106"/>
                  </a:cxn>
                  <a:cxn ang="f82">
                    <a:pos x="f107" y="f108"/>
                  </a:cxn>
                  <a:cxn ang="f82">
                    <a:pos x="f109" y="f110"/>
                  </a:cxn>
                  <a:cxn ang="f82">
                    <a:pos x="f111" y="f112"/>
                  </a:cxn>
                  <a:cxn ang="f82">
                    <a:pos x="f113" y="f114"/>
                  </a:cxn>
                  <a:cxn ang="f82">
                    <a:pos x="f115" y="f116"/>
                  </a:cxn>
                  <a:cxn ang="f82">
                    <a:pos x="f117" y="f118"/>
                  </a:cxn>
                  <a:cxn ang="f82">
                    <a:pos x="f119" y="f120"/>
                  </a:cxn>
                  <a:cxn ang="f82">
                    <a:pos x="f103" y="f104"/>
                  </a:cxn>
                </a:cxnLst>
                <a:rect l="f99" t="f102" r="f100" b="f101"/>
                <a:pathLst>
                  <a:path w="1424781" h="1424781">
                    <a:moveTo>
                      <a:pt x="f5" y="f8"/>
                    </a:moveTo>
                    <a:cubicBezTo>
                      <a:pt x="f5" y="f9"/>
                      <a:pt x="f10" y="f11"/>
                      <a:pt x="f12" y="f12"/>
                    </a:cubicBezTo>
                    <a:cubicBezTo>
                      <a:pt x="f11" y="f10"/>
                      <a:pt x="f13" y="f14"/>
                      <a:pt x="f15" y="f14"/>
                    </a:cubicBezTo>
                    <a:cubicBezTo>
                      <a:pt x="f16" y="f14"/>
                      <a:pt x="f17" y="f18"/>
                      <a:pt x="f19" y="f20"/>
                    </a:cubicBezTo>
                    <a:cubicBezTo>
                      <a:pt x="f21" y="f22"/>
                      <a:pt x="f23" y="f24"/>
                      <a:pt x="f23" y="f25"/>
                    </a:cubicBezTo>
                    <a:cubicBezTo>
                      <a:pt x="f23" y="f26"/>
                      <a:pt x="f21" y="f27"/>
                      <a:pt x="f28" y="f29"/>
                    </a:cubicBezTo>
                    <a:cubicBezTo>
                      <a:pt x="f30" y="f31"/>
                      <a:pt x="f32" y="f33"/>
                      <a:pt x="f34" y="f33"/>
                    </a:cubicBezTo>
                    <a:cubicBezTo>
                      <a:pt x="f35" y="f33"/>
                      <a:pt x="f36" y="f37"/>
                      <a:pt x="f38" y="f39"/>
                    </a:cubicBezTo>
                    <a:cubicBezTo>
                      <a:pt x="f40" y="f27"/>
                      <a:pt x="f7" y="f16"/>
                      <a:pt x="f7" y="f15"/>
                    </a:cubicBezTo>
                    <a:lnTo>
                      <a:pt x="f5" y="f8"/>
                    </a:lnTo>
                    <a:close/>
                  </a:path>
                </a:pathLst>
              </a:custGeom>
              <a:solidFill>
                <a:srgbClr val="F79646"/>
              </a:solidFill>
              <a:ln w="19046" cap="flat">
                <a:solidFill>
                  <a:srgbClr val="000000"/>
                </a:solidFill>
                <a:prstDash val="solid"/>
                <a:miter/>
              </a:ln>
            </p:spPr>
            <p:txBody>
              <a:bodyPr vert="horz" wrap="square" lIns="169824" tIns="169824" rIns="169824" bIns="169824" anchor="ctr" anchorCtr="1" compatLnSpc="1">
                <a:noAutofit/>
              </a:bodyPr>
              <a:lstStyle/>
              <a:p>
                <a:pPr algn="ctr" defTabSz="466728">
                  <a:lnSpc>
                    <a:spcPct val="90000"/>
                  </a:lnSpc>
                  <a:spcAft>
                    <a:spcPts val="450"/>
                  </a:spcAft>
                  <a:defRPr sz="1800" b="0" i="0" u="none" strike="noStrike" kern="0" cap="none" spc="0" baseline="0">
                    <a:solidFill>
                      <a:srgbClr val="000000"/>
                    </a:solidFill>
                    <a:uFillTx/>
                  </a:defRPr>
                </a:pPr>
                <a:r>
                  <a:rPr lang="fr-CA" sz="1050" b="1">
                    <a:solidFill>
                      <a:srgbClr val="FFFFFF"/>
                    </a:solidFill>
                    <a:latin typeface="Calibri"/>
                  </a:rPr>
                  <a:t>Mode de vie</a:t>
                </a:r>
              </a:p>
              <a:p>
                <a:pPr algn="ctr" defTabSz="466728">
                  <a:lnSpc>
                    <a:spcPct val="90000"/>
                  </a:lnSpc>
                  <a:spcAft>
                    <a:spcPts val="450"/>
                  </a:spcAft>
                  <a:defRPr sz="1800" b="0" i="0" u="none" strike="noStrike" kern="0" cap="none" spc="0" baseline="0">
                    <a:solidFill>
                      <a:srgbClr val="000000"/>
                    </a:solidFill>
                    <a:uFillTx/>
                  </a:defRPr>
                </a:pPr>
                <a:r>
                  <a:rPr lang="fr-CA" sz="1050" b="1">
                    <a:solidFill>
                      <a:srgbClr val="FFFFFF"/>
                    </a:solidFill>
                    <a:latin typeface="Calibri"/>
                  </a:rPr>
                  <a:t>(sédentaire, Nomade</a:t>
                </a:r>
                <a:r>
                  <a:rPr lang="fr-CA" sz="1050">
                    <a:solidFill>
                      <a:srgbClr val="FFFFFF"/>
                    </a:solidFill>
                    <a:latin typeface="Calibri"/>
                  </a:rPr>
                  <a:t>)</a:t>
                </a:r>
              </a:p>
            </p:txBody>
          </p:sp>
        </p:grpSp>
        <p:sp>
          <p:nvSpPr>
            <p:cNvPr id="13" name="Rectangle 11"/>
            <p:cNvSpPr/>
            <p:nvPr/>
          </p:nvSpPr>
          <p:spPr>
            <a:xfrm>
              <a:off x="767410" y="692694"/>
              <a:ext cx="1944215" cy="5472610"/>
            </a:xfrm>
            <a:prstGeom prst="rect">
              <a:avLst/>
            </a:prstGeom>
            <a:solidFill>
              <a:srgbClr val="00FF99"/>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b="1">
                  <a:solidFill>
                    <a:srgbClr val="000000"/>
                  </a:solidFill>
                  <a:latin typeface="Calibri"/>
                </a:rPr>
                <a:t>Réduction des émissions de GES</a:t>
              </a:r>
            </a:p>
          </p:txBody>
        </p:sp>
        <p:sp>
          <p:nvSpPr>
            <p:cNvPr id="14" name="Rectangle 12"/>
            <p:cNvSpPr/>
            <p:nvPr/>
          </p:nvSpPr>
          <p:spPr>
            <a:xfrm>
              <a:off x="9264353" y="692694"/>
              <a:ext cx="1944215" cy="5400601"/>
            </a:xfrm>
            <a:prstGeom prst="rect">
              <a:avLst/>
            </a:prstGeom>
            <a:solidFill>
              <a:srgbClr val="00FF99"/>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b="1">
                  <a:solidFill>
                    <a:srgbClr val="000000"/>
                  </a:solidFill>
                  <a:latin typeface="Calibri"/>
                </a:rPr>
                <a:t>Réduction de la consommation d’eau  pour la production et les transformations et amélioration de la qualité de l’eau</a:t>
              </a:r>
            </a:p>
          </p:txBody>
        </p:sp>
      </p:grpSp>
    </p:spTree>
    <p:extLst>
      <p:ext uri="{BB962C8B-B14F-4D97-AF65-F5344CB8AC3E}">
        <p14:creationId xmlns:p14="http://schemas.microsoft.com/office/powerpoint/2010/main" val="4205073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843807" y="1376771"/>
            <a:ext cx="5454606" cy="4320478"/>
          </a:xfrm>
          <a:prstGeom prst="rect">
            <a:avLst/>
          </a:prstGeom>
          <a:noFill/>
          <a:ln cap="flat">
            <a:noFill/>
          </a:ln>
        </p:spPr>
      </p:pic>
      <p:sp>
        <p:nvSpPr>
          <p:cNvPr id="3" name="Rectangle avec flèche vers la droite 2"/>
          <p:cNvSpPr/>
          <p:nvPr/>
        </p:nvSpPr>
        <p:spPr>
          <a:xfrm>
            <a:off x="521551" y="1808818"/>
            <a:ext cx="2268249" cy="345638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b="1">
                <a:solidFill>
                  <a:srgbClr val="000000"/>
                </a:solidFill>
                <a:latin typeface="Calibri"/>
              </a:rPr>
              <a:t>architecture pour une sécurité alimentaire et nutritionnelle durable dans un contexte de changement climatique au Niger</a:t>
            </a:r>
            <a:endParaRPr lang="fr-CA" sz="1350" b="1">
              <a:solidFill>
                <a:srgbClr val="000000"/>
              </a:solidFill>
              <a:latin typeface="Calibri"/>
            </a:endParaRPr>
          </a:p>
        </p:txBody>
      </p:sp>
    </p:spTree>
    <p:extLst>
      <p:ext uri="{BB962C8B-B14F-4D97-AF65-F5344CB8AC3E}">
        <p14:creationId xmlns:p14="http://schemas.microsoft.com/office/powerpoint/2010/main" val="418096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2951821" y="1646805"/>
            <a:ext cx="4569341" cy="3615661"/>
          </a:xfrm>
          <a:prstGeom prst="rect">
            <a:avLst/>
          </a:prstGeom>
          <a:noFill/>
          <a:ln cap="flat">
            <a:noFill/>
          </a:ln>
        </p:spPr>
      </p:pic>
      <p:sp>
        <p:nvSpPr>
          <p:cNvPr id="3" name="Rectangle avec flèche vers la droite 2"/>
          <p:cNvSpPr/>
          <p:nvPr/>
        </p:nvSpPr>
        <p:spPr>
          <a:xfrm>
            <a:off x="521551" y="1808818"/>
            <a:ext cx="2268249" cy="345638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b="1">
                <a:solidFill>
                  <a:srgbClr val="000000"/>
                </a:solidFill>
                <a:latin typeface="Calibri"/>
              </a:rPr>
              <a:t>Mettre en place une table de concertation</a:t>
            </a:r>
          </a:p>
          <a:p>
            <a:pPr algn="ctr" defTabSz="685800">
              <a:defRPr sz="1800" b="0" i="0" u="none" strike="noStrike" kern="0" cap="none" spc="0" baseline="0">
                <a:solidFill>
                  <a:srgbClr val="000000"/>
                </a:solidFill>
                <a:uFillTx/>
              </a:defRPr>
            </a:pPr>
            <a:endParaRPr lang="fr-FR" sz="1350" b="1">
              <a:solidFill>
                <a:srgbClr val="000000"/>
              </a:solidFill>
              <a:latin typeface="Calibri"/>
            </a:endParaRPr>
          </a:p>
          <a:p>
            <a:pPr algn="ctr" defTabSz="685800">
              <a:defRPr sz="1800" b="0" i="0" u="none" strike="noStrike" kern="0" cap="none" spc="0" baseline="0">
                <a:solidFill>
                  <a:srgbClr val="000000"/>
                </a:solidFill>
                <a:uFillTx/>
              </a:defRPr>
            </a:pPr>
            <a:r>
              <a:rPr lang="fr-FR" sz="1350" b="1">
                <a:solidFill>
                  <a:srgbClr val="000000"/>
                </a:solidFill>
                <a:latin typeface="Calibri"/>
              </a:rPr>
              <a:t>CC-Nutrition</a:t>
            </a:r>
            <a:endParaRPr lang="fr-CA" sz="1350" b="1">
              <a:solidFill>
                <a:srgbClr val="000000"/>
              </a:solidFill>
              <a:latin typeface="Calibri"/>
            </a:endParaRPr>
          </a:p>
        </p:txBody>
      </p:sp>
    </p:spTree>
    <p:extLst>
      <p:ext uri="{BB962C8B-B14F-4D97-AF65-F5344CB8AC3E}">
        <p14:creationId xmlns:p14="http://schemas.microsoft.com/office/powerpoint/2010/main" val="3895939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575558" y="1052737"/>
            <a:ext cx="8154902" cy="486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Améliorer les systèmes alimentaires</a:t>
            </a:r>
          </a:p>
        </p:txBody>
      </p:sp>
      <p:pic>
        <p:nvPicPr>
          <p:cNvPr id="3" name="Imag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897813" y="1808818"/>
            <a:ext cx="5238579" cy="3780417"/>
          </a:xfrm>
          <a:prstGeom prst="rect">
            <a:avLst/>
          </a:prstGeom>
          <a:noFill/>
          <a:ln cap="flat">
            <a:noFill/>
          </a:ln>
        </p:spPr>
      </p:pic>
      <p:sp>
        <p:nvSpPr>
          <p:cNvPr id="4" name="Rectangle avec flèche vers la droite 4"/>
          <p:cNvSpPr/>
          <p:nvPr/>
        </p:nvSpPr>
        <p:spPr>
          <a:xfrm>
            <a:off x="521551" y="1808818"/>
            <a:ext cx="2268249" cy="345638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b="1">
                <a:solidFill>
                  <a:srgbClr val="000000"/>
                </a:solidFill>
                <a:latin typeface="Calibri"/>
              </a:rPr>
              <a:t>Quatre améliorations en lien avec un système alimentaire et nutritionnel (source : NU et HC3N et al., 2022)</a:t>
            </a:r>
            <a:endParaRPr lang="fr-CA" sz="1350" b="1">
              <a:solidFill>
                <a:srgbClr val="000000"/>
              </a:solidFill>
              <a:latin typeface="Calibri"/>
            </a:endParaRPr>
          </a:p>
        </p:txBody>
      </p:sp>
    </p:spTree>
    <p:extLst>
      <p:ext uri="{BB962C8B-B14F-4D97-AF65-F5344CB8AC3E}">
        <p14:creationId xmlns:p14="http://schemas.microsoft.com/office/powerpoint/2010/main" val="1307893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5" y="1322764"/>
            <a:ext cx="8154902" cy="692497"/>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Selon le HC3N et al. (2022), Sept (7) voies prioritaires sont à considérer pour l’amélioration des systèmes alimentaires au Niger à l’horizon 2030 qui sont :</a:t>
            </a:r>
            <a:endParaRPr lang="fr-CA" sz="1350">
              <a:solidFill>
                <a:srgbClr val="000000"/>
              </a:solidFill>
              <a:latin typeface="Calibri"/>
            </a:endParaRPr>
          </a:p>
          <a:p>
            <a:pPr defTabSz="685800">
              <a:defRPr sz="1800" b="0" i="0" u="none" strike="noStrike" kern="0" cap="none" spc="0" baseline="0">
                <a:solidFill>
                  <a:srgbClr val="000000"/>
                </a:solidFill>
                <a:uFillTx/>
              </a:defRPr>
            </a:pPr>
            <a:endParaRPr lang="fr-CA" sz="1350">
              <a:solidFill>
                <a:srgbClr val="000000"/>
              </a:solidFill>
              <a:latin typeface="Calibri"/>
            </a:endParaRPr>
          </a:p>
        </p:txBody>
      </p:sp>
      <p:sp>
        <p:nvSpPr>
          <p:cNvPr id="3" name="ZoneTexte 2"/>
          <p:cNvSpPr txBox="1"/>
          <p:nvPr/>
        </p:nvSpPr>
        <p:spPr>
          <a:xfrm>
            <a:off x="737571" y="1970838"/>
            <a:ext cx="7074788" cy="3808735"/>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endParaRPr lang="fr-CA" sz="1350">
              <a:solidFill>
                <a:srgbClr val="000000"/>
              </a:solidFill>
              <a:latin typeface="Calibri"/>
            </a:endParaRPr>
          </a:p>
          <a:p>
            <a:pPr marL="600075" lvl="1" indent="-257175" defTabSz="685800">
              <a:buSzPct val="100000"/>
              <a:buFont typeface="Calibri"/>
              <a:buAutoNum type="arabicPeriod"/>
              <a:defRPr sz="1800" b="0" i="0" u="none" strike="noStrike" kern="0" cap="none" spc="0" baseline="0">
                <a:solidFill>
                  <a:srgbClr val="000000"/>
                </a:solidFill>
                <a:uFillTx/>
              </a:defRPr>
            </a:pPr>
            <a:r>
              <a:rPr lang="fr-FR" sz="1350">
                <a:solidFill>
                  <a:srgbClr val="000000"/>
                </a:solidFill>
                <a:latin typeface="Calibri"/>
              </a:rPr>
              <a:t>Améliorer la gouvernance et le financement des systèmes alimentaires ;</a:t>
            </a:r>
          </a:p>
          <a:p>
            <a:pPr marL="600075" lvl="1" indent="-257175" defTabSz="685800">
              <a:buSzPct val="100000"/>
              <a:buFont typeface="Calibri"/>
              <a:buAutoNum type="arabicPeriod"/>
              <a:defRPr sz="1800" b="0" i="0" u="none" strike="noStrike" kern="0" cap="none" spc="0" baseline="0">
                <a:solidFill>
                  <a:srgbClr val="000000"/>
                </a:solidFill>
                <a:uFillTx/>
              </a:defRPr>
            </a:pPr>
            <a:endParaRPr lang="fr-CA" sz="1350">
              <a:solidFill>
                <a:srgbClr val="000000"/>
              </a:solidFill>
              <a:latin typeface="Calibri"/>
            </a:endParaRPr>
          </a:p>
          <a:p>
            <a:pPr marL="600075" lvl="1" indent="-257175" defTabSz="685800">
              <a:buSzPct val="100000"/>
              <a:buFont typeface="Calibri"/>
              <a:buAutoNum type="arabicPeriod"/>
              <a:defRPr sz="1800" b="0" i="0" u="none" strike="noStrike" kern="0" cap="none" spc="0" baseline="0">
                <a:solidFill>
                  <a:srgbClr val="000000"/>
                </a:solidFill>
                <a:uFillTx/>
              </a:defRPr>
            </a:pPr>
            <a:r>
              <a:rPr lang="fr-FR" sz="1350">
                <a:solidFill>
                  <a:srgbClr val="000000"/>
                </a:solidFill>
                <a:latin typeface="Calibri"/>
              </a:rPr>
              <a:t>Impulser des réformes administratives et législatives assorties d’actes facilitant leur opérationnalisation ;</a:t>
            </a:r>
          </a:p>
          <a:p>
            <a:pPr marL="600075" lvl="1" indent="-257175" defTabSz="685800">
              <a:buSzPct val="100000"/>
              <a:buFont typeface="Calibri"/>
              <a:buAutoNum type="arabicPeriod"/>
              <a:defRPr sz="1800" b="0" i="0" u="none" strike="noStrike" kern="0" cap="none" spc="0" baseline="0">
                <a:solidFill>
                  <a:srgbClr val="000000"/>
                </a:solidFill>
                <a:uFillTx/>
              </a:defRPr>
            </a:pPr>
            <a:endParaRPr lang="fr-CA" sz="1350">
              <a:solidFill>
                <a:srgbClr val="000000"/>
              </a:solidFill>
              <a:latin typeface="Calibri"/>
            </a:endParaRPr>
          </a:p>
          <a:p>
            <a:pPr marL="600075" lvl="1" indent="-257175" defTabSz="685800">
              <a:buSzPct val="100000"/>
              <a:buFont typeface="Calibri"/>
              <a:buAutoNum type="arabicPeriod"/>
              <a:defRPr sz="1800" b="0" i="0" u="none" strike="noStrike" kern="0" cap="none" spc="0" baseline="0">
                <a:solidFill>
                  <a:srgbClr val="000000"/>
                </a:solidFill>
                <a:uFillTx/>
              </a:defRPr>
            </a:pPr>
            <a:r>
              <a:rPr lang="fr-FR" sz="1350">
                <a:solidFill>
                  <a:srgbClr val="000000"/>
                </a:solidFill>
                <a:latin typeface="Calibri"/>
              </a:rPr>
              <a:t>Promouvoir les chaines de valeurs prioritaires des produits alimentaires à fort potentiel nutritionnel et commercial ;</a:t>
            </a:r>
          </a:p>
          <a:p>
            <a:pPr marL="600075" lvl="1" indent="-257175" defTabSz="685800">
              <a:buSzPct val="100000"/>
              <a:buFont typeface="Calibri"/>
              <a:buAutoNum type="arabicPeriod"/>
              <a:defRPr sz="1800" b="0" i="0" u="none" strike="noStrike" kern="0" cap="none" spc="0" baseline="0">
                <a:solidFill>
                  <a:srgbClr val="000000"/>
                </a:solidFill>
                <a:uFillTx/>
              </a:defRPr>
            </a:pPr>
            <a:endParaRPr lang="fr-CA" sz="1350">
              <a:solidFill>
                <a:srgbClr val="000000"/>
              </a:solidFill>
              <a:latin typeface="Calibri"/>
            </a:endParaRPr>
          </a:p>
          <a:p>
            <a:pPr marL="600075" lvl="1" indent="-257175" defTabSz="685800">
              <a:buSzPct val="100000"/>
              <a:buFont typeface="Calibri"/>
              <a:buAutoNum type="arabicPeriod"/>
              <a:defRPr sz="1800" b="0" i="0" u="none" strike="noStrike" kern="0" cap="none" spc="0" baseline="0">
                <a:solidFill>
                  <a:srgbClr val="000000"/>
                </a:solidFill>
                <a:uFillTx/>
              </a:defRPr>
            </a:pPr>
            <a:r>
              <a:rPr lang="fr-FR" sz="1350">
                <a:solidFill>
                  <a:srgbClr val="000000"/>
                </a:solidFill>
                <a:latin typeface="Calibri"/>
              </a:rPr>
              <a:t>Renforcer la recherche et l’innovation pour des systèmes alimentaires durables ;  </a:t>
            </a:r>
          </a:p>
          <a:p>
            <a:pPr marL="600075" lvl="1" indent="-257175" defTabSz="685800">
              <a:buSzPct val="100000"/>
              <a:buFont typeface="Calibri"/>
              <a:buAutoNum type="arabicPeriod"/>
              <a:defRPr sz="1800" b="0" i="0" u="none" strike="noStrike" kern="0" cap="none" spc="0" baseline="0">
                <a:solidFill>
                  <a:srgbClr val="000000"/>
                </a:solidFill>
                <a:uFillTx/>
              </a:defRPr>
            </a:pPr>
            <a:endParaRPr lang="fr-CA" sz="1350">
              <a:solidFill>
                <a:srgbClr val="000000"/>
              </a:solidFill>
              <a:latin typeface="Calibri"/>
            </a:endParaRPr>
          </a:p>
          <a:p>
            <a:pPr marL="600075" lvl="1" indent="-257175" defTabSz="685800">
              <a:buSzPct val="100000"/>
              <a:buFont typeface="Calibri"/>
              <a:buAutoNum type="arabicPeriod"/>
              <a:defRPr sz="1800" b="0" i="0" u="none" strike="noStrike" kern="0" cap="none" spc="0" baseline="0">
                <a:solidFill>
                  <a:srgbClr val="000000"/>
                </a:solidFill>
                <a:uFillTx/>
              </a:defRPr>
            </a:pPr>
            <a:r>
              <a:rPr lang="fr-FR" sz="1350">
                <a:solidFill>
                  <a:srgbClr val="000000"/>
                </a:solidFill>
                <a:latin typeface="Calibri"/>
              </a:rPr>
              <a:t>Promouvoir et renforcer la vulgarisation et l’appui-conseil agricoles;</a:t>
            </a:r>
          </a:p>
          <a:p>
            <a:pPr marL="600075" lvl="1" indent="-257175" defTabSz="685800">
              <a:buSzPct val="100000"/>
              <a:buFont typeface="Calibri"/>
              <a:buAutoNum type="arabicPeriod"/>
              <a:defRPr sz="1800" b="0" i="0" u="none" strike="noStrike" kern="0" cap="none" spc="0" baseline="0">
                <a:solidFill>
                  <a:srgbClr val="000000"/>
                </a:solidFill>
                <a:uFillTx/>
              </a:defRPr>
            </a:pPr>
            <a:endParaRPr lang="fr-CA" sz="1350">
              <a:solidFill>
                <a:srgbClr val="000000"/>
              </a:solidFill>
              <a:latin typeface="Calibri"/>
            </a:endParaRPr>
          </a:p>
          <a:p>
            <a:pPr marL="600075" lvl="1" indent="-257175" defTabSz="685800">
              <a:buSzPct val="100000"/>
              <a:buFont typeface="Calibri"/>
              <a:buAutoNum type="arabicPeriod"/>
              <a:defRPr sz="1800" b="0" i="0" u="none" strike="noStrike" kern="0" cap="none" spc="0" baseline="0">
                <a:solidFill>
                  <a:srgbClr val="000000"/>
                </a:solidFill>
                <a:uFillTx/>
              </a:defRPr>
            </a:pPr>
            <a:r>
              <a:rPr lang="fr-FR" sz="1350">
                <a:solidFill>
                  <a:srgbClr val="000000"/>
                </a:solidFill>
                <a:latin typeface="Calibri"/>
              </a:rPr>
              <a:t>Soutenir le renforcement de la résilience et du relèvement ;  </a:t>
            </a:r>
          </a:p>
          <a:p>
            <a:pPr marL="600075" lvl="1" indent="-257175" defTabSz="685800">
              <a:buSzPct val="100000"/>
              <a:buFont typeface="Calibri"/>
              <a:buAutoNum type="arabicPeriod"/>
              <a:defRPr sz="1800" b="0" i="0" u="none" strike="noStrike" kern="0" cap="none" spc="0" baseline="0">
                <a:solidFill>
                  <a:srgbClr val="000000"/>
                </a:solidFill>
                <a:uFillTx/>
              </a:defRPr>
            </a:pPr>
            <a:endParaRPr lang="fr-CA" sz="1350">
              <a:solidFill>
                <a:srgbClr val="000000"/>
              </a:solidFill>
              <a:latin typeface="Calibri"/>
            </a:endParaRPr>
          </a:p>
          <a:p>
            <a:pPr marL="600075" lvl="1" indent="-257175" defTabSz="685800">
              <a:buSzPct val="100000"/>
              <a:buFont typeface="Calibri"/>
              <a:buAutoNum type="arabicPeriod"/>
              <a:defRPr sz="1800" b="0" i="0" u="none" strike="noStrike" kern="0" cap="none" spc="0" baseline="0">
                <a:solidFill>
                  <a:srgbClr val="000000"/>
                </a:solidFill>
                <a:uFillTx/>
              </a:defRPr>
            </a:pPr>
            <a:r>
              <a:rPr lang="fr-FR" sz="1350">
                <a:solidFill>
                  <a:srgbClr val="000000"/>
                </a:solidFill>
                <a:latin typeface="Calibri"/>
              </a:rPr>
              <a:t>Rendre disponible des données statistiques de qualité et renforcer les systèmes d’information et de suivi-évaluation sectoriels. </a:t>
            </a:r>
            <a:endParaRPr lang="fr-CA" sz="1350">
              <a:solidFill>
                <a:srgbClr val="000000"/>
              </a:solidFill>
              <a:latin typeface="Calibri"/>
            </a:endParaRPr>
          </a:p>
          <a:p>
            <a:pPr defTabSz="685800">
              <a:defRPr sz="1800" b="0" i="0" u="none" strike="noStrike" kern="0" cap="none" spc="0" baseline="0">
                <a:solidFill>
                  <a:srgbClr val="000000"/>
                </a:solidFill>
                <a:uFillTx/>
              </a:defRPr>
            </a:pPr>
            <a:endParaRPr lang="fr-CA" sz="1350">
              <a:solidFill>
                <a:srgbClr val="000000"/>
              </a:solidFill>
              <a:latin typeface="Calibri"/>
            </a:endParaRPr>
          </a:p>
        </p:txBody>
      </p:sp>
    </p:spTree>
    <p:extLst>
      <p:ext uri="{BB962C8B-B14F-4D97-AF65-F5344CB8AC3E}">
        <p14:creationId xmlns:p14="http://schemas.microsoft.com/office/powerpoint/2010/main" val="830501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05524" y="2834933"/>
            <a:ext cx="8370929" cy="692497"/>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CA" sz="4050">
                <a:solidFill>
                  <a:srgbClr val="000000"/>
                </a:solidFill>
                <a:latin typeface="Calibri"/>
              </a:rPr>
              <a:t>Recommandations</a:t>
            </a:r>
          </a:p>
        </p:txBody>
      </p:sp>
    </p:spTree>
    <p:extLst>
      <p:ext uri="{BB962C8B-B14F-4D97-AF65-F5344CB8AC3E}">
        <p14:creationId xmlns:p14="http://schemas.microsoft.com/office/powerpoint/2010/main" val="805593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vec flèche vers la droite 1"/>
          <p:cNvSpPr/>
          <p:nvPr/>
        </p:nvSpPr>
        <p:spPr>
          <a:xfrm>
            <a:off x="1277631" y="2294872"/>
            <a:ext cx="1883831" cy="3264092"/>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00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2700">
                <a:solidFill>
                  <a:srgbClr val="FFFFFF"/>
                </a:solidFill>
                <a:latin typeface="Calibri"/>
              </a:rPr>
              <a:t>Système climatique </a:t>
            </a:r>
            <a:endParaRPr lang="fr-FR" sz="2700">
              <a:solidFill>
                <a:srgbClr val="FFFFFF"/>
              </a:solidFill>
              <a:latin typeface="Calibri"/>
            </a:endParaRPr>
          </a:p>
        </p:txBody>
      </p:sp>
      <p:grpSp>
        <p:nvGrpSpPr>
          <p:cNvPr id="3" name="Groupe 2"/>
          <p:cNvGrpSpPr/>
          <p:nvPr/>
        </p:nvGrpSpPr>
        <p:grpSpPr>
          <a:xfrm>
            <a:off x="2465767" y="2186865"/>
            <a:ext cx="5616626" cy="3564390"/>
            <a:chOff x="3287688" y="1772820"/>
            <a:chExt cx="7488835" cy="4752520"/>
          </a:xfrm>
        </p:grpSpPr>
        <p:grpSp>
          <p:nvGrpSpPr>
            <p:cNvPr id="4" name="Groupe 21"/>
            <p:cNvGrpSpPr/>
            <p:nvPr/>
          </p:nvGrpSpPr>
          <p:grpSpPr>
            <a:xfrm>
              <a:off x="4029742" y="1977655"/>
              <a:ext cx="6746781" cy="4547685"/>
              <a:chOff x="4029742" y="1977655"/>
              <a:chExt cx="6746781" cy="4547685"/>
            </a:xfrm>
          </p:grpSpPr>
          <p:grpSp>
            <p:nvGrpSpPr>
              <p:cNvPr id="5" name="Groupe 7"/>
              <p:cNvGrpSpPr/>
              <p:nvPr/>
            </p:nvGrpSpPr>
            <p:grpSpPr>
              <a:xfrm>
                <a:off x="4029742" y="1977655"/>
                <a:ext cx="6746781" cy="4547685"/>
                <a:chOff x="4029742" y="1977655"/>
                <a:chExt cx="6746781" cy="4547685"/>
              </a:xfrm>
            </p:grpSpPr>
            <p:pic>
              <p:nvPicPr>
                <p:cNvPr id="6" name="Picture 4">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4029742" y="1977655"/>
                  <a:ext cx="6746781" cy="4377013"/>
                </a:xfrm>
                <a:prstGeom prst="rect">
                  <a:avLst/>
                </a:prstGeom>
                <a:noFill/>
                <a:ln cap="flat">
                  <a:noFill/>
                </a:ln>
              </p:spPr>
            </p:pic>
            <p:pic>
              <p:nvPicPr>
                <p:cNvPr id="7" name="Picture 2" descr="Groupe Humains Signe Stock Illustrations, Vecteurs, &amp; Clipart – (469 Stock  Illustrations)">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4202966" y="5732428"/>
                  <a:ext cx="804781" cy="792912"/>
                </a:xfrm>
                <a:prstGeom prst="rect">
                  <a:avLst/>
                </a:prstGeom>
                <a:noFill/>
                <a:ln cap="flat">
                  <a:noFill/>
                </a:ln>
              </p:spPr>
            </p:pic>
          </p:grpSp>
          <p:grpSp>
            <p:nvGrpSpPr>
              <p:cNvPr id="8" name="Groupe 20"/>
              <p:cNvGrpSpPr/>
              <p:nvPr/>
            </p:nvGrpSpPr>
            <p:grpSpPr>
              <a:xfrm>
                <a:off x="4760951" y="2176025"/>
                <a:ext cx="3519461" cy="1935381"/>
                <a:chOff x="4760951" y="2176025"/>
                <a:chExt cx="3519461" cy="1935381"/>
              </a:xfrm>
            </p:grpSpPr>
            <p:sp>
              <p:nvSpPr>
                <p:cNvPr id="9" name="Étoile à 32 branches 7"/>
                <p:cNvSpPr/>
                <p:nvPr/>
              </p:nvSpPr>
              <p:spPr>
                <a:xfrm>
                  <a:off x="7953021" y="3708202"/>
                  <a:ext cx="327391" cy="403204"/>
                </a:xfrm>
                <a:custGeom>
                  <a:avLst/>
                  <a:gdLst>
                    <a:gd name="f0" fmla="val 10800000"/>
                    <a:gd name="f1" fmla="val 5400000"/>
                    <a:gd name="f2" fmla="val w"/>
                    <a:gd name="f3" fmla="val h"/>
                    <a:gd name="f4" fmla="val ss"/>
                    <a:gd name="f5" fmla="val 0"/>
                    <a:gd name="f6" fmla="*/ 5419351 1 1725033"/>
                    <a:gd name="f7" fmla="val 37500"/>
                    <a:gd name="f8" fmla="abs f2"/>
                    <a:gd name="f9" fmla="abs f3"/>
                    <a:gd name="f10" fmla="abs f4"/>
                    <a:gd name="f11" fmla="+- 2700000 f1 0"/>
                    <a:gd name="f12" fmla="?: f8 f2 1"/>
                    <a:gd name="f13" fmla="?: f9 f3 1"/>
                    <a:gd name="f14" fmla="?: f10 f4 1"/>
                    <a:gd name="f15" fmla="+- f11 0 f1"/>
                    <a:gd name="f16" fmla="*/ f12 1 21600"/>
                    <a:gd name="f17" fmla="*/ f13 1 21600"/>
                    <a:gd name="f18" fmla="*/ 21600 f12 1"/>
                    <a:gd name="f19" fmla="*/ 21600 f13 1"/>
                    <a:gd name="f20" fmla="+- f15 f1 0"/>
                    <a:gd name="f21" fmla="min f17 f16"/>
                    <a:gd name="f22" fmla="*/ f18 1 f14"/>
                    <a:gd name="f23" fmla="*/ f19 1 f14"/>
                    <a:gd name="f24" fmla="*/ f20 f6 1"/>
                    <a:gd name="f25" fmla="val f22"/>
                    <a:gd name="f26" fmla="val f23"/>
                    <a:gd name="f27" fmla="*/ f24 1 f0"/>
                    <a:gd name="f28" fmla="*/ f5 f21 1"/>
                    <a:gd name="f29" fmla="+- f26 0 f5"/>
                    <a:gd name="f30" fmla="+- f25 0 f5"/>
                    <a:gd name="f31" fmla="+- 0 0 f27"/>
                    <a:gd name="f32" fmla="*/ f25 f21 1"/>
                    <a:gd name="f33" fmla="*/ f26 f21 1"/>
                    <a:gd name="f34" fmla="*/ f29 1 2"/>
                    <a:gd name="f35" fmla="*/ f30 1 2"/>
                    <a:gd name="f36" fmla="+- 0 0 f31"/>
                    <a:gd name="f37" fmla="+- f5 f34 0"/>
                    <a:gd name="f38" fmla="+- f5 f35 0"/>
                    <a:gd name="f39" fmla="*/ f35 98079 1"/>
                    <a:gd name="f40" fmla="*/ f35 92388 1"/>
                    <a:gd name="f41" fmla="*/ f35 83147 1"/>
                    <a:gd name="f42" fmla="*/ f35 55557 1"/>
                    <a:gd name="f43" fmla="*/ f35 38268 1"/>
                    <a:gd name="f44" fmla="*/ f35 19509 1"/>
                    <a:gd name="f45" fmla="*/ f34 98079 1"/>
                    <a:gd name="f46" fmla="*/ f34 92388 1"/>
                    <a:gd name="f47" fmla="*/ f34 83147 1"/>
                    <a:gd name="f48" fmla="*/ f34 55557 1"/>
                    <a:gd name="f49" fmla="*/ f34 38268 1"/>
                    <a:gd name="f50" fmla="*/ f34 19509 1"/>
                    <a:gd name="f51" fmla="*/ f35 f7 1"/>
                    <a:gd name="f52" fmla="*/ f34 f7 1"/>
                    <a:gd name="f53" fmla="*/ f36 f0 1"/>
                    <a:gd name="f54" fmla="*/ f39 1 100000"/>
                    <a:gd name="f55" fmla="*/ f40 1 100000"/>
                    <a:gd name="f56" fmla="*/ f41 1 100000"/>
                    <a:gd name="f57" fmla="*/ f42 1 100000"/>
                    <a:gd name="f58" fmla="*/ f43 1 100000"/>
                    <a:gd name="f59" fmla="*/ f44 1 100000"/>
                    <a:gd name="f60" fmla="*/ f45 1 100000"/>
                    <a:gd name="f61" fmla="*/ f46 1 100000"/>
                    <a:gd name="f62" fmla="*/ f47 1 100000"/>
                    <a:gd name="f63" fmla="*/ f48 1 100000"/>
                    <a:gd name="f64" fmla="*/ f49 1 100000"/>
                    <a:gd name="f65" fmla="*/ f50 1 100000"/>
                    <a:gd name="f66" fmla="*/ f51 1 50000"/>
                    <a:gd name="f67" fmla="*/ f52 1 50000"/>
                    <a:gd name="f68" fmla="*/ f53 1 f6"/>
                    <a:gd name="f69" fmla="*/ f37 f21 1"/>
                    <a:gd name="f70" fmla="*/ f38 f21 1"/>
                    <a:gd name="f71" fmla="+- f38 0 f54"/>
                    <a:gd name="f72" fmla="+- f38 0 f55"/>
                    <a:gd name="f73" fmla="+- f38 0 f56"/>
                    <a:gd name="f74" fmla="+- f38 0 f57"/>
                    <a:gd name="f75" fmla="+- f38 0 f58"/>
                    <a:gd name="f76" fmla="+- f38 0 f59"/>
                    <a:gd name="f77" fmla="+- f38 f59 0"/>
                    <a:gd name="f78" fmla="+- f38 f58 0"/>
                    <a:gd name="f79" fmla="+- f38 f57 0"/>
                    <a:gd name="f80" fmla="+- f38 f56 0"/>
                    <a:gd name="f81" fmla="+- f38 f55 0"/>
                    <a:gd name="f82" fmla="+- f38 f54 0"/>
                    <a:gd name="f83" fmla="+- f37 0 f60"/>
                    <a:gd name="f84" fmla="+- f37 0 f61"/>
                    <a:gd name="f85" fmla="+- f37 0 f62"/>
                    <a:gd name="f86" fmla="+- f37 0 f63"/>
                    <a:gd name="f87" fmla="+- f37 0 f64"/>
                    <a:gd name="f88" fmla="+- f37 0 f65"/>
                    <a:gd name="f89" fmla="+- f37 f65 0"/>
                    <a:gd name="f90" fmla="+- f37 f64 0"/>
                    <a:gd name="f91" fmla="+- f37 f63 0"/>
                    <a:gd name="f92" fmla="+- f37 f62 0"/>
                    <a:gd name="f93" fmla="+- f37 f61 0"/>
                    <a:gd name="f94" fmla="+- f37 f60 0"/>
                    <a:gd name="f95" fmla="*/ f66 99518 1"/>
                    <a:gd name="f96" fmla="*/ f66 95694 1"/>
                    <a:gd name="f97" fmla="*/ f66 88192 1"/>
                    <a:gd name="f98" fmla="*/ f66 77301 1"/>
                    <a:gd name="f99" fmla="*/ f66 63439 1"/>
                    <a:gd name="f100" fmla="*/ f66 47140 1"/>
                    <a:gd name="f101" fmla="*/ f66 29028 1"/>
                    <a:gd name="f102" fmla="*/ f66 9802 1"/>
                    <a:gd name="f103" fmla="*/ f67 99518 1"/>
                    <a:gd name="f104" fmla="*/ f67 95694 1"/>
                    <a:gd name="f105" fmla="*/ f67 88192 1"/>
                    <a:gd name="f106" fmla="*/ f67 77301 1"/>
                    <a:gd name="f107" fmla="*/ f67 63439 1"/>
                    <a:gd name="f108" fmla="*/ f67 47140 1"/>
                    <a:gd name="f109" fmla="*/ f67 29028 1"/>
                    <a:gd name="f110" fmla="*/ f67 9802 1"/>
                    <a:gd name="f111" fmla="+- f68 0 f1"/>
                    <a:gd name="f112" fmla="cos 1 f111"/>
                    <a:gd name="f113" fmla="sin 1 f111"/>
                    <a:gd name="f114" fmla="*/ f95 1 100000"/>
                    <a:gd name="f115" fmla="*/ f96 1 100000"/>
                    <a:gd name="f116" fmla="*/ f97 1 100000"/>
                    <a:gd name="f117" fmla="*/ f98 1 100000"/>
                    <a:gd name="f118" fmla="*/ f99 1 100000"/>
                    <a:gd name="f119" fmla="*/ f100 1 100000"/>
                    <a:gd name="f120" fmla="*/ f101 1 100000"/>
                    <a:gd name="f121" fmla="*/ f102 1 100000"/>
                    <a:gd name="f122" fmla="*/ f103 1 100000"/>
                    <a:gd name="f123" fmla="*/ f104 1 100000"/>
                    <a:gd name="f124" fmla="*/ f105 1 100000"/>
                    <a:gd name="f125" fmla="*/ f106 1 100000"/>
                    <a:gd name="f126" fmla="*/ f107 1 100000"/>
                    <a:gd name="f127" fmla="*/ f108 1 100000"/>
                    <a:gd name="f128" fmla="*/ f109 1 100000"/>
                    <a:gd name="f129" fmla="*/ f110 1 100000"/>
                    <a:gd name="f130" fmla="*/ f71 f21 1"/>
                    <a:gd name="f131" fmla="*/ f88 f21 1"/>
                    <a:gd name="f132" fmla="*/ f72 f21 1"/>
                    <a:gd name="f133" fmla="*/ f87 f21 1"/>
                    <a:gd name="f134" fmla="*/ f73 f21 1"/>
                    <a:gd name="f135" fmla="*/ f86 f21 1"/>
                    <a:gd name="f136" fmla="*/ f74 f21 1"/>
                    <a:gd name="f137" fmla="*/ f85 f21 1"/>
                    <a:gd name="f138" fmla="*/ f75 f21 1"/>
                    <a:gd name="f139" fmla="*/ f84 f21 1"/>
                    <a:gd name="f140" fmla="*/ f76 f21 1"/>
                    <a:gd name="f141" fmla="*/ f83 f21 1"/>
                    <a:gd name="f142" fmla="*/ f77 f21 1"/>
                    <a:gd name="f143" fmla="*/ f78 f21 1"/>
                    <a:gd name="f144" fmla="*/ f79 f21 1"/>
                    <a:gd name="f145" fmla="*/ f80 f21 1"/>
                    <a:gd name="f146" fmla="*/ f81 f21 1"/>
                    <a:gd name="f147" fmla="*/ f82 f21 1"/>
                    <a:gd name="f148" fmla="*/ f89 f21 1"/>
                    <a:gd name="f149" fmla="*/ f90 f21 1"/>
                    <a:gd name="f150" fmla="*/ f91 f21 1"/>
                    <a:gd name="f151" fmla="*/ f92 f21 1"/>
                    <a:gd name="f152" fmla="*/ f93 f21 1"/>
                    <a:gd name="f153" fmla="*/ f94 f21 1"/>
                    <a:gd name="f154" fmla="+- 0 0 f112"/>
                    <a:gd name="f155" fmla="+- 0 0 f113"/>
                    <a:gd name="f156" fmla="+- f38 0 f114"/>
                    <a:gd name="f157" fmla="+- f38 0 f115"/>
                    <a:gd name="f158" fmla="+- f38 0 f116"/>
                    <a:gd name="f159" fmla="+- f38 0 f117"/>
                    <a:gd name="f160" fmla="+- f38 0 f118"/>
                    <a:gd name="f161" fmla="+- f38 0 f119"/>
                    <a:gd name="f162" fmla="+- f38 0 f120"/>
                    <a:gd name="f163" fmla="+- f38 0 f121"/>
                    <a:gd name="f164" fmla="+- f38 f121 0"/>
                    <a:gd name="f165" fmla="+- f38 f120 0"/>
                    <a:gd name="f166" fmla="+- f38 f119 0"/>
                    <a:gd name="f167" fmla="+- f38 f118 0"/>
                    <a:gd name="f168" fmla="+- f38 f117 0"/>
                    <a:gd name="f169" fmla="+- f38 f116 0"/>
                    <a:gd name="f170" fmla="+- f38 f115 0"/>
                    <a:gd name="f171" fmla="+- f38 f114 0"/>
                    <a:gd name="f172" fmla="+- f37 0 f122"/>
                    <a:gd name="f173" fmla="+- f37 0 f123"/>
                    <a:gd name="f174" fmla="+- f37 0 f124"/>
                    <a:gd name="f175" fmla="+- f37 0 f125"/>
                    <a:gd name="f176" fmla="+- f37 0 f126"/>
                    <a:gd name="f177" fmla="+- f37 0 f127"/>
                    <a:gd name="f178" fmla="+- f37 0 f128"/>
                    <a:gd name="f179" fmla="+- f37 0 f129"/>
                    <a:gd name="f180" fmla="+- f37 f129 0"/>
                    <a:gd name="f181" fmla="+- f37 f128 0"/>
                    <a:gd name="f182" fmla="+- f37 f127 0"/>
                    <a:gd name="f183" fmla="+- f37 f126 0"/>
                    <a:gd name="f184" fmla="+- f37 f125 0"/>
                    <a:gd name="f185" fmla="+- f37 f124 0"/>
                    <a:gd name="f186" fmla="+- f37 f123 0"/>
                    <a:gd name="f187" fmla="+- f37 f122 0"/>
                    <a:gd name="f188" fmla="+- 0 0 f154"/>
                    <a:gd name="f189" fmla="+- 0 0 f155"/>
                    <a:gd name="f190" fmla="*/ f156 f21 1"/>
                    <a:gd name="f191" fmla="*/ f179 f21 1"/>
                    <a:gd name="f192" fmla="*/ f157 f21 1"/>
                    <a:gd name="f193" fmla="*/ f178 f21 1"/>
                    <a:gd name="f194" fmla="*/ f158 f21 1"/>
                    <a:gd name="f195" fmla="*/ f177 f21 1"/>
                    <a:gd name="f196" fmla="*/ f159 f21 1"/>
                    <a:gd name="f197" fmla="*/ f176 f21 1"/>
                    <a:gd name="f198" fmla="*/ f160 f21 1"/>
                    <a:gd name="f199" fmla="*/ f175 f21 1"/>
                    <a:gd name="f200" fmla="*/ f161 f21 1"/>
                    <a:gd name="f201" fmla="*/ f174 f21 1"/>
                    <a:gd name="f202" fmla="*/ f162 f21 1"/>
                    <a:gd name="f203" fmla="*/ f173 f21 1"/>
                    <a:gd name="f204" fmla="*/ f163 f21 1"/>
                    <a:gd name="f205" fmla="*/ f172 f21 1"/>
                    <a:gd name="f206" fmla="*/ f164 f21 1"/>
                    <a:gd name="f207" fmla="*/ f165 f21 1"/>
                    <a:gd name="f208" fmla="*/ f166 f21 1"/>
                    <a:gd name="f209" fmla="*/ f167 f21 1"/>
                    <a:gd name="f210" fmla="*/ f168 f21 1"/>
                    <a:gd name="f211" fmla="*/ f169 f21 1"/>
                    <a:gd name="f212" fmla="*/ f170 f21 1"/>
                    <a:gd name="f213" fmla="*/ f171 f21 1"/>
                    <a:gd name="f214" fmla="*/ f180 f21 1"/>
                    <a:gd name="f215" fmla="*/ f181 f21 1"/>
                    <a:gd name="f216" fmla="*/ f182 f21 1"/>
                    <a:gd name="f217" fmla="*/ f183 f21 1"/>
                    <a:gd name="f218" fmla="*/ f184 f21 1"/>
                    <a:gd name="f219" fmla="*/ f185 f21 1"/>
                    <a:gd name="f220" fmla="*/ f186 f21 1"/>
                    <a:gd name="f221" fmla="*/ f187 f21 1"/>
                    <a:gd name="f222" fmla="val f188"/>
                    <a:gd name="f223" fmla="val f189"/>
                    <a:gd name="f224" fmla="*/ f222 f35 1"/>
                    <a:gd name="f225" fmla="*/ f223 f34 1"/>
                    <a:gd name="f226" fmla="*/ f222 f66 1"/>
                    <a:gd name="f227" fmla="*/ f223 f67 1"/>
                    <a:gd name="f228" fmla="+- f38 0 f224"/>
                    <a:gd name="f229" fmla="+- f38 f224 0"/>
                    <a:gd name="f230" fmla="+- f37 0 f225"/>
                    <a:gd name="f231" fmla="+- f37 f225 0"/>
                    <a:gd name="f232" fmla="+- f38 0 f226"/>
                    <a:gd name="f233" fmla="+- f37 0 f227"/>
                    <a:gd name="f234" fmla="+- f38 f226 0"/>
                    <a:gd name="f235" fmla="+- f37 f227 0"/>
                    <a:gd name="f236" fmla="*/ f232 f21 1"/>
                    <a:gd name="f237" fmla="*/ f233 f21 1"/>
                    <a:gd name="f238" fmla="*/ f234 f21 1"/>
                    <a:gd name="f239" fmla="*/ f235 f21 1"/>
                    <a:gd name="f240" fmla="*/ f228 f21 1"/>
                    <a:gd name="f241" fmla="*/ f230 f21 1"/>
                    <a:gd name="f242" fmla="*/ f229 f21 1"/>
                    <a:gd name="f243" fmla="*/ f231 f21 1"/>
                  </a:gdLst>
                  <a:ahLst/>
                  <a:cxnLst>
                    <a:cxn ang="3cd4">
                      <a:pos x="hc" y="t"/>
                    </a:cxn>
                    <a:cxn ang="0">
                      <a:pos x="r" y="vc"/>
                    </a:cxn>
                    <a:cxn ang="cd4">
                      <a:pos x="hc" y="b"/>
                    </a:cxn>
                    <a:cxn ang="cd2">
                      <a:pos x="l" y="vc"/>
                    </a:cxn>
                  </a:cxnLst>
                  <a:rect l="f236" t="f237" r="f238" b="f239"/>
                  <a:pathLst>
                    <a:path>
                      <a:moveTo>
                        <a:pt x="f28" y="f69"/>
                      </a:moveTo>
                      <a:lnTo>
                        <a:pt x="f190" y="f191"/>
                      </a:lnTo>
                      <a:lnTo>
                        <a:pt x="f130" y="f131"/>
                      </a:lnTo>
                      <a:lnTo>
                        <a:pt x="f192" y="f193"/>
                      </a:lnTo>
                      <a:lnTo>
                        <a:pt x="f132" y="f133"/>
                      </a:lnTo>
                      <a:lnTo>
                        <a:pt x="f194" y="f195"/>
                      </a:lnTo>
                      <a:lnTo>
                        <a:pt x="f134" y="f135"/>
                      </a:lnTo>
                      <a:lnTo>
                        <a:pt x="f196" y="f197"/>
                      </a:lnTo>
                      <a:lnTo>
                        <a:pt x="f240" y="f241"/>
                      </a:lnTo>
                      <a:lnTo>
                        <a:pt x="f198" y="f199"/>
                      </a:lnTo>
                      <a:lnTo>
                        <a:pt x="f136" y="f137"/>
                      </a:lnTo>
                      <a:lnTo>
                        <a:pt x="f200" y="f201"/>
                      </a:lnTo>
                      <a:lnTo>
                        <a:pt x="f138" y="f139"/>
                      </a:lnTo>
                      <a:lnTo>
                        <a:pt x="f202" y="f203"/>
                      </a:lnTo>
                      <a:lnTo>
                        <a:pt x="f140" y="f141"/>
                      </a:lnTo>
                      <a:lnTo>
                        <a:pt x="f204" y="f205"/>
                      </a:lnTo>
                      <a:lnTo>
                        <a:pt x="f70" y="f28"/>
                      </a:lnTo>
                      <a:lnTo>
                        <a:pt x="f206" y="f205"/>
                      </a:lnTo>
                      <a:lnTo>
                        <a:pt x="f142" y="f141"/>
                      </a:lnTo>
                      <a:lnTo>
                        <a:pt x="f207" y="f203"/>
                      </a:lnTo>
                      <a:lnTo>
                        <a:pt x="f143" y="f139"/>
                      </a:lnTo>
                      <a:lnTo>
                        <a:pt x="f208" y="f201"/>
                      </a:lnTo>
                      <a:lnTo>
                        <a:pt x="f144" y="f137"/>
                      </a:lnTo>
                      <a:lnTo>
                        <a:pt x="f209" y="f199"/>
                      </a:lnTo>
                      <a:lnTo>
                        <a:pt x="f242" y="f241"/>
                      </a:lnTo>
                      <a:lnTo>
                        <a:pt x="f210" y="f197"/>
                      </a:lnTo>
                      <a:lnTo>
                        <a:pt x="f145" y="f135"/>
                      </a:lnTo>
                      <a:lnTo>
                        <a:pt x="f211" y="f195"/>
                      </a:lnTo>
                      <a:lnTo>
                        <a:pt x="f146" y="f133"/>
                      </a:lnTo>
                      <a:lnTo>
                        <a:pt x="f212" y="f193"/>
                      </a:lnTo>
                      <a:lnTo>
                        <a:pt x="f147" y="f131"/>
                      </a:lnTo>
                      <a:lnTo>
                        <a:pt x="f213" y="f191"/>
                      </a:lnTo>
                      <a:lnTo>
                        <a:pt x="f32" y="f69"/>
                      </a:lnTo>
                      <a:lnTo>
                        <a:pt x="f213" y="f214"/>
                      </a:lnTo>
                      <a:lnTo>
                        <a:pt x="f147" y="f148"/>
                      </a:lnTo>
                      <a:lnTo>
                        <a:pt x="f212" y="f215"/>
                      </a:lnTo>
                      <a:lnTo>
                        <a:pt x="f146" y="f149"/>
                      </a:lnTo>
                      <a:lnTo>
                        <a:pt x="f211" y="f216"/>
                      </a:lnTo>
                      <a:lnTo>
                        <a:pt x="f145" y="f150"/>
                      </a:lnTo>
                      <a:lnTo>
                        <a:pt x="f210" y="f217"/>
                      </a:lnTo>
                      <a:lnTo>
                        <a:pt x="f242" y="f243"/>
                      </a:lnTo>
                      <a:lnTo>
                        <a:pt x="f209" y="f218"/>
                      </a:lnTo>
                      <a:lnTo>
                        <a:pt x="f144" y="f151"/>
                      </a:lnTo>
                      <a:lnTo>
                        <a:pt x="f208" y="f219"/>
                      </a:lnTo>
                      <a:lnTo>
                        <a:pt x="f143" y="f152"/>
                      </a:lnTo>
                      <a:lnTo>
                        <a:pt x="f207" y="f220"/>
                      </a:lnTo>
                      <a:lnTo>
                        <a:pt x="f142" y="f153"/>
                      </a:lnTo>
                      <a:lnTo>
                        <a:pt x="f206" y="f221"/>
                      </a:lnTo>
                      <a:lnTo>
                        <a:pt x="f70" y="f33"/>
                      </a:lnTo>
                      <a:lnTo>
                        <a:pt x="f204" y="f221"/>
                      </a:lnTo>
                      <a:lnTo>
                        <a:pt x="f140" y="f153"/>
                      </a:lnTo>
                      <a:lnTo>
                        <a:pt x="f202" y="f220"/>
                      </a:lnTo>
                      <a:lnTo>
                        <a:pt x="f138" y="f152"/>
                      </a:lnTo>
                      <a:lnTo>
                        <a:pt x="f200" y="f219"/>
                      </a:lnTo>
                      <a:lnTo>
                        <a:pt x="f136" y="f151"/>
                      </a:lnTo>
                      <a:lnTo>
                        <a:pt x="f198" y="f218"/>
                      </a:lnTo>
                      <a:lnTo>
                        <a:pt x="f240" y="f243"/>
                      </a:lnTo>
                      <a:lnTo>
                        <a:pt x="f196" y="f217"/>
                      </a:lnTo>
                      <a:lnTo>
                        <a:pt x="f134" y="f150"/>
                      </a:lnTo>
                      <a:lnTo>
                        <a:pt x="f194" y="f216"/>
                      </a:lnTo>
                      <a:lnTo>
                        <a:pt x="f132" y="f149"/>
                      </a:lnTo>
                      <a:lnTo>
                        <a:pt x="f192" y="f215"/>
                      </a:lnTo>
                      <a:lnTo>
                        <a:pt x="f130" y="f148"/>
                      </a:lnTo>
                      <a:lnTo>
                        <a:pt x="f190" y="f214"/>
                      </a:lnTo>
                      <a:close/>
                    </a:path>
                  </a:pathLst>
                </a:custGeom>
                <a:solidFill>
                  <a:srgbClr val="FF00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cxnSp>
              <p:nvCxnSpPr>
                <p:cNvPr id="10" name="Connecteur droit avec flèche 8"/>
                <p:cNvCxnSpPr/>
                <p:nvPr/>
              </p:nvCxnSpPr>
              <p:spPr>
                <a:xfrm flipH="1" flipV="1">
                  <a:off x="4760951" y="2176025"/>
                  <a:ext cx="3355775" cy="1723378"/>
                </a:xfrm>
                <a:prstGeom prst="straightConnector1">
                  <a:avLst/>
                </a:prstGeom>
                <a:noFill/>
                <a:ln w="38103" cap="flat">
                  <a:solidFill>
                    <a:srgbClr val="FF0000"/>
                  </a:solidFill>
                  <a:prstDash val="solid"/>
                  <a:miter/>
                  <a:tailEnd type="arrow"/>
                </a:ln>
              </p:spPr>
            </p:cxnSp>
          </p:grpSp>
        </p:grpSp>
        <p:sp>
          <p:nvSpPr>
            <p:cNvPr id="11" name="ZoneTexte 4"/>
            <p:cNvSpPr txBox="1"/>
            <p:nvPr/>
          </p:nvSpPr>
          <p:spPr>
            <a:xfrm>
              <a:off x="3287688" y="1772820"/>
              <a:ext cx="2619133" cy="369332"/>
            </a:xfrm>
            <a:prstGeom prst="rect">
              <a:avLst/>
            </a:prstGeom>
            <a:noFill/>
            <a:ln w="9528" cap="flat">
              <a:solidFill>
                <a:srgbClr val="FF0000"/>
              </a:solidFill>
              <a:prstDash val="solid"/>
              <a:miter/>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sz="1350">
                  <a:solidFill>
                    <a:srgbClr val="000000"/>
                  </a:solidFill>
                  <a:latin typeface="Calibri"/>
                </a:rPr>
                <a:t>Énergie interne</a:t>
              </a:r>
            </a:p>
          </p:txBody>
        </p:sp>
      </p:grpSp>
      <p:sp>
        <p:nvSpPr>
          <p:cNvPr id="12" name="Rectangle à coins arrondis 11"/>
          <p:cNvSpPr/>
          <p:nvPr/>
        </p:nvSpPr>
        <p:spPr>
          <a:xfrm>
            <a:off x="899591" y="1052737"/>
            <a:ext cx="7722855" cy="59406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b="1">
                <a:solidFill>
                  <a:srgbClr val="000000"/>
                </a:solidFill>
                <a:latin typeface="Calibri"/>
              </a:rPr>
              <a:t>CC:  un signal additionnel à celui de la variabilité naturelle du système climatique</a:t>
            </a:r>
          </a:p>
        </p:txBody>
      </p:sp>
    </p:spTree>
    <p:extLst>
      <p:ext uri="{BB962C8B-B14F-4D97-AF65-F5344CB8AC3E}">
        <p14:creationId xmlns:p14="http://schemas.microsoft.com/office/powerpoint/2010/main" val="751060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97517" y="1268757"/>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385645" y="1430777"/>
            <a:ext cx="6696740" cy="6232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b="1">
                <a:solidFill>
                  <a:srgbClr val="000000"/>
                </a:solidFill>
                <a:latin typeface="Calibri"/>
              </a:rPr>
              <a:t>Gouvernance de l’interface CC et Systèmes alimentaires et nutritionnels</a:t>
            </a:r>
            <a:endParaRPr lang="fr-CA" b="1">
              <a:solidFill>
                <a:srgbClr val="000000"/>
              </a:solidFill>
              <a:latin typeface="Calibri"/>
            </a:endParaRPr>
          </a:p>
        </p:txBody>
      </p:sp>
      <p:sp>
        <p:nvSpPr>
          <p:cNvPr id="4" name="ZoneTexte 3"/>
          <p:cNvSpPr txBox="1"/>
          <p:nvPr/>
        </p:nvSpPr>
        <p:spPr>
          <a:xfrm>
            <a:off x="575558" y="2294872"/>
            <a:ext cx="7290808" cy="3600986"/>
          </a:xfrm>
          <a:prstGeom prst="rect">
            <a:avLst/>
          </a:prstGeom>
          <a:noFill/>
          <a:ln cap="flat">
            <a:noFill/>
          </a:ln>
        </p:spPr>
        <p:txBody>
          <a:bodyPr vert="horz" wrap="square" lIns="68580" tIns="34290" rIns="68580" bIns="34290" anchor="t" anchorCtr="0" compatLnSpc="1">
            <a:spAutoFit/>
          </a:bodyPr>
          <a:lstStyle/>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Prendre en compte davantage les implications du CC dans les prochains cycliques de formulation/révision de la politique nationale de sécurité nutritionnelle et ses plans d’action ;</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Prendre en compte dans les prochains cycles des plans stratégiques d’adaptation au changement climatique la nutrition comme un des secteurs ou axes prioritaires d’action ;</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Mettre en place une table de concertation des acteurs sur l’interface CC et Nutrition qui veille à la mise en œuvre de PNSN (HC3N, 2021) pour favoriser les synergies et les complémentarités entre les actions de ces deux secteurs ;</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Adopter une approche inclusive et d’équité du genre dans les instances de l’interface CC-Nutrition (table de concertation, comités, coopératives,) ;</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Définir les termes de référence de la table de concertation CC-Nutrition. </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Intégrer dans les curricula de formation initiale en nutrition et alimentation et dans les modules des formations continues en nutrition les aspects du changement climatique ;</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Accélérer la mise à l’échelle coordonnée et synergétique des actions des deux domaines (Climat et nutrition)   </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Accroitre durablement la couverture des interventions spécifiques curatives et préventives de nutrition   </a:t>
            </a:r>
            <a:endParaRPr lang="fr-CA" sz="1350">
              <a:solidFill>
                <a:srgbClr val="000000"/>
              </a:solidFill>
              <a:latin typeface="Calibri"/>
            </a:endParaRPr>
          </a:p>
          <a:p>
            <a:pPr defTabSz="685800">
              <a:defRPr sz="1800" b="0" i="0" u="none" strike="noStrike" kern="0" cap="none" spc="0" baseline="0">
                <a:solidFill>
                  <a:srgbClr val="000000"/>
                </a:solidFill>
                <a:uFillTx/>
              </a:defRPr>
            </a:pPr>
            <a:endParaRPr lang="fr-CA" sz="1350">
              <a:solidFill>
                <a:srgbClr val="000000"/>
              </a:solidFill>
              <a:latin typeface="Calibri"/>
            </a:endParaRPr>
          </a:p>
        </p:txBody>
      </p:sp>
    </p:spTree>
    <p:extLst>
      <p:ext uri="{BB962C8B-B14F-4D97-AF65-F5344CB8AC3E}">
        <p14:creationId xmlns:p14="http://schemas.microsoft.com/office/powerpoint/2010/main" val="3606431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97517" y="1214750"/>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385645" y="1430777"/>
            <a:ext cx="6696740"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b="1">
                <a:solidFill>
                  <a:srgbClr val="000000"/>
                </a:solidFill>
                <a:latin typeface="Calibri"/>
              </a:rPr>
              <a:t>La résilience des systèmes alimentaires et nutritionnels face au CC</a:t>
            </a:r>
            <a:endParaRPr lang="fr-CA" b="1">
              <a:solidFill>
                <a:srgbClr val="000000"/>
              </a:solidFill>
              <a:latin typeface="Calibri"/>
            </a:endParaRPr>
          </a:p>
        </p:txBody>
      </p:sp>
      <p:sp>
        <p:nvSpPr>
          <p:cNvPr id="4" name="ZoneTexte 3"/>
          <p:cNvSpPr txBox="1"/>
          <p:nvPr/>
        </p:nvSpPr>
        <p:spPr>
          <a:xfrm>
            <a:off x="467544" y="2240866"/>
            <a:ext cx="8046896" cy="2769989"/>
          </a:xfrm>
          <a:prstGeom prst="rect">
            <a:avLst/>
          </a:prstGeom>
          <a:noFill/>
          <a:ln cap="flat">
            <a:noFill/>
          </a:ln>
        </p:spPr>
        <p:txBody>
          <a:bodyPr vert="horz" wrap="square" lIns="68580" tIns="34290" rIns="68580" bIns="34290" anchor="t" anchorCtr="0" compatLnSpc="1">
            <a:spAutoFit/>
          </a:bodyPr>
          <a:lstStyle/>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Diminuer le volume des produits alimentaires importés (riz, sucre raffiné, céréales, produits laitiers,…) qui est en forte croissance au profit de la production locale.</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Restaurer les terres dégradées par le CC par la valorisation des déchets en l’occurrence organiques ;</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Limiter l’usage de l’eau pour l’agriculture irriguée en implémentant des systèmes technologiques intelligents capables d’irriguer selon les besoins des cultures et en tenant compte des conditions météorologiques ;</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Promouvoir la diversification de la production agricole et l’élevage à l’échelle locale afin de minimiser les impacts en émission de GES dû au transport de production ;</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Assurer une communication stratégique et opérationnelle adéquate </a:t>
            </a:r>
          </a:p>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 </a:t>
            </a:r>
            <a:r>
              <a:rPr lang="fr-FR" sz="1350">
                <a:solidFill>
                  <a:srgbClr val="000000"/>
                </a:solidFill>
                <a:latin typeface="Calibri"/>
              </a:rPr>
              <a:t>Assurer l’élaboration et la promotion des guides alimentaires</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 </a:t>
            </a:r>
            <a:r>
              <a:rPr lang="fr-FR" sz="1350">
                <a:solidFill>
                  <a:srgbClr val="000000"/>
                </a:solidFill>
                <a:latin typeface="Calibri"/>
              </a:rPr>
              <a:t>Rendre disponibles à tous les niveaux les semences améliorées </a:t>
            </a: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 </a:t>
            </a:r>
            <a:r>
              <a:rPr lang="fr-FR" sz="1350">
                <a:solidFill>
                  <a:srgbClr val="000000"/>
                </a:solidFill>
                <a:latin typeface="Calibri"/>
              </a:rPr>
              <a:t>Promouvoir l’agriculture et élevage durables</a:t>
            </a:r>
          </a:p>
          <a:p>
            <a:pPr marL="342900" lvl="1" defTabSz="685800">
              <a:buSzPct val="100000"/>
              <a:buFont typeface="Arial" pitchFamily="34"/>
              <a:buChar char="•"/>
              <a:defRPr sz="1800" b="0" i="0" u="none" strike="noStrike" kern="0" cap="none" spc="0" baseline="0">
                <a:solidFill>
                  <a:srgbClr val="000000"/>
                </a:solidFill>
                <a:uFillTx/>
              </a:defRPr>
            </a:pPr>
            <a:endParaRPr lang="fr-CA" sz="1350">
              <a:solidFill>
                <a:srgbClr val="000000"/>
              </a:solidFill>
              <a:latin typeface="Calibri"/>
            </a:endParaRPr>
          </a:p>
        </p:txBody>
      </p:sp>
    </p:spTree>
    <p:extLst>
      <p:ext uri="{BB962C8B-B14F-4D97-AF65-F5344CB8AC3E}">
        <p14:creationId xmlns:p14="http://schemas.microsoft.com/office/powerpoint/2010/main" val="2468199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97517" y="1214750"/>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385645" y="1322764"/>
            <a:ext cx="6696740" cy="6232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b="1">
                <a:solidFill>
                  <a:srgbClr val="000000"/>
                </a:solidFill>
                <a:latin typeface="Calibri"/>
              </a:rPr>
              <a:t>Développement de régimes alimentaires sains et durables (adaptation UNSCN, 2017)</a:t>
            </a:r>
            <a:endParaRPr lang="fr-CA" b="1">
              <a:solidFill>
                <a:srgbClr val="000000"/>
              </a:solidFill>
              <a:latin typeface="Calibri"/>
            </a:endParaRPr>
          </a:p>
        </p:txBody>
      </p:sp>
      <p:sp>
        <p:nvSpPr>
          <p:cNvPr id="4" name="ZoneTexte 3"/>
          <p:cNvSpPr txBox="1"/>
          <p:nvPr/>
        </p:nvSpPr>
        <p:spPr>
          <a:xfrm>
            <a:off x="521551" y="2053518"/>
            <a:ext cx="7992889" cy="3739485"/>
          </a:xfrm>
          <a:prstGeom prst="rect">
            <a:avLst/>
          </a:prstGeom>
          <a:noFill/>
          <a:ln cap="flat">
            <a:noFill/>
          </a:ln>
        </p:spPr>
        <p:txBody>
          <a:bodyPr vert="horz" wrap="square" lIns="68580" tIns="34290" rIns="68580" bIns="34290" anchor="t" anchorCtr="0" compatLnSpc="1">
            <a:spAutoFit/>
          </a:bodyPr>
          <a:lstStyle/>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Renforcer la production alimentaire et la transformation des aliments sur le plan local, notamment au niveau des petits exploitants et des familles d’agriculteurs, en accordant une attention particulière à l’autonomisation et la protection des petits producteurs familiaux et promouvoir un commerce efficient et efficace est essentiel à la réalisation des objectifs nutritionnels. </a:t>
            </a:r>
            <a:endParaRPr lang="fr-FR" sz="1350" kern="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endParaRPr lang="fr-CA" sz="7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Favoriser la diversification des cultures, y compris des cultures traditionnelles plus résilientes au CC sous-utilisées, une production et consommation de fruits et légumes, légumineuses et grains entiers plus abondante, et une production adéquate de produits d’origine animale le cas échéant, en appliquant des méthodes durables de production alimentaire et de gestion des ressources naturelles.</a:t>
            </a:r>
          </a:p>
          <a:p>
            <a:pPr marL="342900" lvl="1" defTabSz="685800">
              <a:buSzPct val="100000"/>
              <a:buFont typeface="Arial" pitchFamily="34"/>
              <a:buChar char="•"/>
              <a:defRPr sz="1800" b="0" i="0" u="none" strike="noStrike" kern="0" cap="none" spc="0" baseline="0">
                <a:solidFill>
                  <a:srgbClr val="000000"/>
                </a:solidFill>
                <a:uFillTx/>
              </a:defRPr>
            </a:pPr>
            <a:endParaRPr lang="fr-CA" sz="7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Améliorer les techniques et les infrastructures d’entreposage, de conservation, de transport et de distribution afin de réduire l’insécurité alimentaire saisonnière, les pertes d’aliments et d’éléments nutritifs en mettant l’accent sur ceux qui ont également une faible empreinte carbone. À</a:t>
            </a:r>
          </a:p>
          <a:p>
            <a:pPr marL="342900" lvl="1" defTabSz="685800">
              <a:defRPr sz="1800" b="0" i="0" u="none" strike="noStrike" kern="0" cap="none" spc="0" baseline="0">
                <a:solidFill>
                  <a:srgbClr val="000000"/>
                </a:solidFill>
                <a:uFillTx/>
              </a:defRPr>
            </a:pPr>
            <a:endParaRPr lang="fr-CA" sz="7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Mettre en place et renforcer des institutions, des politiques, des programmes et des services visant à améliorer la résilience de l’approvisionnement alimentaire dans les zones exposées aux crises, notamment celles qui sont touchées par le changement climatique. </a:t>
            </a:r>
          </a:p>
          <a:p>
            <a:pPr marL="342900" lvl="1" defTabSz="685800">
              <a:defRPr sz="1800" b="0" i="0" u="none" strike="noStrike" kern="0" cap="none" spc="0" baseline="0">
                <a:solidFill>
                  <a:srgbClr val="000000"/>
                </a:solidFill>
                <a:uFillTx/>
              </a:defRPr>
            </a:pP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FR" sz="1350">
                <a:solidFill>
                  <a:srgbClr val="000000"/>
                </a:solidFill>
                <a:latin typeface="Calibri"/>
              </a:rPr>
              <a:t>Élaborer et adopter des directives nationales à l’appui de régimes alimentaires sains.</a:t>
            </a:r>
            <a:endParaRPr lang="fr-CA" sz="1350">
              <a:solidFill>
                <a:srgbClr val="000000"/>
              </a:solidFill>
              <a:latin typeface="Calibri"/>
            </a:endParaRPr>
          </a:p>
        </p:txBody>
      </p:sp>
    </p:spTree>
    <p:extLst>
      <p:ext uri="{BB962C8B-B14F-4D97-AF65-F5344CB8AC3E}">
        <p14:creationId xmlns:p14="http://schemas.microsoft.com/office/powerpoint/2010/main" val="3751064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97517" y="1214750"/>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385645" y="1322764"/>
            <a:ext cx="6696740" cy="6232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b="1">
                <a:solidFill>
                  <a:srgbClr val="000000"/>
                </a:solidFill>
                <a:latin typeface="Calibri"/>
              </a:rPr>
              <a:t>Développer des moyens de conservation des aliments pour réduire au minimum le gaspillage alimentaire</a:t>
            </a:r>
            <a:r>
              <a:rPr lang="fr-CA">
                <a:solidFill>
                  <a:srgbClr val="000000"/>
                </a:solidFill>
                <a:latin typeface="Calibri"/>
              </a:rPr>
              <a:t> </a:t>
            </a:r>
          </a:p>
        </p:txBody>
      </p:sp>
      <p:sp>
        <p:nvSpPr>
          <p:cNvPr id="4" name="ZoneTexte 3"/>
          <p:cNvSpPr txBox="1"/>
          <p:nvPr/>
        </p:nvSpPr>
        <p:spPr>
          <a:xfrm>
            <a:off x="1169626" y="2132859"/>
            <a:ext cx="6102680" cy="484748"/>
          </a:xfrm>
          <a:prstGeom prst="rect">
            <a:avLst/>
          </a:prstGeom>
          <a:noFill/>
          <a:ln cap="flat">
            <a:noFill/>
          </a:ln>
        </p:spPr>
        <p:txBody>
          <a:bodyPr vert="horz" wrap="square" lIns="68580" tIns="34290" rIns="68580" bIns="34290" anchor="t" anchorCtr="0" compatLnSpc="1">
            <a:spAutoFit/>
          </a:bodyPr>
          <a:lstStyle/>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Technique de conservation des aliments dans une enceinte souterraine</a:t>
            </a:r>
          </a:p>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Réfrigération via l’énergie solaire</a:t>
            </a:r>
          </a:p>
        </p:txBody>
      </p:sp>
      <p:sp>
        <p:nvSpPr>
          <p:cNvPr id="5" name="Flèche droite 4"/>
          <p:cNvSpPr/>
          <p:nvPr/>
        </p:nvSpPr>
        <p:spPr>
          <a:xfrm>
            <a:off x="251517" y="2726919"/>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6" name="ZoneTexte 5"/>
          <p:cNvSpPr txBox="1"/>
          <p:nvPr/>
        </p:nvSpPr>
        <p:spPr>
          <a:xfrm>
            <a:off x="1439652" y="2834933"/>
            <a:ext cx="6696740" cy="6232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b="1">
                <a:solidFill>
                  <a:srgbClr val="000000"/>
                </a:solidFill>
                <a:latin typeface="Calibri"/>
              </a:rPr>
              <a:t>Appliquer le principe R</a:t>
            </a:r>
            <a:r>
              <a:rPr lang="fr-CA" b="1" baseline="30000">
                <a:solidFill>
                  <a:srgbClr val="000000"/>
                </a:solidFill>
                <a:latin typeface="Calibri"/>
              </a:rPr>
              <a:t>4</a:t>
            </a:r>
            <a:r>
              <a:rPr lang="fr-CA" b="1">
                <a:solidFill>
                  <a:srgbClr val="000000"/>
                </a:solidFill>
                <a:latin typeface="Calibri"/>
              </a:rPr>
              <a:t> à la gestion de chaine de production alimentaire et nutritionnelle : </a:t>
            </a:r>
            <a:r>
              <a:rPr lang="fr-FR" b="1">
                <a:solidFill>
                  <a:srgbClr val="000000"/>
                </a:solidFill>
                <a:latin typeface="Calibri"/>
              </a:rPr>
              <a:t>Réfléchir, Réduire, Réutiliser, Recycler</a:t>
            </a:r>
            <a:r>
              <a:rPr lang="fr-FR">
                <a:solidFill>
                  <a:srgbClr val="000000"/>
                </a:solidFill>
                <a:latin typeface="Calibri"/>
              </a:rPr>
              <a:t>.</a:t>
            </a:r>
            <a:endParaRPr lang="fr-CA">
              <a:solidFill>
                <a:srgbClr val="000000"/>
              </a:solidFill>
              <a:latin typeface="Calibri"/>
            </a:endParaRPr>
          </a:p>
        </p:txBody>
      </p:sp>
      <p:sp>
        <p:nvSpPr>
          <p:cNvPr id="7" name="Flèche droite 6"/>
          <p:cNvSpPr/>
          <p:nvPr/>
        </p:nvSpPr>
        <p:spPr>
          <a:xfrm>
            <a:off x="251517" y="3861047"/>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8" name="ZoneTexte 7"/>
          <p:cNvSpPr txBox="1"/>
          <p:nvPr/>
        </p:nvSpPr>
        <p:spPr>
          <a:xfrm>
            <a:off x="1439652" y="3969060"/>
            <a:ext cx="6696740" cy="1177245"/>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b="1">
                <a:solidFill>
                  <a:srgbClr val="000000"/>
                </a:solidFill>
                <a:latin typeface="Calibri"/>
              </a:rPr>
              <a:t>Adopter des techniques de production agro-sylvo-pastorales qui optimisent la consommation d’eau : agriculture intelligente où la technologie permet un usage de l’eau selon les besoins des cultures ou des animaux d’élevage</a:t>
            </a:r>
            <a:endParaRPr lang="fr-CA" b="1">
              <a:solidFill>
                <a:srgbClr val="000000"/>
              </a:solidFill>
              <a:latin typeface="Calibri"/>
            </a:endParaRPr>
          </a:p>
        </p:txBody>
      </p:sp>
    </p:spTree>
    <p:extLst>
      <p:ext uri="{BB962C8B-B14F-4D97-AF65-F5344CB8AC3E}">
        <p14:creationId xmlns:p14="http://schemas.microsoft.com/office/powerpoint/2010/main" val="3879295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97517" y="1322764"/>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385645" y="1322764"/>
            <a:ext cx="6696740" cy="1177245"/>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b="1">
                <a:solidFill>
                  <a:srgbClr val="000000"/>
                </a:solidFill>
                <a:latin typeface="Calibri"/>
              </a:rPr>
              <a:t>Développer une transformation durable (sans agents de conservation chimiques) de la production alimentaire locale ou régionale (contribution à la création locale d’emploi) pour éviter les pertes par manque de moyens de conservation </a:t>
            </a:r>
            <a:endParaRPr lang="fr-CA" b="1">
              <a:solidFill>
                <a:srgbClr val="000000"/>
              </a:solidFill>
              <a:latin typeface="Calibri"/>
            </a:endParaRPr>
          </a:p>
        </p:txBody>
      </p:sp>
      <p:sp>
        <p:nvSpPr>
          <p:cNvPr id="4" name="Flèche droite 3"/>
          <p:cNvSpPr/>
          <p:nvPr/>
        </p:nvSpPr>
        <p:spPr>
          <a:xfrm>
            <a:off x="197517" y="2672919"/>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5" name="ZoneTexte 4"/>
          <p:cNvSpPr txBox="1"/>
          <p:nvPr/>
        </p:nvSpPr>
        <p:spPr>
          <a:xfrm>
            <a:off x="1385645" y="2672919"/>
            <a:ext cx="6696740" cy="2492990"/>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b="1">
                <a:solidFill>
                  <a:srgbClr val="000000"/>
                </a:solidFill>
                <a:latin typeface="Calibri"/>
              </a:rPr>
              <a:t>Développer une transformation durable (sans agents de conservation chimiques) de la production alimentaire locale ou régionale (contribution à la création locale d’emploi) pour éviter les pertes par manque de moyens de conservation :</a:t>
            </a:r>
          </a:p>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Production de farines</a:t>
            </a:r>
          </a:p>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Production de conserves de viandes</a:t>
            </a:r>
          </a:p>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Production d’aliments séchés bien emballes de façon commerciale (fruits, viande, poisson)</a:t>
            </a:r>
          </a:p>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Biscuits (moringa, baobab, ….)</a:t>
            </a:r>
          </a:p>
          <a:p>
            <a:pPr defTabSz="685800">
              <a:defRPr sz="1800" b="0" i="0" u="none" strike="noStrike" kern="0" cap="none" spc="0" baseline="0">
                <a:solidFill>
                  <a:srgbClr val="000000"/>
                </a:solidFill>
                <a:uFillTx/>
              </a:defRPr>
            </a:pPr>
            <a:endParaRPr lang="fr-CA">
              <a:solidFill>
                <a:srgbClr val="000000"/>
              </a:solidFill>
              <a:latin typeface="Calibri"/>
            </a:endParaRPr>
          </a:p>
        </p:txBody>
      </p:sp>
    </p:spTree>
    <p:extLst>
      <p:ext uri="{BB962C8B-B14F-4D97-AF65-F5344CB8AC3E}">
        <p14:creationId xmlns:p14="http://schemas.microsoft.com/office/powerpoint/2010/main" val="165431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197517" y="1322764"/>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439652" y="1538791"/>
            <a:ext cx="6696740"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b="1">
                <a:solidFill>
                  <a:srgbClr val="000000"/>
                </a:solidFill>
                <a:latin typeface="Calibri"/>
              </a:rPr>
              <a:t>Recherche et Développement (R&amp;D)</a:t>
            </a:r>
          </a:p>
        </p:txBody>
      </p:sp>
      <p:sp>
        <p:nvSpPr>
          <p:cNvPr id="4" name="ZoneTexte 3"/>
          <p:cNvSpPr txBox="1"/>
          <p:nvPr/>
        </p:nvSpPr>
        <p:spPr>
          <a:xfrm>
            <a:off x="1331638" y="2078852"/>
            <a:ext cx="5400599" cy="3393237"/>
          </a:xfrm>
          <a:prstGeom prst="rect">
            <a:avLst/>
          </a:prstGeom>
          <a:noFill/>
          <a:ln cap="flat">
            <a:noFill/>
          </a:ln>
        </p:spPr>
        <p:txBody>
          <a:bodyPr vert="horz" wrap="square" lIns="68580" tIns="34290" rIns="68580" bIns="34290" anchor="t" anchorCtr="0" compatLnSpc="1">
            <a:spAutoFit/>
          </a:bodyPr>
          <a:lstStyle/>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Collaborer avec le milieu académique/universitaire pour donner des sujets de recherche aux étudiants en maîtrise ou doctorat pour caractériser les empreintes carbones des aliments du Niger en termes kg de CO</a:t>
            </a:r>
            <a:r>
              <a:rPr lang="fr-CA" sz="1350" baseline="-25000">
                <a:solidFill>
                  <a:srgbClr val="000000"/>
                </a:solidFill>
                <a:latin typeface="Calibri"/>
              </a:rPr>
              <a:t>2</a:t>
            </a:r>
            <a:r>
              <a:rPr lang="fr-CA" sz="1350">
                <a:solidFill>
                  <a:srgbClr val="000000"/>
                </a:solidFill>
                <a:latin typeface="Calibri"/>
              </a:rPr>
              <a:t> équivalent par kg de chaque type d’aliments</a:t>
            </a:r>
          </a:p>
          <a:p>
            <a:pPr marL="342900" lvl="1" defTabSz="685800">
              <a:defRPr sz="1800" b="0" i="0" u="none" strike="noStrike" kern="0" cap="none" spc="0" baseline="0">
                <a:solidFill>
                  <a:srgbClr val="000000"/>
                </a:solidFill>
                <a:uFillTx/>
              </a:defRPr>
            </a:pP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  Collaborer avec le milieu académique/universitaire pour donner des sujets de recherche aux étudiants en maîtrise ou doctorat pour caractériser la consommation d’eau en litres pour chaque kg de type d’aliments</a:t>
            </a:r>
          </a:p>
          <a:p>
            <a:pPr marL="342900" lvl="1" defTabSz="685800">
              <a:buSzPct val="100000"/>
              <a:buFont typeface="Arial" pitchFamily="34"/>
              <a:buChar char="•"/>
              <a:defRPr sz="1800" b="0" i="0" u="none" strike="noStrike" kern="0" cap="none" spc="0" baseline="0">
                <a:solidFill>
                  <a:srgbClr val="000000"/>
                </a:solidFill>
                <a:uFillTx/>
              </a:defRPr>
            </a:pP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Collaborer avec le milieu académique/universitaire pour donner des sujets de recherche aux étudiants en maîtrise ou doctorat pour caractériser la composition des aliments (pour chaque catégorie légumes, légumineuses/céréales et les protéines) du Niger en nutriments </a:t>
            </a:r>
          </a:p>
          <a:p>
            <a:pPr defTabSz="685800">
              <a:defRPr sz="1800" b="0" i="0" u="none" strike="noStrike" kern="0" cap="none" spc="0" baseline="0">
                <a:solidFill>
                  <a:srgbClr val="000000"/>
                </a:solidFill>
                <a:uFillTx/>
              </a:defRPr>
            </a:pPr>
            <a:endParaRPr lang="fr-CA" sz="1350">
              <a:solidFill>
                <a:srgbClr val="000000"/>
              </a:solidFill>
              <a:latin typeface="Calibri"/>
            </a:endParaRPr>
          </a:p>
        </p:txBody>
      </p:sp>
    </p:spTree>
    <p:extLst>
      <p:ext uri="{BB962C8B-B14F-4D97-AF65-F5344CB8AC3E}">
        <p14:creationId xmlns:p14="http://schemas.microsoft.com/office/powerpoint/2010/main" val="3428846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85645" y="1268757"/>
            <a:ext cx="5400599" cy="2354491"/>
          </a:xfrm>
          <a:prstGeom prst="rect">
            <a:avLst/>
          </a:prstGeom>
          <a:noFill/>
          <a:ln cap="flat">
            <a:noFill/>
          </a:ln>
        </p:spPr>
        <p:txBody>
          <a:bodyPr vert="horz" wrap="square" lIns="68580" tIns="34290" rIns="68580" bIns="34290" anchor="t" anchorCtr="0" compatLnSpc="1">
            <a:spAutoFit/>
          </a:bodyPr>
          <a:lstStyle/>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Collaborer avec le milieu académique/universitaire pour définir des outils de communication adaptés aux populations sur les risques nutritionnels et la saine alimentation (50% de légumes, 25% de légumineuses/céréales, 25% de protéine animales ou végétales) et des boissons naturels. Compte-tenu du niveau de scolarité faible au Niger, le symbolisme et audio/vidéo en langues nationales sont à privilégier.</a:t>
            </a:r>
          </a:p>
          <a:p>
            <a:pPr marL="342900" lvl="1" defTabSz="685800">
              <a:defRPr sz="1800" b="0" i="0" u="none" strike="noStrike" kern="0" cap="none" spc="0" baseline="0">
                <a:solidFill>
                  <a:srgbClr val="000000"/>
                </a:solidFill>
                <a:uFillTx/>
              </a:defRPr>
            </a:pPr>
            <a:endParaRPr lang="fr-CA" sz="1350">
              <a:solidFill>
                <a:srgbClr val="000000"/>
              </a:solidFill>
              <a:latin typeface="Calibri"/>
            </a:endParaRPr>
          </a:p>
          <a:p>
            <a:pPr marL="342900" lvl="1" defTabSz="685800">
              <a:buSzPct val="100000"/>
              <a:buFont typeface="Arial" pitchFamily="34"/>
              <a:buChar char="•"/>
              <a:defRPr sz="1800" b="0" i="0" u="none" strike="noStrike" kern="0" cap="none" spc="0" baseline="0">
                <a:solidFill>
                  <a:srgbClr val="000000"/>
                </a:solidFill>
                <a:uFillTx/>
              </a:defRPr>
            </a:pPr>
            <a:r>
              <a:rPr lang="fr-CA" sz="1350">
                <a:solidFill>
                  <a:srgbClr val="000000"/>
                </a:solidFill>
                <a:latin typeface="Calibri"/>
              </a:rPr>
              <a:t>  Conduire des enquêtes ou sondages pour mieux connaitre la population en termes d’apports nutritionnels </a:t>
            </a:r>
          </a:p>
          <a:p>
            <a:pPr marL="342900" lvl="1" defTabSz="685800">
              <a:defRPr sz="1800" b="0" i="0" u="none" strike="noStrike" kern="0" cap="none" spc="0" baseline="0">
                <a:solidFill>
                  <a:srgbClr val="000000"/>
                </a:solidFill>
                <a:uFillTx/>
              </a:defRPr>
            </a:pPr>
            <a:endParaRPr lang="fr-CA" sz="1350">
              <a:solidFill>
                <a:srgbClr val="000000"/>
              </a:solidFill>
              <a:latin typeface="Calibri"/>
            </a:endParaRPr>
          </a:p>
        </p:txBody>
      </p:sp>
      <p:sp>
        <p:nvSpPr>
          <p:cNvPr id="3" name="Flèche droite 2"/>
          <p:cNvSpPr/>
          <p:nvPr/>
        </p:nvSpPr>
        <p:spPr>
          <a:xfrm>
            <a:off x="251517" y="3320987"/>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4" name="ZoneTexte 3"/>
          <p:cNvSpPr txBox="1"/>
          <p:nvPr/>
        </p:nvSpPr>
        <p:spPr>
          <a:xfrm>
            <a:off x="1493659" y="3537014"/>
            <a:ext cx="6696740"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CA" b="1">
                <a:solidFill>
                  <a:srgbClr val="000000"/>
                </a:solidFill>
                <a:latin typeface="Calibri"/>
              </a:rPr>
              <a:t>Qualité des aliments et contamination</a:t>
            </a:r>
          </a:p>
        </p:txBody>
      </p:sp>
      <p:sp>
        <p:nvSpPr>
          <p:cNvPr id="5" name="ZoneTexte 4"/>
          <p:cNvSpPr txBox="1"/>
          <p:nvPr/>
        </p:nvSpPr>
        <p:spPr>
          <a:xfrm>
            <a:off x="1331638" y="4023067"/>
            <a:ext cx="4752525" cy="1523494"/>
          </a:xfrm>
          <a:prstGeom prst="rect">
            <a:avLst/>
          </a:prstGeom>
          <a:noFill/>
          <a:ln cap="flat">
            <a:noFill/>
          </a:ln>
        </p:spPr>
        <p:txBody>
          <a:bodyPr vert="horz" wrap="square" lIns="68580" tIns="34290" rIns="68580" bIns="34290" anchor="t" anchorCtr="0" compatLnSpc="1">
            <a:spAutoFit/>
          </a:bodyPr>
          <a:lstStyle/>
          <a:p>
            <a:pPr marL="342900" lvl="1" defTabSz="685800">
              <a:defRPr sz="1800" b="0" i="0" u="none" strike="noStrike" kern="0" cap="none" spc="0" baseline="0">
                <a:solidFill>
                  <a:srgbClr val="000000"/>
                </a:solidFill>
                <a:uFillTx/>
              </a:defRPr>
            </a:pPr>
            <a:r>
              <a:rPr lang="fr-FR" sz="1350">
                <a:solidFill>
                  <a:srgbClr val="000000"/>
                </a:solidFill>
                <a:latin typeface="Calibri"/>
              </a:rPr>
              <a:t>Assurer un contrôle sur la qualité des aliments par des inspections périodiques chez les fournisseurs</a:t>
            </a:r>
            <a:endParaRPr lang="fr-CA" sz="1350">
              <a:solidFill>
                <a:srgbClr val="000000"/>
              </a:solidFill>
              <a:latin typeface="Calibri"/>
            </a:endParaRPr>
          </a:p>
          <a:p>
            <a:pPr defTabSz="685800">
              <a:defRPr sz="1800" b="0" i="0" u="none" strike="noStrike" kern="0" cap="none" spc="0" baseline="0">
                <a:solidFill>
                  <a:srgbClr val="000000"/>
                </a:solidFill>
                <a:uFillTx/>
              </a:defRPr>
            </a:pPr>
            <a:r>
              <a:rPr lang="fr-FR" sz="1350">
                <a:solidFill>
                  <a:srgbClr val="000000"/>
                </a:solidFill>
                <a:latin typeface="Calibri"/>
              </a:rPr>
              <a:t> </a:t>
            </a:r>
            <a:endParaRPr lang="fr-CA" sz="1350">
              <a:solidFill>
                <a:srgbClr val="000000"/>
              </a:solidFill>
              <a:latin typeface="Calibri"/>
            </a:endParaRPr>
          </a:p>
          <a:p>
            <a:pPr marL="342900" lvl="1" defTabSz="685800">
              <a:defRPr sz="1800" b="0" i="0" u="none" strike="noStrike" kern="0" cap="none" spc="0" baseline="0">
                <a:solidFill>
                  <a:srgbClr val="000000"/>
                </a:solidFill>
                <a:uFillTx/>
              </a:defRPr>
            </a:pPr>
            <a:r>
              <a:rPr lang="fr-FR" sz="1350">
                <a:solidFill>
                  <a:srgbClr val="000000"/>
                </a:solidFill>
                <a:latin typeface="Calibri"/>
              </a:rPr>
              <a:t>Procéder à des analyses chimiques dans l’optique de détecter des éléments contaminants relativement aux normes de l’OMS en matière de seuils de niveau de contaminants.</a:t>
            </a:r>
            <a:endParaRPr lang="fr-CA" sz="1350">
              <a:solidFill>
                <a:srgbClr val="000000"/>
              </a:solidFill>
              <a:latin typeface="Calibri"/>
            </a:endParaRPr>
          </a:p>
        </p:txBody>
      </p:sp>
    </p:spTree>
    <p:extLst>
      <p:ext uri="{BB962C8B-B14F-4D97-AF65-F5344CB8AC3E}">
        <p14:creationId xmlns:p14="http://schemas.microsoft.com/office/powerpoint/2010/main" val="2292546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05524" y="2618913"/>
            <a:ext cx="8370929" cy="692497"/>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CA" sz="4050">
                <a:solidFill>
                  <a:srgbClr val="000000"/>
                </a:solidFill>
                <a:latin typeface="Calibri"/>
              </a:rPr>
              <a:t>Messages Clés</a:t>
            </a:r>
          </a:p>
        </p:txBody>
      </p:sp>
    </p:spTree>
    <p:extLst>
      <p:ext uri="{BB962C8B-B14F-4D97-AF65-F5344CB8AC3E}">
        <p14:creationId xmlns:p14="http://schemas.microsoft.com/office/powerpoint/2010/main" val="833238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359531" y="1376771"/>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655678" y="1538791"/>
            <a:ext cx="6318701" cy="4847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Le CC est une menace réelle pour la sécurité nutritionnelle au Niger et une forte volonté politique est nécessaire pour l’endiguer   </a:t>
            </a:r>
            <a:endParaRPr lang="fr-CA" sz="1350">
              <a:solidFill>
                <a:srgbClr val="000000"/>
              </a:solidFill>
              <a:latin typeface="Calibri"/>
            </a:endParaRPr>
          </a:p>
        </p:txBody>
      </p:sp>
      <p:sp>
        <p:nvSpPr>
          <p:cNvPr id="4" name="Flèche droite 1"/>
          <p:cNvSpPr/>
          <p:nvPr/>
        </p:nvSpPr>
        <p:spPr>
          <a:xfrm>
            <a:off x="359531" y="2510899"/>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5" name="ZoneTexte 4"/>
          <p:cNvSpPr txBox="1"/>
          <p:nvPr/>
        </p:nvSpPr>
        <p:spPr>
          <a:xfrm>
            <a:off x="1655678" y="2672919"/>
            <a:ext cx="6318693" cy="4847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La lutte contre le CC peut-être un puissant pivot pour une sécurité nutritionnelle durable au Niger </a:t>
            </a:r>
            <a:endParaRPr lang="fr-CA" sz="1350">
              <a:solidFill>
                <a:srgbClr val="000000"/>
              </a:solidFill>
              <a:latin typeface="Calibri"/>
            </a:endParaRPr>
          </a:p>
        </p:txBody>
      </p:sp>
      <p:sp>
        <p:nvSpPr>
          <p:cNvPr id="6" name="Flèche droite 1"/>
          <p:cNvSpPr/>
          <p:nvPr/>
        </p:nvSpPr>
        <p:spPr>
          <a:xfrm>
            <a:off x="359531" y="3645026"/>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7" name="ZoneTexte 6"/>
          <p:cNvSpPr txBox="1"/>
          <p:nvPr/>
        </p:nvSpPr>
        <p:spPr>
          <a:xfrm>
            <a:off x="1655672" y="3807040"/>
            <a:ext cx="6318693" cy="4847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kern="0">
                <a:solidFill>
                  <a:srgbClr val="000000"/>
                </a:solidFill>
                <a:latin typeface="Calibri"/>
              </a:rPr>
              <a:t>Les actions pour une saine et durable nutrition doivent s’articuler autour du nexus Systèmes alimentaires, Eau, Protection sociale et santé/nutrition</a:t>
            </a:r>
            <a:endParaRPr lang="fr-CA" sz="1350">
              <a:solidFill>
                <a:srgbClr val="000000"/>
              </a:solidFill>
              <a:latin typeface="Calibri"/>
            </a:endParaRPr>
          </a:p>
        </p:txBody>
      </p:sp>
      <p:sp>
        <p:nvSpPr>
          <p:cNvPr id="8" name="Flèche droite 1"/>
          <p:cNvSpPr/>
          <p:nvPr/>
        </p:nvSpPr>
        <p:spPr>
          <a:xfrm>
            <a:off x="359531" y="4725141"/>
            <a:ext cx="1080121" cy="810087"/>
          </a:xfrm>
          <a:custGeom>
            <a:avLst>
              <a:gd name="f0" fmla="val 135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9" name="ZoneTexte 8"/>
          <p:cNvSpPr txBox="1"/>
          <p:nvPr/>
        </p:nvSpPr>
        <p:spPr>
          <a:xfrm>
            <a:off x="1655678" y="4887162"/>
            <a:ext cx="6318701" cy="692497"/>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kern="0">
                <a:solidFill>
                  <a:srgbClr val="000000"/>
                </a:solidFill>
                <a:latin typeface="Calibri"/>
              </a:rPr>
              <a:t>Le cadre réglementaire et organisationnel doit-être amélioré pour une meilleure synergie intersectorielle pour une nutrition saine et durable face au CC. A cela s’ajoute la nécessite de promotion de bonnes pratiques et comportements positifs.</a:t>
            </a:r>
            <a:endParaRPr lang="fr-CA" sz="1350">
              <a:solidFill>
                <a:srgbClr val="000000"/>
              </a:solidFill>
              <a:latin typeface="Calibri"/>
            </a:endParaRPr>
          </a:p>
        </p:txBody>
      </p:sp>
    </p:spTree>
    <p:extLst>
      <p:ext uri="{BB962C8B-B14F-4D97-AF65-F5344CB8AC3E}">
        <p14:creationId xmlns:p14="http://schemas.microsoft.com/office/powerpoint/2010/main" val="817460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p:cNvSpPr txBox="1"/>
          <p:nvPr/>
        </p:nvSpPr>
        <p:spPr>
          <a:xfrm>
            <a:off x="305524" y="2618913"/>
            <a:ext cx="8370929" cy="692497"/>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CA" sz="4050">
                <a:solidFill>
                  <a:srgbClr val="000000"/>
                </a:solidFill>
                <a:latin typeface="Calibri"/>
              </a:rPr>
              <a:t>Conclusion</a:t>
            </a:r>
          </a:p>
        </p:txBody>
      </p:sp>
    </p:spTree>
    <p:extLst>
      <p:ext uri="{BB962C8B-B14F-4D97-AF65-F5344CB8AC3E}">
        <p14:creationId xmlns:p14="http://schemas.microsoft.com/office/powerpoint/2010/main" val="106233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899591" y="1052737"/>
            <a:ext cx="7722855" cy="59406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b="1">
                <a:solidFill>
                  <a:srgbClr val="000000"/>
                </a:solidFill>
                <a:latin typeface="Calibri"/>
              </a:rPr>
              <a:t>CC: mythe ou réalité?</a:t>
            </a:r>
          </a:p>
        </p:txBody>
      </p:sp>
      <p:sp>
        <p:nvSpPr>
          <p:cNvPr id="3" name="AutoShape 9"/>
          <p:cNvSpPr/>
          <p:nvPr/>
        </p:nvSpPr>
        <p:spPr>
          <a:xfrm>
            <a:off x="1655679" y="2456892"/>
            <a:ext cx="2056639" cy="731042"/>
          </a:xfrm>
          <a:custGeom>
            <a:avLst>
              <a:gd name="f0" fmla="val 1634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0000"/>
          </a:solidFill>
          <a:ln w="9528" cap="flat">
            <a:solidFill>
              <a:srgbClr val="000000"/>
            </a:solidFill>
            <a:prstDash val="solid"/>
            <a:miter/>
          </a:ln>
        </p:spPr>
        <p:txBody>
          <a:bodyPr vert="horz" wrap="non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FR" sz="1350">
                <a:solidFill>
                  <a:srgbClr val="000000"/>
                </a:solidFill>
                <a:latin typeface="Arial" pitchFamily="34"/>
                <a:ea typeface="Arial Unicode MS" pitchFamily="34"/>
                <a:cs typeface="Arial" pitchFamily="34"/>
              </a:rPr>
              <a:t>CC: Une réalité tangible</a:t>
            </a:r>
          </a:p>
        </p:txBody>
      </p:sp>
      <p:grpSp>
        <p:nvGrpSpPr>
          <p:cNvPr id="4" name="Group 10"/>
          <p:cNvGrpSpPr/>
          <p:nvPr/>
        </p:nvGrpSpPr>
        <p:grpSpPr>
          <a:xfrm>
            <a:off x="4031942" y="1862825"/>
            <a:ext cx="3429240" cy="2190225"/>
            <a:chOff x="5375922" y="1340766"/>
            <a:chExt cx="4572320" cy="2920300"/>
          </a:xfrm>
        </p:grpSpPr>
        <p:pic>
          <p:nvPicPr>
            <p:cNvPr id="5" name="Picture 11">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5375922" y="1340766"/>
              <a:ext cx="4572320" cy="2920300"/>
            </a:xfrm>
            <a:prstGeom prst="rect">
              <a:avLst/>
            </a:prstGeom>
            <a:noFill/>
            <a:ln cap="flat">
              <a:noFill/>
            </a:ln>
          </p:spPr>
        </p:pic>
        <p:sp>
          <p:nvSpPr>
            <p:cNvPr id="6" name="Text Box 12"/>
            <p:cNvSpPr txBox="1"/>
            <p:nvPr/>
          </p:nvSpPr>
          <p:spPr>
            <a:xfrm>
              <a:off x="6017621" y="1616759"/>
              <a:ext cx="2926153" cy="369332"/>
            </a:xfrm>
            <a:prstGeom prst="rect">
              <a:avLst/>
            </a:prstGeom>
            <a:noFill/>
            <a:ln cap="flat">
              <a:noFill/>
            </a:ln>
          </p:spPr>
          <p:txBody>
            <a:bodyPr vert="horz" wrap="square" lIns="68580" tIns="34290" rIns="68580" bIns="34290" anchor="t" anchorCtr="0" compatLnSpc="1">
              <a:spAutoFit/>
            </a:bodyPr>
            <a:lstStyle/>
            <a:p>
              <a:pPr defTabSz="685800">
                <a:spcBef>
                  <a:spcPts val="825"/>
                </a:spcBef>
                <a:defRPr sz="1800" b="0" i="0" u="none" strike="noStrike" kern="0" cap="none" spc="0" baseline="0">
                  <a:solidFill>
                    <a:srgbClr val="000000"/>
                  </a:solidFill>
                  <a:uFillTx/>
                </a:defRPr>
              </a:pPr>
              <a:r>
                <a:rPr lang="en-CA" sz="1350" i="1">
                  <a:solidFill>
                    <a:srgbClr val="3A601B"/>
                  </a:solidFill>
                  <a:latin typeface="Arial" pitchFamily="34"/>
                  <a:ea typeface="Arial Unicode MS" pitchFamily="34"/>
                  <a:cs typeface="Arial" pitchFamily="34"/>
                </a:rPr>
                <a:t>Peterson et al., 2008</a:t>
              </a:r>
              <a:endParaRPr lang="fr-FR" sz="1350" i="1">
                <a:solidFill>
                  <a:srgbClr val="3A601B"/>
                </a:solidFill>
                <a:latin typeface="Arial" pitchFamily="34"/>
                <a:ea typeface="Arial Unicode MS" pitchFamily="34"/>
                <a:cs typeface="Arial" pitchFamily="34"/>
              </a:endParaRPr>
            </a:p>
          </p:txBody>
        </p:sp>
      </p:grpSp>
      <p:sp>
        <p:nvSpPr>
          <p:cNvPr id="7" name="Rectangle avec flèche vers le haut 6"/>
          <p:cNvSpPr/>
          <p:nvPr/>
        </p:nvSpPr>
        <p:spPr>
          <a:xfrm>
            <a:off x="1655678" y="3969060"/>
            <a:ext cx="6048674" cy="1404155"/>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31 0 f42"/>
              <a:gd name="f46" fmla="*/ f40 f27 1"/>
              <a:gd name="f47" fmla="+- f40 0 f43"/>
              <a:gd name="f48" fmla="+- f40 0 f44"/>
              <a:gd name="f49" fmla="+- f40 f44 0"/>
              <a:gd name="f50" fmla="+- f40 f43 0"/>
              <a:gd name="f51" fmla="*/ f45 f27 1"/>
              <a:gd name="f52" fmla="*/ f43 f27 1"/>
              <a:gd name="f53" fmla="*/ f48 f27 1"/>
              <a:gd name="f54" fmla="*/ f47 f27 1"/>
              <a:gd name="f55" fmla="*/ f50 f27 1"/>
              <a:gd name="f56" fmla="*/ f49 f27 1"/>
            </a:gdLst>
            <a:ahLst/>
            <a:cxnLst>
              <a:cxn ang="3cd4">
                <a:pos x="hc" y="t"/>
              </a:cxn>
              <a:cxn ang="0">
                <a:pos x="r" y="vc"/>
              </a:cxn>
              <a:cxn ang="cd4">
                <a:pos x="hc" y="b"/>
              </a:cxn>
              <a:cxn ang="cd2">
                <a:pos x="l" y="vc"/>
              </a:cxn>
              <a:cxn ang="f25">
                <a:pos x="f32" y="f51"/>
              </a:cxn>
              <a:cxn ang="f26">
                <a:pos x="f35" y="f51"/>
              </a:cxn>
            </a:cxnLst>
            <a:rect l="f32" t="f51" r="f35" b="f36"/>
            <a:pathLst>
              <a:path>
                <a:moveTo>
                  <a:pt x="f32" y="f51"/>
                </a:moveTo>
                <a:lnTo>
                  <a:pt x="f53" y="f51"/>
                </a:lnTo>
                <a:lnTo>
                  <a:pt x="f53" y="f52"/>
                </a:lnTo>
                <a:lnTo>
                  <a:pt x="f54" y="f52"/>
                </a:lnTo>
                <a:lnTo>
                  <a:pt x="f46" y="f32"/>
                </a:lnTo>
                <a:lnTo>
                  <a:pt x="f55" y="f52"/>
                </a:lnTo>
                <a:lnTo>
                  <a:pt x="f56" y="f52"/>
                </a:lnTo>
                <a:lnTo>
                  <a:pt x="f56" y="f51"/>
                </a:lnTo>
                <a:lnTo>
                  <a:pt x="f35" y="f51"/>
                </a:lnTo>
                <a:lnTo>
                  <a:pt x="f35" y="f36"/>
                </a:lnTo>
                <a:lnTo>
                  <a:pt x="f32" y="f36"/>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sz="1350">
                <a:solidFill>
                  <a:srgbClr val="FFFFFF"/>
                </a:solidFill>
                <a:latin typeface="Calibri"/>
              </a:rPr>
              <a:t>Il </a:t>
            </a:r>
            <a:r>
              <a:rPr lang="fr-CA" sz="1350">
                <a:solidFill>
                  <a:srgbClr val="000000"/>
                </a:solidFill>
                <a:latin typeface="Calibri"/>
              </a:rPr>
              <a:t>y </a:t>
            </a:r>
            <a:r>
              <a:rPr lang="fr-CA" sz="1350" b="1">
                <a:solidFill>
                  <a:srgbClr val="000000"/>
                </a:solidFill>
                <a:latin typeface="Calibri"/>
              </a:rPr>
              <a:t>a plus de publications scientifiques dans des revues à comité de lecture qui attestent des CC</a:t>
            </a:r>
          </a:p>
        </p:txBody>
      </p:sp>
    </p:spTree>
    <p:extLst>
      <p:ext uri="{BB962C8B-B14F-4D97-AF65-F5344CB8AC3E}">
        <p14:creationId xmlns:p14="http://schemas.microsoft.com/office/powerpoint/2010/main" val="4118690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droite 1"/>
          <p:cNvSpPr/>
          <p:nvPr/>
        </p:nvSpPr>
        <p:spPr>
          <a:xfrm>
            <a:off x="251518" y="1430777"/>
            <a:ext cx="972107" cy="918101"/>
          </a:xfrm>
          <a:custGeom>
            <a:avLst>
              <a:gd name="f0" fmla="val 114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3" name="ZoneTexte 2"/>
          <p:cNvSpPr txBox="1"/>
          <p:nvPr/>
        </p:nvSpPr>
        <p:spPr>
          <a:xfrm>
            <a:off x="1331638" y="1538791"/>
            <a:ext cx="7506835" cy="692497"/>
          </a:xfrm>
          <a:prstGeom prst="rect">
            <a:avLst/>
          </a:prstGeom>
          <a:solidFill>
            <a:srgbClr val="FF0000"/>
          </a:solidFill>
          <a:ln cap="flat">
            <a:noFill/>
          </a:ln>
        </p:spPr>
        <p:txBody>
          <a:bodyPr vert="horz" wrap="square" lIns="68580" tIns="34290" rIns="68580" bIns="34290" anchor="t" anchorCtr="0" compatLnSpc="1">
            <a:spAutoFit/>
          </a:bodyPr>
          <a:lstStyle/>
          <a:p>
            <a:pPr algn="just" defTabSz="685800">
              <a:defRPr sz="1800" b="0" i="0" u="none" strike="noStrike" kern="0" cap="none" spc="0" baseline="0">
                <a:solidFill>
                  <a:srgbClr val="000000"/>
                </a:solidFill>
                <a:uFillTx/>
              </a:defRPr>
            </a:pPr>
            <a:r>
              <a:rPr lang="fr-FR" sz="1350" b="1">
                <a:solidFill>
                  <a:srgbClr val="FFFFFF"/>
                </a:solidFill>
                <a:latin typeface="Calibri"/>
              </a:rPr>
              <a:t>Les défis liés à la sécurité alimentaire et nutritionnelle dans un contexte de changement climatique , de forte croissance démographique et d’insécurité est certainement l’enjeu majeur auquel fait face la société nigérienne en vue d’assurer un futur de paix et de prospérité.</a:t>
            </a:r>
            <a:endParaRPr lang="fr-CA" sz="1350" b="1">
              <a:solidFill>
                <a:srgbClr val="FFFFFF"/>
              </a:solidFill>
              <a:latin typeface="Calibri"/>
            </a:endParaRPr>
          </a:p>
        </p:txBody>
      </p:sp>
      <p:sp>
        <p:nvSpPr>
          <p:cNvPr id="4" name="Flèche droite 3"/>
          <p:cNvSpPr/>
          <p:nvPr/>
        </p:nvSpPr>
        <p:spPr>
          <a:xfrm>
            <a:off x="251518" y="2780926"/>
            <a:ext cx="972107" cy="918101"/>
          </a:xfrm>
          <a:custGeom>
            <a:avLst>
              <a:gd name="f0" fmla="val 114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5" name="ZoneTexte 4"/>
          <p:cNvSpPr txBox="1"/>
          <p:nvPr/>
        </p:nvSpPr>
        <p:spPr>
          <a:xfrm>
            <a:off x="1385645" y="2996953"/>
            <a:ext cx="7506835" cy="484748"/>
          </a:xfrm>
          <a:prstGeom prst="rect">
            <a:avLst/>
          </a:prstGeom>
          <a:solidFill>
            <a:srgbClr val="FF0000"/>
          </a:solidFill>
          <a:ln cap="flat">
            <a:noFill/>
          </a:ln>
        </p:spPr>
        <p:txBody>
          <a:bodyPr vert="horz" wrap="square" lIns="68580" tIns="34290" rIns="68580" bIns="34290" anchor="t" anchorCtr="0" compatLnSpc="1">
            <a:spAutoFit/>
          </a:bodyPr>
          <a:lstStyle/>
          <a:p>
            <a:pPr algn="just" defTabSz="685800">
              <a:defRPr sz="1800" b="0" i="0" u="none" strike="noStrike" kern="0" cap="none" spc="0" baseline="0">
                <a:solidFill>
                  <a:srgbClr val="000000"/>
                </a:solidFill>
                <a:uFillTx/>
              </a:defRPr>
            </a:pPr>
            <a:r>
              <a:rPr lang="fr-FR" sz="1350" b="1">
                <a:solidFill>
                  <a:srgbClr val="FFFFFF"/>
                </a:solidFill>
                <a:latin typeface="Calibri"/>
              </a:rPr>
              <a:t>Une forte volonté politique des décideurs et l’engagement de la société nigérienne  sont nécessaires pour faire face aux enjeux urgents sur l’interface  changement climatique et nutrition</a:t>
            </a:r>
            <a:endParaRPr lang="fr-CA" sz="1350" b="1">
              <a:solidFill>
                <a:srgbClr val="FFFFFF"/>
              </a:solidFill>
              <a:latin typeface="Calibri"/>
            </a:endParaRPr>
          </a:p>
        </p:txBody>
      </p:sp>
      <p:sp>
        <p:nvSpPr>
          <p:cNvPr id="6" name="Flèche droite 5"/>
          <p:cNvSpPr/>
          <p:nvPr/>
        </p:nvSpPr>
        <p:spPr>
          <a:xfrm>
            <a:off x="305524" y="4023067"/>
            <a:ext cx="972107" cy="918101"/>
          </a:xfrm>
          <a:custGeom>
            <a:avLst>
              <a:gd name="f0" fmla="val 114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
        <p:nvSpPr>
          <p:cNvPr id="7" name="ZoneTexte 6"/>
          <p:cNvSpPr txBox="1"/>
          <p:nvPr/>
        </p:nvSpPr>
        <p:spPr>
          <a:xfrm>
            <a:off x="1439652" y="4239088"/>
            <a:ext cx="7506835" cy="692497"/>
          </a:xfrm>
          <a:prstGeom prst="rect">
            <a:avLst/>
          </a:prstGeom>
          <a:solidFill>
            <a:srgbClr val="FF0000"/>
          </a:solidFill>
          <a:ln cap="flat">
            <a:noFill/>
          </a:ln>
        </p:spPr>
        <p:txBody>
          <a:bodyPr vert="horz" wrap="square" lIns="68580" tIns="34290" rIns="68580" bIns="34290" anchor="t" anchorCtr="0" compatLnSpc="1">
            <a:spAutoFit/>
          </a:bodyPr>
          <a:lstStyle/>
          <a:p>
            <a:pPr marL="257175" indent="-257175" algn="just" defTabSz="685800">
              <a:buSzPct val="100000"/>
              <a:buFont typeface="Calibri"/>
              <a:buAutoNum type="alphaLcParenR"/>
              <a:defRPr sz="1800" b="0" i="0" u="none" strike="noStrike" kern="0" cap="none" spc="0" baseline="0">
                <a:solidFill>
                  <a:srgbClr val="000000"/>
                </a:solidFill>
                <a:uFillTx/>
              </a:defRPr>
            </a:pPr>
            <a:r>
              <a:rPr lang="fr-FR" sz="1350" b="1">
                <a:solidFill>
                  <a:srgbClr val="FFFFFF"/>
                </a:solidFill>
                <a:latin typeface="Calibri"/>
              </a:rPr>
              <a:t>La mobilisation des ressources, la communication et la mise en œuvre de projets intégrés sur le plan sectoriel  selon un processus Recherche-Développement-Opération  sont nécessaires pour l’avènement d’une sécurité nutritionnelle durable au Niger </a:t>
            </a:r>
            <a:endParaRPr lang="fr-CA" sz="1350" b="1">
              <a:solidFill>
                <a:srgbClr val="FFFFFF"/>
              </a:solidFill>
              <a:latin typeface="Calibri"/>
            </a:endParaRPr>
          </a:p>
        </p:txBody>
      </p:sp>
      <p:sp>
        <p:nvSpPr>
          <p:cNvPr id="8" name="Ellipse 7"/>
          <p:cNvSpPr/>
          <p:nvPr/>
        </p:nvSpPr>
        <p:spPr>
          <a:xfrm>
            <a:off x="4085949" y="4509121"/>
            <a:ext cx="2916323" cy="216027"/>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noFill/>
          <a:ln w="28575" cap="flat">
            <a:solidFill>
              <a:srgbClr val="FFFFF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CA" sz="1350">
              <a:solidFill>
                <a:srgbClr val="FFFFFF"/>
              </a:solidFill>
              <a:latin typeface="Calibri"/>
            </a:endParaRPr>
          </a:p>
        </p:txBody>
      </p:sp>
    </p:spTree>
    <p:extLst>
      <p:ext uri="{BB962C8B-B14F-4D97-AF65-F5344CB8AC3E}">
        <p14:creationId xmlns:p14="http://schemas.microsoft.com/office/powerpoint/2010/main" val="175231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me 1"/>
          <p:cNvGrpSpPr/>
          <p:nvPr/>
        </p:nvGrpSpPr>
        <p:grpSpPr>
          <a:xfrm>
            <a:off x="3059834" y="1646804"/>
            <a:ext cx="4860532" cy="3510150"/>
            <a:chOff x="4079778" y="1052739"/>
            <a:chExt cx="6480709" cy="4680200"/>
          </a:xfrm>
        </p:grpSpPr>
        <p:sp>
          <p:nvSpPr>
            <p:cNvPr id="3" name="Forme libre : forme 2"/>
            <p:cNvSpPr/>
            <p:nvPr/>
          </p:nvSpPr>
          <p:spPr>
            <a:xfrm>
              <a:off x="4079778" y="1053050"/>
              <a:ext cx="895883" cy="1279830"/>
            </a:xfrm>
            <a:custGeom>
              <a:avLst/>
              <a:gdLst>
                <a:gd name="f0" fmla="val 10800000"/>
                <a:gd name="f1" fmla="val 5400000"/>
                <a:gd name="f2" fmla="val 180"/>
                <a:gd name="f3" fmla="val w"/>
                <a:gd name="f4" fmla="val h"/>
                <a:gd name="f5" fmla="val 0"/>
                <a:gd name="f6" fmla="val 1279829"/>
                <a:gd name="f7" fmla="val 895880"/>
                <a:gd name="f8" fmla="val 1279828"/>
                <a:gd name="f9" fmla="val 582322"/>
                <a:gd name="f10" fmla="val 639915"/>
                <a:gd name="f11" fmla="val 1"/>
                <a:gd name="f12" fmla="val 313558"/>
                <a:gd name="f13" fmla="+- 0 0 -90"/>
                <a:gd name="f14" fmla="*/ f3 1 1279829"/>
                <a:gd name="f15" fmla="*/ f4 1 895880"/>
                <a:gd name="f16" fmla="+- f7 0 f5"/>
                <a:gd name="f17" fmla="+- f6 0 f5"/>
                <a:gd name="f18" fmla="*/ f13 f0 1"/>
                <a:gd name="f19" fmla="*/ f17 1 1279829"/>
                <a:gd name="f20" fmla="*/ f16 1 895880"/>
                <a:gd name="f21" fmla="*/ 0 f17 1"/>
                <a:gd name="f22" fmla="*/ 0 f16 1"/>
                <a:gd name="f23" fmla="*/ 831889 f17 1"/>
                <a:gd name="f24" fmla="*/ 1279829 f17 1"/>
                <a:gd name="f25" fmla="*/ 447940 f16 1"/>
                <a:gd name="f26" fmla="*/ 895880 f16 1"/>
                <a:gd name="f27" fmla="*/ 447940 f17 1"/>
                <a:gd name="f28" fmla="*/ f18 1 f2"/>
                <a:gd name="f29" fmla="*/ f21 1 1279829"/>
                <a:gd name="f30" fmla="*/ f22 1 895880"/>
                <a:gd name="f31" fmla="*/ f23 1 1279829"/>
                <a:gd name="f32" fmla="*/ f24 1 1279829"/>
                <a:gd name="f33" fmla="*/ f25 1 895880"/>
                <a:gd name="f34" fmla="*/ f26 1 895880"/>
                <a:gd name="f35" fmla="*/ f27 1 1279829"/>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1279829" h="895880">
                  <a:moveTo>
                    <a:pt x="f8" y="f5"/>
                  </a:moveTo>
                  <a:lnTo>
                    <a:pt x="f8" y="f9"/>
                  </a:lnTo>
                  <a:lnTo>
                    <a:pt x="f10" y="f7"/>
                  </a:lnTo>
                  <a:lnTo>
                    <a:pt x="f11" y="f9"/>
                  </a:lnTo>
                  <a:lnTo>
                    <a:pt x="f11" y="f5"/>
                  </a:lnTo>
                  <a:lnTo>
                    <a:pt x="f10" y="f12"/>
                  </a:lnTo>
                  <a:lnTo>
                    <a:pt x="f8" y="f5"/>
                  </a:lnTo>
                  <a:close/>
                </a:path>
              </a:pathLst>
            </a:custGeom>
            <a:solidFill>
              <a:srgbClr val="C0504D"/>
            </a:solidFill>
            <a:ln w="25402" cap="flat">
              <a:solidFill>
                <a:srgbClr val="C0504D"/>
              </a:solidFill>
              <a:prstDash val="solid"/>
              <a:miter/>
            </a:ln>
          </p:spPr>
          <p:txBody>
            <a:bodyPr vert="horz" wrap="square" lIns="9053" tIns="345005" rIns="9045" bIns="345005" anchor="ctr" anchorCtr="1" compatLnSpc="1">
              <a:noAutofit/>
            </a:bodyPr>
            <a:lstStyle/>
            <a:p>
              <a:pPr algn="ctr" defTabSz="633411">
                <a:lnSpc>
                  <a:spcPct val="90000"/>
                </a:lnSpc>
                <a:spcAft>
                  <a:spcPts val="600"/>
                </a:spcAft>
                <a:defRPr sz="1800" b="0" i="0" u="none" strike="noStrike" kern="0" cap="none" spc="0" baseline="0">
                  <a:solidFill>
                    <a:srgbClr val="000000"/>
                  </a:solidFill>
                  <a:uFillTx/>
                </a:defRPr>
              </a:pPr>
              <a:r>
                <a:rPr lang="fr-FR" sz="1425">
                  <a:solidFill>
                    <a:srgbClr val="FFFFFF"/>
                  </a:solidFill>
                  <a:latin typeface="Calibri"/>
                </a:rPr>
                <a:t>Mesures</a:t>
              </a:r>
            </a:p>
          </p:txBody>
        </p:sp>
        <p:sp>
          <p:nvSpPr>
            <p:cNvPr id="4" name="Forme libre : forme 3"/>
            <p:cNvSpPr/>
            <p:nvPr/>
          </p:nvSpPr>
          <p:spPr>
            <a:xfrm>
              <a:off x="4933215" y="1052739"/>
              <a:ext cx="5584835" cy="831884"/>
            </a:xfrm>
            <a:custGeom>
              <a:avLst/>
              <a:gdLst>
                <a:gd name="f0" fmla="val 10800000"/>
                <a:gd name="f1" fmla="val 5400000"/>
                <a:gd name="f2" fmla="val 180"/>
                <a:gd name="f3" fmla="val w"/>
                <a:gd name="f4" fmla="val h"/>
                <a:gd name="f5" fmla="val 0"/>
                <a:gd name="f6" fmla="val 831889"/>
                <a:gd name="f7" fmla="val 5584839"/>
                <a:gd name="f8" fmla="val 930828"/>
                <a:gd name="f9" fmla="val 4654011"/>
                <a:gd name="f10" fmla="val 4900884"/>
                <a:gd name="f11" fmla="val 829713"/>
                <a:gd name="f12" fmla="val 5137640"/>
                <a:gd name="f13" fmla="val 825840"/>
                <a:gd name="f14" fmla="val 5312203"/>
                <a:gd name="f15" fmla="val 821967"/>
                <a:gd name="f16" fmla="val 5486766"/>
                <a:gd name="f17" fmla="val 816714"/>
                <a:gd name="f18" fmla="val 5584836"/>
                <a:gd name="f19" fmla="val 811236"/>
                <a:gd name="f20" fmla="val 3"/>
                <a:gd name="f21" fmla="val 98073"/>
                <a:gd name="f22" fmla="val 272636"/>
                <a:gd name="f23" fmla="val 447199"/>
                <a:gd name="f24" fmla="val 683961"/>
                <a:gd name="f25" fmla="+- 0 0 -90"/>
                <a:gd name="f26" fmla="*/ f3 1 831889"/>
                <a:gd name="f27" fmla="*/ f4 1 5584839"/>
                <a:gd name="f28" fmla="+- f7 0 f5"/>
                <a:gd name="f29" fmla="+- f6 0 f5"/>
                <a:gd name="f30" fmla="*/ f25 f0 1"/>
                <a:gd name="f31" fmla="*/ f29 1 831889"/>
                <a:gd name="f32" fmla="*/ f28 1 5584839"/>
                <a:gd name="f33" fmla="*/ 138651 f29 1"/>
                <a:gd name="f34" fmla="*/ 0 f28 1"/>
                <a:gd name="f35" fmla="*/ 693238 f29 1"/>
                <a:gd name="f36" fmla="*/ 791279 f29 1"/>
                <a:gd name="f37" fmla="*/ 40610 f28 1"/>
                <a:gd name="f38" fmla="*/ 831889 f29 1"/>
                <a:gd name="f39" fmla="*/ 138651 f28 1"/>
                <a:gd name="f40" fmla="*/ 5584839 f28 1"/>
                <a:gd name="f41" fmla="*/ 0 f29 1"/>
                <a:gd name="f42" fmla="*/ 40610 f29 1"/>
                <a:gd name="f43" fmla="*/ f30 1 f2"/>
                <a:gd name="f44" fmla="*/ f33 1 831889"/>
                <a:gd name="f45" fmla="*/ f34 1 5584839"/>
                <a:gd name="f46" fmla="*/ f35 1 831889"/>
                <a:gd name="f47" fmla="*/ f36 1 831889"/>
                <a:gd name="f48" fmla="*/ f37 1 5584839"/>
                <a:gd name="f49" fmla="*/ f38 1 831889"/>
                <a:gd name="f50" fmla="*/ f39 1 5584839"/>
                <a:gd name="f51" fmla="*/ f40 1 5584839"/>
                <a:gd name="f52" fmla="*/ f41 1 831889"/>
                <a:gd name="f53" fmla="*/ f42 1 831889"/>
                <a:gd name="f54" fmla="*/ f5 1 f31"/>
                <a:gd name="f55" fmla="*/ f6 1 f31"/>
                <a:gd name="f56" fmla="*/ f5 1 f32"/>
                <a:gd name="f57" fmla="*/ f7 1 f32"/>
                <a:gd name="f58" fmla="+- f43 0 f1"/>
                <a:gd name="f59" fmla="*/ f44 1 f31"/>
                <a:gd name="f60" fmla="*/ f45 1 f32"/>
                <a:gd name="f61" fmla="*/ f46 1 f31"/>
                <a:gd name="f62" fmla="*/ f47 1 f31"/>
                <a:gd name="f63" fmla="*/ f48 1 f32"/>
                <a:gd name="f64" fmla="*/ f49 1 f31"/>
                <a:gd name="f65" fmla="*/ f50 1 f32"/>
                <a:gd name="f66" fmla="*/ f51 1 f32"/>
                <a:gd name="f67" fmla="*/ f52 1 f31"/>
                <a:gd name="f68" fmla="*/ f53 1 f31"/>
                <a:gd name="f69" fmla="*/ f54 f26 1"/>
                <a:gd name="f70" fmla="*/ f55 f26 1"/>
                <a:gd name="f71" fmla="*/ f57 f27 1"/>
                <a:gd name="f72" fmla="*/ f56 f27 1"/>
                <a:gd name="f73" fmla="*/ f59 f26 1"/>
                <a:gd name="f74" fmla="*/ f60 f27 1"/>
                <a:gd name="f75" fmla="*/ f61 f26 1"/>
                <a:gd name="f76" fmla="*/ f62 f26 1"/>
                <a:gd name="f77" fmla="*/ f63 f27 1"/>
                <a:gd name="f78" fmla="*/ f64 f26 1"/>
                <a:gd name="f79" fmla="*/ f65 f27 1"/>
                <a:gd name="f80" fmla="*/ f66 f27 1"/>
                <a:gd name="f81" fmla="*/ f67 f26 1"/>
                <a:gd name="f82" fmla="*/ f68 f26 1"/>
              </a:gdLst>
              <a:ahLst/>
              <a:cxnLst>
                <a:cxn ang="3cd4">
                  <a:pos x="hc" y="t"/>
                </a:cxn>
                <a:cxn ang="0">
                  <a:pos x="r" y="vc"/>
                </a:cxn>
                <a:cxn ang="cd4">
                  <a:pos x="hc" y="b"/>
                </a:cxn>
                <a:cxn ang="cd2">
                  <a:pos x="l" y="vc"/>
                </a:cxn>
                <a:cxn ang="f58">
                  <a:pos x="f73" y="f74"/>
                </a:cxn>
                <a:cxn ang="f58">
                  <a:pos x="f75" y="f74"/>
                </a:cxn>
                <a:cxn ang="f58">
                  <a:pos x="f76" y="f77"/>
                </a:cxn>
                <a:cxn ang="f58">
                  <a:pos x="f78" y="f79"/>
                </a:cxn>
                <a:cxn ang="f58">
                  <a:pos x="f78" y="f80"/>
                </a:cxn>
                <a:cxn ang="f58">
                  <a:pos x="f78" y="f80"/>
                </a:cxn>
                <a:cxn ang="f58">
                  <a:pos x="f78" y="f80"/>
                </a:cxn>
                <a:cxn ang="f58">
                  <a:pos x="f81" y="f80"/>
                </a:cxn>
                <a:cxn ang="f58">
                  <a:pos x="f81" y="f80"/>
                </a:cxn>
                <a:cxn ang="f58">
                  <a:pos x="f81" y="f80"/>
                </a:cxn>
                <a:cxn ang="f58">
                  <a:pos x="f81" y="f79"/>
                </a:cxn>
                <a:cxn ang="f58">
                  <a:pos x="f82" y="f77"/>
                </a:cxn>
                <a:cxn ang="f58">
                  <a:pos x="f73" y="f74"/>
                </a:cxn>
              </a:cxnLst>
              <a:rect l="f69" t="f72" r="f70" b="f71"/>
              <a:pathLst>
                <a:path w="831889" h="5584839">
                  <a:moveTo>
                    <a:pt x="f6" y="f8"/>
                  </a:moveTo>
                  <a:lnTo>
                    <a:pt x="f6" y="f9"/>
                  </a:lnTo>
                  <a:cubicBezTo>
                    <a:pt x="f6" y="f10"/>
                    <a:pt x="f11" y="f12"/>
                    <a:pt x="f13" y="f14"/>
                  </a:cubicBezTo>
                  <a:cubicBezTo>
                    <a:pt x="f15" y="f16"/>
                    <a:pt x="f17" y="f18"/>
                    <a:pt x="f19" y="f18"/>
                  </a:cubicBezTo>
                  <a:lnTo>
                    <a:pt x="f5" y="f18"/>
                  </a:lnTo>
                  <a:lnTo>
                    <a:pt x="f5" y="f18"/>
                  </a:lnTo>
                  <a:lnTo>
                    <a:pt x="f5" y="f18"/>
                  </a:lnTo>
                  <a:lnTo>
                    <a:pt x="f5" y="f20"/>
                  </a:lnTo>
                  <a:lnTo>
                    <a:pt x="f5" y="f20"/>
                  </a:lnTo>
                  <a:lnTo>
                    <a:pt x="f5" y="f20"/>
                  </a:lnTo>
                  <a:lnTo>
                    <a:pt x="f19" y="f20"/>
                  </a:lnTo>
                  <a:cubicBezTo>
                    <a:pt x="f17" y="f20"/>
                    <a:pt x="f15" y="f21"/>
                    <a:pt x="f13" y="f22"/>
                  </a:cubicBezTo>
                  <a:cubicBezTo>
                    <a:pt x="f11" y="f23"/>
                    <a:pt x="f6" y="f24"/>
                    <a:pt x="f6" y="f8"/>
                  </a:cubicBezTo>
                  <a:close/>
                </a:path>
              </a:pathLst>
            </a:custGeom>
            <a:solidFill>
              <a:srgbClr val="FFFFFF">
                <a:alpha val="90000"/>
              </a:srgbClr>
            </a:solidFill>
            <a:ln w="25402" cap="flat">
              <a:solidFill>
                <a:srgbClr val="C0504D"/>
              </a:solidFill>
              <a:prstDash val="solid"/>
              <a:miter/>
            </a:ln>
          </p:spPr>
          <p:txBody>
            <a:bodyPr vert="horz" wrap="square" lIns="256029" tIns="53314" rIns="53314" bIns="53314" anchor="ctr" anchorCtr="0" compatLnSpc="1">
              <a:noAutofit/>
            </a:bodyPr>
            <a:lstStyle/>
            <a:p>
              <a:pPr marL="214313" lvl="1" indent="-214313" defTabSz="1600197">
                <a:lnSpc>
                  <a:spcPct val="90000"/>
                </a:lnSpc>
                <a:spcAft>
                  <a:spcPts val="675"/>
                </a:spcAft>
                <a:buSzPct val="100000"/>
                <a:buChar char="•"/>
                <a:defRPr sz="1800" b="0" i="0" u="none" strike="noStrike" kern="0" cap="none" spc="0" baseline="0">
                  <a:solidFill>
                    <a:srgbClr val="000000"/>
                  </a:solidFill>
                  <a:uFillTx/>
                </a:defRPr>
              </a:pPr>
              <a:r>
                <a:rPr lang="fr-FR" sz="3600">
                  <a:solidFill>
                    <a:srgbClr val="000000"/>
                  </a:solidFill>
                  <a:latin typeface="Calibri"/>
                </a:rPr>
                <a:t>Observer</a:t>
              </a:r>
            </a:p>
          </p:txBody>
        </p:sp>
        <p:sp>
          <p:nvSpPr>
            <p:cNvPr id="5" name="Forme libre : forme 4"/>
            <p:cNvSpPr/>
            <p:nvPr/>
          </p:nvSpPr>
          <p:spPr>
            <a:xfrm>
              <a:off x="4079778" y="2186403"/>
              <a:ext cx="895883" cy="1279830"/>
            </a:xfrm>
            <a:custGeom>
              <a:avLst/>
              <a:gdLst>
                <a:gd name="f0" fmla="val 10800000"/>
                <a:gd name="f1" fmla="val 5400000"/>
                <a:gd name="f2" fmla="val 180"/>
                <a:gd name="f3" fmla="val w"/>
                <a:gd name="f4" fmla="val h"/>
                <a:gd name="f5" fmla="val 0"/>
                <a:gd name="f6" fmla="val 1279829"/>
                <a:gd name="f7" fmla="val 895880"/>
                <a:gd name="f8" fmla="val 1279828"/>
                <a:gd name="f9" fmla="val 582322"/>
                <a:gd name="f10" fmla="val 639915"/>
                <a:gd name="f11" fmla="val 1"/>
                <a:gd name="f12" fmla="val 313558"/>
                <a:gd name="f13" fmla="+- 0 0 -90"/>
                <a:gd name="f14" fmla="*/ f3 1 1279829"/>
                <a:gd name="f15" fmla="*/ f4 1 895880"/>
                <a:gd name="f16" fmla="+- f7 0 f5"/>
                <a:gd name="f17" fmla="+- f6 0 f5"/>
                <a:gd name="f18" fmla="*/ f13 f0 1"/>
                <a:gd name="f19" fmla="*/ f17 1 1279829"/>
                <a:gd name="f20" fmla="*/ f16 1 895880"/>
                <a:gd name="f21" fmla="*/ 0 f17 1"/>
                <a:gd name="f22" fmla="*/ 0 f16 1"/>
                <a:gd name="f23" fmla="*/ 831889 f17 1"/>
                <a:gd name="f24" fmla="*/ 1279829 f17 1"/>
                <a:gd name="f25" fmla="*/ 447940 f16 1"/>
                <a:gd name="f26" fmla="*/ 895880 f16 1"/>
                <a:gd name="f27" fmla="*/ 447940 f17 1"/>
                <a:gd name="f28" fmla="*/ f18 1 f2"/>
                <a:gd name="f29" fmla="*/ f21 1 1279829"/>
                <a:gd name="f30" fmla="*/ f22 1 895880"/>
                <a:gd name="f31" fmla="*/ f23 1 1279829"/>
                <a:gd name="f32" fmla="*/ f24 1 1279829"/>
                <a:gd name="f33" fmla="*/ f25 1 895880"/>
                <a:gd name="f34" fmla="*/ f26 1 895880"/>
                <a:gd name="f35" fmla="*/ f27 1 1279829"/>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1279829" h="895880">
                  <a:moveTo>
                    <a:pt x="f8" y="f5"/>
                  </a:moveTo>
                  <a:lnTo>
                    <a:pt x="f8" y="f9"/>
                  </a:lnTo>
                  <a:lnTo>
                    <a:pt x="f10" y="f7"/>
                  </a:lnTo>
                  <a:lnTo>
                    <a:pt x="f11" y="f9"/>
                  </a:lnTo>
                  <a:lnTo>
                    <a:pt x="f11" y="f5"/>
                  </a:lnTo>
                  <a:lnTo>
                    <a:pt x="f10" y="f12"/>
                  </a:lnTo>
                  <a:lnTo>
                    <a:pt x="f8" y="f5"/>
                  </a:lnTo>
                  <a:close/>
                </a:path>
              </a:pathLst>
            </a:custGeom>
            <a:solidFill>
              <a:srgbClr val="9BBB59"/>
            </a:solidFill>
            <a:ln w="25402" cap="flat">
              <a:solidFill>
                <a:srgbClr val="9BBB59"/>
              </a:solidFill>
              <a:prstDash val="solid"/>
              <a:miter/>
            </a:ln>
          </p:spPr>
          <p:txBody>
            <a:bodyPr vert="horz" wrap="square" lIns="9053" tIns="345005" rIns="9045" bIns="345005" anchor="ctr" anchorCtr="1" compatLnSpc="1">
              <a:noAutofit/>
            </a:bodyPr>
            <a:lstStyle/>
            <a:p>
              <a:pPr algn="ctr" defTabSz="633411">
                <a:lnSpc>
                  <a:spcPct val="90000"/>
                </a:lnSpc>
                <a:spcAft>
                  <a:spcPts val="600"/>
                </a:spcAft>
                <a:defRPr sz="1800" b="0" i="0" u="none" strike="noStrike" kern="0" cap="none" spc="0" baseline="0">
                  <a:solidFill>
                    <a:srgbClr val="000000"/>
                  </a:solidFill>
                  <a:uFillTx/>
                </a:defRPr>
              </a:pPr>
              <a:r>
                <a:rPr lang="fr-FR" sz="1425">
                  <a:solidFill>
                    <a:srgbClr val="FFFFFF"/>
                  </a:solidFill>
                  <a:latin typeface="Calibri"/>
                </a:rPr>
                <a:t>Analyse</a:t>
              </a:r>
            </a:p>
          </p:txBody>
        </p:sp>
        <p:sp>
          <p:nvSpPr>
            <p:cNvPr id="6" name="Forme libre : forme 5"/>
            <p:cNvSpPr/>
            <p:nvPr/>
          </p:nvSpPr>
          <p:spPr>
            <a:xfrm>
              <a:off x="4975652" y="2186403"/>
              <a:ext cx="5584835" cy="831893"/>
            </a:xfrm>
            <a:custGeom>
              <a:avLst/>
              <a:gdLst>
                <a:gd name="f0" fmla="val 10800000"/>
                <a:gd name="f1" fmla="val 5400000"/>
                <a:gd name="f2" fmla="val 180"/>
                <a:gd name="f3" fmla="val w"/>
                <a:gd name="f4" fmla="val h"/>
                <a:gd name="f5" fmla="val 0"/>
                <a:gd name="f6" fmla="val 831889"/>
                <a:gd name="f7" fmla="val 5584839"/>
                <a:gd name="f8" fmla="val 930828"/>
                <a:gd name="f9" fmla="val 4654011"/>
                <a:gd name="f10" fmla="val 4900884"/>
                <a:gd name="f11" fmla="val 829713"/>
                <a:gd name="f12" fmla="val 5137640"/>
                <a:gd name="f13" fmla="val 825840"/>
                <a:gd name="f14" fmla="val 5312203"/>
                <a:gd name="f15" fmla="val 821967"/>
                <a:gd name="f16" fmla="val 5486766"/>
                <a:gd name="f17" fmla="val 816714"/>
                <a:gd name="f18" fmla="val 5584836"/>
                <a:gd name="f19" fmla="val 811236"/>
                <a:gd name="f20" fmla="val 3"/>
                <a:gd name="f21" fmla="val 98073"/>
                <a:gd name="f22" fmla="val 272636"/>
                <a:gd name="f23" fmla="val 447199"/>
                <a:gd name="f24" fmla="val 683961"/>
                <a:gd name="f25" fmla="+- 0 0 -90"/>
                <a:gd name="f26" fmla="*/ f3 1 831889"/>
                <a:gd name="f27" fmla="*/ f4 1 5584839"/>
                <a:gd name="f28" fmla="+- f7 0 f5"/>
                <a:gd name="f29" fmla="+- f6 0 f5"/>
                <a:gd name="f30" fmla="*/ f25 f0 1"/>
                <a:gd name="f31" fmla="*/ f29 1 831889"/>
                <a:gd name="f32" fmla="*/ f28 1 5584839"/>
                <a:gd name="f33" fmla="*/ 138651 f29 1"/>
                <a:gd name="f34" fmla="*/ 0 f28 1"/>
                <a:gd name="f35" fmla="*/ 693238 f29 1"/>
                <a:gd name="f36" fmla="*/ 791279 f29 1"/>
                <a:gd name="f37" fmla="*/ 40610 f28 1"/>
                <a:gd name="f38" fmla="*/ 831889 f29 1"/>
                <a:gd name="f39" fmla="*/ 138651 f28 1"/>
                <a:gd name="f40" fmla="*/ 5584839 f28 1"/>
                <a:gd name="f41" fmla="*/ 0 f29 1"/>
                <a:gd name="f42" fmla="*/ 40610 f29 1"/>
                <a:gd name="f43" fmla="*/ f30 1 f2"/>
                <a:gd name="f44" fmla="*/ f33 1 831889"/>
                <a:gd name="f45" fmla="*/ f34 1 5584839"/>
                <a:gd name="f46" fmla="*/ f35 1 831889"/>
                <a:gd name="f47" fmla="*/ f36 1 831889"/>
                <a:gd name="f48" fmla="*/ f37 1 5584839"/>
                <a:gd name="f49" fmla="*/ f38 1 831889"/>
                <a:gd name="f50" fmla="*/ f39 1 5584839"/>
                <a:gd name="f51" fmla="*/ f40 1 5584839"/>
                <a:gd name="f52" fmla="*/ f41 1 831889"/>
                <a:gd name="f53" fmla="*/ f42 1 831889"/>
                <a:gd name="f54" fmla="*/ f5 1 f31"/>
                <a:gd name="f55" fmla="*/ f6 1 f31"/>
                <a:gd name="f56" fmla="*/ f5 1 f32"/>
                <a:gd name="f57" fmla="*/ f7 1 f32"/>
                <a:gd name="f58" fmla="+- f43 0 f1"/>
                <a:gd name="f59" fmla="*/ f44 1 f31"/>
                <a:gd name="f60" fmla="*/ f45 1 f32"/>
                <a:gd name="f61" fmla="*/ f46 1 f31"/>
                <a:gd name="f62" fmla="*/ f47 1 f31"/>
                <a:gd name="f63" fmla="*/ f48 1 f32"/>
                <a:gd name="f64" fmla="*/ f49 1 f31"/>
                <a:gd name="f65" fmla="*/ f50 1 f32"/>
                <a:gd name="f66" fmla="*/ f51 1 f32"/>
                <a:gd name="f67" fmla="*/ f52 1 f31"/>
                <a:gd name="f68" fmla="*/ f53 1 f31"/>
                <a:gd name="f69" fmla="*/ f54 f26 1"/>
                <a:gd name="f70" fmla="*/ f55 f26 1"/>
                <a:gd name="f71" fmla="*/ f57 f27 1"/>
                <a:gd name="f72" fmla="*/ f56 f27 1"/>
                <a:gd name="f73" fmla="*/ f59 f26 1"/>
                <a:gd name="f74" fmla="*/ f60 f27 1"/>
                <a:gd name="f75" fmla="*/ f61 f26 1"/>
                <a:gd name="f76" fmla="*/ f62 f26 1"/>
                <a:gd name="f77" fmla="*/ f63 f27 1"/>
                <a:gd name="f78" fmla="*/ f64 f26 1"/>
                <a:gd name="f79" fmla="*/ f65 f27 1"/>
                <a:gd name="f80" fmla="*/ f66 f27 1"/>
                <a:gd name="f81" fmla="*/ f67 f26 1"/>
                <a:gd name="f82" fmla="*/ f68 f26 1"/>
              </a:gdLst>
              <a:ahLst/>
              <a:cxnLst>
                <a:cxn ang="3cd4">
                  <a:pos x="hc" y="t"/>
                </a:cxn>
                <a:cxn ang="0">
                  <a:pos x="r" y="vc"/>
                </a:cxn>
                <a:cxn ang="cd4">
                  <a:pos x="hc" y="b"/>
                </a:cxn>
                <a:cxn ang="cd2">
                  <a:pos x="l" y="vc"/>
                </a:cxn>
                <a:cxn ang="f58">
                  <a:pos x="f73" y="f74"/>
                </a:cxn>
                <a:cxn ang="f58">
                  <a:pos x="f75" y="f74"/>
                </a:cxn>
                <a:cxn ang="f58">
                  <a:pos x="f76" y="f77"/>
                </a:cxn>
                <a:cxn ang="f58">
                  <a:pos x="f78" y="f79"/>
                </a:cxn>
                <a:cxn ang="f58">
                  <a:pos x="f78" y="f80"/>
                </a:cxn>
                <a:cxn ang="f58">
                  <a:pos x="f78" y="f80"/>
                </a:cxn>
                <a:cxn ang="f58">
                  <a:pos x="f78" y="f80"/>
                </a:cxn>
                <a:cxn ang="f58">
                  <a:pos x="f81" y="f80"/>
                </a:cxn>
                <a:cxn ang="f58">
                  <a:pos x="f81" y="f80"/>
                </a:cxn>
                <a:cxn ang="f58">
                  <a:pos x="f81" y="f80"/>
                </a:cxn>
                <a:cxn ang="f58">
                  <a:pos x="f81" y="f79"/>
                </a:cxn>
                <a:cxn ang="f58">
                  <a:pos x="f82" y="f77"/>
                </a:cxn>
                <a:cxn ang="f58">
                  <a:pos x="f73" y="f74"/>
                </a:cxn>
              </a:cxnLst>
              <a:rect l="f69" t="f72" r="f70" b="f71"/>
              <a:pathLst>
                <a:path w="831889" h="5584839">
                  <a:moveTo>
                    <a:pt x="f6" y="f8"/>
                  </a:moveTo>
                  <a:lnTo>
                    <a:pt x="f6" y="f9"/>
                  </a:lnTo>
                  <a:cubicBezTo>
                    <a:pt x="f6" y="f10"/>
                    <a:pt x="f11" y="f12"/>
                    <a:pt x="f13" y="f14"/>
                  </a:cubicBezTo>
                  <a:cubicBezTo>
                    <a:pt x="f15" y="f16"/>
                    <a:pt x="f17" y="f18"/>
                    <a:pt x="f19" y="f18"/>
                  </a:cubicBezTo>
                  <a:lnTo>
                    <a:pt x="f5" y="f18"/>
                  </a:lnTo>
                  <a:lnTo>
                    <a:pt x="f5" y="f18"/>
                  </a:lnTo>
                  <a:lnTo>
                    <a:pt x="f5" y="f18"/>
                  </a:lnTo>
                  <a:lnTo>
                    <a:pt x="f5" y="f20"/>
                  </a:lnTo>
                  <a:lnTo>
                    <a:pt x="f5" y="f20"/>
                  </a:lnTo>
                  <a:lnTo>
                    <a:pt x="f5" y="f20"/>
                  </a:lnTo>
                  <a:lnTo>
                    <a:pt x="f19" y="f20"/>
                  </a:lnTo>
                  <a:cubicBezTo>
                    <a:pt x="f17" y="f20"/>
                    <a:pt x="f15" y="f21"/>
                    <a:pt x="f13" y="f22"/>
                  </a:cubicBezTo>
                  <a:cubicBezTo>
                    <a:pt x="f11" y="f23"/>
                    <a:pt x="f6" y="f24"/>
                    <a:pt x="f6" y="f8"/>
                  </a:cubicBezTo>
                  <a:close/>
                </a:path>
              </a:pathLst>
            </a:custGeom>
            <a:solidFill>
              <a:srgbClr val="FFFFFF">
                <a:alpha val="90000"/>
              </a:srgbClr>
            </a:solidFill>
            <a:ln w="25402" cap="flat">
              <a:solidFill>
                <a:srgbClr val="9BBB59"/>
              </a:solidFill>
              <a:prstDash val="solid"/>
              <a:miter/>
            </a:ln>
          </p:spPr>
          <p:txBody>
            <a:bodyPr vert="horz" wrap="square" lIns="256029" tIns="53314" rIns="53314" bIns="53321" anchor="ctr" anchorCtr="0" compatLnSpc="1">
              <a:noAutofit/>
            </a:bodyPr>
            <a:lstStyle/>
            <a:p>
              <a:pPr marL="214313" lvl="1" indent="-214313" defTabSz="1600197">
                <a:lnSpc>
                  <a:spcPct val="90000"/>
                </a:lnSpc>
                <a:spcAft>
                  <a:spcPts val="675"/>
                </a:spcAft>
                <a:buSzPct val="100000"/>
                <a:buChar char="•"/>
                <a:defRPr sz="1800" b="0" i="0" u="none" strike="noStrike" kern="0" cap="none" spc="0" baseline="0">
                  <a:solidFill>
                    <a:srgbClr val="000000"/>
                  </a:solidFill>
                  <a:uFillTx/>
                </a:defRPr>
              </a:pPr>
              <a:r>
                <a:rPr lang="fr-FR" sz="3600">
                  <a:solidFill>
                    <a:srgbClr val="000000"/>
                  </a:solidFill>
                  <a:latin typeface="Calibri"/>
                </a:rPr>
                <a:t>Comprendre</a:t>
              </a:r>
            </a:p>
          </p:txBody>
        </p:sp>
        <p:sp>
          <p:nvSpPr>
            <p:cNvPr id="7" name="Forme libre : forme 6"/>
            <p:cNvSpPr/>
            <p:nvPr/>
          </p:nvSpPr>
          <p:spPr>
            <a:xfrm>
              <a:off x="4079778" y="3319756"/>
              <a:ext cx="895883" cy="1279830"/>
            </a:xfrm>
            <a:custGeom>
              <a:avLst/>
              <a:gdLst>
                <a:gd name="f0" fmla="val 10800000"/>
                <a:gd name="f1" fmla="val 5400000"/>
                <a:gd name="f2" fmla="val 180"/>
                <a:gd name="f3" fmla="val w"/>
                <a:gd name="f4" fmla="val h"/>
                <a:gd name="f5" fmla="val 0"/>
                <a:gd name="f6" fmla="val 1279829"/>
                <a:gd name="f7" fmla="val 895880"/>
                <a:gd name="f8" fmla="val 1279828"/>
                <a:gd name="f9" fmla="val 582322"/>
                <a:gd name="f10" fmla="val 639915"/>
                <a:gd name="f11" fmla="val 1"/>
                <a:gd name="f12" fmla="val 313558"/>
                <a:gd name="f13" fmla="+- 0 0 -90"/>
                <a:gd name="f14" fmla="*/ f3 1 1279829"/>
                <a:gd name="f15" fmla="*/ f4 1 895880"/>
                <a:gd name="f16" fmla="+- f7 0 f5"/>
                <a:gd name="f17" fmla="+- f6 0 f5"/>
                <a:gd name="f18" fmla="*/ f13 f0 1"/>
                <a:gd name="f19" fmla="*/ f17 1 1279829"/>
                <a:gd name="f20" fmla="*/ f16 1 895880"/>
                <a:gd name="f21" fmla="*/ 0 f17 1"/>
                <a:gd name="f22" fmla="*/ 0 f16 1"/>
                <a:gd name="f23" fmla="*/ 831889 f17 1"/>
                <a:gd name="f24" fmla="*/ 1279829 f17 1"/>
                <a:gd name="f25" fmla="*/ 447940 f16 1"/>
                <a:gd name="f26" fmla="*/ 895880 f16 1"/>
                <a:gd name="f27" fmla="*/ 447940 f17 1"/>
                <a:gd name="f28" fmla="*/ f18 1 f2"/>
                <a:gd name="f29" fmla="*/ f21 1 1279829"/>
                <a:gd name="f30" fmla="*/ f22 1 895880"/>
                <a:gd name="f31" fmla="*/ f23 1 1279829"/>
                <a:gd name="f32" fmla="*/ f24 1 1279829"/>
                <a:gd name="f33" fmla="*/ f25 1 895880"/>
                <a:gd name="f34" fmla="*/ f26 1 895880"/>
                <a:gd name="f35" fmla="*/ f27 1 1279829"/>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1279829" h="895880">
                  <a:moveTo>
                    <a:pt x="f8" y="f5"/>
                  </a:moveTo>
                  <a:lnTo>
                    <a:pt x="f8" y="f9"/>
                  </a:lnTo>
                  <a:lnTo>
                    <a:pt x="f10" y="f7"/>
                  </a:lnTo>
                  <a:lnTo>
                    <a:pt x="f11" y="f9"/>
                  </a:lnTo>
                  <a:lnTo>
                    <a:pt x="f11" y="f5"/>
                  </a:lnTo>
                  <a:lnTo>
                    <a:pt x="f10" y="f12"/>
                  </a:lnTo>
                  <a:lnTo>
                    <a:pt x="f8" y="f5"/>
                  </a:lnTo>
                  <a:close/>
                </a:path>
              </a:pathLst>
            </a:custGeom>
            <a:solidFill>
              <a:srgbClr val="8064A2"/>
            </a:solidFill>
            <a:ln w="25402" cap="flat">
              <a:solidFill>
                <a:srgbClr val="8064A2"/>
              </a:solidFill>
              <a:prstDash val="solid"/>
              <a:miter/>
            </a:ln>
          </p:spPr>
          <p:txBody>
            <a:bodyPr vert="horz" wrap="square" lIns="9053" tIns="345005" rIns="9045" bIns="345005" anchor="ctr" anchorCtr="1" compatLnSpc="1">
              <a:noAutofit/>
            </a:bodyPr>
            <a:lstStyle/>
            <a:p>
              <a:pPr algn="ctr" defTabSz="633411">
                <a:lnSpc>
                  <a:spcPct val="90000"/>
                </a:lnSpc>
                <a:spcAft>
                  <a:spcPts val="600"/>
                </a:spcAft>
                <a:defRPr sz="1800" b="0" i="0" u="none" strike="noStrike" kern="0" cap="none" spc="0" baseline="0">
                  <a:solidFill>
                    <a:srgbClr val="000000"/>
                  </a:solidFill>
                  <a:uFillTx/>
                </a:defRPr>
              </a:pPr>
              <a:r>
                <a:rPr lang="fr-FR" sz="1425">
                  <a:solidFill>
                    <a:srgbClr val="FFFFFF"/>
                  </a:solidFill>
                  <a:latin typeface="Calibri"/>
                </a:rPr>
                <a:t>Modèle</a:t>
              </a:r>
            </a:p>
          </p:txBody>
        </p:sp>
        <p:sp>
          <p:nvSpPr>
            <p:cNvPr id="8" name="Forme libre : forme 7"/>
            <p:cNvSpPr/>
            <p:nvPr/>
          </p:nvSpPr>
          <p:spPr>
            <a:xfrm>
              <a:off x="4975652" y="3319756"/>
              <a:ext cx="5584835" cy="831893"/>
            </a:xfrm>
            <a:custGeom>
              <a:avLst/>
              <a:gdLst>
                <a:gd name="f0" fmla="val 10800000"/>
                <a:gd name="f1" fmla="val 5400000"/>
                <a:gd name="f2" fmla="val 180"/>
                <a:gd name="f3" fmla="val w"/>
                <a:gd name="f4" fmla="val h"/>
                <a:gd name="f5" fmla="val 0"/>
                <a:gd name="f6" fmla="val 831889"/>
                <a:gd name="f7" fmla="val 5584839"/>
                <a:gd name="f8" fmla="val 930828"/>
                <a:gd name="f9" fmla="val 4654011"/>
                <a:gd name="f10" fmla="val 4900884"/>
                <a:gd name="f11" fmla="val 829713"/>
                <a:gd name="f12" fmla="val 5137640"/>
                <a:gd name="f13" fmla="val 825840"/>
                <a:gd name="f14" fmla="val 5312203"/>
                <a:gd name="f15" fmla="val 821967"/>
                <a:gd name="f16" fmla="val 5486766"/>
                <a:gd name="f17" fmla="val 816714"/>
                <a:gd name="f18" fmla="val 5584836"/>
                <a:gd name="f19" fmla="val 811236"/>
                <a:gd name="f20" fmla="val 3"/>
                <a:gd name="f21" fmla="val 98073"/>
                <a:gd name="f22" fmla="val 272636"/>
                <a:gd name="f23" fmla="val 447199"/>
                <a:gd name="f24" fmla="val 683961"/>
                <a:gd name="f25" fmla="+- 0 0 -90"/>
                <a:gd name="f26" fmla="*/ f3 1 831889"/>
                <a:gd name="f27" fmla="*/ f4 1 5584839"/>
                <a:gd name="f28" fmla="+- f7 0 f5"/>
                <a:gd name="f29" fmla="+- f6 0 f5"/>
                <a:gd name="f30" fmla="*/ f25 f0 1"/>
                <a:gd name="f31" fmla="*/ f29 1 831889"/>
                <a:gd name="f32" fmla="*/ f28 1 5584839"/>
                <a:gd name="f33" fmla="*/ 138651 f29 1"/>
                <a:gd name="f34" fmla="*/ 0 f28 1"/>
                <a:gd name="f35" fmla="*/ 693238 f29 1"/>
                <a:gd name="f36" fmla="*/ 791279 f29 1"/>
                <a:gd name="f37" fmla="*/ 40610 f28 1"/>
                <a:gd name="f38" fmla="*/ 831889 f29 1"/>
                <a:gd name="f39" fmla="*/ 138651 f28 1"/>
                <a:gd name="f40" fmla="*/ 5584839 f28 1"/>
                <a:gd name="f41" fmla="*/ 0 f29 1"/>
                <a:gd name="f42" fmla="*/ 40610 f29 1"/>
                <a:gd name="f43" fmla="*/ f30 1 f2"/>
                <a:gd name="f44" fmla="*/ f33 1 831889"/>
                <a:gd name="f45" fmla="*/ f34 1 5584839"/>
                <a:gd name="f46" fmla="*/ f35 1 831889"/>
                <a:gd name="f47" fmla="*/ f36 1 831889"/>
                <a:gd name="f48" fmla="*/ f37 1 5584839"/>
                <a:gd name="f49" fmla="*/ f38 1 831889"/>
                <a:gd name="f50" fmla="*/ f39 1 5584839"/>
                <a:gd name="f51" fmla="*/ f40 1 5584839"/>
                <a:gd name="f52" fmla="*/ f41 1 831889"/>
                <a:gd name="f53" fmla="*/ f42 1 831889"/>
                <a:gd name="f54" fmla="*/ f5 1 f31"/>
                <a:gd name="f55" fmla="*/ f6 1 f31"/>
                <a:gd name="f56" fmla="*/ f5 1 f32"/>
                <a:gd name="f57" fmla="*/ f7 1 f32"/>
                <a:gd name="f58" fmla="+- f43 0 f1"/>
                <a:gd name="f59" fmla="*/ f44 1 f31"/>
                <a:gd name="f60" fmla="*/ f45 1 f32"/>
                <a:gd name="f61" fmla="*/ f46 1 f31"/>
                <a:gd name="f62" fmla="*/ f47 1 f31"/>
                <a:gd name="f63" fmla="*/ f48 1 f32"/>
                <a:gd name="f64" fmla="*/ f49 1 f31"/>
                <a:gd name="f65" fmla="*/ f50 1 f32"/>
                <a:gd name="f66" fmla="*/ f51 1 f32"/>
                <a:gd name="f67" fmla="*/ f52 1 f31"/>
                <a:gd name="f68" fmla="*/ f53 1 f31"/>
                <a:gd name="f69" fmla="*/ f54 f26 1"/>
                <a:gd name="f70" fmla="*/ f55 f26 1"/>
                <a:gd name="f71" fmla="*/ f57 f27 1"/>
                <a:gd name="f72" fmla="*/ f56 f27 1"/>
                <a:gd name="f73" fmla="*/ f59 f26 1"/>
                <a:gd name="f74" fmla="*/ f60 f27 1"/>
                <a:gd name="f75" fmla="*/ f61 f26 1"/>
                <a:gd name="f76" fmla="*/ f62 f26 1"/>
                <a:gd name="f77" fmla="*/ f63 f27 1"/>
                <a:gd name="f78" fmla="*/ f64 f26 1"/>
                <a:gd name="f79" fmla="*/ f65 f27 1"/>
                <a:gd name="f80" fmla="*/ f66 f27 1"/>
                <a:gd name="f81" fmla="*/ f67 f26 1"/>
                <a:gd name="f82" fmla="*/ f68 f26 1"/>
              </a:gdLst>
              <a:ahLst/>
              <a:cxnLst>
                <a:cxn ang="3cd4">
                  <a:pos x="hc" y="t"/>
                </a:cxn>
                <a:cxn ang="0">
                  <a:pos x="r" y="vc"/>
                </a:cxn>
                <a:cxn ang="cd4">
                  <a:pos x="hc" y="b"/>
                </a:cxn>
                <a:cxn ang="cd2">
                  <a:pos x="l" y="vc"/>
                </a:cxn>
                <a:cxn ang="f58">
                  <a:pos x="f73" y="f74"/>
                </a:cxn>
                <a:cxn ang="f58">
                  <a:pos x="f75" y="f74"/>
                </a:cxn>
                <a:cxn ang="f58">
                  <a:pos x="f76" y="f77"/>
                </a:cxn>
                <a:cxn ang="f58">
                  <a:pos x="f78" y="f79"/>
                </a:cxn>
                <a:cxn ang="f58">
                  <a:pos x="f78" y="f80"/>
                </a:cxn>
                <a:cxn ang="f58">
                  <a:pos x="f78" y="f80"/>
                </a:cxn>
                <a:cxn ang="f58">
                  <a:pos x="f78" y="f80"/>
                </a:cxn>
                <a:cxn ang="f58">
                  <a:pos x="f81" y="f80"/>
                </a:cxn>
                <a:cxn ang="f58">
                  <a:pos x="f81" y="f80"/>
                </a:cxn>
                <a:cxn ang="f58">
                  <a:pos x="f81" y="f80"/>
                </a:cxn>
                <a:cxn ang="f58">
                  <a:pos x="f81" y="f79"/>
                </a:cxn>
                <a:cxn ang="f58">
                  <a:pos x="f82" y="f77"/>
                </a:cxn>
                <a:cxn ang="f58">
                  <a:pos x="f73" y="f74"/>
                </a:cxn>
              </a:cxnLst>
              <a:rect l="f69" t="f72" r="f70" b="f71"/>
              <a:pathLst>
                <a:path w="831889" h="5584839">
                  <a:moveTo>
                    <a:pt x="f6" y="f8"/>
                  </a:moveTo>
                  <a:lnTo>
                    <a:pt x="f6" y="f9"/>
                  </a:lnTo>
                  <a:cubicBezTo>
                    <a:pt x="f6" y="f10"/>
                    <a:pt x="f11" y="f12"/>
                    <a:pt x="f13" y="f14"/>
                  </a:cubicBezTo>
                  <a:cubicBezTo>
                    <a:pt x="f15" y="f16"/>
                    <a:pt x="f17" y="f18"/>
                    <a:pt x="f19" y="f18"/>
                  </a:cubicBezTo>
                  <a:lnTo>
                    <a:pt x="f5" y="f18"/>
                  </a:lnTo>
                  <a:lnTo>
                    <a:pt x="f5" y="f18"/>
                  </a:lnTo>
                  <a:lnTo>
                    <a:pt x="f5" y="f18"/>
                  </a:lnTo>
                  <a:lnTo>
                    <a:pt x="f5" y="f20"/>
                  </a:lnTo>
                  <a:lnTo>
                    <a:pt x="f5" y="f20"/>
                  </a:lnTo>
                  <a:lnTo>
                    <a:pt x="f5" y="f20"/>
                  </a:lnTo>
                  <a:lnTo>
                    <a:pt x="f19" y="f20"/>
                  </a:lnTo>
                  <a:cubicBezTo>
                    <a:pt x="f17" y="f20"/>
                    <a:pt x="f15" y="f21"/>
                    <a:pt x="f13" y="f22"/>
                  </a:cubicBezTo>
                  <a:cubicBezTo>
                    <a:pt x="f11" y="f23"/>
                    <a:pt x="f6" y="f24"/>
                    <a:pt x="f6" y="f8"/>
                  </a:cubicBezTo>
                  <a:close/>
                </a:path>
              </a:pathLst>
            </a:custGeom>
            <a:solidFill>
              <a:srgbClr val="FFFFFF">
                <a:alpha val="90000"/>
              </a:srgbClr>
            </a:solidFill>
            <a:ln w="25402" cap="flat">
              <a:solidFill>
                <a:srgbClr val="8064A2"/>
              </a:solidFill>
              <a:prstDash val="solid"/>
              <a:miter/>
            </a:ln>
          </p:spPr>
          <p:txBody>
            <a:bodyPr vert="horz" wrap="square" lIns="256029" tIns="53314" rIns="53314" bIns="53321" anchor="ctr" anchorCtr="0" compatLnSpc="1">
              <a:noAutofit/>
            </a:bodyPr>
            <a:lstStyle/>
            <a:p>
              <a:pPr marL="214313" lvl="1" indent="-214313" defTabSz="1600197">
                <a:lnSpc>
                  <a:spcPct val="90000"/>
                </a:lnSpc>
                <a:spcAft>
                  <a:spcPts val="675"/>
                </a:spcAft>
                <a:buSzPct val="100000"/>
                <a:buChar char="•"/>
                <a:defRPr sz="1800" b="0" i="0" u="none" strike="noStrike" kern="0" cap="none" spc="0" baseline="0">
                  <a:solidFill>
                    <a:srgbClr val="000000"/>
                  </a:solidFill>
                  <a:uFillTx/>
                </a:defRPr>
              </a:pPr>
              <a:r>
                <a:rPr lang="fr-FR" sz="3600">
                  <a:solidFill>
                    <a:srgbClr val="000000"/>
                  </a:solidFill>
                  <a:latin typeface="Calibri"/>
                </a:rPr>
                <a:t>Prévoir</a:t>
              </a:r>
            </a:p>
          </p:txBody>
        </p:sp>
        <p:sp>
          <p:nvSpPr>
            <p:cNvPr id="9" name="Forme libre : forme 8"/>
            <p:cNvSpPr/>
            <p:nvPr/>
          </p:nvSpPr>
          <p:spPr>
            <a:xfrm>
              <a:off x="4079778" y="4453109"/>
              <a:ext cx="895883" cy="1279830"/>
            </a:xfrm>
            <a:custGeom>
              <a:avLst/>
              <a:gdLst>
                <a:gd name="f0" fmla="val 10800000"/>
                <a:gd name="f1" fmla="val 5400000"/>
                <a:gd name="f2" fmla="val 180"/>
                <a:gd name="f3" fmla="val w"/>
                <a:gd name="f4" fmla="val h"/>
                <a:gd name="f5" fmla="val 0"/>
                <a:gd name="f6" fmla="val 1279829"/>
                <a:gd name="f7" fmla="val 895880"/>
                <a:gd name="f8" fmla="val 1279828"/>
                <a:gd name="f9" fmla="val 582322"/>
                <a:gd name="f10" fmla="val 639915"/>
                <a:gd name="f11" fmla="val 1"/>
                <a:gd name="f12" fmla="val 313558"/>
                <a:gd name="f13" fmla="+- 0 0 -90"/>
                <a:gd name="f14" fmla="*/ f3 1 1279829"/>
                <a:gd name="f15" fmla="*/ f4 1 895880"/>
                <a:gd name="f16" fmla="+- f7 0 f5"/>
                <a:gd name="f17" fmla="+- f6 0 f5"/>
                <a:gd name="f18" fmla="*/ f13 f0 1"/>
                <a:gd name="f19" fmla="*/ f17 1 1279829"/>
                <a:gd name="f20" fmla="*/ f16 1 895880"/>
                <a:gd name="f21" fmla="*/ 0 f17 1"/>
                <a:gd name="f22" fmla="*/ 0 f16 1"/>
                <a:gd name="f23" fmla="*/ 831889 f17 1"/>
                <a:gd name="f24" fmla="*/ 1279829 f17 1"/>
                <a:gd name="f25" fmla="*/ 447940 f16 1"/>
                <a:gd name="f26" fmla="*/ 895880 f16 1"/>
                <a:gd name="f27" fmla="*/ 447940 f17 1"/>
                <a:gd name="f28" fmla="*/ f18 1 f2"/>
                <a:gd name="f29" fmla="*/ f21 1 1279829"/>
                <a:gd name="f30" fmla="*/ f22 1 895880"/>
                <a:gd name="f31" fmla="*/ f23 1 1279829"/>
                <a:gd name="f32" fmla="*/ f24 1 1279829"/>
                <a:gd name="f33" fmla="*/ f25 1 895880"/>
                <a:gd name="f34" fmla="*/ f26 1 895880"/>
                <a:gd name="f35" fmla="*/ f27 1 1279829"/>
                <a:gd name="f36" fmla="*/ f5 1 f19"/>
                <a:gd name="f37" fmla="*/ f6 1 f19"/>
                <a:gd name="f38" fmla="*/ f5 1 f20"/>
                <a:gd name="f39" fmla="*/ f7 1 f20"/>
                <a:gd name="f40" fmla="+- f28 0 f1"/>
                <a:gd name="f41" fmla="*/ f29 1 f19"/>
                <a:gd name="f42" fmla="*/ f30 1 f20"/>
                <a:gd name="f43" fmla="*/ f31 1 f19"/>
                <a:gd name="f44" fmla="*/ f32 1 f19"/>
                <a:gd name="f45" fmla="*/ f33 1 f20"/>
                <a:gd name="f46" fmla="*/ f34 1 f20"/>
                <a:gd name="f47" fmla="*/ f35 1 f19"/>
                <a:gd name="f48" fmla="*/ f36 f14 1"/>
                <a:gd name="f49" fmla="*/ f37 f14 1"/>
                <a:gd name="f50" fmla="*/ f39 f15 1"/>
                <a:gd name="f51" fmla="*/ f38 f15 1"/>
                <a:gd name="f52" fmla="*/ f41 f14 1"/>
                <a:gd name="f53" fmla="*/ f42 f15 1"/>
                <a:gd name="f54" fmla="*/ f43 f14 1"/>
                <a:gd name="f55" fmla="*/ f44 f14 1"/>
                <a:gd name="f56" fmla="*/ f45 f15 1"/>
                <a:gd name="f57" fmla="*/ f46 f15 1"/>
                <a:gd name="f58" fmla="*/ f47 f14 1"/>
              </a:gdLst>
              <a:ahLst/>
              <a:cxnLst>
                <a:cxn ang="3cd4">
                  <a:pos x="hc" y="t"/>
                </a:cxn>
                <a:cxn ang="0">
                  <a:pos x="r" y="vc"/>
                </a:cxn>
                <a:cxn ang="cd4">
                  <a:pos x="hc" y="b"/>
                </a:cxn>
                <a:cxn ang="cd2">
                  <a:pos x="l" y="vc"/>
                </a:cxn>
                <a:cxn ang="f40">
                  <a:pos x="f52" y="f53"/>
                </a:cxn>
                <a:cxn ang="f40">
                  <a:pos x="f54" y="f53"/>
                </a:cxn>
                <a:cxn ang="f40">
                  <a:pos x="f55" y="f56"/>
                </a:cxn>
                <a:cxn ang="f40">
                  <a:pos x="f54" y="f57"/>
                </a:cxn>
                <a:cxn ang="f40">
                  <a:pos x="f52" y="f57"/>
                </a:cxn>
                <a:cxn ang="f40">
                  <a:pos x="f58" y="f56"/>
                </a:cxn>
                <a:cxn ang="f40">
                  <a:pos x="f52" y="f53"/>
                </a:cxn>
              </a:cxnLst>
              <a:rect l="f48" t="f51" r="f49" b="f50"/>
              <a:pathLst>
                <a:path w="1279829" h="895880">
                  <a:moveTo>
                    <a:pt x="f8" y="f5"/>
                  </a:moveTo>
                  <a:lnTo>
                    <a:pt x="f8" y="f9"/>
                  </a:lnTo>
                  <a:lnTo>
                    <a:pt x="f10" y="f7"/>
                  </a:lnTo>
                  <a:lnTo>
                    <a:pt x="f11" y="f9"/>
                  </a:lnTo>
                  <a:lnTo>
                    <a:pt x="f11" y="f5"/>
                  </a:lnTo>
                  <a:lnTo>
                    <a:pt x="f10" y="f12"/>
                  </a:lnTo>
                  <a:lnTo>
                    <a:pt x="f8" y="f5"/>
                  </a:lnTo>
                  <a:close/>
                </a:path>
              </a:pathLst>
            </a:custGeom>
            <a:solidFill>
              <a:srgbClr val="4BACC6"/>
            </a:solidFill>
            <a:ln w="25402" cap="flat">
              <a:solidFill>
                <a:srgbClr val="4BACC6"/>
              </a:solidFill>
              <a:prstDash val="solid"/>
              <a:miter/>
            </a:ln>
          </p:spPr>
          <p:txBody>
            <a:bodyPr vert="horz" wrap="square" lIns="9053" tIns="345005" rIns="9045" bIns="345005" anchor="ctr" anchorCtr="1" compatLnSpc="1">
              <a:noAutofit/>
            </a:bodyPr>
            <a:lstStyle/>
            <a:p>
              <a:pPr algn="ctr" defTabSz="633411">
                <a:lnSpc>
                  <a:spcPct val="90000"/>
                </a:lnSpc>
                <a:spcAft>
                  <a:spcPts val="600"/>
                </a:spcAft>
                <a:defRPr sz="1800" b="0" i="0" u="none" strike="noStrike" kern="0" cap="none" spc="0" baseline="0">
                  <a:solidFill>
                    <a:srgbClr val="000000"/>
                  </a:solidFill>
                  <a:uFillTx/>
                </a:defRPr>
              </a:pPr>
              <a:r>
                <a:rPr lang="fr-FR" sz="1425">
                  <a:solidFill>
                    <a:srgbClr val="FFFFFF"/>
                  </a:solidFill>
                  <a:latin typeface="Calibri"/>
                </a:rPr>
                <a:t>Actions</a:t>
              </a:r>
            </a:p>
          </p:txBody>
        </p:sp>
        <p:sp>
          <p:nvSpPr>
            <p:cNvPr id="10" name="Forme libre : forme 9"/>
            <p:cNvSpPr/>
            <p:nvPr/>
          </p:nvSpPr>
          <p:spPr>
            <a:xfrm>
              <a:off x="4975652" y="4453109"/>
              <a:ext cx="5584835" cy="831893"/>
            </a:xfrm>
            <a:custGeom>
              <a:avLst/>
              <a:gdLst>
                <a:gd name="f0" fmla="val 10800000"/>
                <a:gd name="f1" fmla="val 5400000"/>
                <a:gd name="f2" fmla="val 180"/>
                <a:gd name="f3" fmla="val w"/>
                <a:gd name="f4" fmla="val h"/>
                <a:gd name="f5" fmla="val 0"/>
                <a:gd name="f6" fmla="val 831889"/>
                <a:gd name="f7" fmla="val 5584839"/>
                <a:gd name="f8" fmla="val 930828"/>
                <a:gd name="f9" fmla="val 4654011"/>
                <a:gd name="f10" fmla="val 4900884"/>
                <a:gd name="f11" fmla="val 829713"/>
                <a:gd name="f12" fmla="val 5137640"/>
                <a:gd name="f13" fmla="val 825840"/>
                <a:gd name="f14" fmla="val 5312203"/>
                <a:gd name="f15" fmla="val 821967"/>
                <a:gd name="f16" fmla="val 5486766"/>
                <a:gd name="f17" fmla="val 816714"/>
                <a:gd name="f18" fmla="val 5584836"/>
                <a:gd name="f19" fmla="val 811236"/>
                <a:gd name="f20" fmla="val 3"/>
                <a:gd name="f21" fmla="val 98073"/>
                <a:gd name="f22" fmla="val 272636"/>
                <a:gd name="f23" fmla="val 447199"/>
                <a:gd name="f24" fmla="val 683961"/>
                <a:gd name="f25" fmla="+- 0 0 -90"/>
                <a:gd name="f26" fmla="*/ f3 1 831889"/>
                <a:gd name="f27" fmla="*/ f4 1 5584839"/>
                <a:gd name="f28" fmla="+- f7 0 f5"/>
                <a:gd name="f29" fmla="+- f6 0 f5"/>
                <a:gd name="f30" fmla="*/ f25 f0 1"/>
                <a:gd name="f31" fmla="*/ f29 1 831889"/>
                <a:gd name="f32" fmla="*/ f28 1 5584839"/>
                <a:gd name="f33" fmla="*/ 138651 f29 1"/>
                <a:gd name="f34" fmla="*/ 0 f28 1"/>
                <a:gd name="f35" fmla="*/ 693238 f29 1"/>
                <a:gd name="f36" fmla="*/ 791279 f29 1"/>
                <a:gd name="f37" fmla="*/ 40610 f28 1"/>
                <a:gd name="f38" fmla="*/ 831889 f29 1"/>
                <a:gd name="f39" fmla="*/ 138651 f28 1"/>
                <a:gd name="f40" fmla="*/ 5584839 f28 1"/>
                <a:gd name="f41" fmla="*/ 0 f29 1"/>
                <a:gd name="f42" fmla="*/ 40610 f29 1"/>
                <a:gd name="f43" fmla="*/ f30 1 f2"/>
                <a:gd name="f44" fmla="*/ f33 1 831889"/>
                <a:gd name="f45" fmla="*/ f34 1 5584839"/>
                <a:gd name="f46" fmla="*/ f35 1 831889"/>
                <a:gd name="f47" fmla="*/ f36 1 831889"/>
                <a:gd name="f48" fmla="*/ f37 1 5584839"/>
                <a:gd name="f49" fmla="*/ f38 1 831889"/>
                <a:gd name="f50" fmla="*/ f39 1 5584839"/>
                <a:gd name="f51" fmla="*/ f40 1 5584839"/>
                <a:gd name="f52" fmla="*/ f41 1 831889"/>
                <a:gd name="f53" fmla="*/ f42 1 831889"/>
                <a:gd name="f54" fmla="*/ f5 1 f31"/>
                <a:gd name="f55" fmla="*/ f6 1 f31"/>
                <a:gd name="f56" fmla="*/ f5 1 f32"/>
                <a:gd name="f57" fmla="*/ f7 1 f32"/>
                <a:gd name="f58" fmla="+- f43 0 f1"/>
                <a:gd name="f59" fmla="*/ f44 1 f31"/>
                <a:gd name="f60" fmla="*/ f45 1 f32"/>
                <a:gd name="f61" fmla="*/ f46 1 f31"/>
                <a:gd name="f62" fmla="*/ f47 1 f31"/>
                <a:gd name="f63" fmla="*/ f48 1 f32"/>
                <a:gd name="f64" fmla="*/ f49 1 f31"/>
                <a:gd name="f65" fmla="*/ f50 1 f32"/>
                <a:gd name="f66" fmla="*/ f51 1 f32"/>
                <a:gd name="f67" fmla="*/ f52 1 f31"/>
                <a:gd name="f68" fmla="*/ f53 1 f31"/>
                <a:gd name="f69" fmla="*/ f54 f26 1"/>
                <a:gd name="f70" fmla="*/ f55 f26 1"/>
                <a:gd name="f71" fmla="*/ f57 f27 1"/>
                <a:gd name="f72" fmla="*/ f56 f27 1"/>
                <a:gd name="f73" fmla="*/ f59 f26 1"/>
                <a:gd name="f74" fmla="*/ f60 f27 1"/>
                <a:gd name="f75" fmla="*/ f61 f26 1"/>
                <a:gd name="f76" fmla="*/ f62 f26 1"/>
                <a:gd name="f77" fmla="*/ f63 f27 1"/>
                <a:gd name="f78" fmla="*/ f64 f26 1"/>
                <a:gd name="f79" fmla="*/ f65 f27 1"/>
                <a:gd name="f80" fmla="*/ f66 f27 1"/>
                <a:gd name="f81" fmla="*/ f67 f26 1"/>
                <a:gd name="f82" fmla="*/ f68 f26 1"/>
              </a:gdLst>
              <a:ahLst/>
              <a:cxnLst>
                <a:cxn ang="3cd4">
                  <a:pos x="hc" y="t"/>
                </a:cxn>
                <a:cxn ang="0">
                  <a:pos x="r" y="vc"/>
                </a:cxn>
                <a:cxn ang="cd4">
                  <a:pos x="hc" y="b"/>
                </a:cxn>
                <a:cxn ang="cd2">
                  <a:pos x="l" y="vc"/>
                </a:cxn>
                <a:cxn ang="f58">
                  <a:pos x="f73" y="f74"/>
                </a:cxn>
                <a:cxn ang="f58">
                  <a:pos x="f75" y="f74"/>
                </a:cxn>
                <a:cxn ang="f58">
                  <a:pos x="f76" y="f77"/>
                </a:cxn>
                <a:cxn ang="f58">
                  <a:pos x="f78" y="f79"/>
                </a:cxn>
                <a:cxn ang="f58">
                  <a:pos x="f78" y="f80"/>
                </a:cxn>
                <a:cxn ang="f58">
                  <a:pos x="f78" y="f80"/>
                </a:cxn>
                <a:cxn ang="f58">
                  <a:pos x="f78" y="f80"/>
                </a:cxn>
                <a:cxn ang="f58">
                  <a:pos x="f81" y="f80"/>
                </a:cxn>
                <a:cxn ang="f58">
                  <a:pos x="f81" y="f80"/>
                </a:cxn>
                <a:cxn ang="f58">
                  <a:pos x="f81" y="f80"/>
                </a:cxn>
                <a:cxn ang="f58">
                  <a:pos x="f81" y="f79"/>
                </a:cxn>
                <a:cxn ang="f58">
                  <a:pos x="f82" y="f77"/>
                </a:cxn>
                <a:cxn ang="f58">
                  <a:pos x="f73" y="f74"/>
                </a:cxn>
              </a:cxnLst>
              <a:rect l="f69" t="f72" r="f70" b="f71"/>
              <a:pathLst>
                <a:path w="831889" h="5584839">
                  <a:moveTo>
                    <a:pt x="f6" y="f8"/>
                  </a:moveTo>
                  <a:lnTo>
                    <a:pt x="f6" y="f9"/>
                  </a:lnTo>
                  <a:cubicBezTo>
                    <a:pt x="f6" y="f10"/>
                    <a:pt x="f11" y="f12"/>
                    <a:pt x="f13" y="f14"/>
                  </a:cubicBezTo>
                  <a:cubicBezTo>
                    <a:pt x="f15" y="f16"/>
                    <a:pt x="f17" y="f18"/>
                    <a:pt x="f19" y="f18"/>
                  </a:cubicBezTo>
                  <a:lnTo>
                    <a:pt x="f5" y="f18"/>
                  </a:lnTo>
                  <a:lnTo>
                    <a:pt x="f5" y="f18"/>
                  </a:lnTo>
                  <a:lnTo>
                    <a:pt x="f5" y="f18"/>
                  </a:lnTo>
                  <a:lnTo>
                    <a:pt x="f5" y="f20"/>
                  </a:lnTo>
                  <a:lnTo>
                    <a:pt x="f5" y="f20"/>
                  </a:lnTo>
                  <a:lnTo>
                    <a:pt x="f5" y="f20"/>
                  </a:lnTo>
                  <a:lnTo>
                    <a:pt x="f19" y="f20"/>
                  </a:lnTo>
                  <a:cubicBezTo>
                    <a:pt x="f17" y="f20"/>
                    <a:pt x="f15" y="f21"/>
                    <a:pt x="f13" y="f22"/>
                  </a:cubicBezTo>
                  <a:cubicBezTo>
                    <a:pt x="f11" y="f23"/>
                    <a:pt x="f6" y="f24"/>
                    <a:pt x="f6" y="f8"/>
                  </a:cubicBezTo>
                  <a:close/>
                </a:path>
              </a:pathLst>
            </a:custGeom>
            <a:solidFill>
              <a:srgbClr val="FFFFFF">
                <a:alpha val="90000"/>
              </a:srgbClr>
            </a:solidFill>
            <a:ln w="25402" cap="flat">
              <a:solidFill>
                <a:srgbClr val="4BACC6"/>
              </a:solidFill>
              <a:prstDash val="solid"/>
              <a:miter/>
            </a:ln>
          </p:spPr>
          <p:txBody>
            <a:bodyPr vert="horz" wrap="square" lIns="256029" tIns="53314" rIns="53314" bIns="53314" anchor="ctr" anchorCtr="0" compatLnSpc="1">
              <a:noAutofit/>
            </a:bodyPr>
            <a:lstStyle/>
            <a:p>
              <a:pPr marL="214313" lvl="1" indent="-214313" defTabSz="1600197">
                <a:lnSpc>
                  <a:spcPct val="90000"/>
                </a:lnSpc>
                <a:spcAft>
                  <a:spcPts val="675"/>
                </a:spcAft>
                <a:buSzPct val="100000"/>
                <a:buChar char="•"/>
                <a:defRPr sz="1800" b="0" i="0" u="none" strike="noStrike" kern="0" cap="none" spc="0" baseline="0">
                  <a:solidFill>
                    <a:srgbClr val="000000"/>
                  </a:solidFill>
                  <a:uFillTx/>
                </a:defRPr>
              </a:pPr>
              <a:r>
                <a:rPr lang="fr-FR" sz="3600">
                  <a:solidFill>
                    <a:srgbClr val="000000"/>
                  </a:solidFill>
                  <a:latin typeface="Calibri"/>
                </a:rPr>
                <a:t>S’adapter</a:t>
              </a:r>
            </a:p>
          </p:txBody>
        </p:sp>
      </p:grpSp>
      <p:sp>
        <p:nvSpPr>
          <p:cNvPr id="11" name="Rectangle avec flèche vers la droite 2"/>
          <p:cNvSpPr/>
          <p:nvPr/>
        </p:nvSpPr>
        <p:spPr>
          <a:xfrm>
            <a:off x="629565" y="1754811"/>
            <a:ext cx="1944215" cy="3348370"/>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FFF00"/>
          </a:solidFill>
          <a:ln w="25402" cap="flat">
            <a:solidFill>
              <a:srgbClr val="385D8A"/>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fr-CA">
                <a:solidFill>
                  <a:srgbClr val="000000"/>
                </a:solidFill>
                <a:latin typeface="Calibri"/>
              </a:rPr>
              <a:t>R &amp; D</a:t>
            </a:r>
          </a:p>
        </p:txBody>
      </p:sp>
    </p:spTree>
    <p:extLst>
      <p:ext uri="{BB962C8B-B14F-4D97-AF65-F5344CB8AC3E}">
        <p14:creationId xmlns:p14="http://schemas.microsoft.com/office/powerpoint/2010/main" val="893637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rme 2">
            <a:extLst>
              <a:ext uri="{FF2B5EF4-FFF2-40B4-BE49-F238E27FC236}">
                <a16:creationId xmlns:a16="http://schemas.microsoft.com/office/drawing/2014/main" id="{2C45361A-595A-42DA-969E-9D5AB3B48A59}"/>
              </a:ext>
            </a:extLst>
          </p:cNvPr>
          <p:cNvSpPr>
            <a:spLocks/>
          </p:cNvSpPr>
          <p:nvPr/>
        </p:nvSpPr>
        <p:spPr bwMode="auto">
          <a:xfrm>
            <a:off x="184582" y="2204863"/>
            <a:ext cx="8959417" cy="1404611"/>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endParaRPr lang="fr-CA" sz="4000" b="1" dirty="0">
              <a:ln w="0"/>
              <a:solidFill>
                <a:schemeClr val="accent6">
                  <a:lumMod val="75000"/>
                </a:schemeClr>
              </a:solidFill>
              <a:effectLst>
                <a:outerShdw blurRad="38100" dist="19050" dir="2700000" algn="tl" rotWithShape="0">
                  <a:schemeClr val="dk1">
                    <a:alpha val="40000"/>
                  </a:schemeClr>
                </a:outerShdw>
              </a:effectLst>
              <a:latin typeface="Calibri" pitchFamily="34" charset="0"/>
            </a:endParaRPr>
          </a:p>
        </p:txBody>
      </p:sp>
      <p:sp>
        <p:nvSpPr>
          <p:cNvPr id="13" name="Forme 2">
            <a:extLst>
              <a:ext uri="{FF2B5EF4-FFF2-40B4-BE49-F238E27FC236}">
                <a16:creationId xmlns:a16="http://schemas.microsoft.com/office/drawing/2014/main" id="{1B4F30C4-0278-4E91-930A-109066B3E455}"/>
              </a:ext>
            </a:extLst>
          </p:cNvPr>
          <p:cNvSpPr>
            <a:spLocks/>
          </p:cNvSpPr>
          <p:nvPr/>
        </p:nvSpPr>
        <p:spPr bwMode="auto">
          <a:xfrm>
            <a:off x="184822" y="765718"/>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fr-CA" sz="4000" b="1" dirty="0">
                <a:ln w="0"/>
                <a:solidFill>
                  <a:schemeClr val="accent4">
                    <a:lumMod val="75000"/>
                  </a:schemeClr>
                </a:solidFill>
                <a:effectLst>
                  <a:outerShdw blurRad="38100" dist="19050" dir="2700000" algn="tl" rotWithShape="0">
                    <a:schemeClr val="dk1">
                      <a:alpha val="40000"/>
                    </a:schemeClr>
                  </a:outerShdw>
                </a:effectLst>
                <a:latin typeface="Calibri" pitchFamily="34" charset="0"/>
              </a:rPr>
              <a:t>Merci de votre attention</a:t>
            </a:r>
          </a:p>
          <a:p>
            <a:pPr algn="ctr" fontAlgn="base">
              <a:spcBef>
                <a:spcPct val="20000"/>
              </a:spcBef>
              <a:spcAft>
                <a:spcPct val="0"/>
              </a:spcAft>
              <a:buClr>
                <a:srgbClr val="0BD0D9"/>
              </a:buClr>
              <a:buSzPct val="95000"/>
              <a:buFont typeface="Wingdings 2" pitchFamily="18" charset="2"/>
              <a:buNone/>
              <a:defRPr/>
            </a:pPr>
            <a:endParaRPr lang="fr-CA" sz="4000" b="1" dirty="0">
              <a:ln w="0"/>
              <a:solidFill>
                <a:schemeClr val="accent4">
                  <a:lumMod val="75000"/>
                </a:schemeClr>
              </a:solidFill>
              <a:effectLst>
                <a:outerShdw blurRad="38100" dist="19050" dir="2700000" algn="tl" rotWithShape="0">
                  <a:schemeClr val="dk1">
                    <a:alpha val="40000"/>
                  </a:schemeClr>
                </a:outerShdw>
              </a:effectLst>
              <a:latin typeface="Calibri" pitchFamily="34" charset="0"/>
            </a:endParaRPr>
          </a:p>
        </p:txBody>
      </p:sp>
      <p:sp>
        <p:nvSpPr>
          <p:cNvPr id="20" name="Forme 2">
            <a:extLst>
              <a:ext uri="{FF2B5EF4-FFF2-40B4-BE49-F238E27FC236}">
                <a16:creationId xmlns:a16="http://schemas.microsoft.com/office/drawing/2014/main" id="{1B4F30C4-0278-4E91-930A-109066B3E455}"/>
              </a:ext>
            </a:extLst>
          </p:cNvPr>
          <p:cNvSpPr>
            <a:spLocks/>
          </p:cNvSpPr>
          <p:nvPr/>
        </p:nvSpPr>
        <p:spPr bwMode="auto">
          <a:xfrm>
            <a:off x="2541181" y="6350"/>
            <a:ext cx="4442232" cy="589073"/>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fr-CA" sz="3600" dirty="0">
                <a:ln w="0"/>
                <a:solidFill>
                  <a:schemeClr val="bg1"/>
                </a:solidFill>
                <a:effectLst>
                  <a:outerShdw blurRad="38100" dist="19050" dir="2700000" algn="tl" rotWithShape="0">
                    <a:schemeClr val="dk1">
                      <a:alpha val="40000"/>
                    </a:schemeClr>
                  </a:outerShdw>
                </a:effectLst>
                <a:latin typeface="Calibri" pitchFamily="34" charset="0"/>
              </a:rPr>
              <a:t>https://pnin-niger.org</a:t>
            </a:r>
          </a:p>
        </p:txBody>
      </p:sp>
      <p:pic>
        <p:nvPicPr>
          <p:cNvPr id="3" name="Image 2">
            <a:extLst>
              <a:ext uri="{FF2B5EF4-FFF2-40B4-BE49-F238E27FC236}">
                <a16:creationId xmlns:a16="http://schemas.microsoft.com/office/drawing/2014/main" id="{C6241A84-7944-48F7-7D9A-23B6C1AA5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94" y="3779769"/>
            <a:ext cx="8433160" cy="2298431"/>
          </a:xfrm>
          <a:prstGeom prst="rect">
            <a:avLst/>
          </a:prstGeom>
        </p:spPr>
      </p:pic>
      <p:sp>
        <p:nvSpPr>
          <p:cNvPr id="2" name="ZoneTexte 1">
            <a:extLst>
              <a:ext uri="{FF2B5EF4-FFF2-40B4-BE49-F238E27FC236}">
                <a16:creationId xmlns:a16="http://schemas.microsoft.com/office/drawing/2014/main" id="{96420D7C-9620-3A88-33D6-085C09EE06B8}"/>
              </a:ext>
            </a:extLst>
          </p:cNvPr>
          <p:cNvSpPr txBox="1"/>
          <p:nvPr/>
        </p:nvSpPr>
        <p:spPr>
          <a:xfrm>
            <a:off x="340909" y="1435930"/>
            <a:ext cx="8462181" cy="2350131"/>
          </a:xfrm>
          <a:prstGeom prst="rect">
            <a:avLst/>
          </a:prstGeom>
          <a:noFill/>
        </p:spPr>
        <p:txBody>
          <a:bodyPr wrap="square">
            <a:spAutoFit/>
          </a:bodyPr>
          <a:lstStyle/>
          <a:p>
            <a:pPr algn="ctr">
              <a:lnSpc>
                <a:spcPct val="107000"/>
              </a:lnSpc>
              <a:spcAft>
                <a:spcPts val="800"/>
              </a:spcAft>
            </a:pPr>
            <a:r>
              <a:rPr lang="fr-FR" sz="2400" b="1" dirty="0">
                <a:solidFill>
                  <a:srgbClr val="0079A1"/>
                </a:solidFill>
                <a:effectLst/>
                <a:latin typeface="Calibri" panose="020F0502020204030204" pitchFamily="34" charset="0"/>
                <a:ea typeface="Calibri" panose="020F0502020204030204" pitchFamily="34" charset="0"/>
                <a:cs typeface="Times New Roman" panose="02020603050405020304" pitchFamily="18" charset="0"/>
              </a:rPr>
              <a:t>La PNIN fournit des informations utiles et crédibles.</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2400" b="1" dirty="0">
                <a:solidFill>
                  <a:srgbClr val="1A5B59"/>
                </a:solidFill>
                <a:effectLst/>
                <a:latin typeface="Calibri" panose="020F0502020204030204" pitchFamily="34" charset="0"/>
                <a:ea typeface="Calibri" panose="020F0502020204030204" pitchFamily="34" charset="0"/>
                <a:cs typeface="Times New Roman" panose="02020603050405020304" pitchFamily="18" charset="0"/>
              </a:rPr>
              <a:t>Elle aide les Autorités à formuler les priorités et les programmes pour lutter contre toutes les formes de malnutrition au Niger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2400" b="1" u="sng" dirty="0">
                <a:solidFill>
                  <a:srgbClr val="8C8914"/>
                </a:solidFill>
                <a:effectLst/>
                <a:latin typeface="Calibri" panose="020F0502020204030204" pitchFamily="34" charset="0"/>
                <a:ea typeface="Calibri" panose="020F0502020204030204" pitchFamily="34" charset="0"/>
                <a:cs typeface="Times New Roman" panose="02020603050405020304" pitchFamily="18" charset="0"/>
                <a:hlinkClick r:id="rId4"/>
              </a:rPr>
              <a:t>https://pnin-niger.org</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La PNIN est votre service 24h/24. Consultez-la</a:t>
            </a:r>
            <a:r>
              <a:rPr lang="fr-FR" sz="2400" b="1" dirty="0">
                <a:solidFill>
                  <a:srgbClr val="414141"/>
                </a:solidFill>
                <a:effectLst/>
                <a:latin typeface="Calibri" panose="020F0502020204030204" pitchFamily="34" charset="0"/>
                <a:ea typeface="Calibri" panose="020F0502020204030204" pitchFamily="34" charset="0"/>
                <a:cs typeface="Times New Roman" panose="02020603050405020304" pitchFamily="18" charset="0"/>
              </a:rPr>
              <a:t>.</a:t>
            </a:r>
            <a:endParaRPr lang="fr-FR" sz="2400" dirty="0"/>
          </a:p>
        </p:txBody>
      </p:sp>
    </p:spTree>
    <p:extLst>
      <p:ext uri="{BB962C8B-B14F-4D97-AF65-F5344CB8AC3E}">
        <p14:creationId xmlns:p14="http://schemas.microsoft.com/office/powerpoint/2010/main" val="51645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Lst>
  </p:timing>
</p:sld>
</file>

<file path=ppt/theme/theme1.xml><?xml version="1.0" encoding="utf-8"?>
<a:theme xmlns:a="http://schemas.openxmlformats.org/drawingml/2006/main" name="Title Layouts">
  <a:themeElements>
    <a:clrScheme name="T4N - colors">
      <a:dk1>
        <a:srgbClr val="000000"/>
      </a:dk1>
      <a:lt1>
        <a:srgbClr val="FFFFFF"/>
      </a:lt1>
      <a:dk2>
        <a:srgbClr val="44546A"/>
      </a:dk2>
      <a:lt2>
        <a:srgbClr val="C9E9EB"/>
      </a:lt2>
      <a:accent1>
        <a:srgbClr val="1B874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st">
      <a:majorFont>
        <a:latin typeface="HK Grotes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4N-template-hr" id="{B17A9CE6-DD53-5546-8FEA-F0B224394ADF}" vid="{85550D73-F210-3F4F-9F74-3CCB52A1E6F2}"/>
    </a:ext>
  </a:extLst>
</a:theme>
</file>

<file path=ppt/theme/theme2.xml><?xml version="1.0" encoding="utf-8"?>
<a:theme xmlns:a="http://schemas.openxmlformats.org/drawingml/2006/main" name="Slide Layouts">
  <a:themeElements>
    <a:clrScheme name="T4N - colors">
      <a:dk1>
        <a:srgbClr val="000000"/>
      </a:dk1>
      <a:lt1>
        <a:srgbClr val="FFFFFF"/>
      </a:lt1>
      <a:dk2>
        <a:srgbClr val="44546A"/>
      </a:dk2>
      <a:lt2>
        <a:srgbClr val="C9E9EB"/>
      </a:lt2>
      <a:accent1>
        <a:srgbClr val="1B874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st">
      <a:majorFont>
        <a:latin typeface="HK Grotes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4N-template-hr" id="{B17A9CE6-DD53-5546-8FEA-F0B224394ADF}" vid="{96971E56-1E81-5643-83FA-0CE4F2387312}"/>
    </a:ext>
  </a:extLst>
</a:theme>
</file>

<file path=ppt/theme/theme3.xml><?xml version="1.0" encoding="utf-8"?>
<a:theme xmlns:a="http://schemas.openxmlformats.org/drawingml/2006/main" name="Blank Slide Layout">
  <a:themeElements>
    <a:clrScheme name="T4N - colors">
      <a:dk1>
        <a:srgbClr val="000000"/>
      </a:dk1>
      <a:lt1>
        <a:srgbClr val="FFFFFF"/>
      </a:lt1>
      <a:dk2>
        <a:srgbClr val="44546A"/>
      </a:dk2>
      <a:lt2>
        <a:srgbClr val="C9E9EB"/>
      </a:lt2>
      <a:accent1>
        <a:srgbClr val="1B874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st">
      <a:majorFont>
        <a:latin typeface="HK Grotes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4N-template-hr" id="{B17A9CE6-DD53-5546-8FEA-F0B224394ADF}" vid="{5C2DF773-4715-6E4C-B4FE-19CAB334B2CD}"/>
    </a:ext>
  </a:extLst>
</a:theme>
</file>

<file path=ppt/theme/theme4.xml><?xml version="1.0" encoding="utf-8"?>
<a:theme xmlns:a="http://schemas.openxmlformats.org/drawingml/2006/main" name="3_Thème Office">
  <a:themeElements>
    <a:clrScheme name="NIPN">
      <a:dk1>
        <a:srgbClr val="575757"/>
      </a:dk1>
      <a:lt1>
        <a:srgbClr val="FFFFFF"/>
      </a:lt1>
      <a:dk2>
        <a:srgbClr val="36C1C2"/>
      </a:dk2>
      <a:lt2>
        <a:srgbClr val="FFFFFF"/>
      </a:lt2>
      <a:accent1>
        <a:srgbClr val="0081AE"/>
      </a:accent1>
      <a:accent2>
        <a:srgbClr val="86C286"/>
      </a:accent2>
      <a:accent3>
        <a:srgbClr val="34AE8D"/>
      </a:accent3>
      <a:accent4>
        <a:srgbClr val="0081AE"/>
      </a:accent4>
      <a:accent5>
        <a:srgbClr val="36C1C2"/>
      </a:accent5>
      <a:accent6>
        <a:srgbClr val="DADC4B"/>
      </a:accent6>
      <a:hlink>
        <a:srgbClr val="34AE8D"/>
      </a:hlink>
      <a:folHlink>
        <a:srgbClr val="34AE8D"/>
      </a:folHlink>
    </a:clrScheme>
    <a:fontScheme name="NIP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NIPN">
      <a:dk1>
        <a:srgbClr val="575757"/>
      </a:dk1>
      <a:lt1>
        <a:srgbClr val="FFFFFF"/>
      </a:lt1>
      <a:dk2>
        <a:srgbClr val="36C1C2"/>
      </a:dk2>
      <a:lt2>
        <a:srgbClr val="FFFFFF"/>
      </a:lt2>
      <a:accent1>
        <a:srgbClr val="0081AE"/>
      </a:accent1>
      <a:accent2>
        <a:srgbClr val="86C286"/>
      </a:accent2>
      <a:accent3>
        <a:srgbClr val="34AE8D"/>
      </a:accent3>
      <a:accent4>
        <a:srgbClr val="0081AE"/>
      </a:accent4>
      <a:accent5>
        <a:srgbClr val="36C1C2"/>
      </a:accent5>
      <a:accent6>
        <a:srgbClr val="DADC4B"/>
      </a:accent6>
      <a:hlink>
        <a:srgbClr val="34AE8D"/>
      </a:hlink>
      <a:folHlink>
        <a:srgbClr val="34AE8D"/>
      </a:folHlink>
    </a:clrScheme>
    <a:fontScheme name="NIP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hème Office">
  <a:themeElements>
    <a:clrScheme name="NIPN">
      <a:dk1>
        <a:srgbClr val="575757"/>
      </a:dk1>
      <a:lt1>
        <a:srgbClr val="FFFFFF"/>
      </a:lt1>
      <a:dk2>
        <a:srgbClr val="36C1C2"/>
      </a:dk2>
      <a:lt2>
        <a:srgbClr val="FFFFFF"/>
      </a:lt2>
      <a:accent1>
        <a:srgbClr val="0081AE"/>
      </a:accent1>
      <a:accent2>
        <a:srgbClr val="86C286"/>
      </a:accent2>
      <a:accent3>
        <a:srgbClr val="34AE8D"/>
      </a:accent3>
      <a:accent4>
        <a:srgbClr val="0081AE"/>
      </a:accent4>
      <a:accent5>
        <a:srgbClr val="36C1C2"/>
      </a:accent5>
      <a:accent6>
        <a:srgbClr val="DADC4B"/>
      </a:accent6>
      <a:hlink>
        <a:srgbClr val="34AE8D"/>
      </a:hlink>
      <a:folHlink>
        <a:srgbClr val="34AE8D"/>
      </a:folHlink>
    </a:clrScheme>
    <a:fontScheme name="NIP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T4N-template-hr (4)</Template>
  <TotalTime>14083</TotalTime>
  <Words>3294</Words>
  <Application>Microsoft Office PowerPoint</Application>
  <PresentationFormat>Affichage à l'écran (4:3)</PresentationFormat>
  <Paragraphs>306</Paragraphs>
  <Slides>92</Slides>
  <Notes>5</Notes>
  <HiddenSlides>0</HiddenSlides>
  <MMClips>0</MMClips>
  <ScaleCrop>false</ScaleCrop>
  <HeadingPairs>
    <vt:vector size="6" baseType="variant">
      <vt:variant>
        <vt:lpstr>Polices utilisées</vt:lpstr>
      </vt:variant>
      <vt:variant>
        <vt:i4>9</vt:i4>
      </vt:variant>
      <vt:variant>
        <vt:lpstr>Thème</vt:lpstr>
      </vt:variant>
      <vt:variant>
        <vt:i4>6</vt:i4>
      </vt:variant>
      <vt:variant>
        <vt:lpstr>Titres des diapositives</vt:lpstr>
      </vt:variant>
      <vt:variant>
        <vt:i4>92</vt:i4>
      </vt:variant>
    </vt:vector>
  </HeadingPairs>
  <TitlesOfParts>
    <vt:vector size="107" baseType="lpstr">
      <vt:lpstr>Arial</vt:lpstr>
      <vt:lpstr>Arial Unicode MS</vt:lpstr>
      <vt:lpstr>Calibri</vt:lpstr>
      <vt:lpstr>HK Grotesk</vt:lpstr>
      <vt:lpstr>Tahoma</vt:lpstr>
      <vt:lpstr>Times New Roman</vt:lpstr>
      <vt:lpstr>Trebuchet MS</vt:lpstr>
      <vt:lpstr>Wingdings</vt:lpstr>
      <vt:lpstr>Wingdings 2</vt:lpstr>
      <vt:lpstr>Title Layouts</vt:lpstr>
      <vt:lpstr>Slide Layouts</vt:lpstr>
      <vt:lpstr>Blank Slide Layout</vt:lpstr>
      <vt:lpstr>3_Thème Office</vt:lpstr>
      <vt:lpstr>Thème Office</vt:lpstr>
      <vt:lpstr>4_Thème Office</vt:lpstr>
      <vt:lpstr>Construction d’un système nutritionnel  durable au Niger dans un contexte de changement climatique </vt:lpstr>
      <vt:lpstr>Résumé</vt:lpstr>
      <vt:lpstr>Plan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PNIN Niger</dc:creator>
  <cp:lastModifiedBy>Mababou Kebe (CISSSLAV)</cp:lastModifiedBy>
  <cp:revision>205</cp:revision>
  <dcterms:created xsi:type="dcterms:W3CDTF">2020-02-03T12:03:46Z</dcterms:created>
  <dcterms:modified xsi:type="dcterms:W3CDTF">2024-06-04T11:07:45Z</dcterms:modified>
</cp:coreProperties>
</file>