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 id="2147483648" r:id="rId2"/>
  </p:sldMasterIdLst>
  <p:notesMasterIdLst>
    <p:notesMasterId r:id="rId18"/>
  </p:notesMasterIdLst>
  <p:handoutMasterIdLst>
    <p:handoutMasterId r:id="rId19"/>
  </p:handoutMasterIdLst>
  <p:sldIdLst>
    <p:sldId id="261" r:id="rId3"/>
    <p:sldId id="349" r:id="rId4"/>
    <p:sldId id="381" r:id="rId5"/>
    <p:sldId id="426" r:id="rId6"/>
    <p:sldId id="427" r:id="rId7"/>
    <p:sldId id="437" r:id="rId8"/>
    <p:sldId id="428" r:id="rId9"/>
    <p:sldId id="434" r:id="rId10"/>
    <p:sldId id="431" r:id="rId11"/>
    <p:sldId id="433" r:id="rId12"/>
    <p:sldId id="438" r:id="rId13"/>
    <p:sldId id="429" r:id="rId14"/>
    <p:sldId id="439" r:id="rId15"/>
    <p:sldId id="435" r:id="rId16"/>
    <p:sldId id="436" r:id="rId17"/>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965B"/>
    <a:srgbClr val="1A5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92" autoAdjust="0"/>
    <p:restoredTop sz="89882" autoAdjust="0"/>
  </p:normalViewPr>
  <p:slideViewPr>
    <p:cSldViewPr>
      <p:cViewPr varScale="1">
        <p:scale>
          <a:sx n="82" d="100"/>
          <a:sy n="82" d="100"/>
        </p:scale>
        <p:origin x="912" y="91"/>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3" d="100"/>
          <a:sy n="83" d="100"/>
        </p:scale>
        <p:origin x="3254" y="3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37FEEBB-005D-4CE8-AAB8-502220AEE3B9}"/>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E782D32-6546-4FFA-A147-5BD51FA50610}"/>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3F558D55-4607-46FB-AF3A-7E763C8C1AB5}" type="datetimeFigureOut">
              <a:rPr lang="fr-FR" smtClean="0"/>
              <a:t>05/08/2024</a:t>
            </a:fld>
            <a:endParaRPr lang="fr-FR"/>
          </a:p>
        </p:txBody>
      </p:sp>
      <p:sp>
        <p:nvSpPr>
          <p:cNvPr id="4" name="Espace réservé du pied de page 3">
            <a:extLst>
              <a:ext uri="{FF2B5EF4-FFF2-40B4-BE49-F238E27FC236}">
                <a16:creationId xmlns:a16="http://schemas.microsoft.com/office/drawing/2014/main" id="{85119441-5F84-4A90-BED6-8D0BE06FA579}"/>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5F575A46-040C-4301-8749-7AC725CC320C}"/>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198A646-86ED-4D08-95E4-BEFF50718E35}" type="slidenum">
              <a:rPr lang="fr-FR" smtClean="0"/>
              <a:t>‹N°›</a:t>
            </a:fld>
            <a:endParaRPr lang="fr-FR"/>
          </a:p>
        </p:txBody>
      </p:sp>
    </p:spTree>
    <p:extLst>
      <p:ext uri="{BB962C8B-B14F-4D97-AF65-F5344CB8AC3E}">
        <p14:creationId xmlns:p14="http://schemas.microsoft.com/office/powerpoint/2010/main" val="70183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fr-FR" dirty="0"/>
              <a:t>Présentation COPIL 1</a:t>
            </a: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1DD3592-F663-4DAD-82B0-B6206D1A948B}" type="datetimeFigureOut">
              <a:rPr lang="fr-FR" smtClean="0"/>
              <a:pPr/>
              <a:t>02/08/2024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fr-FR" dirty="0"/>
              <a:t>Guillaume Poirel</a:t>
            </a: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4B48DAC-8A2D-4825-850C-34E762FB0A5F}" type="slidenum">
              <a:rPr lang="fr-FR" smtClean="0"/>
              <a:pPr/>
              <a:t>‹N°›</a:t>
            </a:fld>
            <a:endParaRPr lang="fr-FR" dirty="0"/>
          </a:p>
        </p:txBody>
      </p:sp>
    </p:spTree>
    <p:extLst>
      <p:ext uri="{BB962C8B-B14F-4D97-AF65-F5344CB8AC3E}">
        <p14:creationId xmlns:p14="http://schemas.microsoft.com/office/powerpoint/2010/main" val="237450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a:t>
            </a:fld>
            <a:endParaRPr lang="fr-FR"/>
          </a:p>
        </p:txBody>
      </p:sp>
    </p:spTree>
    <p:extLst>
      <p:ext uri="{BB962C8B-B14F-4D97-AF65-F5344CB8AC3E}">
        <p14:creationId xmlns:p14="http://schemas.microsoft.com/office/powerpoint/2010/main" val="3172186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10</a:t>
            </a:fld>
            <a:endParaRPr lang="fr-FR" dirty="0"/>
          </a:p>
        </p:txBody>
      </p:sp>
    </p:spTree>
    <p:extLst>
      <p:ext uri="{BB962C8B-B14F-4D97-AF65-F5344CB8AC3E}">
        <p14:creationId xmlns:p14="http://schemas.microsoft.com/office/powerpoint/2010/main" val="2003060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11</a:t>
            </a:fld>
            <a:endParaRPr lang="fr-FR" dirty="0"/>
          </a:p>
        </p:txBody>
      </p:sp>
    </p:spTree>
    <p:extLst>
      <p:ext uri="{BB962C8B-B14F-4D97-AF65-F5344CB8AC3E}">
        <p14:creationId xmlns:p14="http://schemas.microsoft.com/office/powerpoint/2010/main" val="4280177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12</a:t>
            </a:fld>
            <a:endParaRPr lang="fr-FR" dirty="0"/>
          </a:p>
        </p:txBody>
      </p:sp>
    </p:spTree>
    <p:extLst>
      <p:ext uri="{BB962C8B-B14F-4D97-AF65-F5344CB8AC3E}">
        <p14:creationId xmlns:p14="http://schemas.microsoft.com/office/powerpoint/2010/main" val="807793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13</a:t>
            </a:fld>
            <a:endParaRPr lang="fr-FR" dirty="0"/>
          </a:p>
        </p:txBody>
      </p:sp>
    </p:spTree>
    <p:extLst>
      <p:ext uri="{BB962C8B-B14F-4D97-AF65-F5344CB8AC3E}">
        <p14:creationId xmlns:p14="http://schemas.microsoft.com/office/powerpoint/2010/main" val="133357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14</a:t>
            </a:fld>
            <a:endParaRPr lang="fr-FR" dirty="0"/>
          </a:p>
        </p:txBody>
      </p:sp>
    </p:spTree>
    <p:extLst>
      <p:ext uri="{BB962C8B-B14F-4D97-AF65-F5344CB8AC3E}">
        <p14:creationId xmlns:p14="http://schemas.microsoft.com/office/powerpoint/2010/main" val="2498305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15</a:t>
            </a:fld>
            <a:endParaRPr lang="fr-FR"/>
          </a:p>
        </p:txBody>
      </p:sp>
    </p:spTree>
    <p:extLst>
      <p:ext uri="{BB962C8B-B14F-4D97-AF65-F5344CB8AC3E}">
        <p14:creationId xmlns:p14="http://schemas.microsoft.com/office/powerpoint/2010/main" val="13485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b="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2</a:t>
            </a:fld>
            <a:endParaRPr lang="fr-FR"/>
          </a:p>
        </p:txBody>
      </p:sp>
    </p:spTree>
    <p:extLst>
      <p:ext uri="{BB962C8B-B14F-4D97-AF65-F5344CB8AC3E}">
        <p14:creationId xmlns:p14="http://schemas.microsoft.com/office/powerpoint/2010/main" val="36645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3</a:t>
            </a:fld>
            <a:endParaRPr lang="fr-FR" dirty="0"/>
          </a:p>
        </p:txBody>
      </p:sp>
    </p:spTree>
    <p:extLst>
      <p:ext uri="{BB962C8B-B14F-4D97-AF65-F5344CB8AC3E}">
        <p14:creationId xmlns:p14="http://schemas.microsoft.com/office/powerpoint/2010/main" val="312286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4</a:t>
            </a:fld>
            <a:endParaRPr lang="fr-FR" dirty="0"/>
          </a:p>
        </p:txBody>
      </p:sp>
    </p:spTree>
    <p:extLst>
      <p:ext uri="{BB962C8B-B14F-4D97-AF65-F5344CB8AC3E}">
        <p14:creationId xmlns:p14="http://schemas.microsoft.com/office/powerpoint/2010/main" val="395320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5</a:t>
            </a:fld>
            <a:endParaRPr lang="fr-FR" dirty="0"/>
          </a:p>
        </p:txBody>
      </p:sp>
    </p:spTree>
    <p:extLst>
      <p:ext uri="{BB962C8B-B14F-4D97-AF65-F5344CB8AC3E}">
        <p14:creationId xmlns:p14="http://schemas.microsoft.com/office/powerpoint/2010/main" val="223392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6</a:t>
            </a:fld>
            <a:endParaRPr lang="fr-FR" dirty="0"/>
          </a:p>
        </p:txBody>
      </p:sp>
    </p:spTree>
    <p:extLst>
      <p:ext uri="{BB962C8B-B14F-4D97-AF65-F5344CB8AC3E}">
        <p14:creationId xmlns:p14="http://schemas.microsoft.com/office/powerpoint/2010/main" val="141392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7</a:t>
            </a:fld>
            <a:endParaRPr lang="fr-FR" dirty="0"/>
          </a:p>
        </p:txBody>
      </p:sp>
    </p:spTree>
    <p:extLst>
      <p:ext uri="{BB962C8B-B14F-4D97-AF65-F5344CB8AC3E}">
        <p14:creationId xmlns:p14="http://schemas.microsoft.com/office/powerpoint/2010/main" val="2911210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8</a:t>
            </a:fld>
            <a:endParaRPr lang="fr-FR" dirty="0"/>
          </a:p>
        </p:txBody>
      </p:sp>
    </p:spTree>
    <p:extLst>
      <p:ext uri="{BB962C8B-B14F-4D97-AF65-F5344CB8AC3E}">
        <p14:creationId xmlns:p14="http://schemas.microsoft.com/office/powerpoint/2010/main" val="4007993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9</a:t>
            </a:fld>
            <a:endParaRPr lang="fr-FR" dirty="0"/>
          </a:p>
        </p:txBody>
      </p:sp>
    </p:spTree>
    <p:extLst>
      <p:ext uri="{BB962C8B-B14F-4D97-AF65-F5344CB8AC3E}">
        <p14:creationId xmlns:p14="http://schemas.microsoft.com/office/powerpoint/2010/main" val="2194974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iapositive de tit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Espace réservé du titre 1"/>
          <p:cNvSpPr>
            <a:spLocks noGrp="1"/>
          </p:cNvSpPr>
          <p:nvPr>
            <p:ph type="title" hasCustomPrompt="1"/>
          </p:nvPr>
        </p:nvSpPr>
        <p:spPr>
          <a:xfrm>
            <a:off x="4572000" y="2852936"/>
            <a:ext cx="4320480" cy="1656184"/>
          </a:xfrm>
          <a:prstGeom prst="rect">
            <a:avLst/>
          </a:prstGeom>
        </p:spPr>
        <p:txBody>
          <a:bodyPr vert="horz" lIns="91440" tIns="45720" rIns="91440" bIns="45720" rtlCol="0" anchor="ctr">
            <a:normAutofit/>
          </a:bodyPr>
          <a:lstStyle>
            <a:lvl1pPr>
              <a:defRPr cap="none" baseline="0"/>
            </a:lvl1pPr>
          </a:lstStyle>
          <a:p>
            <a:r>
              <a:rPr lang="fr-FR"/>
              <a:t>Title</a:t>
            </a:r>
            <a:endParaRPr lang="fr-FR" dirty="0"/>
          </a:p>
        </p:txBody>
      </p:sp>
      <p:sp>
        <p:nvSpPr>
          <p:cNvPr id="8" name="Espace réservé du texte 2"/>
          <p:cNvSpPr>
            <a:spLocks noGrp="1"/>
          </p:cNvSpPr>
          <p:nvPr>
            <p:ph idx="1" hasCustomPrompt="1"/>
          </p:nvPr>
        </p:nvSpPr>
        <p:spPr>
          <a:xfrm>
            <a:off x="4572000" y="4797152"/>
            <a:ext cx="4320480" cy="936104"/>
          </a:xfrm>
          <a:prstGeom prst="rect">
            <a:avLst/>
          </a:prstGeom>
        </p:spPr>
        <p:txBody>
          <a:bodyPr vert="horz" lIns="91440" tIns="45720" rIns="91440" bIns="45720" rtlCol="0" anchor="ctr" anchorCtr="0">
            <a:normAutofit/>
          </a:bodyPr>
          <a:lstStyle>
            <a:lvl1pPr>
              <a:defRPr cap="none" baseline="0"/>
            </a:lvl1pPr>
          </a:lstStyle>
          <a:p>
            <a:pPr lvl="0"/>
            <a:r>
              <a:rPr lang="fr-FR"/>
              <a:t>Presenter, authors</a:t>
            </a:r>
            <a:endParaRPr lang="fr-FR" dirty="0"/>
          </a:p>
        </p:txBody>
      </p:sp>
      <p:sp>
        <p:nvSpPr>
          <p:cNvPr id="6" name="Espace réservé du contenu 5"/>
          <p:cNvSpPr>
            <a:spLocks noGrp="1"/>
          </p:cNvSpPr>
          <p:nvPr>
            <p:ph sz="quarter" idx="10" hasCustomPrompt="1"/>
          </p:nvPr>
        </p:nvSpPr>
        <p:spPr>
          <a:xfrm>
            <a:off x="4572000" y="6022107"/>
            <a:ext cx="4320480" cy="503237"/>
          </a:xfrm>
        </p:spPr>
        <p:txBody>
          <a:bodyPr anchor="ctr" anchorCtr="0">
            <a:normAutofit/>
          </a:bodyPr>
          <a:lstStyle>
            <a:lvl1pPr>
              <a:defRPr sz="1800" b="1">
                <a:solidFill>
                  <a:schemeClr val="tx1"/>
                </a:solidFill>
              </a:defRPr>
            </a:lvl1pPr>
          </a:lstStyle>
          <a:p>
            <a:pPr lvl="0"/>
            <a:r>
              <a:rPr lang="fr-FR"/>
              <a:t>Date, Place</a:t>
            </a:r>
          </a:p>
        </p:txBody>
      </p:sp>
    </p:spTree>
    <p:extLst>
      <p:ext uri="{BB962C8B-B14F-4D97-AF65-F5344CB8AC3E}">
        <p14:creationId xmlns:p14="http://schemas.microsoft.com/office/powerpoint/2010/main" val="905762567"/>
      </p:ext>
    </p:extLst>
  </p:cSld>
  <p:clrMapOvr>
    <a:masterClrMapping/>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259783"/>
      </p:ext>
    </p:extLst>
  </p:cSld>
  <p:clrMapOvr>
    <a:masterClrMapping/>
  </p:clrMapOvr>
  <p:transition>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 title">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467544" y="3573016"/>
            <a:ext cx="8208912" cy="2016224"/>
          </a:xfrm>
        </p:spPr>
        <p:txBody>
          <a:bodyPr anchor="ctr" anchorCtr="0">
            <a:normAutofit/>
          </a:bodyPr>
          <a:lstStyle>
            <a:lvl1pPr algn="ctr">
              <a:buNone/>
              <a:defRPr sz="2800"/>
            </a:lvl1pPr>
          </a:lstStyle>
          <a:p>
            <a:pPr lvl="0"/>
            <a:r>
              <a:rPr lang="fr-FR"/>
              <a:t>Sub-title</a:t>
            </a:r>
            <a:endParaRPr lang="fr-FR" dirty="0"/>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8" name="Titre 7"/>
          <p:cNvSpPr>
            <a:spLocks noGrp="1"/>
          </p:cNvSpPr>
          <p:nvPr>
            <p:ph type="title" hasCustomPrompt="1"/>
          </p:nvPr>
        </p:nvSpPr>
        <p:spPr>
          <a:xfrm>
            <a:off x="467544" y="1628800"/>
            <a:ext cx="8208912" cy="1728192"/>
          </a:xfrm>
        </p:spPr>
        <p:txBody>
          <a:bodyPr/>
          <a:lstStyle>
            <a:lvl1pPr>
              <a:defRPr/>
            </a:lvl1pPr>
          </a:lstStyle>
          <a:p>
            <a:r>
              <a:rPr lang="fr-FR"/>
              <a:t>Title</a:t>
            </a:r>
          </a:p>
        </p:txBody>
      </p:sp>
      <p:sp>
        <p:nvSpPr>
          <p:cNvPr id="10" name="Espace réservé du numéro de diapositive 9"/>
          <p:cNvSpPr>
            <a:spLocks noGrp="1"/>
          </p:cNvSpPr>
          <p:nvPr>
            <p:ph type="sldNum" sz="quarter" idx="15"/>
          </p:nvPr>
        </p:nvSpPr>
        <p:spPr/>
        <p:txBody>
          <a:bodyPr/>
          <a:lstStyle/>
          <a:p>
            <a:fld id="{02C702AE-1502-43AE-8DBA-2BCAD3408EF2}" type="slidenum">
              <a:rPr lang="fr-FR" smtClean="0"/>
              <a:pPr/>
              <a:t>‹N°›</a:t>
            </a:fld>
            <a:endParaRPr lang="fr-FR" dirty="0"/>
          </a:p>
        </p:txBody>
      </p:sp>
      <p:sp>
        <p:nvSpPr>
          <p:cNvPr id="14"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Date</a:t>
            </a:r>
          </a:p>
        </p:txBody>
      </p:sp>
      <p:sp>
        <p:nvSpPr>
          <p:cNvPr id="15"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Event, place</a:t>
            </a:r>
          </a:p>
        </p:txBody>
      </p:sp>
    </p:spTree>
    <p:extLst>
      <p:ext uri="{BB962C8B-B14F-4D97-AF65-F5344CB8AC3E}">
        <p14:creationId xmlns:p14="http://schemas.microsoft.com/office/powerpoint/2010/main" val="1052259783"/>
      </p:ext>
    </p:extLst>
  </p:cSld>
  <p:clrMapOvr>
    <a:masterClrMapping/>
  </p:clrMapOvr>
  <p:transition>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3200" cap="none" baseline="0"/>
            </a:lvl1pPr>
          </a:lstStyle>
          <a:p>
            <a:r>
              <a:rPr lang="fr-FR"/>
              <a:t>Title</a:t>
            </a:r>
          </a:p>
        </p:txBody>
      </p:sp>
      <p:sp>
        <p:nvSpPr>
          <p:cNvPr id="3" name="Espace réservé du contenu 2"/>
          <p:cNvSpPr>
            <a:spLocks noGrp="1"/>
          </p:cNvSpPr>
          <p:nvPr>
            <p:ph idx="1" hasCustomPrompt="1"/>
          </p:nvPr>
        </p:nvSpPr>
        <p:spPr/>
        <p:txBody>
          <a:bodyPr/>
          <a:lstStyle>
            <a:lvl1pPr>
              <a:defRPr/>
            </a:lvl1pPr>
          </a:lstStyle>
          <a:p>
            <a:pPr lvl="0"/>
            <a:r>
              <a:rPr lang="fr-FR"/>
              <a:t>Text</a:t>
            </a:r>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02C702AE-1502-43AE-8DBA-2BCAD3408EF2}" type="slidenum">
              <a:rPr lang="fr-FR" smtClean="0"/>
              <a:pPr/>
              <a:t>‹N°›</a:t>
            </a:fld>
            <a:endParaRPr lang="fr-FR"/>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8"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June 8th, 2016</a:t>
            </a:r>
          </a:p>
        </p:txBody>
      </p:sp>
      <p:sp>
        <p:nvSpPr>
          <p:cNvPr id="9"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Presentation of the inception report, EC, Brussels</a:t>
            </a:r>
          </a:p>
        </p:txBody>
      </p:sp>
    </p:spTree>
    <p:extLst>
      <p:ext uri="{BB962C8B-B14F-4D97-AF65-F5344CB8AC3E}">
        <p14:creationId xmlns:p14="http://schemas.microsoft.com/office/powerpoint/2010/main" val="1052259783"/>
      </p:ext>
    </p:extLst>
  </p:cSld>
  <p:clrMapOvr>
    <a:masterClrMapping/>
  </p:clrMapOvr>
  <p:transition>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 2 column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3200" cap="none" baseline="0"/>
            </a:lvl1pPr>
          </a:lstStyle>
          <a:p>
            <a:r>
              <a:rPr lang="fr-FR"/>
              <a:t>Title</a:t>
            </a:r>
          </a:p>
        </p:txBody>
      </p:sp>
      <p:sp>
        <p:nvSpPr>
          <p:cNvPr id="3" name="Espace réservé du contenu 2"/>
          <p:cNvSpPr>
            <a:spLocks noGrp="1"/>
          </p:cNvSpPr>
          <p:nvPr>
            <p:ph idx="1" hasCustomPrompt="1"/>
          </p:nvPr>
        </p:nvSpPr>
        <p:spPr>
          <a:xfrm>
            <a:off x="467544" y="2276872"/>
            <a:ext cx="3960440" cy="3888432"/>
          </a:xfrm>
        </p:spPr>
        <p:txBody>
          <a:bodyPr>
            <a:normAutofit/>
          </a:bodyPr>
          <a:lstStyle>
            <a:lvl1pPr>
              <a:defRPr sz="2400"/>
            </a:lvl1pPr>
          </a:lstStyle>
          <a:p>
            <a:pPr lvl="0"/>
            <a:r>
              <a:rPr lang="fr-FR"/>
              <a:t>Text</a:t>
            </a:r>
            <a:endParaRPr lang="fr-FR" dirty="0"/>
          </a:p>
        </p:txBody>
      </p:sp>
      <p:sp>
        <p:nvSpPr>
          <p:cNvPr id="6" name="Espace réservé du numéro de diapositive 5"/>
          <p:cNvSpPr>
            <a:spLocks noGrp="1"/>
          </p:cNvSpPr>
          <p:nvPr>
            <p:ph type="sldNum" sz="quarter" idx="12"/>
          </p:nvPr>
        </p:nvSpPr>
        <p:spPr/>
        <p:txBody>
          <a:bodyPr/>
          <a:lstStyle/>
          <a:p>
            <a:fld id="{02C702AE-1502-43AE-8DBA-2BCAD3408EF2}" type="slidenum">
              <a:rPr lang="fr-FR" smtClean="0"/>
              <a:pPr/>
              <a:t>‹N°›</a:t>
            </a:fld>
            <a:endParaRPr lang="fr-FR"/>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13" name="Espace réservé du contenu 2"/>
          <p:cNvSpPr>
            <a:spLocks noGrp="1"/>
          </p:cNvSpPr>
          <p:nvPr>
            <p:ph idx="14" hasCustomPrompt="1"/>
          </p:nvPr>
        </p:nvSpPr>
        <p:spPr>
          <a:xfrm>
            <a:off x="4716016" y="2276872"/>
            <a:ext cx="3960440" cy="3888432"/>
          </a:xfrm>
        </p:spPr>
        <p:txBody>
          <a:bodyPr>
            <a:normAutofit/>
          </a:bodyPr>
          <a:lstStyle>
            <a:lvl1pPr>
              <a:defRPr sz="2400"/>
            </a:lvl1pPr>
          </a:lstStyle>
          <a:p>
            <a:pPr lvl="0"/>
            <a:r>
              <a:rPr lang="fr-FR"/>
              <a:t>Text</a:t>
            </a:r>
            <a:endParaRPr lang="fr-FR" dirty="0"/>
          </a:p>
        </p:txBody>
      </p:sp>
      <p:sp>
        <p:nvSpPr>
          <p:cNvPr id="9"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Date</a:t>
            </a:r>
          </a:p>
        </p:txBody>
      </p:sp>
      <p:sp>
        <p:nvSpPr>
          <p:cNvPr id="10"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Event, place</a:t>
            </a:r>
          </a:p>
        </p:txBody>
      </p:sp>
    </p:spTree>
    <p:extLst>
      <p:ext uri="{BB962C8B-B14F-4D97-AF65-F5344CB8AC3E}">
        <p14:creationId xmlns:p14="http://schemas.microsoft.com/office/powerpoint/2010/main" val="1052259783"/>
      </p:ext>
    </p:extLst>
  </p:cSld>
  <p:clrMapOvr>
    <a:masterClrMapping/>
  </p:clrMapOvr>
  <p:transition>
    <p:strips dir="ru"/>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33664" y="3140968"/>
            <a:ext cx="4258816" cy="1296144"/>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44008" y="4437112"/>
            <a:ext cx="4248472" cy="936104"/>
          </a:xfrm>
          <a:prstGeom prst="rect">
            <a:avLst/>
          </a:prstGeom>
        </p:spPr>
        <p:txBody>
          <a:bodyPr vert="horz" lIns="91440" tIns="45720" rIns="91440" bIns="45720" rtlCol="0">
            <a:normAutofit/>
          </a:bodyPr>
          <a:lstStyle/>
          <a:p>
            <a:pPr lvl="0"/>
            <a:r>
              <a:rPr lang="fr-FR" dirty="0"/>
              <a:t>SOUS-TITRE DE LA PRESENTATION </a:t>
            </a:r>
          </a:p>
        </p:txBody>
      </p:sp>
    </p:spTree>
    <p:extLst>
      <p:ext uri="{BB962C8B-B14F-4D97-AF65-F5344CB8AC3E}">
        <p14:creationId xmlns:p14="http://schemas.microsoft.com/office/powerpoint/2010/main" val="1821813571"/>
      </p:ext>
    </p:extLst>
  </p:cSld>
  <p:clrMap bg1="lt1" tx1="dk1" bg2="lt2" tx2="dk2" accent1="accent1" accent2="accent2" accent3="accent3" accent4="accent4" accent5="accent5" accent6="accent6" hlink="hlink" folHlink="folHlink"/>
  <p:sldLayoutIdLst>
    <p:sldLayoutId id="2147483657" r:id="rId1"/>
  </p:sldLayoutIdLst>
  <p:transition>
    <p:strips dir="ru"/>
  </p:transition>
  <p:hf hdr="0"/>
  <p:txStyles>
    <p:titleStyle>
      <a:lvl1pPr algn="l" defTabSz="914400" rtl="0" eaLnBrk="1" latinLnBrk="0" hangingPunct="1">
        <a:spcBef>
          <a:spcPct val="0"/>
        </a:spcBef>
        <a:buNone/>
        <a:defRPr sz="3600" b="1" kern="1200" cap="none" baseline="0">
          <a:solidFill>
            <a:schemeClr val="accent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2400" kern="1200" cap="none" baseline="0">
          <a:solidFill>
            <a:schemeClr val="bg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1196752"/>
            <a:ext cx="8208912" cy="100811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7544" y="2276872"/>
            <a:ext cx="8208912" cy="3888432"/>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453336"/>
            <a:ext cx="1378496" cy="365125"/>
          </a:xfrm>
          <a:prstGeom prst="rect">
            <a:avLst/>
          </a:prstGeom>
        </p:spPr>
        <p:txBody>
          <a:bodyPr vert="horz" lIns="91440" tIns="45720" rIns="91440" bIns="45720" rtlCol="0" anchor="ctr"/>
          <a:lstStyle>
            <a:lvl1pPr algn="l">
              <a:defRPr sz="1200">
                <a:solidFill>
                  <a:schemeClr val="bg1"/>
                </a:solidFill>
              </a:defRPr>
            </a:lvl1pPr>
          </a:lstStyle>
          <a:p>
            <a:r>
              <a:rPr lang="fr-FR"/>
              <a:t>Date</a:t>
            </a:r>
            <a:endParaRPr lang="fr-FR" dirty="0"/>
          </a:p>
        </p:txBody>
      </p:sp>
      <p:sp>
        <p:nvSpPr>
          <p:cNvPr id="5" name="Espace réservé du pied de page 4"/>
          <p:cNvSpPr>
            <a:spLocks noGrp="1"/>
          </p:cNvSpPr>
          <p:nvPr>
            <p:ph type="ftr" sz="quarter" idx="3"/>
          </p:nvPr>
        </p:nvSpPr>
        <p:spPr>
          <a:xfrm>
            <a:off x="1835696" y="6453336"/>
            <a:ext cx="4392488" cy="365125"/>
          </a:xfrm>
          <a:prstGeom prst="rect">
            <a:avLst/>
          </a:prstGeom>
        </p:spPr>
        <p:txBody>
          <a:bodyPr vert="horz" lIns="91440" tIns="45720" rIns="91440" bIns="45720" rtlCol="0" anchor="ctr"/>
          <a:lstStyle>
            <a:lvl1pPr algn="ctr">
              <a:defRPr sz="1200">
                <a:solidFill>
                  <a:schemeClr val="bg1"/>
                </a:solidFill>
              </a:defRPr>
            </a:lvl1pPr>
          </a:lstStyle>
          <a:p>
            <a:r>
              <a:rPr lang="fr-FR"/>
              <a:t>Place</a:t>
            </a:r>
            <a:endParaRPr lang="fr-FR" dirty="0"/>
          </a:p>
        </p:txBody>
      </p:sp>
      <p:sp>
        <p:nvSpPr>
          <p:cNvPr id="6" name="Espace réservé du numéro de diapositive 5"/>
          <p:cNvSpPr>
            <a:spLocks noGrp="1"/>
          </p:cNvSpPr>
          <p:nvPr>
            <p:ph type="sldNum" sz="quarter" idx="4"/>
          </p:nvPr>
        </p:nvSpPr>
        <p:spPr>
          <a:xfrm>
            <a:off x="8388424" y="6453336"/>
            <a:ext cx="621432" cy="365125"/>
          </a:xfrm>
          <a:prstGeom prst="rect">
            <a:avLst/>
          </a:prstGeom>
        </p:spPr>
        <p:txBody>
          <a:bodyPr vert="horz" lIns="91440" tIns="45720" rIns="91440" bIns="45720" rtlCol="0" anchor="ctr"/>
          <a:lstStyle>
            <a:lvl1pPr algn="r">
              <a:defRPr sz="1200">
                <a:solidFill>
                  <a:schemeClr val="bg1"/>
                </a:solidFill>
              </a:defRPr>
            </a:lvl1pPr>
          </a:lstStyle>
          <a:p>
            <a:fld id="{02C702AE-1502-43AE-8DBA-2BCAD3408EF2}" type="slidenum">
              <a:rPr lang="fr-FR" smtClean="0"/>
              <a:pPr/>
              <a:t>‹N°›</a:t>
            </a:fld>
            <a:endParaRPr lang="fr-FR" dirty="0"/>
          </a:p>
        </p:txBody>
      </p:sp>
    </p:spTree>
    <p:extLst>
      <p:ext uri="{BB962C8B-B14F-4D97-AF65-F5344CB8AC3E}">
        <p14:creationId xmlns:p14="http://schemas.microsoft.com/office/powerpoint/2010/main" val="285489163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50" r:id="rId4"/>
  </p:sldLayoutIdLst>
  <p:transition>
    <p:strips dir="ru"/>
  </p:transition>
  <p:hf hdr="0"/>
  <p:txStyles>
    <p:titleStyle>
      <a:lvl1pPr algn="ctr" defTabSz="914400" rtl="0" eaLnBrk="1" latinLnBrk="0" hangingPunct="1">
        <a:spcBef>
          <a:spcPct val="0"/>
        </a:spcBef>
        <a:buNone/>
        <a:defRPr sz="3200" b="1" kern="1200" cap="none" baseline="0">
          <a:solidFill>
            <a:schemeClr val="accent4"/>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25718" y="2808817"/>
            <a:ext cx="4176464" cy="1945664"/>
          </a:xfrm>
        </p:spPr>
        <p:txBody>
          <a:bodyPr>
            <a:noAutofit/>
          </a:bodyPr>
          <a:lstStyle/>
          <a:p>
            <a:pPr algn="ctr"/>
            <a:r>
              <a:rPr lang="fr-FR" sz="3200" dirty="0">
                <a:solidFill>
                  <a:schemeClr val="bg1"/>
                </a:solidFill>
                <a:latin typeface="+mn-lt"/>
                <a:ea typeface="+mn-ea"/>
                <a:cs typeface="Arial" panose="020B0604020202020204" pitchFamily="34" charset="0"/>
              </a:rPr>
              <a:t>Introduction à l'analyse de données </a:t>
            </a:r>
          </a:p>
        </p:txBody>
      </p:sp>
      <p:sp>
        <p:nvSpPr>
          <p:cNvPr id="5" name="Espace réservé du contenu 3"/>
          <p:cNvSpPr>
            <a:spLocks noGrp="1"/>
          </p:cNvSpPr>
          <p:nvPr>
            <p:ph idx="1"/>
          </p:nvPr>
        </p:nvSpPr>
        <p:spPr>
          <a:xfrm>
            <a:off x="5004048" y="5517232"/>
            <a:ext cx="3528392" cy="504056"/>
          </a:xfrm>
        </p:spPr>
        <p:txBody>
          <a:bodyPr>
            <a:normAutofit/>
          </a:bodyPr>
          <a:lstStyle/>
          <a:p>
            <a:pPr algn="ctr"/>
            <a:r>
              <a:rPr lang="fr-FR" sz="2000" i="1" dirty="0"/>
              <a:t>Août 2024</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54" y="1262742"/>
            <a:ext cx="8530117" cy="397197"/>
          </a:xfrm>
        </p:spPr>
        <p:txBody>
          <a:bodyPr>
            <a:noAutofit/>
          </a:bodyPr>
          <a:lstStyle/>
          <a:p>
            <a:pPr marL="88900" algn="l" defTabSz="363538">
              <a:spcBef>
                <a:spcPts val="300"/>
              </a:spcBef>
              <a:spcAft>
                <a:spcPts val="300"/>
              </a:spcAft>
            </a:pPr>
            <a:br>
              <a:rPr lang="fr-FR" sz="2400" dirty="0"/>
            </a:br>
            <a:r>
              <a:rPr lang="fr-FR" sz="2400" dirty="0"/>
              <a:t>7. </a:t>
            </a:r>
            <a:r>
              <a:rPr lang="fr-CI" sz="2400" dirty="0"/>
              <a:t>Utilisation des tests Statistiques</a:t>
            </a:r>
            <a:br>
              <a:rPr lang="fr-CI" sz="2400" dirty="0"/>
            </a:br>
            <a:r>
              <a:rPr lang="fr-FR" sz="2400" dirty="0"/>
              <a:t> </a:t>
            </a:r>
          </a:p>
        </p:txBody>
      </p:sp>
      <p:sp>
        <p:nvSpPr>
          <p:cNvPr id="3" name="Content Placeholder 2"/>
          <p:cNvSpPr>
            <a:spLocks noGrp="1"/>
          </p:cNvSpPr>
          <p:nvPr>
            <p:ph idx="1"/>
          </p:nvPr>
        </p:nvSpPr>
        <p:spPr>
          <a:xfrm>
            <a:off x="0" y="1407205"/>
            <a:ext cx="8527119" cy="4624028"/>
          </a:xfrm>
        </p:spPr>
        <p:txBody>
          <a:bodyPr>
            <a:noAutofit/>
          </a:bodyPr>
          <a:lstStyle/>
          <a:p>
            <a:pPr marL="0" indent="0" algn="just">
              <a:buNone/>
            </a:pPr>
            <a:r>
              <a:rPr lang="fr-FR" sz="2400" b="1" dirty="0"/>
              <a:t> </a:t>
            </a:r>
            <a:endParaRPr lang="fr-FR" sz="2400" b="1" i="1" dirty="0"/>
          </a:p>
          <a:p>
            <a:pPr algn="just">
              <a:buFont typeface="Wingdings" panose="05000000000000000000" pitchFamily="2" charset="2"/>
              <a:buChar char="Ø"/>
            </a:pPr>
            <a:endParaRPr lang="fr-FR" sz="2400" dirty="0"/>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10</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7" name="Rectangle 6"/>
          <p:cNvSpPr/>
          <p:nvPr/>
        </p:nvSpPr>
        <p:spPr>
          <a:xfrm>
            <a:off x="290354" y="1974597"/>
            <a:ext cx="8640960" cy="3785652"/>
          </a:xfrm>
          <a:prstGeom prst="rect">
            <a:avLst/>
          </a:prstGeom>
        </p:spPr>
        <p:txBody>
          <a:bodyPr wrap="square">
            <a:spAutoFit/>
          </a:bodyPr>
          <a:lstStyle/>
          <a:p>
            <a:pPr algn="just"/>
            <a:r>
              <a:rPr lang="fr-FR" sz="2400" b="1" dirty="0"/>
              <a:t>Choix du Test</a:t>
            </a:r>
            <a:r>
              <a:rPr lang="fr-FR" sz="2400" dirty="0"/>
              <a:t> : Le choix du test dépend du type de données, du nombre de groupes comparés, de la distribution des données, et des hypothèses spécifiques du test.</a:t>
            </a:r>
          </a:p>
          <a:p>
            <a:pPr algn="just"/>
            <a:endParaRPr lang="fr-FR" sz="2400" dirty="0"/>
          </a:p>
          <a:p>
            <a:pPr algn="just"/>
            <a:r>
              <a:rPr lang="fr-FR" sz="2400" b="1" dirty="0"/>
              <a:t>Interprétation</a:t>
            </a:r>
            <a:r>
              <a:rPr lang="fr-FR" sz="2400" dirty="0"/>
              <a:t> : Les résultats des tests statistiques doivent être interprétés en tenant compte des hypothèses du test, du niveau de signification (alpha), et de la taille de l'effet.</a:t>
            </a:r>
          </a:p>
          <a:p>
            <a:pPr algn="just"/>
            <a:r>
              <a:rPr lang="fr-FR" sz="2400" dirty="0"/>
              <a:t>Ces tests permettent d'examiner divers aspects des données, de tester des hypothèses, et de prendre des décisions basées sur des preuves statistiques.</a:t>
            </a:r>
          </a:p>
        </p:txBody>
      </p:sp>
    </p:spTree>
    <p:extLst>
      <p:ext uri="{BB962C8B-B14F-4D97-AF65-F5344CB8AC3E}">
        <p14:creationId xmlns:p14="http://schemas.microsoft.com/office/powerpoint/2010/main" val="1980815098"/>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9" dur="500"/>
                                        <p:tgtEl>
                                          <p:spTgt spid="7">
                                            <p:txEl>
                                              <p:pRg st="0" end="0"/>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23" dur="500"/>
                                        <p:tgtEl>
                                          <p:spTgt spid="7">
                                            <p:txEl>
                                              <p:pRg st="2" end="2"/>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3285" y="945055"/>
            <a:ext cx="5289758" cy="397197"/>
          </a:xfrm>
        </p:spPr>
        <p:txBody>
          <a:bodyPr>
            <a:noAutofit/>
          </a:bodyPr>
          <a:lstStyle/>
          <a:p>
            <a:pPr marL="88900" algn="l" defTabSz="363538">
              <a:spcBef>
                <a:spcPts val="300"/>
              </a:spcBef>
              <a:spcAft>
                <a:spcPts val="300"/>
              </a:spcAft>
            </a:pPr>
            <a:br>
              <a:rPr lang="fr-FR" sz="2400" dirty="0"/>
            </a:br>
            <a:r>
              <a:rPr lang="fr-FR" sz="2400" dirty="0"/>
              <a:t>7. </a:t>
            </a:r>
            <a:r>
              <a:rPr lang="fr-CI" sz="2400" dirty="0"/>
              <a:t>Utilisation des tests Statistiques</a:t>
            </a:r>
            <a:br>
              <a:rPr lang="fr-CI" sz="2400" dirty="0"/>
            </a:br>
            <a:r>
              <a:rPr lang="fr-FR" sz="2400" dirty="0"/>
              <a:t> </a:t>
            </a:r>
          </a:p>
        </p:txBody>
      </p:sp>
      <p:sp>
        <p:nvSpPr>
          <p:cNvPr id="3" name="Content Placeholder 2"/>
          <p:cNvSpPr>
            <a:spLocks noGrp="1"/>
          </p:cNvSpPr>
          <p:nvPr>
            <p:ph idx="1"/>
          </p:nvPr>
        </p:nvSpPr>
        <p:spPr>
          <a:xfrm>
            <a:off x="0" y="1407205"/>
            <a:ext cx="8527119" cy="4624028"/>
          </a:xfrm>
        </p:spPr>
        <p:txBody>
          <a:bodyPr>
            <a:noAutofit/>
          </a:bodyPr>
          <a:lstStyle/>
          <a:p>
            <a:pPr marL="0" indent="0" algn="just">
              <a:buNone/>
            </a:pPr>
            <a:r>
              <a:rPr lang="fr-FR" sz="2400" b="1" dirty="0"/>
              <a:t> </a:t>
            </a:r>
            <a:endParaRPr lang="fr-FR" sz="2400" b="1" i="1" dirty="0"/>
          </a:p>
          <a:p>
            <a:pPr algn="just">
              <a:buFont typeface="Wingdings" panose="05000000000000000000" pitchFamily="2" charset="2"/>
              <a:buChar char="Ø"/>
            </a:pPr>
            <a:endParaRPr lang="fr-FR" sz="2400" dirty="0"/>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11</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7" name="Rectangle 6"/>
          <p:cNvSpPr/>
          <p:nvPr/>
        </p:nvSpPr>
        <p:spPr>
          <a:xfrm>
            <a:off x="251520" y="1693773"/>
            <a:ext cx="8640960" cy="4401205"/>
          </a:xfrm>
          <a:prstGeom prst="rect">
            <a:avLst/>
          </a:prstGeom>
        </p:spPr>
        <p:txBody>
          <a:bodyPr wrap="square">
            <a:spAutoFit/>
          </a:bodyPr>
          <a:lstStyle/>
          <a:p>
            <a:pPr algn="just"/>
            <a:r>
              <a:rPr lang="fr-FR" sz="2000" dirty="0"/>
              <a:t>Les tests statistiques sont des outils essentiels pour analyser les données et tirer des conclusions basées sur des preuves. Les tests se basent sur des hypothèses qu’elles doivent soit accepter ou rejeter.</a:t>
            </a:r>
          </a:p>
          <a:p>
            <a:pPr algn="just"/>
            <a:endParaRPr lang="fr-FR" sz="2000" b="1" dirty="0"/>
          </a:p>
          <a:p>
            <a:pPr algn="just"/>
            <a:r>
              <a:rPr lang="fr-FR" sz="2000" b="1" dirty="0"/>
              <a:t>Choix du Test</a:t>
            </a:r>
            <a:r>
              <a:rPr lang="fr-FR" sz="2000" dirty="0"/>
              <a:t> : Le choix du test dépend du type de données, du nombre de groupes comparés, de la distribution des données, et des hypothèses spécifiques du test.</a:t>
            </a:r>
          </a:p>
          <a:p>
            <a:pPr algn="just"/>
            <a:endParaRPr lang="fr-FR" sz="2000" dirty="0"/>
          </a:p>
          <a:p>
            <a:pPr algn="just"/>
            <a:r>
              <a:rPr lang="fr-FR" sz="2000" b="1" dirty="0"/>
              <a:t>Interprétation</a:t>
            </a:r>
            <a:r>
              <a:rPr lang="fr-FR" sz="2000" dirty="0"/>
              <a:t> : Les résultats des tests statistiques doivent être interprétés en tenant compte des hypothèses du test, du niveau de signification (alpha), et de la taille de l'effet.</a:t>
            </a:r>
          </a:p>
          <a:p>
            <a:pPr algn="just"/>
            <a:r>
              <a:rPr lang="fr-FR" sz="2000" dirty="0"/>
              <a:t>Ces tests permettent d'examiner divers aspects des données, de tester des hypothèses, et de prendre des décisions basées sur des preuves statistiques.</a:t>
            </a:r>
          </a:p>
        </p:txBody>
      </p:sp>
    </p:spTree>
    <p:extLst>
      <p:ext uri="{BB962C8B-B14F-4D97-AF65-F5344CB8AC3E}">
        <p14:creationId xmlns:p14="http://schemas.microsoft.com/office/powerpoint/2010/main" val="3509406644"/>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9" dur="500"/>
                                        <p:tgtEl>
                                          <p:spTgt spid="7">
                                            <p:txEl>
                                              <p:pRg st="2" end="2"/>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3" dur="500"/>
                                        <p:tgtEl>
                                          <p:spTgt spid="7">
                                            <p:txEl>
                                              <p:pRg st="0" end="0"/>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7" dur="500"/>
                                        <p:tgtEl>
                                          <p:spTgt spid="7">
                                            <p:txEl>
                                              <p:pRg st="4" end="4"/>
                                            </p:txEl>
                                          </p:spTgt>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randombar(horizontal)">
                                      <p:cBhvr>
                                        <p:cTn id="31"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850" y="836712"/>
            <a:ext cx="6574630" cy="431799"/>
          </a:xfrm>
        </p:spPr>
        <p:txBody>
          <a:bodyPr>
            <a:noAutofit/>
          </a:bodyPr>
          <a:lstStyle/>
          <a:p>
            <a:pPr marL="88900" algn="l" defTabSz="363538">
              <a:spcBef>
                <a:spcPts val="300"/>
              </a:spcBef>
              <a:spcAft>
                <a:spcPts val="300"/>
              </a:spcAft>
            </a:pPr>
            <a:br>
              <a:rPr lang="fr-FR" sz="2200" dirty="0"/>
            </a:br>
            <a:r>
              <a:rPr lang="fr-FR" sz="2200" dirty="0"/>
              <a:t>8. Quelques types de Tests Statistiques</a:t>
            </a:r>
            <a:br>
              <a:rPr lang="fr-FR" sz="2200" i="1" dirty="0"/>
            </a:br>
            <a:r>
              <a:rPr lang="fr-FR" sz="2200" dirty="0"/>
              <a:t> </a:t>
            </a:r>
          </a:p>
        </p:txBody>
      </p:sp>
      <p:sp>
        <p:nvSpPr>
          <p:cNvPr id="3" name="Content Placeholder 2"/>
          <p:cNvSpPr>
            <a:spLocks noGrp="1"/>
          </p:cNvSpPr>
          <p:nvPr>
            <p:ph idx="1"/>
          </p:nvPr>
        </p:nvSpPr>
        <p:spPr>
          <a:xfrm>
            <a:off x="379296" y="1517866"/>
            <a:ext cx="8463078" cy="4503422"/>
          </a:xfrm>
        </p:spPr>
        <p:txBody>
          <a:bodyPr>
            <a:noAutofit/>
          </a:bodyPr>
          <a:lstStyle/>
          <a:p>
            <a:pPr marL="0" indent="0" algn="just">
              <a:buNone/>
            </a:pPr>
            <a:r>
              <a:rPr lang="fr-FR" sz="2400" b="1" dirty="0"/>
              <a:t> </a:t>
            </a:r>
            <a:r>
              <a:rPr lang="fr-FR" sz="2000" b="1" dirty="0"/>
              <a:t>Tests paramétriques </a:t>
            </a:r>
            <a:r>
              <a:rPr lang="fr-FR" sz="2000" dirty="0"/>
              <a:t>:  Les tests paramétriques sont des tests statistiques qui reposent sur certaines hypothèses concernant les paramètres de la population d'où proviennent les données. Ces tests supposent généralement que les données suivent une distribution spécifique (souvent la distribution normale) et que les variances sont homogènes. </a:t>
            </a:r>
          </a:p>
          <a:p>
            <a:pPr marL="0" indent="0" algn="just">
              <a:buNone/>
            </a:pPr>
            <a:r>
              <a:rPr lang="fr-FR" sz="2000" dirty="0"/>
              <a:t>    </a:t>
            </a:r>
            <a:r>
              <a:rPr lang="fr-FR" sz="2000" b="1" dirty="0"/>
              <a:t>Puissance Statistique </a:t>
            </a:r>
            <a:r>
              <a:rPr lang="fr-FR" sz="2000" dirty="0"/>
              <a:t>: Ils sont généralement plus puissants que les</a:t>
            </a:r>
          </a:p>
          <a:p>
            <a:pPr marL="0" indent="0" algn="just">
              <a:buNone/>
            </a:pPr>
            <a:r>
              <a:rPr lang="fr-FR" sz="2000" dirty="0"/>
              <a:t>    tests non paramétriques lorsqu'ils sont utilisés correctement, c'est-à-</a:t>
            </a:r>
          </a:p>
          <a:p>
            <a:pPr marL="0" indent="0" algn="just">
              <a:buNone/>
            </a:pPr>
            <a:r>
              <a:rPr lang="fr-FR" sz="2000" dirty="0"/>
              <a:t>    dire lorsque les hypothèses sont respectées.</a:t>
            </a:r>
          </a:p>
          <a:p>
            <a:pPr marL="0" indent="0" algn="just">
              <a:buNone/>
            </a:pPr>
            <a:r>
              <a:rPr lang="fr-FR" sz="2000" dirty="0"/>
              <a:t>    </a:t>
            </a:r>
            <a:r>
              <a:rPr lang="fr-FR" sz="2000" b="1" dirty="0"/>
              <a:t>Interprétation</a:t>
            </a:r>
            <a:r>
              <a:rPr lang="fr-FR" sz="2000" dirty="0"/>
              <a:t> : Ils fournissent des estimations précises des</a:t>
            </a:r>
          </a:p>
          <a:p>
            <a:pPr marL="0" indent="0" algn="just">
              <a:buNone/>
            </a:pPr>
            <a:r>
              <a:rPr lang="fr-FR" sz="2000" dirty="0"/>
              <a:t>    paramètres et des relations entre les variables.</a:t>
            </a:r>
          </a:p>
          <a:p>
            <a:pPr marL="0" indent="0" algn="just">
              <a:buNone/>
            </a:pPr>
            <a:endParaRPr lang="fr-FR" sz="2000" b="1" dirty="0"/>
          </a:p>
          <a:p>
            <a:pPr marL="0" indent="0" algn="just">
              <a:buNone/>
            </a:pPr>
            <a:r>
              <a:rPr lang="fr-FR" sz="2000" b="1" dirty="0"/>
              <a:t>EXEMPLES : Test de comparaison de moyenne, test de variance, test de normalité, test de corrélation, ….</a:t>
            </a:r>
          </a:p>
          <a:p>
            <a:pPr marL="0" indent="0" algn="just">
              <a:buNone/>
            </a:pPr>
            <a:r>
              <a:rPr lang="fr-FR" sz="2000" dirty="0"/>
              <a:t> </a:t>
            </a:r>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12</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Tree>
    <p:extLst>
      <p:ext uri="{BB962C8B-B14F-4D97-AF65-F5344CB8AC3E}">
        <p14:creationId xmlns:p14="http://schemas.microsoft.com/office/powerpoint/2010/main" val="264225823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68" y="908720"/>
            <a:ext cx="7102152" cy="314181"/>
          </a:xfrm>
        </p:spPr>
        <p:txBody>
          <a:bodyPr>
            <a:noAutofit/>
          </a:bodyPr>
          <a:lstStyle/>
          <a:p>
            <a:pPr marL="88900" algn="l" defTabSz="363538">
              <a:spcBef>
                <a:spcPts val="300"/>
              </a:spcBef>
              <a:spcAft>
                <a:spcPts val="300"/>
              </a:spcAft>
            </a:pPr>
            <a:br>
              <a:rPr lang="fr-FR" sz="2200" dirty="0"/>
            </a:br>
            <a:r>
              <a:rPr lang="fr-FR" sz="2200" dirty="0"/>
              <a:t>8. Quelques types de Tests Statistiques</a:t>
            </a:r>
            <a:br>
              <a:rPr lang="fr-FR" sz="2200" i="1" dirty="0"/>
            </a:br>
            <a:r>
              <a:rPr lang="fr-FR" sz="2200" dirty="0"/>
              <a:t> </a:t>
            </a:r>
          </a:p>
        </p:txBody>
      </p:sp>
      <p:sp>
        <p:nvSpPr>
          <p:cNvPr id="3" name="Content Placeholder 2"/>
          <p:cNvSpPr>
            <a:spLocks noGrp="1"/>
          </p:cNvSpPr>
          <p:nvPr>
            <p:ph idx="1"/>
          </p:nvPr>
        </p:nvSpPr>
        <p:spPr>
          <a:xfrm>
            <a:off x="379296" y="1301842"/>
            <a:ext cx="8463078" cy="4935470"/>
          </a:xfrm>
        </p:spPr>
        <p:txBody>
          <a:bodyPr>
            <a:noAutofit/>
          </a:bodyPr>
          <a:lstStyle/>
          <a:p>
            <a:pPr marL="0" indent="0" algn="just">
              <a:buNone/>
            </a:pPr>
            <a:r>
              <a:rPr lang="fr-FR" sz="2400" b="1" dirty="0"/>
              <a:t> </a:t>
            </a:r>
            <a:r>
              <a:rPr lang="fr-FR" sz="2000" b="1" dirty="0"/>
              <a:t>Tests non paramétriques </a:t>
            </a:r>
            <a:r>
              <a:rPr lang="fr-FR" sz="2000" dirty="0"/>
              <a:t>: Les tests non paramétriques sont des méthodes statistiques qui ne nécessitent pas que les données suivent une distribution normale ou que les variances soient homogènes. Ils sont particulièrement utiles lorsque les hypothèses des tests paramétriques ne sont pas respectées ou lorsque les données sont ordinales ou catégorielles.</a:t>
            </a:r>
          </a:p>
          <a:p>
            <a:pPr marL="0" indent="0" algn="just">
              <a:buNone/>
            </a:pPr>
            <a:r>
              <a:rPr lang="fr-FR" sz="2000" dirty="0"/>
              <a:t>    </a:t>
            </a:r>
            <a:r>
              <a:rPr lang="fr-FR" sz="2000" b="1" dirty="0"/>
              <a:t>Moins Puissants </a:t>
            </a:r>
            <a:r>
              <a:rPr lang="fr-FR" sz="2000" dirty="0"/>
              <a:t>: Ils sont généralement moins puissants que les tests</a:t>
            </a:r>
          </a:p>
          <a:p>
            <a:pPr marL="0" indent="0" algn="just">
              <a:buNone/>
            </a:pPr>
            <a:r>
              <a:rPr lang="fr-FR" sz="2000" dirty="0"/>
              <a:t>    paramétriques lorsque les hypothèses des tests paramétriques sont</a:t>
            </a:r>
          </a:p>
          <a:p>
            <a:pPr marL="0" indent="0" algn="just">
              <a:buNone/>
            </a:pPr>
            <a:r>
              <a:rPr lang="fr-FR" sz="2000" dirty="0"/>
              <a:t>    respectées.</a:t>
            </a:r>
          </a:p>
          <a:p>
            <a:pPr marL="0" indent="0" algn="just">
              <a:buNone/>
            </a:pPr>
            <a:r>
              <a:rPr lang="fr-FR" sz="2000" b="1" dirty="0"/>
              <a:t>    Moins d'Information </a:t>
            </a:r>
            <a:r>
              <a:rPr lang="fr-FR" sz="2000" dirty="0"/>
              <a:t>: Ils ne fournissent pas toujours des informations</a:t>
            </a:r>
          </a:p>
          <a:p>
            <a:pPr marL="0" indent="0" algn="just">
              <a:buNone/>
            </a:pPr>
            <a:r>
              <a:rPr lang="fr-FR" sz="2000" dirty="0"/>
              <a:t>    détaillées sur les paramètres de la population</a:t>
            </a:r>
          </a:p>
          <a:p>
            <a:pPr marL="0" indent="0" algn="just">
              <a:buNone/>
            </a:pPr>
            <a:endParaRPr lang="fr-FR" sz="2000" b="1" dirty="0"/>
          </a:p>
          <a:p>
            <a:pPr marL="0" indent="0" algn="just">
              <a:buNone/>
            </a:pPr>
            <a:r>
              <a:rPr lang="fr-FR" sz="2000" b="1" dirty="0"/>
              <a:t>EXEMPLES : Test exact de </a:t>
            </a:r>
            <a:r>
              <a:rPr lang="fr-FR" sz="2000" b="1" dirty="0" err="1"/>
              <a:t>fisher</a:t>
            </a:r>
            <a:r>
              <a:rPr lang="fr-FR" sz="2000" b="1" dirty="0"/>
              <a:t>, Test de </a:t>
            </a:r>
            <a:r>
              <a:rPr lang="fr-FR" sz="2000" b="1" dirty="0" err="1"/>
              <a:t>spearman</a:t>
            </a:r>
            <a:r>
              <a:rPr lang="fr-FR" sz="2000" b="1" dirty="0"/>
              <a:t>, Test de Mann-Whitney U, … </a:t>
            </a:r>
          </a:p>
          <a:p>
            <a:pPr marL="0" indent="0" algn="just">
              <a:buNone/>
            </a:pPr>
            <a:r>
              <a:rPr lang="fr-FR" sz="2000" dirty="0"/>
              <a:t> </a:t>
            </a:r>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13</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Tree>
    <p:extLst>
      <p:ext uri="{BB962C8B-B14F-4D97-AF65-F5344CB8AC3E}">
        <p14:creationId xmlns:p14="http://schemas.microsoft.com/office/powerpoint/2010/main" val="1335811179"/>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080" y="808848"/>
            <a:ext cx="6833776" cy="799307"/>
          </a:xfrm>
        </p:spPr>
        <p:txBody>
          <a:bodyPr>
            <a:noAutofit/>
          </a:bodyPr>
          <a:lstStyle/>
          <a:p>
            <a:pPr marL="88900" algn="l" defTabSz="363538">
              <a:spcBef>
                <a:spcPts val="300"/>
              </a:spcBef>
              <a:spcAft>
                <a:spcPts val="300"/>
              </a:spcAft>
            </a:pPr>
            <a:br>
              <a:rPr lang="fr-FR" sz="2000" dirty="0"/>
            </a:br>
            <a:r>
              <a:rPr lang="fr-FR" sz="2000" dirty="0"/>
              <a:t>9. Différence entre analyse de données, interprétation des données et la rédaction du rapport d’analyse.</a:t>
            </a:r>
            <a:br>
              <a:rPr lang="fr-FR" sz="2000" dirty="0"/>
            </a:br>
            <a:r>
              <a:rPr lang="fr-FR" sz="2000" dirty="0"/>
              <a:t> </a:t>
            </a:r>
          </a:p>
        </p:txBody>
      </p:sp>
      <p:sp>
        <p:nvSpPr>
          <p:cNvPr id="3" name="Content Placeholder 2"/>
          <p:cNvSpPr>
            <a:spLocks noGrp="1"/>
          </p:cNvSpPr>
          <p:nvPr>
            <p:ph idx="1"/>
          </p:nvPr>
        </p:nvSpPr>
        <p:spPr>
          <a:xfrm>
            <a:off x="755576" y="1801811"/>
            <a:ext cx="8087580" cy="4651525"/>
          </a:xfrm>
        </p:spPr>
        <p:txBody>
          <a:bodyPr>
            <a:noAutofit/>
          </a:bodyPr>
          <a:lstStyle/>
          <a:p>
            <a:pPr marL="0" indent="0" algn="just">
              <a:buNone/>
            </a:pPr>
            <a:r>
              <a:rPr lang="fr-FR" sz="2000" b="1" dirty="0"/>
              <a:t>L’analyse des données regroupe surtout un ensemble de méthodes statistiques susceptibles de «faire parler» les données.</a:t>
            </a:r>
          </a:p>
          <a:p>
            <a:pPr marL="0" indent="0" algn="just">
              <a:buNone/>
            </a:pPr>
            <a:endParaRPr lang="fr-FR" sz="2000" b="1" dirty="0"/>
          </a:p>
          <a:p>
            <a:pPr marL="0" indent="0" algn="just">
              <a:buNone/>
            </a:pPr>
            <a:r>
              <a:rPr lang="fr-FR" sz="2000" b="1" i="1" dirty="0">
                <a:solidFill>
                  <a:srgbClr val="C00000"/>
                </a:solidFill>
              </a:rPr>
              <a:t>Analyse de données  </a:t>
            </a:r>
            <a:r>
              <a:rPr lang="fr-FR" sz="2000" b="1" i="1" dirty="0">
                <a:solidFill>
                  <a:schemeClr val="accent4">
                    <a:lumMod val="50000"/>
                  </a:schemeClr>
                </a:solidFill>
              </a:rPr>
              <a:t>=</a:t>
            </a:r>
            <a:r>
              <a:rPr lang="fr-FR" sz="2000" b="1" i="1" dirty="0">
                <a:solidFill>
                  <a:srgbClr val="00B050"/>
                </a:solidFill>
              </a:rPr>
              <a:t> </a:t>
            </a:r>
            <a:r>
              <a:rPr lang="fr-FR" sz="2000" b="1" i="1" dirty="0">
                <a:solidFill>
                  <a:schemeClr val="accent6">
                    <a:lumMod val="50000"/>
                  </a:schemeClr>
                </a:solidFill>
              </a:rPr>
              <a:t>accepter de perdre du détail des informations pour gagner en signification</a:t>
            </a:r>
          </a:p>
          <a:p>
            <a:pPr marL="0" indent="0" algn="just">
              <a:buNone/>
            </a:pPr>
            <a:endParaRPr lang="fr-FR" sz="2000" b="1" i="1" dirty="0">
              <a:solidFill>
                <a:schemeClr val="accent6">
                  <a:lumMod val="50000"/>
                </a:schemeClr>
              </a:solidFill>
            </a:endParaRPr>
          </a:p>
          <a:p>
            <a:pPr marL="0" indent="0" algn="just">
              <a:buNone/>
            </a:pPr>
            <a:r>
              <a:rPr lang="fr-FR" sz="2000" b="1" i="1" dirty="0">
                <a:solidFill>
                  <a:srgbClr val="C00000"/>
                </a:solidFill>
              </a:rPr>
              <a:t>Interprétation des données </a:t>
            </a:r>
            <a:r>
              <a:rPr lang="fr-FR" sz="2000" b="1" i="1" dirty="0">
                <a:solidFill>
                  <a:schemeClr val="accent6">
                    <a:lumMod val="50000"/>
                  </a:schemeClr>
                </a:solidFill>
              </a:rPr>
              <a:t>= </a:t>
            </a:r>
            <a:r>
              <a:rPr lang="fr-FR" sz="2000" dirty="0"/>
              <a:t> </a:t>
            </a:r>
            <a:r>
              <a:rPr lang="fr-FR" sz="2000" b="1" i="1" dirty="0">
                <a:solidFill>
                  <a:schemeClr val="accent6">
                    <a:lumMod val="50000"/>
                  </a:schemeClr>
                </a:solidFill>
              </a:rPr>
              <a:t>transformer les résultats des analyses en conclusions significatives et exploitables</a:t>
            </a:r>
          </a:p>
          <a:p>
            <a:pPr marL="0" indent="0" algn="just">
              <a:buNone/>
            </a:pPr>
            <a:endParaRPr lang="fr-FR" sz="2000" b="1" i="1" dirty="0">
              <a:solidFill>
                <a:schemeClr val="accent6">
                  <a:lumMod val="50000"/>
                </a:schemeClr>
              </a:solidFill>
            </a:endParaRPr>
          </a:p>
          <a:p>
            <a:pPr marL="0" indent="0" algn="just">
              <a:buNone/>
            </a:pPr>
            <a:r>
              <a:rPr lang="fr-FR" sz="2000" b="1" dirty="0">
                <a:solidFill>
                  <a:srgbClr val="FF0000"/>
                </a:solidFill>
              </a:rPr>
              <a:t>Rapport d’analyse </a:t>
            </a:r>
            <a:r>
              <a:rPr lang="fr-FR" sz="2000" dirty="0"/>
              <a:t>= </a:t>
            </a:r>
            <a:r>
              <a:rPr lang="fr-FR" sz="2000" b="1" i="1" dirty="0">
                <a:solidFill>
                  <a:schemeClr val="accent6">
                    <a:lumMod val="50000"/>
                  </a:schemeClr>
                </a:solidFill>
              </a:rPr>
              <a:t>communiquer efficacement les résultats de l'analyse à travers un document bien structuré.</a:t>
            </a:r>
          </a:p>
          <a:p>
            <a:pPr marL="0" indent="0" algn="just">
              <a:buNone/>
            </a:pPr>
            <a:endParaRPr lang="fr-FR" sz="2000" b="1" i="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02C702AE-1502-43AE-8DBA-2BCAD3408EF2}" type="slidenum">
              <a:rPr lang="fr-FR" smtClean="0"/>
              <a:pPr/>
              <a:t>14</a:t>
            </a:fld>
            <a:endParaRPr lang="fr-FR"/>
          </a:p>
        </p:txBody>
      </p:sp>
      <p:sp>
        <p:nvSpPr>
          <p:cNvPr id="5" name="Content Placeholder 4"/>
          <p:cNvSpPr>
            <a:spLocks noGrp="1"/>
          </p:cNvSpPr>
          <p:nvPr>
            <p:ph sz="quarter" idx="13"/>
          </p:nvPr>
        </p:nvSpPr>
        <p:spPr>
          <a:xfrm>
            <a:off x="2394442" y="144462"/>
            <a:ext cx="4559484"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Tree>
    <p:extLst>
      <p:ext uri="{BB962C8B-B14F-4D97-AF65-F5344CB8AC3E}">
        <p14:creationId xmlns:p14="http://schemas.microsoft.com/office/powerpoint/2010/main" val="2454332611"/>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rme 2">
            <a:extLst>
              <a:ext uri="{FF2B5EF4-FFF2-40B4-BE49-F238E27FC236}">
                <a16:creationId xmlns:a16="http://schemas.microsoft.com/office/drawing/2014/main" id="{90782D16-951F-410C-A02A-6632C86469E3}"/>
              </a:ext>
            </a:extLst>
          </p:cNvPr>
          <p:cNvSpPr>
            <a:spLocks/>
          </p:cNvSpPr>
          <p:nvPr/>
        </p:nvSpPr>
        <p:spPr bwMode="auto">
          <a:xfrm>
            <a:off x="179512" y="1556791"/>
            <a:ext cx="8784976" cy="936105"/>
          </a:xfrm>
          <a:prstGeom prst="rect">
            <a:avLst/>
          </a:prstGeom>
          <a:noFill/>
          <a:ln w="9525">
            <a:noFill/>
            <a:miter lim="800000"/>
            <a:headEnd/>
            <a:tailEnd/>
          </a:ln>
        </p:spPr>
        <p:txBody>
          <a:bodyPr/>
          <a:lstStyle/>
          <a:p>
            <a:pPr algn="ctr" fontAlgn="base">
              <a:spcBef>
                <a:spcPct val="20000"/>
              </a:spcBef>
              <a:spcAft>
                <a:spcPct val="0"/>
              </a:spcAft>
              <a:buClr>
                <a:srgbClr val="0BD0D9"/>
              </a:buClr>
              <a:buSzPct val="95000"/>
              <a:buFont typeface="Wingdings 2" pitchFamily="18" charset="2"/>
              <a:buNone/>
              <a:defRPr/>
            </a:pPr>
            <a:r>
              <a:rPr lang="fr-CA" sz="4000" b="1" dirty="0">
                <a:ln w="0"/>
                <a:solidFill>
                  <a:schemeClr val="accent1">
                    <a:lumMod val="50000"/>
                  </a:schemeClr>
                </a:solidFill>
                <a:effectLst>
                  <a:outerShdw blurRad="38100" dist="19050" dir="2700000" algn="tl" rotWithShape="0">
                    <a:schemeClr val="dk1">
                      <a:alpha val="40000"/>
                    </a:schemeClr>
                  </a:outerShdw>
                </a:effectLst>
                <a:latin typeface="Calibri" pitchFamily="34" charset="0"/>
              </a:rPr>
              <a:t>Wa fonda goy </a:t>
            </a:r>
            <a:r>
              <a:rPr lang="fr-CA" sz="4000" b="1" dirty="0" err="1">
                <a:ln w="0"/>
                <a:solidFill>
                  <a:schemeClr val="accent1">
                    <a:lumMod val="50000"/>
                  </a:schemeClr>
                </a:solidFill>
                <a:effectLst>
                  <a:outerShdw blurRad="38100" dist="19050" dir="2700000" algn="tl" rotWithShape="0">
                    <a:schemeClr val="dk1">
                      <a:alpha val="40000"/>
                    </a:schemeClr>
                  </a:outerShdw>
                </a:effectLst>
                <a:latin typeface="Calibri" pitchFamily="34" charset="0"/>
              </a:rPr>
              <a:t>aran</a:t>
            </a:r>
            <a:r>
              <a:rPr lang="fr-CA" sz="4000" b="1" dirty="0">
                <a:ln w="0"/>
                <a:solidFill>
                  <a:schemeClr val="accent1">
                    <a:lumMod val="50000"/>
                  </a:schemeClr>
                </a:solidFill>
                <a:effectLst>
                  <a:outerShdw blurRad="38100" dist="19050" dir="2700000" algn="tl" rotWithShape="0">
                    <a:schemeClr val="dk1">
                      <a:alpha val="40000"/>
                    </a:schemeClr>
                  </a:outerShdw>
                </a:effectLst>
                <a:latin typeface="Calibri" pitchFamily="34" charset="0"/>
              </a:rPr>
              <a:t> </a:t>
            </a:r>
            <a:r>
              <a:rPr lang="fr-CA" sz="4000" b="1" dirty="0" err="1">
                <a:ln w="0"/>
                <a:solidFill>
                  <a:schemeClr val="accent1">
                    <a:lumMod val="50000"/>
                  </a:schemeClr>
                </a:solidFill>
                <a:effectLst>
                  <a:outerShdw blurRad="38100" dist="19050" dir="2700000" algn="tl" rotWithShape="0">
                    <a:schemeClr val="dk1">
                      <a:alpha val="40000"/>
                    </a:schemeClr>
                  </a:outerShdw>
                </a:effectLst>
                <a:latin typeface="Calibri" pitchFamily="34" charset="0"/>
              </a:rPr>
              <a:t>kam</a:t>
            </a:r>
            <a:r>
              <a:rPr lang="fr-CA" sz="4000" b="1" dirty="0">
                <a:ln w="0"/>
                <a:solidFill>
                  <a:schemeClr val="accent1">
                    <a:lumMod val="50000"/>
                  </a:schemeClr>
                </a:solidFill>
                <a:effectLst>
                  <a:outerShdw blurRad="38100" dist="19050" dir="2700000" algn="tl" rotWithShape="0">
                    <a:schemeClr val="dk1">
                      <a:alpha val="40000"/>
                    </a:schemeClr>
                  </a:outerShdw>
                </a:effectLst>
                <a:latin typeface="Calibri" pitchFamily="34" charset="0"/>
              </a:rPr>
              <a:t> ka </a:t>
            </a:r>
            <a:r>
              <a:rPr lang="fr-CA" sz="4000" b="1" dirty="0" err="1">
                <a:ln w="0"/>
                <a:solidFill>
                  <a:schemeClr val="accent1">
                    <a:lumMod val="50000"/>
                  </a:schemeClr>
                </a:solidFill>
                <a:effectLst>
                  <a:outerShdw blurRad="38100" dist="19050" dir="2700000" algn="tl" rotWithShape="0">
                    <a:schemeClr val="dk1">
                      <a:alpha val="40000"/>
                    </a:schemeClr>
                  </a:outerShdw>
                </a:effectLst>
                <a:latin typeface="Calibri" pitchFamily="34" charset="0"/>
              </a:rPr>
              <a:t>ga</a:t>
            </a:r>
            <a:r>
              <a:rPr lang="fr-CA" sz="4000" b="1" dirty="0">
                <a:ln w="0"/>
                <a:solidFill>
                  <a:schemeClr val="accent1">
                    <a:lumMod val="50000"/>
                  </a:schemeClr>
                </a:solidFill>
                <a:effectLst>
                  <a:outerShdw blurRad="38100" dist="19050" dir="2700000" algn="tl" rotWithShape="0">
                    <a:schemeClr val="dk1">
                      <a:alpha val="40000"/>
                    </a:schemeClr>
                  </a:outerShdw>
                </a:effectLst>
                <a:latin typeface="Calibri" pitchFamily="34" charset="0"/>
              </a:rPr>
              <a:t> aï </a:t>
            </a:r>
            <a:r>
              <a:rPr lang="fr-CA" sz="4000" b="1" dirty="0" err="1">
                <a:ln w="0"/>
                <a:solidFill>
                  <a:schemeClr val="accent1">
                    <a:lumMod val="50000"/>
                  </a:schemeClr>
                </a:solidFill>
                <a:effectLst>
                  <a:outerShdw blurRad="38100" dist="19050" dir="2700000" algn="tl" rotWithShape="0">
                    <a:schemeClr val="dk1">
                      <a:alpha val="40000"/>
                    </a:schemeClr>
                  </a:outerShdw>
                </a:effectLst>
                <a:latin typeface="Calibri" pitchFamily="34" charset="0"/>
              </a:rPr>
              <a:t>hangane</a:t>
            </a:r>
            <a:endParaRPr lang="fr-CA" sz="4000" b="1" dirty="0">
              <a:ln w="0"/>
              <a:solidFill>
                <a:schemeClr val="accent1">
                  <a:lumMod val="50000"/>
                </a:schemeClr>
              </a:solidFill>
              <a:effectLst>
                <a:outerShdw blurRad="38100" dist="19050" dir="2700000" algn="tl" rotWithShape="0">
                  <a:schemeClr val="dk1">
                    <a:alpha val="40000"/>
                  </a:schemeClr>
                </a:outerShdw>
              </a:effectLst>
              <a:latin typeface="Calibri" pitchFamily="34" charset="0"/>
            </a:endParaRPr>
          </a:p>
        </p:txBody>
      </p:sp>
      <p:grpSp>
        <p:nvGrpSpPr>
          <p:cNvPr id="7" name="Group 42">
            <a:extLst>
              <a:ext uri="{FF2B5EF4-FFF2-40B4-BE49-F238E27FC236}">
                <a16:creationId xmlns:a16="http://schemas.microsoft.com/office/drawing/2014/main" id="{C59BCD19-87EE-46CD-8251-5A64493344B1}"/>
              </a:ext>
            </a:extLst>
          </p:cNvPr>
          <p:cNvGrpSpPr>
            <a:grpSpLocks/>
          </p:cNvGrpSpPr>
          <p:nvPr/>
        </p:nvGrpSpPr>
        <p:grpSpPr bwMode="auto">
          <a:xfrm>
            <a:off x="8172450" y="6669088"/>
            <a:ext cx="971550" cy="188912"/>
            <a:chOff x="48" y="192"/>
            <a:chExt cx="929" cy="153"/>
          </a:xfrm>
        </p:grpSpPr>
        <p:sp>
          <p:nvSpPr>
            <p:cNvPr id="8" name="AutoShape 41">
              <a:extLst>
                <a:ext uri="{FF2B5EF4-FFF2-40B4-BE49-F238E27FC236}">
                  <a16:creationId xmlns:a16="http://schemas.microsoft.com/office/drawing/2014/main" id="{E5941E02-7291-4671-91C6-B4ED5B8305CE}"/>
                </a:ext>
              </a:extLst>
            </p:cNvPr>
            <p:cNvSpPr>
              <a:spLocks noChangeArrowheads="1"/>
            </p:cNvSpPr>
            <p:nvPr/>
          </p:nvSpPr>
          <p:spPr bwMode="auto">
            <a:xfrm>
              <a:off x="48" y="192"/>
              <a:ext cx="929" cy="153"/>
            </a:xfrm>
            <a:prstGeom prst="actionButtonBlank">
              <a:avLst/>
            </a:prstGeom>
            <a:solidFill>
              <a:srgbClr val="FFFFFF"/>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fr-FR" altLang="fr-FR" b="1">
                <a:solidFill>
                  <a:prstClr val="black"/>
                </a:solidFill>
              </a:endParaRPr>
            </a:p>
          </p:txBody>
        </p:sp>
        <p:grpSp>
          <p:nvGrpSpPr>
            <p:cNvPr id="9" name="Group 40">
              <a:extLst>
                <a:ext uri="{FF2B5EF4-FFF2-40B4-BE49-F238E27FC236}">
                  <a16:creationId xmlns:a16="http://schemas.microsoft.com/office/drawing/2014/main" id="{1175B6BF-4C5D-446C-8101-A7B733C5967A}"/>
                </a:ext>
              </a:extLst>
            </p:cNvPr>
            <p:cNvGrpSpPr>
              <a:grpSpLocks/>
            </p:cNvGrpSpPr>
            <p:nvPr/>
          </p:nvGrpSpPr>
          <p:grpSpPr bwMode="auto">
            <a:xfrm>
              <a:off x="56" y="201"/>
              <a:ext cx="912" cy="135"/>
              <a:chOff x="185" y="195"/>
              <a:chExt cx="914" cy="135"/>
            </a:xfrm>
          </p:grpSpPr>
          <p:sp>
            <p:nvSpPr>
              <p:cNvPr id="10" name="Rectangle 37">
                <a:extLst>
                  <a:ext uri="{FF2B5EF4-FFF2-40B4-BE49-F238E27FC236}">
                    <a16:creationId xmlns:a16="http://schemas.microsoft.com/office/drawing/2014/main" id="{8380AD9E-6C83-4667-A1DF-6569B8D5CD76}"/>
                  </a:ext>
                </a:extLst>
              </p:cNvPr>
              <p:cNvSpPr>
                <a:spLocks noChangeArrowheads="1"/>
              </p:cNvSpPr>
              <p:nvPr/>
            </p:nvSpPr>
            <p:spPr bwMode="auto">
              <a:xfrm>
                <a:off x="185" y="197"/>
                <a:ext cx="914" cy="1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fr-FR" altLang="fr-FR" b="1">
                  <a:solidFill>
                    <a:prstClr val="black"/>
                  </a:solidFill>
                </a:endParaRPr>
              </a:p>
            </p:txBody>
          </p:sp>
          <p:pic>
            <p:nvPicPr>
              <p:cNvPr id="11" name="Picture 36" descr="SOFRECO">
                <a:extLst>
                  <a:ext uri="{FF2B5EF4-FFF2-40B4-BE49-F238E27FC236}">
                    <a16:creationId xmlns:a16="http://schemas.microsoft.com/office/drawing/2014/main" id="{D67EAD1B-2C96-4CA4-8316-3F867CEB47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 y="195"/>
                <a:ext cx="90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2" name="Forme 2">
            <a:extLst>
              <a:ext uri="{FF2B5EF4-FFF2-40B4-BE49-F238E27FC236}">
                <a16:creationId xmlns:a16="http://schemas.microsoft.com/office/drawing/2014/main" id="{2C45361A-595A-42DA-969E-9D5AB3B48A59}"/>
              </a:ext>
            </a:extLst>
          </p:cNvPr>
          <p:cNvSpPr>
            <a:spLocks/>
          </p:cNvSpPr>
          <p:nvPr/>
        </p:nvSpPr>
        <p:spPr bwMode="auto">
          <a:xfrm>
            <a:off x="184583" y="2204863"/>
            <a:ext cx="8784976" cy="936105"/>
          </a:xfrm>
          <a:prstGeom prst="rect">
            <a:avLst/>
          </a:prstGeom>
          <a:noFill/>
          <a:ln w="9525">
            <a:noFill/>
            <a:miter lim="800000"/>
            <a:headEnd/>
            <a:tailEnd/>
          </a:ln>
        </p:spPr>
        <p:txBody>
          <a:bodyPr/>
          <a:lstStyle/>
          <a:p>
            <a:pPr algn="ctr" fontAlgn="base">
              <a:spcBef>
                <a:spcPct val="20000"/>
              </a:spcBef>
              <a:spcAft>
                <a:spcPct val="0"/>
              </a:spcAft>
              <a:buClr>
                <a:srgbClr val="0BD0D9"/>
              </a:buClr>
              <a:buSzPct val="95000"/>
              <a:buFont typeface="Wingdings 2" pitchFamily="18" charset="2"/>
              <a:buNone/>
              <a:defRPr/>
            </a:pPr>
            <a:r>
              <a:rPr lang="sv-SE" sz="4000" b="1" dirty="0">
                <a:ln w="0"/>
                <a:solidFill>
                  <a:schemeClr val="accent6">
                    <a:lumMod val="75000"/>
                  </a:schemeClr>
                </a:solidFill>
                <a:effectLst>
                  <a:outerShdw blurRad="38100" dist="19050" dir="2700000" algn="tl" rotWithShape="0">
                    <a:schemeClr val="dk1">
                      <a:alpha val="40000"/>
                    </a:schemeClr>
                  </a:outerShdw>
                </a:effectLst>
                <a:latin typeface="Calibri" pitchFamily="34" charset="0"/>
              </a:rPr>
              <a:t>Na gode da kou ka bani hankalin kou</a:t>
            </a:r>
            <a:endParaRPr lang="fr-CA" sz="4000" b="1" dirty="0">
              <a:ln w="0"/>
              <a:solidFill>
                <a:schemeClr val="accent6">
                  <a:lumMod val="75000"/>
                </a:schemeClr>
              </a:solidFill>
              <a:effectLst>
                <a:outerShdw blurRad="38100" dist="19050" dir="2700000" algn="tl" rotWithShape="0">
                  <a:schemeClr val="dk1">
                    <a:alpha val="40000"/>
                  </a:schemeClr>
                </a:outerShdw>
              </a:effectLst>
              <a:latin typeface="Calibri" pitchFamily="34" charset="0"/>
            </a:endParaRPr>
          </a:p>
        </p:txBody>
      </p:sp>
      <p:sp>
        <p:nvSpPr>
          <p:cNvPr id="13" name="Forme 2">
            <a:extLst>
              <a:ext uri="{FF2B5EF4-FFF2-40B4-BE49-F238E27FC236}">
                <a16:creationId xmlns:a16="http://schemas.microsoft.com/office/drawing/2014/main" id="{1B4F30C4-0278-4E91-930A-109066B3E455}"/>
              </a:ext>
            </a:extLst>
          </p:cNvPr>
          <p:cNvSpPr>
            <a:spLocks/>
          </p:cNvSpPr>
          <p:nvPr/>
        </p:nvSpPr>
        <p:spPr bwMode="auto">
          <a:xfrm>
            <a:off x="184822" y="2852935"/>
            <a:ext cx="8784976" cy="936105"/>
          </a:xfrm>
          <a:prstGeom prst="rect">
            <a:avLst/>
          </a:prstGeom>
          <a:noFill/>
          <a:ln w="9525">
            <a:noFill/>
            <a:miter lim="800000"/>
            <a:headEnd/>
            <a:tailEnd/>
          </a:ln>
        </p:spPr>
        <p:txBody>
          <a:bodyPr/>
          <a:lstStyle/>
          <a:p>
            <a:pPr algn="ctr" fontAlgn="base">
              <a:spcBef>
                <a:spcPct val="20000"/>
              </a:spcBef>
              <a:spcAft>
                <a:spcPct val="0"/>
              </a:spcAft>
              <a:buClr>
                <a:srgbClr val="0BD0D9"/>
              </a:buClr>
              <a:buSzPct val="95000"/>
              <a:buFont typeface="Wingdings 2" pitchFamily="18" charset="2"/>
              <a:buNone/>
              <a:defRPr/>
            </a:pPr>
            <a:r>
              <a:rPr lang="fr-CA" sz="4000" b="1" dirty="0">
                <a:ln w="0"/>
                <a:solidFill>
                  <a:schemeClr val="accent4">
                    <a:lumMod val="75000"/>
                  </a:schemeClr>
                </a:solidFill>
                <a:effectLst>
                  <a:outerShdw blurRad="38100" dist="19050" dir="2700000" algn="tl" rotWithShape="0">
                    <a:schemeClr val="dk1">
                      <a:alpha val="40000"/>
                    </a:schemeClr>
                  </a:outerShdw>
                </a:effectLst>
                <a:latin typeface="Calibri" pitchFamily="34" charset="0"/>
              </a:rPr>
              <a:t>Merci de votre attention</a:t>
            </a:r>
          </a:p>
        </p:txBody>
      </p:sp>
      <p:grpSp>
        <p:nvGrpSpPr>
          <p:cNvPr id="14" name="Groupe 13"/>
          <p:cNvGrpSpPr/>
          <p:nvPr/>
        </p:nvGrpSpPr>
        <p:grpSpPr>
          <a:xfrm>
            <a:off x="6983413" y="0"/>
            <a:ext cx="2160587" cy="720725"/>
            <a:chOff x="6983413" y="0"/>
            <a:chExt cx="2190482" cy="720725"/>
          </a:xfrm>
        </p:grpSpPr>
        <p:grpSp>
          <p:nvGrpSpPr>
            <p:cNvPr id="15" name="Group 4"/>
            <p:cNvGrpSpPr>
              <a:grpSpLocks noChangeAspect="1"/>
            </p:cNvGrpSpPr>
            <p:nvPr/>
          </p:nvGrpSpPr>
          <p:grpSpPr bwMode="auto">
            <a:xfrm>
              <a:off x="6983413" y="0"/>
              <a:ext cx="2160587" cy="720725"/>
              <a:chOff x="4399" y="0"/>
              <a:chExt cx="1361" cy="454"/>
            </a:xfrm>
          </p:grpSpPr>
          <p:sp>
            <p:nvSpPr>
              <p:cNvPr id="17"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b="1"/>
              </a:p>
            </p:txBody>
          </p:sp>
          <p:pic>
            <p:nvPicPr>
              <p:cNvPr id="1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87312" y="4076936"/>
            <a:ext cx="4277176" cy="2016224"/>
          </a:xfrm>
          <a:prstGeom prst="rect">
            <a:avLst/>
          </a:prstGeom>
        </p:spPr>
      </p:pic>
    </p:spTree>
    <p:extLst>
      <p:ext uri="{BB962C8B-B14F-4D97-AF65-F5344CB8AC3E}">
        <p14:creationId xmlns:p14="http://schemas.microsoft.com/office/powerpoint/2010/main" val="24964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0-#ppt_w/2"/>
                                          </p:val>
                                        </p:tav>
                                        <p:tav tm="100000">
                                          <p:val>
                                            <p:strVal val="#ppt_x"/>
                                          </p:val>
                                        </p:tav>
                                      </p:tavLst>
                                    </p:anim>
                                    <p:anim calcmode="lin" valueType="num">
                                      <p:cBhvr additive="base">
                                        <p:cTn id="17" dur="500" fill="hold"/>
                                        <p:tgtEl>
                                          <p:spTgt spid="1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9"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2</a:t>
            </a:fld>
            <a:endParaRPr lang="fr-FR"/>
          </a:p>
        </p:txBody>
      </p:sp>
      <p:sp>
        <p:nvSpPr>
          <p:cNvPr id="5" name="ZoneTexte 4"/>
          <p:cNvSpPr txBox="1"/>
          <p:nvPr/>
        </p:nvSpPr>
        <p:spPr>
          <a:xfrm>
            <a:off x="2195735" y="116632"/>
            <a:ext cx="4787677" cy="523220"/>
          </a:xfrm>
          <a:prstGeom prst="rect">
            <a:avLst/>
          </a:prstGeom>
          <a:noFill/>
        </p:spPr>
        <p:txBody>
          <a:bodyPr wrap="square" rtlCol="0">
            <a:spAutoFit/>
          </a:bodyPr>
          <a:lstStyle/>
          <a:p>
            <a:r>
              <a:rPr lang="fr-FR" sz="2800" b="1" dirty="0"/>
              <a:t>PLAN DE LA PRESENTATION</a:t>
            </a:r>
          </a:p>
        </p:txBody>
      </p:sp>
      <p:sp>
        <p:nvSpPr>
          <p:cNvPr id="6" name="ZoneTexte 5"/>
          <p:cNvSpPr txBox="1"/>
          <p:nvPr/>
        </p:nvSpPr>
        <p:spPr>
          <a:xfrm>
            <a:off x="241648" y="1340768"/>
            <a:ext cx="8902352" cy="4431983"/>
          </a:xfrm>
          <a:prstGeom prst="rect">
            <a:avLst/>
          </a:prstGeom>
          <a:noFill/>
        </p:spPr>
        <p:txBody>
          <a:bodyPr wrap="square" rtlCol="0">
            <a:spAutoFit/>
          </a:bodyPr>
          <a:lstStyle/>
          <a:p>
            <a:pPr marL="628650" indent="-539750" algn="just" defTabSz="363538">
              <a:spcBef>
                <a:spcPts val="300"/>
              </a:spcBef>
              <a:spcAft>
                <a:spcPts val="300"/>
              </a:spcAft>
              <a:buFont typeface="+mj-lt"/>
              <a:buAutoNum type="arabicPeriod"/>
            </a:pPr>
            <a:r>
              <a:rPr lang="fr-FR" sz="2200" b="1" dirty="0"/>
              <a:t>Analyse de données </a:t>
            </a:r>
          </a:p>
          <a:p>
            <a:pPr marL="628650" indent="-539750" algn="just" defTabSz="363538">
              <a:spcBef>
                <a:spcPts val="300"/>
              </a:spcBef>
              <a:spcAft>
                <a:spcPts val="300"/>
              </a:spcAft>
              <a:buFont typeface="+mj-lt"/>
              <a:buAutoNum type="arabicPeriod"/>
            </a:pPr>
            <a:r>
              <a:rPr lang="fr-FR" sz="2200" b="1" dirty="0">
                <a:solidFill>
                  <a:schemeClr val="accent1"/>
                </a:solidFill>
              </a:rPr>
              <a:t>Principales étapes de l’analyse des données</a:t>
            </a:r>
          </a:p>
          <a:p>
            <a:pPr marL="628650" indent="-539750" algn="just" defTabSz="363538">
              <a:spcBef>
                <a:spcPts val="300"/>
              </a:spcBef>
              <a:spcAft>
                <a:spcPts val="300"/>
              </a:spcAft>
              <a:buFont typeface="+mj-lt"/>
              <a:buAutoNum type="arabicPeriod"/>
            </a:pPr>
            <a:r>
              <a:rPr lang="fr-FR" sz="2200" b="1" dirty="0">
                <a:solidFill>
                  <a:schemeClr val="accent6">
                    <a:lumMod val="50000"/>
                  </a:schemeClr>
                </a:solidFill>
              </a:rPr>
              <a:t>Types et sources de données</a:t>
            </a:r>
            <a:endParaRPr lang="fr-CI" sz="2200" b="1" dirty="0">
              <a:solidFill>
                <a:schemeClr val="accent6">
                  <a:lumMod val="50000"/>
                </a:schemeClr>
              </a:solidFill>
            </a:endParaRPr>
          </a:p>
          <a:p>
            <a:pPr marL="628650" indent="-539750" algn="just" defTabSz="363538">
              <a:spcBef>
                <a:spcPts val="300"/>
              </a:spcBef>
              <a:spcAft>
                <a:spcPts val="300"/>
              </a:spcAft>
              <a:buFont typeface="+mj-lt"/>
              <a:buAutoNum type="arabicPeriod"/>
            </a:pPr>
            <a:r>
              <a:rPr lang="fr-CI" sz="2200" b="1" dirty="0">
                <a:solidFill>
                  <a:schemeClr val="accent2">
                    <a:lumMod val="75000"/>
                  </a:schemeClr>
                </a:solidFill>
              </a:rPr>
              <a:t>Différentes méthodes d’analyse de données</a:t>
            </a:r>
          </a:p>
          <a:p>
            <a:pPr marL="628650" indent="-539750" algn="just" defTabSz="363538">
              <a:spcBef>
                <a:spcPts val="300"/>
              </a:spcBef>
              <a:spcAft>
                <a:spcPts val="300"/>
              </a:spcAft>
              <a:buFont typeface="+mj-lt"/>
              <a:buAutoNum type="arabicPeriod"/>
            </a:pPr>
            <a:r>
              <a:rPr lang="fr-CI" sz="2200" b="1" dirty="0">
                <a:solidFill>
                  <a:schemeClr val="accent5">
                    <a:lumMod val="75000"/>
                  </a:schemeClr>
                </a:solidFill>
              </a:rPr>
              <a:t>Choix de méthode d’analyse</a:t>
            </a:r>
          </a:p>
          <a:p>
            <a:pPr marL="628650" indent="-539750" algn="just" defTabSz="363538">
              <a:spcBef>
                <a:spcPts val="300"/>
              </a:spcBef>
              <a:spcAft>
                <a:spcPts val="300"/>
              </a:spcAft>
              <a:buFont typeface="+mj-lt"/>
              <a:buAutoNum type="arabicPeriod"/>
            </a:pPr>
            <a:r>
              <a:rPr lang="fr-CI" sz="2200" b="1" dirty="0"/>
              <a:t>Méthodes d’analyse</a:t>
            </a:r>
          </a:p>
          <a:p>
            <a:pPr marL="628650" indent="-539750" algn="just" defTabSz="363538">
              <a:spcBef>
                <a:spcPts val="300"/>
              </a:spcBef>
              <a:spcAft>
                <a:spcPts val="300"/>
              </a:spcAft>
              <a:buFont typeface="+mj-lt"/>
              <a:buAutoNum type="arabicPeriod"/>
            </a:pPr>
            <a:r>
              <a:rPr lang="fr-CI" sz="2200" b="1" dirty="0">
                <a:solidFill>
                  <a:schemeClr val="accent1"/>
                </a:solidFill>
              </a:rPr>
              <a:t>Utilisation des tests statistiques</a:t>
            </a:r>
          </a:p>
          <a:p>
            <a:pPr marL="628650" indent="-539750" algn="just" defTabSz="363538">
              <a:spcBef>
                <a:spcPts val="300"/>
              </a:spcBef>
              <a:spcAft>
                <a:spcPts val="300"/>
              </a:spcAft>
              <a:buFont typeface="+mj-lt"/>
              <a:buAutoNum type="arabicPeriod"/>
            </a:pPr>
            <a:r>
              <a:rPr lang="fr-CI" sz="2200" b="1" dirty="0">
                <a:solidFill>
                  <a:schemeClr val="accent6">
                    <a:lumMod val="75000"/>
                  </a:schemeClr>
                </a:solidFill>
              </a:rPr>
              <a:t>Quelques Types de tests Statistiques</a:t>
            </a:r>
            <a:endParaRPr lang="fr-FR" sz="2200" b="1" i="1" dirty="0">
              <a:solidFill>
                <a:schemeClr val="accent6">
                  <a:lumMod val="75000"/>
                </a:schemeClr>
              </a:solidFill>
            </a:endParaRPr>
          </a:p>
          <a:p>
            <a:pPr marL="628650" indent="-539750" algn="just" defTabSz="363538">
              <a:spcBef>
                <a:spcPts val="300"/>
              </a:spcBef>
              <a:spcAft>
                <a:spcPts val="300"/>
              </a:spcAft>
              <a:buFont typeface="+mj-lt"/>
              <a:buAutoNum type="arabicPeriod"/>
            </a:pPr>
            <a:r>
              <a:rPr lang="fr-FR" sz="2200" b="1" dirty="0">
                <a:solidFill>
                  <a:schemeClr val="accent2">
                    <a:lumMod val="50000"/>
                  </a:schemeClr>
                </a:solidFill>
              </a:rPr>
              <a:t>Différence (et le lien)  entre analyse de données, interprétation des données et la rédaction du rapport de recherche</a:t>
            </a:r>
          </a:p>
        </p:txBody>
      </p:sp>
      <p:grpSp>
        <p:nvGrpSpPr>
          <p:cNvPr id="7" name="Groupe 6"/>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Tree>
    <p:extLst>
      <p:ext uri="{BB962C8B-B14F-4D97-AF65-F5344CB8AC3E}">
        <p14:creationId xmlns:p14="http://schemas.microsoft.com/office/powerpoint/2010/main" val="1855740456"/>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100"/>
                                        <p:tgtEl>
                                          <p:spTgt spid="5"/>
                                        </p:tgtEl>
                                      </p:cBhvr>
                                    </p:animEffect>
                                  </p:childTnLst>
                                </p:cTn>
                              </p:par>
                            </p:childTnLst>
                          </p:cTn>
                        </p:par>
                        <p:par>
                          <p:cTn id="8" fill="hold">
                            <p:stCondLst>
                              <p:cond delay="11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par>
                          <p:cTn id="12" fill="hold">
                            <p:stCondLst>
                              <p:cond delay="1600"/>
                            </p:stCondLst>
                            <p:childTnLst>
                              <p:par>
                                <p:cTn id="13" presetID="14" presetClass="entr" presetSubtype="10" fill="hold" grpId="0" nodeType="afterEffect">
                                  <p:stCondLst>
                                    <p:cond delay="40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8625" y="908720"/>
            <a:ext cx="3699048" cy="686812"/>
          </a:xfrm>
        </p:spPr>
        <p:txBody>
          <a:bodyPr>
            <a:noAutofit/>
          </a:bodyPr>
          <a:lstStyle/>
          <a:p>
            <a:pPr marL="88900" algn="l" defTabSz="363538">
              <a:spcBef>
                <a:spcPts val="300"/>
              </a:spcBef>
              <a:spcAft>
                <a:spcPts val="300"/>
              </a:spcAft>
            </a:pPr>
            <a:br>
              <a:rPr lang="fr-FR" sz="2400" dirty="0"/>
            </a:br>
            <a:r>
              <a:rPr lang="fr-FR" sz="2400" dirty="0"/>
              <a:t>1. Analyse de données </a:t>
            </a:r>
            <a:br>
              <a:rPr lang="fr-FR" sz="2400" dirty="0"/>
            </a:br>
            <a:endParaRPr lang="fr-FR" sz="2400" dirty="0"/>
          </a:p>
        </p:txBody>
      </p:sp>
      <p:sp>
        <p:nvSpPr>
          <p:cNvPr id="3" name="Content Placeholder 2"/>
          <p:cNvSpPr>
            <a:spLocks noGrp="1"/>
          </p:cNvSpPr>
          <p:nvPr>
            <p:ph idx="1"/>
          </p:nvPr>
        </p:nvSpPr>
        <p:spPr>
          <a:xfrm>
            <a:off x="274204" y="1793377"/>
            <a:ext cx="8595592" cy="4218458"/>
          </a:xfrm>
        </p:spPr>
        <p:txBody>
          <a:bodyPr>
            <a:noAutofit/>
          </a:bodyPr>
          <a:lstStyle/>
          <a:p>
            <a:pPr marL="0" indent="0">
              <a:buNone/>
            </a:pPr>
            <a:r>
              <a:rPr lang="fr-FR" sz="2000" b="1" dirty="0">
                <a:solidFill>
                  <a:srgbClr val="00B0F0"/>
                </a:solidFill>
              </a:rPr>
              <a:t>Qu’est-ce que l’analyse des données</a:t>
            </a:r>
          </a:p>
          <a:p>
            <a:pPr marL="0" indent="0">
              <a:buNone/>
            </a:pPr>
            <a:endParaRPr lang="fr-FR" sz="2000" dirty="0"/>
          </a:p>
          <a:p>
            <a:pPr algn="just">
              <a:buFont typeface="Wingdings" panose="05000000000000000000" pitchFamily="2" charset="2"/>
              <a:buChar char="Ø"/>
            </a:pPr>
            <a:r>
              <a:rPr lang="fr-FR" sz="2000" dirty="0"/>
              <a:t>L'analyse de données est un processus qui consiste à examiner, nettoyer et modéliser des données dans le but de découvrir des informations utiles, tirer des conclusions et soutenir la prise de décision. </a:t>
            </a:r>
          </a:p>
          <a:p>
            <a:pPr algn="just">
              <a:buFont typeface="Wingdings" panose="05000000000000000000" pitchFamily="2" charset="2"/>
              <a:buChar char="Ø"/>
            </a:pPr>
            <a:endParaRPr lang="fr-FR" sz="2000" dirty="0"/>
          </a:p>
          <a:p>
            <a:pPr algn="just">
              <a:buFont typeface="Wingdings" panose="05000000000000000000" pitchFamily="2" charset="2"/>
              <a:buChar char="Ø"/>
            </a:pPr>
            <a:r>
              <a:rPr lang="fr-FR" sz="2000" dirty="0"/>
              <a:t>Elle est essentielle dans de nombreux domaines, notamment l’économie, l’agriculture, la nutrition, la gouvernance et bien d’autres domaines car elle permet de prendre des décisions éclairées basées sur des évidences.</a:t>
            </a:r>
          </a:p>
          <a:p>
            <a:pPr algn="just"/>
            <a:endParaRPr lang="fr-FR" sz="20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3</a:t>
            </a:fld>
            <a:endParaRPr lang="fr-FR"/>
          </a:p>
        </p:txBody>
      </p:sp>
      <p:sp>
        <p:nvSpPr>
          <p:cNvPr id="5" name="Content Placeholder 4"/>
          <p:cNvSpPr>
            <a:spLocks noGrp="1"/>
          </p:cNvSpPr>
          <p:nvPr>
            <p:ph sz="quarter" idx="13"/>
          </p:nvPr>
        </p:nvSpPr>
        <p:spPr>
          <a:xfrm>
            <a:off x="2292887" y="-1941"/>
            <a:ext cx="4690525" cy="712816"/>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Tree>
    <p:extLst>
      <p:ext uri="{BB962C8B-B14F-4D97-AF65-F5344CB8AC3E}">
        <p14:creationId xmlns:p14="http://schemas.microsoft.com/office/powerpoint/2010/main" val="451041005"/>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C702AE-1502-43AE-8DBA-2BCAD3408EF2}" type="slidenum">
              <a:rPr lang="fr-FR" smtClean="0"/>
              <a:pPr/>
              <a:t>4</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2" name="Espace réservé du contenu 1">
            <a:extLst>
              <a:ext uri="{FF2B5EF4-FFF2-40B4-BE49-F238E27FC236}">
                <a16:creationId xmlns:a16="http://schemas.microsoft.com/office/drawing/2014/main" id="{E7BBE7A6-7E5F-5DCB-AAA6-57ADFFDB8B70}"/>
              </a:ext>
            </a:extLst>
          </p:cNvPr>
          <p:cNvSpPr>
            <a:spLocks noGrp="1" noChangeArrowheads="1"/>
          </p:cNvSpPr>
          <p:nvPr>
            <p:ph idx="1"/>
          </p:nvPr>
        </p:nvSpPr>
        <p:spPr bwMode="auto">
          <a:xfrm>
            <a:off x="334650" y="1551706"/>
            <a:ext cx="855783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Collecte des données</a:t>
            </a:r>
            <a:r>
              <a:rPr kumimoji="0" lang="fr-FR" altLang="fr-FR" sz="1500" b="0" i="0" u="none" strike="noStrike" cap="none" normalizeH="0" baseline="0" dirty="0">
                <a:ln>
                  <a:noFill/>
                </a:ln>
                <a:solidFill>
                  <a:schemeClr val="tx1"/>
                </a:solidFill>
                <a:effectLst/>
                <a:latin typeface="Arial" panose="020B0604020202020204" pitchFamily="34" charset="0"/>
              </a:rPr>
              <a:t> : Rassembler les données nécessaires à partir de diverses sources.</a:t>
            </a:r>
          </a:p>
          <a:p>
            <a:pPr marR="0" lvl="0" algn="just" defTabSz="914400" rtl="0" eaLnBrk="0" fontAlgn="base" latinLnBrk="0" hangingPunct="0">
              <a:lnSpc>
                <a:spcPct val="100000"/>
              </a:lnSpc>
              <a:spcBef>
                <a:spcPct val="0"/>
              </a:spcBef>
              <a:spcAft>
                <a:spcPct val="0"/>
              </a:spcAft>
              <a:buClrTx/>
              <a:buSzTx/>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Nettoyage des données</a:t>
            </a:r>
            <a:r>
              <a:rPr kumimoji="0" lang="fr-FR" altLang="fr-FR" sz="1500" b="0" i="0" u="none" strike="noStrike" cap="none" normalizeH="0" baseline="0" dirty="0">
                <a:ln>
                  <a:noFill/>
                </a:ln>
                <a:solidFill>
                  <a:schemeClr val="tx1"/>
                </a:solidFill>
                <a:effectLst/>
                <a:latin typeface="Arial" panose="020B0604020202020204" pitchFamily="34" charset="0"/>
              </a:rPr>
              <a:t> : Éliminer les erreurs, les doublons et les incohérences pour </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garantir que les données sont fiables et prêtes à être analysées.</a:t>
            </a:r>
          </a:p>
          <a:p>
            <a:pPr marR="0" lvl="0" algn="just" defTabSz="914400" rtl="0" eaLnBrk="0" fontAlgn="base" latinLnBrk="0" hangingPunct="0">
              <a:lnSpc>
                <a:spcPct val="100000"/>
              </a:lnSpc>
              <a:spcBef>
                <a:spcPct val="0"/>
              </a:spcBef>
              <a:spcAft>
                <a:spcPct val="0"/>
              </a:spcAft>
              <a:buClrTx/>
              <a:buSzTx/>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Exploration des données</a:t>
            </a:r>
            <a:r>
              <a:rPr kumimoji="0" lang="fr-FR" altLang="fr-FR" sz="1500" b="0" i="0" u="none" strike="noStrike" cap="none" normalizeH="0" baseline="0" dirty="0">
                <a:ln>
                  <a:noFill/>
                </a:ln>
                <a:solidFill>
                  <a:schemeClr val="tx1"/>
                </a:solidFill>
                <a:effectLst/>
                <a:latin typeface="Arial" panose="020B0604020202020204" pitchFamily="34" charset="0"/>
              </a:rPr>
              <a:t> : Examiner les données pour comprendre leur structure et leur</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   contenu, souvent à l'aide de statistiques descriptives ou de visualisations.</a:t>
            </a:r>
          </a:p>
          <a:p>
            <a:pPr marR="0" lvl="0" algn="just" defTabSz="914400" rtl="0" eaLnBrk="0" fontAlgn="base" latinLnBrk="0" hangingPunct="0">
              <a:lnSpc>
                <a:spcPct val="100000"/>
              </a:lnSpc>
              <a:spcBef>
                <a:spcPct val="0"/>
              </a:spcBef>
              <a:spcAft>
                <a:spcPct val="0"/>
              </a:spcAft>
              <a:buClrTx/>
              <a:buSzTx/>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Analyse statistique</a:t>
            </a:r>
            <a:r>
              <a:rPr kumimoji="0" lang="fr-FR" altLang="fr-FR" sz="1500" b="0" i="0" u="none" strike="noStrike" cap="none" normalizeH="0" baseline="0" dirty="0">
                <a:ln>
                  <a:noFill/>
                </a:ln>
                <a:solidFill>
                  <a:schemeClr val="tx1"/>
                </a:solidFill>
                <a:effectLst/>
                <a:latin typeface="Arial" panose="020B0604020202020204" pitchFamily="34" charset="0"/>
              </a:rPr>
              <a:t> : Appliquer des techniques statistiques pour identifier des tendances, des</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 relations et des modèles au sein des données.</a:t>
            </a:r>
          </a:p>
          <a:p>
            <a:pPr marR="0" lvl="0" algn="just" defTabSz="914400" rtl="0" eaLnBrk="0" fontAlgn="base" latinLnBrk="0" hangingPunct="0">
              <a:lnSpc>
                <a:spcPct val="100000"/>
              </a:lnSpc>
              <a:spcBef>
                <a:spcPct val="0"/>
              </a:spcBef>
              <a:spcAft>
                <a:spcPct val="0"/>
              </a:spcAft>
              <a:buClrTx/>
              <a:buSzTx/>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Modélisation des données</a:t>
            </a:r>
            <a:r>
              <a:rPr kumimoji="0" lang="fr-FR" altLang="fr-FR" sz="1500" b="0" i="0" u="none" strike="noStrike" cap="none" normalizeH="0" baseline="0" dirty="0">
                <a:ln>
                  <a:noFill/>
                </a:ln>
                <a:solidFill>
                  <a:schemeClr val="tx1"/>
                </a:solidFill>
                <a:effectLst/>
                <a:latin typeface="Arial" panose="020B0604020202020204" pitchFamily="34" charset="0"/>
              </a:rPr>
              <a:t> : Utiliser des modèles mathématiques ou des algorithmes pour</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  faire des prévisions ou tester des hypothèses.</a:t>
            </a:r>
          </a:p>
          <a:p>
            <a:pPr marR="0" lvl="0" algn="just" defTabSz="914400" rtl="0" eaLnBrk="0" fontAlgn="base" latinLnBrk="0" hangingPunct="0">
              <a:lnSpc>
                <a:spcPct val="100000"/>
              </a:lnSpc>
              <a:spcBef>
                <a:spcPct val="0"/>
              </a:spcBef>
              <a:spcAft>
                <a:spcPct val="0"/>
              </a:spcAft>
              <a:buClrTx/>
              <a:buSzTx/>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Interprétation des résultats</a:t>
            </a:r>
            <a:r>
              <a:rPr kumimoji="0" lang="fr-FR" altLang="fr-FR" sz="1500" b="0" i="0" u="none" strike="noStrike" cap="none" normalizeH="0" baseline="0" dirty="0">
                <a:ln>
                  <a:noFill/>
                </a:ln>
                <a:solidFill>
                  <a:schemeClr val="tx1"/>
                </a:solidFill>
                <a:effectLst/>
                <a:latin typeface="Arial" panose="020B0604020202020204" pitchFamily="34" charset="0"/>
              </a:rPr>
              <a:t> : Tirer des conclusions à partir des analyses et des modèles,</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  souvent en les mettant en contexte par rapport aux questions de recherche ou aux objectifs.</a:t>
            </a:r>
          </a:p>
          <a:p>
            <a:pPr marL="0" marR="0" lvl="0" indent="0" algn="just" defTabSz="914400" rtl="0" eaLnBrk="0" fontAlgn="base" latinLnBrk="0" hangingPunct="0">
              <a:lnSpc>
                <a:spcPct val="100000"/>
              </a:lnSpc>
              <a:spcBef>
                <a:spcPct val="0"/>
              </a:spcBef>
              <a:spcAft>
                <a:spcPct val="0"/>
              </a:spcAft>
              <a:buClrTx/>
              <a:buSzTx/>
              <a:buNone/>
              <a:tabLst/>
            </a:pPr>
            <a:endParaRPr lang="fr-FR" altLang="fr-FR" sz="15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FR" sz="1500" b="1" i="0" u="none" strike="noStrike" cap="none" normalizeH="0" baseline="0" dirty="0">
                <a:ln>
                  <a:noFill/>
                </a:ln>
                <a:solidFill>
                  <a:schemeClr val="tx1"/>
                </a:solidFill>
                <a:effectLst/>
                <a:latin typeface="Arial" panose="020B0604020202020204" pitchFamily="34" charset="0"/>
              </a:rPr>
              <a:t>        Communication des résultats</a:t>
            </a:r>
            <a:r>
              <a:rPr kumimoji="0" lang="fr-FR" altLang="fr-FR" sz="1500" b="0" i="0" u="none" strike="noStrike" cap="none" normalizeH="0" baseline="0" dirty="0">
                <a:ln>
                  <a:noFill/>
                </a:ln>
                <a:solidFill>
                  <a:schemeClr val="tx1"/>
                </a:solidFill>
                <a:effectLst/>
                <a:latin typeface="Arial" panose="020B0604020202020204" pitchFamily="34" charset="0"/>
              </a:rPr>
              <a:t> : Présenter les conclusions de manière claire et</a:t>
            </a:r>
          </a:p>
          <a:p>
            <a:pPr marL="0" marR="0" lvl="0" indent="0" algn="just" defTabSz="914400" rtl="0" eaLnBrk="0" fontAlgn="base" latinLnBrk="0" hangingPunct="0">
              <a:lnSpc>
                <a:spcPct val="100000"/>
              </a:lnSpc>
              <a:spcBef>
                <a:spcPct val="0"/>
              </a:spcBef>
              <a:spcAft>
                <a:spcPct val="0"/>
              </a:spcAft>
              <a:buClrTx/>
              <a:buSzTx/>
              <a:buNone/>
              <a:tabLst/>
            </a:pPr>
            <a:r>
              <a:rPr lang="fr-FR" altLang="fr-FR" sz="1500" dirty="0">
                <a:latin typeface="Arial" panose="020B0604020202020204" pitchFamily="34" charset="0"/>
              </a:rPr>
              <a:t>    </a:t>
            </a:r>
            <a:r>
              <a:rPr kumimoji="0" lang="fr-FR" altLang="fr-FR" sz="1500" b="0" i="0" u="none" strike="noStrike" cap="none" normalizeH="0" baseline="0" dirty="0">
                <a:ln>
                  <a:noFill/>
                </a:ln>
                <a:solidFill>
                  <a:schemeClr val="tx1"/>
                </a:solidFill>
                <a:effectLst/>
                <a:latin typeface="Arial" panose="020B0604020202020204" pitchFamily="34" charset="0"/>
              </a:rPr>
              <a:t>    compréhensible, souvent à l'aide de rapports, de tableaux de bord ou de visualisations.</a:t>
            </a:r>
          </a:p>
          <a:p>
            <a:pPr marL="0" marR="0" lvl="0" indent="0" algn="l" defTabSz="914400" rtl="0" eaLnBrk="0" fontAlgn="base" latinLnBrk="0" hangingPunct="0">
              <a:lnSpc>
                <a:spcPct val="100000"/>
              </a:lnSpc>
              <a:spcBef>
                <a:spcPct val="0"/>
              </a:spcBef>
              <a:spcAft>
                <a:spcPct val="0"/>
              </a:spcAft>
              <a:buClrTx/>
              <a:buSzTx/>
              <a:buNone/>
              <a:tabLst/>
            </a:pPr>
            <a:endParaRPr kumimoji="0" lang="fr-FR" altLang="fr-FR" sz="1500" b="0" i="0" u="none" strike="noStrike" cap="none" normalizeH="0" baseline="0" dirty="0">
              <a:ln>
                <a:noFill/>
              </a:ln>
              <a:solidFill>
                <a:schemeClr val="tx1"/>
              </a:solidFill>
              <a:effectLst/>
              <a:latin typeface="Arial" panose="020B0604020202020204" pitchFamily="34" charset="0"/>
            </a:endParaRPr>
          </a:p>
        </p:txBody>
      </p:sp>
      <p:sp>
        <p:nvSpPr>
          <p:cNvPr id="13" name="ZoneTexte 12">
            <a:extLst>
              <a:ext uri="{FF2B5EF4-FFF2-40B4-BE49-F238E27FC236}">
                <a16:creationId xmlns:a16="http://schemas.microsoft.com/office/drawing/2014/main" id="{8EADF94C-8391-F3D8-A2D0-62A0C4BE77B7}"/>
              </a:ext>
            </a:extLst>
          </p:cNvPr>
          <p:cNvSpPr txBox="1"/>
          <p:nvPr/>
        </p:nvSpPr>
        <p:spPr>
          <a:xfrm>
            <a:off x="2483768" y="964488"/>
            <a:ext cx="5904656" cy="369332"/>
          </a:xfrm>
          <a:prstGeom prst="rect">
            <a:avLst/>
          </a:prstGeom>
          <a:noFill/>
        </p:spPr>
        <p:txBody>
          <a:bodyPr wrap="square" rtlCol="0">
            <a:spAutoFit/>
          </a:bodyPr>
          <a:lstStyle/>
          <a:p>
            <a:r>
              <a:rPr lang="fr-FR" b="1" dirty="0">
                <a:solidFill>
                  <a:schemeClr val="accent6">
                    <a:lumMod val="50000"/>
                  </a:schemeClr>
                </a:solidFill>
              </a:rPr>
              <a:t>2. Principales Etapes de l’Analyse des données</a:t>
            </a:r>
          </a:p>
        </p:txBody>
      </p:sp>
      <p:pic>
        <p:nvPicPr>
          <p:cNvPr id="6" name="Picture 2" descr="Symbole D'indication Par Les Doigts Illustration Stock - Illustration ...">
            <a:extLst>
              <a:ext uri="{FF2B5EF4-FFF2-40B4-BE49-F238E27FC236}">
                <a16:creationId xmlns:a16="http://schemas.microsoft.com/office/drawing/2014/main" id="{8876A67F-F9C2-0D50-7C3D-2EFA713B1C8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666" y="1628800"/>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ymbole D'indication Par Les Doigts Illustration Stock - Illustration ...">
            <a:extLst>
              <a:ext uri="{FF2B5EF4-FFF2-40B4-BE49-F238E27FC236}">
                <a16:creationId xmlns:a16="http://schemas.microsoft.com/office/drawing/2014/main" id="{AEEA6DD4-E8B0-512E-3978-9DBB6BC92FE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2083285"/>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ymbole D'indication Par Les Doigts Illustration Stock - Illustration ...">
            <a:extLst>
              <a:ext uri="{FF2B5EF4-FFF2-40B4-BE49-F238E27FC236}">
                <a16:creationId xmlns:a16="http://schemas.microsoft.com/office/drawing/2014/main" id="{3FC8DAB7-D3B1-E1B5-307D-A281044524B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2832361"/>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Symbole D'indication Par Les Doigts Illustration Stock - Illustration ...">
            <a:extLst>
              <a:ext uri="{FF2B5EF4-FFF2-40B4-BE49-F238E27FC236}">
                <a16:creationId xmlns:a16="http://schemas.microsoft.com/office/drawing/2014/main" id="{E546F2F1-4979-05AD-CE40-1EC06DC24F6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3480433"/>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Symbole D'indication Par Les Doigts Illustration Stock - Illustration ...">
            <a:extLst>
              <a:ext uri="{FF2B5EF4-FFF2-40B4-BE49-F238E27FC236}">
                <a16:creationId xmlns:a16="http://schemas.microsoft.com/office/drawing/2014/main" id="{5A5836D3-33BE-46A7-24D1-E074337A1EC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149080"/>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Symbole D'indication Par Les Doigts Illustration Stock - Illustration ...">
            <a:extLst>
              <a:ext uri="{FF2B5EF4-FFF2-40B4-BE49-F238E27FC236}">
                <a16:creationId xmlns:a16="http://schemas.microsoft.com/office/drawing/2014/main" id="{9B82CEC3-32C5-B4B6-021F-72F13CEFCDE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848585"/>
            <a:ext cx="276910" cy="23659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Symbole D'indication Par Les Doigts Illustration Stock - Illustration ...">
            <a:extLst>
              <a:ext uri="{FF2B5EF4-FFF2-40B4-BE49-F238E27FC236}">
                <a16:creationId xmlns:a16="http://schemas.microsoft.com/office/drawing/2014/main" id="{81DA3D4E-7031-3854-39AA-33CA7BD5060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5568665"/>
            <a:ext cx="276910" cy="236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345212"/>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921556"/>
            <a:ext cx="6709014" cy="397197"/>
          </a:xfrm>
        </p:spPr>
        <p:txBody>
          <a:bodyPr>
            <a:noAutofit/>
          </a:bodyPr>
          <a:lstStyle/>
          <a:p>
            <a:pPr marL="88900" defTabSz="363538">
              <a:spcBef>
                <a:spcPts val="300"/>
              </a:spcBef>
              <a:spcAft>
                <a:spcPts val="300"/>
              </a:spcAft>
            </a:pPr>
            <a:r>
              <a:rPr lang="fr-FR" sz="2000" dirty="0"/>
              <a:t>3. Types et sources de données : Données primaires</a:t>
            </a:r>
          </a:p>
        </p:txBody>
      </p:sp>
      <p:sp>
        <p:nvSpPr>
          <p:cNvPr id="3" name="Content Placeholder 2"/>
          <p:cNvSpPr>
            <a:spLocks noGrp="1"/>
          </p:cNvSpPr>
          <p:nvPr>
            <p:ph idx="1"/>
          </p:nvPr>
        </p:nvSpPr>
        <p:spPr>
          <a:xfrm>
            <a:off x="251521" y="1621042"/>
            <a:ext cx="8527119" cy="4624028"/>
          </a:xfrm>
        </p:spPr>
        <p:txBody>
          <a:bodyPr>
            <a:noAutofit/>
          </a:bodyPr>
          <a:lstStyle/>
          <a:p>
            <a:pPr marL="0" indent="0" algn="just">
              <a:buNone/>
            </a:pPr>
            <a:r>
              <a:rPr lang="fr-FR" sz="2400" b="1" dirty="0"/>
              <a:t> </a:t>
            </a:r>
            <a:endParaRPr lang="fr-FR" sz="2400" b="1" i="1" dirty="0"/>
          </a:p>
          <a:p>
            <a:pPr algn="just">
              <a:buFont typeface="Wingdings" panose="05000000000000000000" pitchFamily="2" charset="2"/>
              <a:buChar char="Ø"/>
            </a:pPr>
            <a:endParaRPr lang="fr-FR" sz="2400" dirty="0"/>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5</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14" name="ZoneTexte 13">
            <a:extLst>
              <a:ext uri="{FF2B5EF4-FFF2-40B4-BE49-F238E27FC236}">
                <a16:creationId xmlns:a16="http://schemas.microsoft.com/office/drawing/2014/main" id="{A1063F9F-639F-DECD-8177-6D8BA48179B6}"/>
              </a:ext>
            </a:extLst>
          </p:cNvPr>
          <p:cNvSpPr txBox="1"/>
          <p:nvPr/>
        </p:nvSpPr>
        <p:spPr>
          <a:xfrm>
            <a:off x="233615" y="1619484"/>
            <a:ext cx="8527119" cy="4247317"/>
          </a:xfrm>
          <a:prstGeom prst="rect">
            <a:avLst/>
          </a:prstGeom>
          <a:noFill/>
        </p:spPr>
        <p:txBody>
          <a:bodyPr wrap="square">
            <a:spAutoFit/>
          </a:bodyPr>
          <a:lstStyle/>
          <a:p>
            <a:pPr algn="just"/>
            <a:r>
              <a:rPr lang="fr-FR" dirty="0"/>
              <a:t>Une donnée primaire est une donnée recueillie directement à la source, avant tout traitement ou interprétation. Elle est souvent collectée pour répondre à une question spécifique ou pour une étude particulière. </a:t>
            </a:r>
          </a:p>
          <a:p>
            <a:pPr algn="just"/>
            <a:endParaRPr lang="fr-FR" dirty="0"/>
          </a:p>
          <a:p>
            <a:pPr algn="just"/>
            <a:r>
              <a:rPr lang="fr-FR" dirty="0"/>
              <a:t>Voici quelques caractéristiques et exemples de données primaire : </a:t>
            </a:r>
          </a:p>
          <a:p>
            <a:pPr algn="just"/>
            <a:endParaRPr lang="fr-FR" dirty="0"/>
          </a:p>
          <a:p>
            <a:pPr marL="285750" indent="-285750" algn="just">
              <a:buFont typeface="Arial" panose="020B0604020202020204" pitchFamily="34" charset="0"/>
              <a:buChar char="•"/>
            </a:pPr>
            <a:r>
              <a:rPr lang="fr-FR" b="1" dirty="0"/>
              <a:t>Originalité</a:t>
            </a:r>
            <a:r>
              <a:rPr lang="fr-FR" dirty="0"/>
              <a:t> : Les données primaires sont originales et n'ont pas été modifiées ou analysées par d'autres avant leur collecte.</a:t>
            </a:r>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b="1" dirty="0"/>
              <a:t>Pertinence</a:t>
            </a:r>
            <a:r>
              <a:rPr lang="fr-FR" dirty="0"/>
              <a:t> : Elles sont directement liées aux objectifs de recherche ou aux besoins de l'étude.</a:t>
            </a:r>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b="1" dirty="0"/>
              <a:t>Contrôle</a:t>
            </a:r>
            <a:r>
              <a:rPr lang="fr-FR" dirty="0"/>
              <a:t> : Les chercheurs ou les collecteurs de données ont un contrôle direct sur la manière dont les données sont recueillies et enregistrées.</a:t>
            </a:r>
          </a:p>
          <a:p>
            <a:pPr marL="285750" indent="-285750" algn="just">
              <a:buFont typeface="Arial" panose="020B0604020202020204" pitchFamily="34" charset="0"/>
              <a:buChar char="•"/>
            </a:pPr>
            <a:endParaRPr lang="fr-FR" dirty="0"/>
          </a:p>
        </p:txBody>
      </p:sp>
    </p:spTree>
    <p:extLst>
      <p:ext uri="{BB962C8B-B14F-4D97-AF65-F5344CB8AC3E}">
        <p14:creationId xmlns:p14="http://schemas.microsoft.com/office/powerpoint/2010/main" val="327189858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871563"/>
            <a:ext cx="6696744" cy="397197"/>
          </a:xfrm>
        </p:spPr>
        <p:txBody>
          <a:bodyPr>
            <a:noAutofit/>
          </a:bodyPr>
          <a:lstStyle/>
          <a:p>
            <a:pPr marL="88900" defTabSz="363538">
              <a:spcBef>
                <a:spcPts val="300"/>
              </a:spcBef>
              <a:spcAft>
                <a:spcPts val="300"/>
              </a:spcAft>
            </a:pPr>
            <a:r>
              <a:rPr lang="fr-FR" sz="2000" dirty="0"/>
              <a:t>4. Types de données et les sources : Donnée secondaire</a:t>
            </a:r>
          </a:p>
        </p:txBody>
      </p:sp>
      <p:sp>
        <p:nvSpPr>
          <p:cNvPr id="3" name="Content Placeholder 2"/>
          <p:cNvSpPr>
            <a:spLocks noGrp="1"/>
          </p:cNvSpPr>
          <p:nvPr>
            <p:ph idx="1"/>
          </p:nvPr>
        </p:nvSpPr>
        <p:spPr>
          <a:xfrm>
            <a:off x="251521" y="1621042"/>
            <a:ext cx="8527119" cy="4624028"/>
          </a:xfrm>
        </p:spPr>
        <p:txBody>
          <a:bodyPr>
            <a:noAutofit/>
          </a:bodyPr>
          <a:lstStyle/>
          <a:p>
            <a:pPr marL="0" indent="0" algn="just">
              <a:buNone/>
            </a:pPr>
            <a:r>
              <a:rPr lang="fr-FR" sz="2400" b="1" dirty="0"/>
              <a:t> </a:t>
            </a:r>
            <a:endParaRPr lang="fr-FR" sz="2400" b="1" i="1" dirty="0"/>
          </a:p>
          <a:p>
            <a:pPr algn="just">
              <a:buFont typeface="Wingdings" panose="05000000000000000000" pitchFamily="2" charset="2"/>
              <a:buChar char="Ø"/>
            </a:pPr>
            <a:endParaRPr lang="fr-FR" sz="2400" dirty="0"/>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6</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14" name="ZoneTexte 13">
            <a:extLst>
              <a:ext uri="{FF2B5EF4-FFF2-40B4-BE49-F238E27FC236}">
                <a16:creationId xmlns:a16="http://schemas.microsoft.com/office/drawing/2014/main" id="{A1063F9F-639F-DECD-8177-6D8BA48179B6}"/>
              </a:ext>
            </a:extLst>
          </p:cNvPr>
          <p:cNvSpPr txBox="1"/>
          <p:nvPr/>
        </p:nvSpPr>
        <p:spPr>
          <a:xfrm>
            <a:off x="308440" y="1538336"/>
            <a:ext cx="8527119" cy="4770537"/>
          </a:xfrm>
          <a:prstGeom prst="rect">
            <a:avLst/>
          </a:prstGeom>
          <a:noFill/>
        </p:spPr>
        <p:txBody>
          <a:bodyPr wrap="square">
            <a:spAutoFit/>
          </a:bodyPr>
          <a:lstStyle/>
          <a:p>
            <a:pPr algn="just"/>
            <a:r>
              <a:rPr lang="fr-FR" sz="1600" dirty="0"/>
              <a:t>Une donnée secondaire est une donnée qui a été collectée par une autre entité pour un but différent de celui pour lequel elle est actuellement utilisée. En d'autres termes, ce sont des données qui existent déjà et qui ont été recueillies précédemment pour une autre recherche ou à des fins autres que celles pour lesquelles elles sont actuellement réutilisées.</a:t>
            </a:r>
          </a:p>
          <a:p>
            <a:pPr algn="just"/>
            <a:endParaRPr lang="fr-FR" sz="1600" dirty="0"/>
          </a:p>
          <a:p>
            <a:r>
              <a:rPr lang="fr-FR" sz="1600" b="1" dirty="0"/>
              <a:t>Caractéristiques des données secondaires :</a:t>
            </a:r>
          </a:p>
          <a:p>
            <a:endParaRPr lang="fr-FR" sz="1600" b="1" dirty="0"/>
          </a:p>
          <a:p>
            <a:pPr marL="285750" indent="-285750">
              <a:buFont typeface="Arial" panose="020B0604020202020204" pitchFamily="34" charset="0"/>
              <a:buChar char="•"/>
            </a:pPr>
            <a:r>
              <a:rPr lang="fr-FR" sz="1600" b="1" dirty="0"/>
              <a:t>Préexistence</a:t>
            </a:r>
            <a:r>
              <a:rPr lang="fr-FR" sz="1600" dirty="0"/>
              <a:t> : Ces données ont été collectées avant le début de l'analyse actuelle et ne sont pas spécifiquement créées pour la recherche ou l’étude en cours.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b="1" dirty="0"/>
              <a:t>Réutilisation</a:t>
            </a:r>
            <a:r>
              <a:rPr lang="fr-FR" sz="1600" dirty="0"/>
              <a:t> : Elles sont souvent utilisées pour des études secondaires, où les chercheurs exploitent des ensembles de données existants pour répondre à de nouvelles questions ou analyser des tendances.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b="1" dirty="0"/>
              <a:t>Accès</a:t>
            </a:r>
            <a:r>
              <a:rPr lang="fr-FR" sz="1600" dirty="0"/>
              <a:t> : Les données secondaires peuvent être plus facilement accessibles et moins coûteuses à obtenir que les données primaires, car elles ne nécessitent pas une nouvelle collecte.</a:t>
            </a:r>
          </a:p>
          <a:p>
            <a:pPr algn="just"/>
            <a:endParaRPr lang="fr-FR" sz="1600" dirty="0"/>
          </a:p>
        </p:txBody>
      </p:sp>
    </p:spTree>
    <p:extLst>
      <p:ext uri="{BB962C8B-B14F-4D97-AF65-F5344CB8AC3E}">
        <p14:creationId xmlns:p14="http://schemas.microsoft.com/office/powerpoint/2010/main" val="160602768"/>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217" y="1411218"/>
            <a:ext cx="8208912" cy="397197"/>
          </a:xfrm>
        </p:spPr>
        <p:txBody>
          <a:bodyPr>
            <a:noAutofit/>
          </a:bodyPr>
          <a:lstStyle/>
          <a:p>
            <a:pPr marL="88900" algn="l" defTabSz="363538">
              <a:spcBef>
                <a:spcPts val="300"/>
              </a:spcBef>
              <a:spcAft>
                <a:spcPts val="300"/>
              </a:spcAft>
            </a:pPr>
            <a:r>
              <a:rPr lang="fr-FR" sz="2400" dirty="0">
                <a:solidFill>
                  <a:schemeClr val="accent6">
                    <a:lumMod val="50000"/>
                  </a:schemeClr>
                </a:solidFill>
              </a:rPr>
              <a:t>5. Différentes méthodes d’analyse de données </a:t>
            </a:r>
          </a:p>
        </p:txBody>
      </p:sp>
      <p:sp>
        <p:nvSpPr>
          <p:cNvPr id="3" name="Content Placeholder 2"/>
          <p:cNvSpPr>
            <a:spLocks noGrp="1"/>
          </p:cNvSpPr>
          <p:nvPr>
            <p:ph idx="1"/>
          </p:nvPr>
        </p:nvSpPr>
        <p:spPr>
          <a:xfrm>
            <a:off x="69362" y="2246764"/>
            <a:ext cx="8527119" cy="3790040"/>
          </a:xfrm>
        </p:spPr>
        <p:txBody>
          <a:bodyPr>
            <a:noAutofit/>
          </a:bodyPr>
          <a:lstStyle/>
          <a:p>
            <a:pPr marL="0" indent="0" algn="just">
              <a:buNone/>
            </a:pPr>
            <a:r>
              <a:rPr lang="fr-FR" sz="2400" b="1" dirty="0"/>
              <a:t> </a:t>
            </a: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7</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7" name="Rectangle 6"/>
          <p:cNvSpPr/>
          <p:nvPr/>
        </p:nvSpPr>
        <p:spPr>
          <a:xfrm>
            <a:off x="450241" y="2067204"/>
            <a:ext cx="7938183" cy="3877985"/>
          </a:xfrm>
          <a:prstGeom prst="rect">
            <a:avLst/>
          </a:prstGeom>
        </p:spPr>
        <p:txBody>
          <a:bodyPr wrap="square">
            <a:spAutoFit/>
          </a:bodyPr>
          <a:lstStyle/>
          <a:p>
            <a:pPr algn="just">
              <a:spcBef>
                <a:spcPts val="600"/>
              </a:spcBef>
              <a:spcAft>
                <a:spcPts val="600"/>
              </a:spcAft>
            </a:pPr>
            <a:r>
              <a:rPr lang="fr-FR" sz="2400" b="1" dirty="0"/>
              <a:t>Dans l’analyse des données, on distingue habituellement :</a:t>
            </a:r>
          </a:p>
          <a:p>
            <a:pPr marL="342900" lvl="0" indent="-342900" algn="just">
              <a:spcBef>
                <a:spcPts val="600"/>
              </a:spcBef>
              <a:spcAft>
                <a:spcPts val="600"/>
              </a:spcAft>
              <a:buFont typeface="Wingdings" panose="05000000000000000000" pitchFamily="2" charset="2"/>
              <a:buChar char="§"/>
            </a:pPr>
            <a:r>
              <a:rPr lang="fr-FR" sz="2400" b="1" dirty="0">
                <a:solidFill>
                  <a:schemeClr val="accent4">
                    <a:lumMod val="50000"/>
                  </a:schemeClr>
                </a:solidFill>
              </a:rPr>
              <a:t>L’analyse univariée</a:t>
            </a:r>
            <a:r>
              <a:rPr lang="fr-FR" sz="2400" b="1" dirty="0"/>
              <a:t>, qui a pour objectif  porte sur l’étude des variables prises une à une dans la présentation et l’interprétation</a:t>
            </a:r>
          </a:p>
          <a:p>
            <a:pPr marL="342900" lvl="0" indent="-342900" algn="just">
              <a:spcBef>
                <a:spcPts val="600"/>
              </a:spcBef>
              <a:spcAft>
                <a:spcPts val="600"/>
              </a:spcAft>
              <a:buFont typeface="Wingdings" panose="05000000000000000000" pitchFamily="2" charset="2"/>
              <a:buChar char="§"/>
            </a:pPr>
            <a:r>
              <a:rPr lang="fr-FR" sz="2400" b="1" dirty="0">
                <a:solidFill>
                  <a:schemeClr val="accent4">
                    <a:lumMod val="50000"/>
                  </a:schemeClr>
                </a:solidFill>
              </a:rPr>
              <a:t>L’analyse bivariée</a:t>
            </a:r>
            <a:r>
              <a:rPr lang="fr-FR" sz="2400" b="1" dirty="0"/>
              <a:t>, qui a pour objectif d’examiner les relations de deux variables</a:t>
            </a:r>
          </a:p>
          <a:p>
            <a:pPr marL="342900" lvl="0" indent="-342900" algn="just">
              <a:spcBef>
                <a:spcPts val="600"/>
              </a:spcBef>
              <a:spcAft>
                <a:spcPts val="600"/>
              </a:spcAft>
              <a:buFont typeface="Wingdings" panose="05000000000000000000" pitchFamily="2" charset="2"/>
              <a:buChar char="§"/>
            </a:pPr>
            <a:r>
              <a:rPr lang="fr-FR" sz="2400" b="1" dirty="0"/>
              <a:t>Enfin, </a:t>
            </a:r>
            <a:r>
              <a:rPr lang="fr-FR" sz="2400" b="1" dirty="0">
                <a:solidFill>
                  <a:schemeClr val="accent4">
                    <a:lumMod val="50000"/>
                  </a:schemeClr>
                </a:solidFill>
              </a:rPr>
              <a:t>l’analyse multivariée</a:t>
            </a:r>
            <a:r>
              <a:rPr lang="fr-FR" sz="2400" b="1" dirty="0"/>
              <a:t>, qui vise l’étude de plusieurs variables en même temps</a:t>
            </a:r>
          </a:p>
        </p:txBody>
      </p:sp>
    </p:spTree>
    <p:extLst>
      <p:ext uri="{BB962C8B-B14F-4D97-AF65-F5344CB8AC3E}">
        <p14:creationId xmlns:p14="http://schemas.microsoft.com/office/powerpoint/2010/main" val="198898000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4197" y="719167"/>
            <a:ext cx="5076326" cy="776221"/>
          </a:xfrm>
        </p:spPr>
        <p:txBody>
          <a:bodyPr>
            <a:noAutofit/>
          </a:bodyPr>
          <a:lstStyle/>
          <a:p>
            <a:pPr marL="88900" algn="l" defTabSz="363538">
              <a:spcBef>
                <a:spcPts val="300"/>
              </a:spcBef>
              <a:spcAft>
                <a:spcPts val="300"/>
              </a:spcAft>
            </a:pPr>
            <a:r>
              <a:rPr lang="fr-FR" sz="2400" dirty="0"/>
              <a:t>5. Choix de méthode d’analyse </a:t>
            </a:r>
          </a:p>
        </p:txBody>
      </p:sp>
      <p:sp>
        <p:nvSpPr>
          <p:cNvPr id="3" name="Content Placeholder 2"/>
          <p:cNvSpPr>
            <a:spLocks noGrp="1"/>
          </p:cNvSpPr>
          <p:nvPr>
            <p:ph idx="1"/>
          </p:nvPr>
        </p:nvSpPr>
        <p:spPr>
          <a:xfrm>
            <a:off x="69362" y="2036952"/>
            <a:ext cx="8527119" cy="3999851"/>
          </a:xfrm>
        </p:spPr>
        <p:txBody>
          <a:bodyPr>
            <a:noAutofit/>
          </a:bodyPr>
          <a:lstStyle/>
          <a:p>
            <a:pPr marL="0" indent="0" algn="just">
              <a:buNone/>
            </a:pPr>
            <a:r>
              <a:rPr lang="fr-FR" sz="2400" b="1" dirty="0"/>
              <a:t> </a:t>
            </a:r>
            <a:endParaRPr lang="fr-FR" sz="2400" dirty="0"/>
          </a:p>
          <a:p>
            <a:pPr marL="0" indent="0" algn="just">
              <a:buNone/>
            </a:pPr>
            <a:endParaRPr lang="fr-FR" sz="2400" dirty="0"/>
          </a:p>
        </p:txBody>
      </p:sp>
      <p:sp>
        <p:nvSpPr>
          <p:cNvPr id="4" name="Slide Number Placeholder 3"/>
          <p:cNvSpPr>
            <a:spLocks noGrp="1"/>
          </p:cNvSpPr>
          <p:nvPr>
            <p:ph type="sldNum" sz="quarter" idx="12"/>
          </p:nvPr>
        </p:nvSpPr>
        <p:spPr/>
        <p:txBody>
          <a:bodyPr/>
          <a:lstStyle/>
          <a:p>
            <a:fld id="{02C702AE-1502-43AE-8DBA-2BCAD3408EF2}" type="slidenum">
              <a:rPr lang="fr-FR" smtClean="0"/>
              <a:pPr/>
              <a:t>8</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7" name="Rectangle 6"/>
          <p:cNvSpPr/>
          <p:nvPr/>
        </p:nvSpPr>
        <p:spPr>
          <a:xfrm>
            <a:off x="440904" y="1546026"/>
            <a:ext cx="8568952" cy="4278094"/>
          </a:xfrm>
          <a:prstGeom prst="rect">
            <a:avLst/>
          </a:prstGeom>
        </p:spPr>
        <p:txBody>
          <a:bodyPr wrap="square">
            <a:spAutoFit/>
          </a:bodyPr>
          <a:lstStyle/>
          <a:p>
            <a:pPr lvl="0" algn="just"/>
            <a:endParaRPr lang="fr-FR" sz="2000" dirty="0"/>
          </a:p>
          <a:p>
            <a:pPr marL="342900" lvl="0" indent="-342900">
              <a:buFont typeface="Wingdings" panose="05000000000000000000" pitchFamily="2" charset="2"/>
              <a:buChar char="ü"/>
            </a:pPr>
            <a:r>
              <a:rPr lang="fr-FR" sz="2800" dirty="0"/>
              <a:t>Est-ce qu’on veut faire </a:t>
            </a:r>
            <a:r>
              <a:rPr lang="fr-FR" sz="2800" b="1" i="1" dirty="0">
                <a:solidFill>
                  <a:srgbClr val="C00000"/>
                </a:solidFill>
              </a:rPr>
              <a:t>une description</a:t>
            </a:r>
          </a:p>
          <a:p>
            <a:pPr marL="342900" lvl="0" indent="-342900">
              <a:buFont typeface="Wingdings" panose="05000000000000000000" pitchFamily="2" charset="2"/>
              <a:buChar char="ü"/>
            </a:pPr>
            <a:endParaRPr lang="fr-FR" sz="2800" dirty="0"/>
          </a:p>
          <a:p>
            <a:pPr marL="342900" lvl="0" indent="-342900">
              <a:buFont typeface="Wingdings" panose="05000000000000000000" pitchFamily="2" charset="2"/>
              <a:buChar char="ü"/>
            </a:pPr>
            <a:r>
              <a:rPr lang="fr-FR" sz="2800" dirty="0"/>
              <a:t>Est-ce qu’on cherche à </a:t>
            </a:r>
            <a:r>
              <a:rPr lang="fr-FR" sz="2800" b="1" i="1" dirty="0">
                <a:solidFill>
                  <a:srgbClr val="C00000"/>
                </a:solidFill>
              </a:rPr>
              <a:t>comparer</a:t>
            </a:r>
            <a:r>
              <a:rPr lang="fr-FR" sz="2800" b="1" i="1" dirty="0"/>
              <a:t>  </a:t>
            </a:r>
            <a:r>
              <a:rPr lang="fr-FR" sz="2800" dirty="0"/>
              <a:t>les échantillons ou les variables</a:t>
            </a:r>
          </a:p>
          <a:p>
            <a:pPr marL="342900" lvl="0" indent="-342900">
              <a:buFont typeface="Wingdings" panose="05000000000000000000" pitchFamily="2" charset="2"/>
              <a:buChar char="ü"/>
            </a:pPr>
            <a:endParaRPr lang="fr-FR" sz="2800" dirty="0"/>
          </a:p>
          <a:p>
            <a:pPr marL="342900" lvl="0" indent="-342900">
              <a:buFont typeface="Wingdings" panose="05000000000000000000" pitchFamily="2" charset="2"/>
              <a:buChar char="ü"/>
            </a:pPr>
            <a:r>
              <a:rPr lang="fr-FR" sz="2800" dirty="0"/>
              <a:t>Est-ce qu’on cherche </a:t>
            </a:r>
            <a:r>
              <a:rPr lang="fr-FR" sz="2800" b="1" i="1" dirty="0">
                <a:solidFill>
                  <a:srgbClr val="C00000"/>
                </a:solidFill>
              </a:rPr>
              <a:t>une relation ou association</a:t>
            </a:r>
            <a:r>
              <a:rPr lang="fr-FR" sz="2800" b="1" i="1" dirty="0">
                <a:solidFill>
                  <a:srgbClr val="FF0000"/>
                </a:solidFill>
              </a:rPr>
              <a:t> </a:t>
            </a:r>
            <a:r>
              <a:rPr lang="fr-FR" sz="2800" dirty="0"/>
              <a:t>entre variables</a:t>
            </a:r>
          </a:p>
          <a:p>
            <a:pPr marL="342900" lvl="0" indent="-342900">
              <a:buFont typeface="Wingdings" panose="05000000000000000000" pitchFamily="2" charset="2"/>
              <a:buChar char="ü"/>
            </a:pPr>
            <a:endParaRPr lang="fr-FR" sz="2800" dirty="0"/>
          </a:p>
          <a:p>
            <a:pPr marL="342900" lvl="0" indent="-342900">
              <a:buFont typeface="Wingdings" panose="05000000000000000000" pitchFamily="2" charset="2"/>
              <a:buChar char="ü"/>
            </a:pPr>
            <a:r>
              <a:rPr lang="fr-FR" sz="2800" dirty="0"/>
              <a:t>Est-ce qu’on veut faire </a:t>
            </a:r>
            <a:r>
              <a:rPr lang="fr-FR" sz="2800" b="1" i="1" dirty="0">
                <a:solidFill>
                  <a:srgbClr val="C00000"/>
                </a:solidFill>
              </a:rPr>
              <a:t>une prédiction</a:t>
            </a:r>
            <a:endParaRPr lang="fr-FR" sz="2800" dirty="0"/>
          </a:p>
        </p:txBody>
      </p:sp>
    </p:spTree>
    <p:extLst>
      <p:ext uri="{BB962C8B-B14F-4D97-AF65-F5344CB8AC3E}">
        <p14:creationId xmlns:p14="http://schemas.microsoft.com/office/powerpoint/2010/main" val="169351954"/>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left)">
                                      <p:cBhvr>
                                        <p:cTn id="19" dur="500"/>
                                        <p:tgtEl>
                                          <p:spTgt spid="7">
                                            <p:txEl>
                                              <p:pRg st="1" end="1"/>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left)">
                                      <p:cBhvr>
                                        <p:cTn id="23" dur="500"/>
                                        <p:tgtEl>
                                          <p:spTgt spid="7">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wipe(left)">
                                      <p:cBhvr>
                                        <p:cTn id="31"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071858"/>
            <a:ext cx="3672408" cy="397197"/>
          </a:xfrm>
        </p:spPr>
        <p:txBody>
          <a:bodyPr>
            <a:noAutofit/>
          </a:bodyPr>
          <a:lstStyle/>
          <a:p>
            <a:pPr marL="88900" algn="l" defTabSz="363538">
              <a:spcBef>
                <a:spcPts val="300"/>
              </a:spcBef>
              <a:spcAft>
                <a:spcPts val="300"/>
              </a:spcAft>
            </a:pPr>
            <a:br>
              <a:rPr lang="fr-FR" sz="2400" dirty="0">
                <a:solidFill>
                  <a:schemeClr val="accent6">
                    <a:lumMod val="50000"/>
                  </a:schemeClr>
                </a:solidFill>
              </a:rPr>
            </a:br>
            <a:r>
              <a:rPr lang="fr-FR" sz="2400" dirty="0">
                <a:solidFill>
                  <a:schemeClr val="accent6">
                    <a:lumMod val="50000"/>
                  </a:schemeClr>
                </a:solidFill>
              </a:rPr>
              <a:t>6. </a:t>
            </a:r>
            <a:r>
              <a:rPr lang="fr-CI" sz="2400" dirty="0">
                <a:solidFill>
                  <a:schemeClr val="accent6">
                    <a:lumMod val="50000"/>
                  </a:schemeClr>
                </a:solidFill>
              </a:rPr>
              <a:t>Méthode d’analyse</a:t>
            </a:r>
            <a:br>
              <a:rPr lang="fr-CI" sz="2400" dirty="0">
                <a:solidFill>
                  <a:schemeClr val="accent6">
                    <a:lumMod val="50000"/>
                  </a:schemeClr>
                </a:solidFill>
              </a:rPr>
            </a:br>
            <a:r>
              <a:rPr lang="fr-FR" sz="2400" dirty="0">
                <a:solidFill>
                  <a:schemeClr val="accent6">
                    <a:lumMod val="50000"/>
                  </a:schemeClr>
                </a:solidFill>
              </a:rPr>
              <a:t> </a:t>
            </a:r>
          </a:p>
        </p:txBody>
      </p:sp>
      <p:sp>
        <p:nvSpPr>
          <p:cNvPr id="4" name="Slide Number Placeholder 3"/>
          <p:cNvSpPr>
            <a:spLocks noGrp="1"/>
          </p:cNvSpPr>
          <p:nvPr>
            <p:ph type="sldNum" sz="quarter" idx="12"/>
          </p:nvPr>
        </p:nvSpPr>
        <p:spPr/>
        <p:txBody>
          <a:bodyPr/>
          <a:lstStyle/>
          <a:p>
            <a:fld id="{02C702AE-1502-43AE-8DBA-2BCAD3408EF2}" type="slidenum">
              <a:rPr lang="fr-FR" smtClean="0"/>
              <a:pPr/>
              <a:t>9</a:t>
            </a:fld>
            <a:endParaRPr lang="fr-FR"/>
          </a:p>
        </p:txBody>
      </p:sp>
      <p:sp>
        <p:nvSpPr>
          <p:cNvPr id="5" name="Content Placeholder 4"/>
          <p:cNvSpPr>
            <a:spLocks noGrp="1"/>
          </p:cNvSpPr>
          <p:nvPr>
            <p:ph sz="quarter" idx="13"/>
          </p:nvPr>
        </p:nvSpPr>
        <p:spPr>
          <a:xfrm>
            <a:off x="2267744" y="144462"/>
            <a:ext cx="4686182" cy="431800"/>
          </a:xfrm>
        </p:spPr>
        <p:txBody>
          <a:bodyPr/>
          <a:lstStyle/>
          <a:p>
            <a:pPr marL="0" indent="0"/>
            <a:r>
              <a:rPr lang="fr-FR" sz="2400" cap="small" dirty="0"/>
              <a:t>Introduction à l’analyse de données</a:t>
            </a:r>
          </a:p>
        </p:txBody>
      </p:sp>
      <p:grpSp>
        <p:nvGrpSpPr>
          <p:cNvPr id="8" name="Groupe 7"/>
          <p:cNvGrpSpPr/>
          <p:nvPr/>
        </p:nvGrpSpPr>
        <p:grpSpPr>
          <a:xfrm>
            <a:off x="6983413" y="0"/>
            <a:ext cx="2160587" cy="720725"/>
            <a:chOff x="6983413" y="0"/>
            <a:chExt cx="2190482" cy="720725"/>
          </a:xfrm>
        </p:grpSpPr>
        <p:grpSp>
          <p:nvGrpSpPr>
            <p:cNvPr id="9" name="Group 4"/>
            <p:cNvGrpSpPr>
              <a:grpSpLocks noChangeAspect="1"/>
            </p:cNvGrpSpPr>
            <p:nvPr/>
          </p:nvGrpSpPr>
          <p:grpSpPr bwMode="auto">
            <a:xfrm>
              <a:off x="6983413" y="0"/>
              <a:ext cx="2160587" cy="720725"/>
              <a:chOff x="4399" y="0"/>
              <a:chExt cx="1361" cy="454"/>
            </a:xfrm>
          </p:grpSpPr>
          <p:sp>
            <p:nvSpPr>
              <p:cNvPr id="11"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graphicFrame>
        <p:nvGraphicFramePr>
          <p:cNvPr id="6" name="Tableau 5"/>
          <p:cNvGraphicFramePr>
            <a:graphicFrameLocks noGrp="1"/>
          </p:cNvGraphicFramePr>
          <p:nvPr>
            <p:extLst>
              <p:ext uri="{D42A27DB-BD31-4B8C-83A1-F6EECF244321}">
                <p14:modId xmlns:p14="http://schemas.microsoft.com/office/powerpoint/2010/main" val="2574378296"/>
              </p:ext>
            </p:extLst>
          </p:nvPr>
        </p:nvGraphicFramePr>
        <p:xfrm>
          <a:off x="368897" y="1964652"/>
          <a:ext cx="8640959" cy="3326027"/>
        </p:xfrm>
        <a:graphic>
          <a:graphicData uri="http://schemas.openxmlformats.org/drawingml/2006/table">
            <a:tbl>
              <a:tblPr firstRow="1" firstCol="1" bandRow="1">
                <a:tableStyleId>{5C22544A-7EE6-4342-B048-85BDC9FD1C3A}</a:tableStyleId>
              </a:tblPr>
              <a:tblGrid>
                <a:gridCol w="2906641">
                  <a:extLst>
                    <a:ext uri="{9D8B030D-6E8A-4147-A177-3AD203B41FA5}">
                      <a16:colId xmlns:a16="http://schemas.microsoft.com/office/drawing/2014/main" val="20000"/>
                    </a:ext>
                  </a:extLst>
                </a:gridCol>
                <a:gridCol w="2867159">
                  <a:extLst>
                    <a:ext uri="{9D8B030D-6E8A-4147-A177-3AD203B41FA5}">
                      <a16:colId xmlns:a16="http://schemas.microsoft.com/office/drawing/2014/main" val="20001"/>
                    </a:ext>
                  </a:extLst>
                </a:gridCol>
                <a:gridCol w="2867159">
                  <a:extLst>
                    <a:ext uri="{9D8B030D-6E8A-4147-A177-3AD203B41FA5}">
                      <a16:colId xmlns:a16="http://schemas.microsoft.com/office/drawing/2014/main" val="20002"/>
                    </a:ext>
                  </a:extLst>
                </a:gridCol>
              </a:tblGrid>
              <a:tr h="478368">
                <a:tc>
                  <a:txBody>
                    <a:bodyPr/>
                    <a:lstStyle/>
                    <a:p>
                      <a:pPr algn="ctr">
                        <a:lnSpc>
                          <a:spcPct val="107000"/>
                        </a:lnSpc>
                        <a:spcAft>
                          <a:spcPts val="0"/>
                        </a:spcAft>
                      </a:pPr>
                      <a:r>
                        <a:rPr lang="fr-FR" sz="1400" dirty="0">
                          <a:effectLst/>
                        </a:rPr>
                        <a:t>Type d’analyse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400" dirty="0">
                          <a:effectLst/>
                        </a:rPr>
                        <a:t>Ce qu’on cherche à faire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400" dirty="0">
                          <a:effectLst/>
                        </a:rPr>
                        <a:t>Quelques méthodes d’analyse  statistiques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a:lnSpc>
                          <a:spcPct val="107000"/>
                        </a:lnSpc>
                        <a:spcAft>
                          <a:spcPts val="0"/>
                        </a:spcAft>
                      </a:pPr>
                      <a:r>
                        <a:rPr lang="fr-FR" sz="1400" dirty="0">
                          <a:effectLst/>
                        </a:rPr>
                        <a:t> </a:t>
                      </a:r>
                    </a:p>
                    <a:p>
                      <a:pPr>
                        <a:lnSpc>
                          <a:spcPct val="107000"/>
                        </a:lnSpc>
                        <a:spcAft>
                          <a:spcPts val="0"/>
                        </a:spcAft>
                      </a:pPr>
                      <a:r>
                        <a:rPr lang="fr-FR" sz="1400" spc="-10" dirty="0">
                          <a:effectLst/>
                        </a:rPr>
                        <a:t>Analyse uni</a:t>
                      </a:r>
                      <a:r>
                        <a:rPr lang="fr-FR" sz="1400" spc="-30" dirty="0">
                          <a:effectLst/>
                        </a:rPr>
                        <a:t>v</a:t>
                      </a:r>
                      <a:r>
                        <a:rPr lang="fr-FR" sz="1400" dirty="0">
                          <a:effectLst/>
                        </a:rPr>
                        <a:t>a</a:t>
                      </a:r>
                      <a:r>
                        <a:rPr lang="fr-FR" sz="1400" spc="10" dirty="0">
                          <a:effectLst/>
                        </a:rPr>
                        <a:t>r</a:t>
                      </a:r>
                      <a:r>
                        <a:rPr lang="fr-FR" sz="1400" spc="-10" dirty="0">
                          <a:effectLst/>
                        </a:rPr>
                        <a:t>i</a:t>
                      </a:r>
                      <a:r>
                        <a:rPr lang="fr-FR" sz="1400" dirty="0">
                          <a:effectLst/>
                        </a:rPr>
                        <a:t>ée</a:t>
                      </a:r>
                      <a:r>
                        <a:rPr lang="fr-FR" sz="1400" spc="-115" dirty="0">
                          <a:effectLst/>
                        </a:rPr>
                        <a:t> </a:t>
                      </a:r>
                      <a:r>
                        <a:rPr lang="fr-FR" sz="1400" dirty="0">
                          <a:effectLst/>
                        </a:rPr>
                        <a:t>(à</a:t>
                      </a:r>
                      <a:r>
                        <a:rPr lang="fr-FR" sz="1400" spc="-15" dirty="0">
                          <a:effectLst/>
                        </a:rPr>
                        <a:t> </a:t>
                      </a:r>
                      <a:r>
                        <a:rPr lang="fr-FR" sz="1400" spc="15" dirty="0">
                          <a:effectLst/>
                        </a:rPr>
                        <a:t>u</a:t>
                      </a:r>
                      <a:r>
                        <a:rPr lang="fr-FR" sz="1400" dirty="0">
                          <a:effectLst/>
                        </a:rPr>
                        <a:t>n</a:t>
                      </a:r>
                      <a:r>
                        <a:rPr lang="fr-FR" sz="1400" spc="420" dirty="0">
                          <a:effectLst/>
                        </a:rPr>
                        <a:t>e</a:t>
                      </a:r>
                      <a:r>
                        <a:rPr lang="fr-FR" sz="1400" dirty="0">
                          <a:effectLst/>
                        </a:rPr>
                        <a:t> s</a:t>
                      </a:r>
                      <a:r>
                        <a:rPr lang="fr-FR" sz="1400" spc="10" dirty="0">
                          <a:effectLst/>
                        </a:rPr>
                        <a:t>e</a:t>
                      </a:r>
                      <a:r>
                        <a:rPr lang="fr-FR" sz="1400" spc="-10" dirty="0">
                          <a:effectLst/>
                        </a:rPr>
                        <a:t>u</a:t>
                      </a:r>
                      <a:r>
                        <a:rPr lang="fr-FR" sz="1400" dirty="0">
                          <a:effectLst/>
                        </a:rPr>
                        <a:t>le</a:t>
                      </a:r>
                      <a:r>
                        <a:rPr lang="fr-FR" sz="1400" spc="-15" dirty="0">
                          <a:effectLst/>
                        </a:rPr>
                        <a:t> </a:t>
                      </a:r>
                      <a:r>
                        <a:rPr lang="fr-FR" sz="1400" spc="-30" dirty="0">
                          <a:effectLst/>
                        </a:rPr>
                        <a:t>v</a:t>
                      </a:r>
                      <a:r>
                        <a:rPr lang="fr-FR" sz="1400" dirty="0">
                          <a:effectLst/>
                        </a:rPr>
                        <a:t>a</a:t>
                      </a:r>
                      <a:r>
                        <a:rPr lang="fr-FR" sz="1400" spc="10" dirty="0">
                          <a:effectLst/>
                        </a:rPr>
                        <a:t>r</a:t>
                      </a:r>
                      <a:r>
                        <a:rPr lang="fr-FR" sz="1400" spc="-10" dirty="0">
                          <a:effectLst/>
                        </a:rPr>
                        <a:t>i</a:t>
                      </a:r>
                      <a:r>
                        <a:rPr lang="fr-FR" sz="1400" dirty="0">
                          <a:effectLst/>
                        </a:rPr>
                        <a:t>a</a:t>
                      </a:r>
                      <a:r>
                        <a:rPr lang="fr-FR" sz="1400" spc="5" dirty="0">
                          <a:effectLst/>
                        </a:rPr>
                        <a:t>b</a:t>
                      </a:r>
                      <a:r>
                        <a:rPr lang="fr-FR" sz="1400" spc="-10" dirty="0">
                          <a:effectLst/>
                        </a:rPr>
                        <a:t>l</a:t>
                      </a:r>
                      <a:r>
                        <a:rPr lang="fr-FR" sz="1400" dirty="0">
                          <a:effectLst/>
                        </a:rPr>
                        <a:t>e)</a:t>
                      </a:r>
                    </a:p>
                    <a:p>
                      <a:pPr>
                        <a:lnSpc>
                          <a:spcPct val="107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400" dirty="0">
                          <a:effectLst/>
                        </a:rPr>
                        <a:t>Description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400" spc="-35" dirty="0">
                          <a:effectLst/>
                        </a:rPr>
                        <a:t>E</a:t>
                      </a:r>
                      <a:r>
                        <a:rPr lang="fr-FR" sz="1400" spc="5" dirty="0">
                          <a:effectLst/>
                        </a:rPr>
                        <a:t>f</a:t>
                      </a:r>
                      <a:r>
                        <a:rPr lang="fr-FR" sz="1400" spc="-15" dirty="0">
                          <a:effectLst/>
                        </a:rPr>
                        <a:t>f</a:t>
                      </a:r>
                      <a:r>
                        <a:rPr lang="fr-FR" sz="1400" spc="5" dirty="0">
                          <a:effectLst/>
                        </a:rPr>
                        <a:t>e</a:t>
                      </a:r>
                      <a:r>
                        <a:rPr lang="fr-FR" sz="1400" spc="-10" dirty="0">
                          <a:effectLst/>
                        </a:rPr>
                        <a:t>ctifs</a:t>
                      </a:r>
                    </a:p>
                    <a:p>
                      <a:pPr marL="0" marR="0" lvl="0" indent="0" algn="l" defTabSz="914400" rtl="0" eaLnBrk="1" fontAlgn="auto" latinLnBrk="0" hangingPunct="1">
                        <a:lnSpc>
                          <a:spcPct val="107000"/>
                        </a:lnSpc>
                        <a:spcBef>
                          <a:spcPts val="0"/>
                        </a:spcBef>
                        <a:spcAft>
                          <a:spcPts val="0"/>
                        </a:spcAft>
                        <a:buClrTx/>
                        <a:buSzTx/>
                        <a:buFontTx/>
                        <a:buNone/>
                        <a:tabLst/>
                        <a:defRPr/>
                      </a:pPr>
                      <a:r>
                        <a:rPr lang="fr-FR" sz="1400" spc="-20" dirty="0">
                          <a:effectLst/>
                        </a:rPr>
                        <a:t>P</a:t>
                      </a:r>
                      <a:r>
                        <a:rPr lang="fr-FR" sz="1400" spc="-10" dirty="0">
                          <a:effectLst/>
                        </a:rPr>
                        <a:t>o</a:t>
                      </a:r>
                      <a:r>
                        <a:rPr lang="fr-FR" sz="1400" spc="-5" dirty="0">
                          <a:effectLst/>
                        </a:rPr>
                        <a:t>u</a:t>
                      </a:r>
                      <a:r>
                        <a:rPr lang="fr-FR" sz="1400" spc="-15" dirty="0">
                          <a:effectLst/>
                        </a:rPr>
                        <a:t>r</a:t>
                      </a:r>
                      <a:r>
                        <a:rPr lang="fr-FR" sz="1400" spc="-10" dirty="0">
                          <a:effectLst/>
                        </a:rPr>
                        <a:t>c</a:t>
                      </a:r>
                      <a:r>
                        <a:rPr lang="fr-FR" sz="1400" spc="5" dirty="0">
                          <a:effectLst/>
                        </a:rPr>
                        <a:t>e</a:t>
                      </a:r>
                      <a:r>
                        <a:rPr lang="fr-FR" sz="1400" spc="-30" dirty="0">
                          <a:effectLst/>
                        </a:rPr>
                        <a:t>n</a:t>
                      </a:r>
                      <a:r>
                        <a:rPr lang="fr-FR" sz="1400" spc="-25" dirty="0">
                          <a:effectLst/>
                        </a:rPr>
                        <a:t>t</a:t>
                      </a:r>
                      <a:r>
                        <a:rPr lang="fr-FR" sz="1400" dirty="0">
                          <a:effectLst/>
                        </a:rPr>
                        <a:t>a</a:t>
                      </a:r>
                      <a:r>
                        <a:rPr lang="fr-FR" sz="1400" spc="-15" dirty="0">
                          <a:effectLst/>
                        </a:rPr>
                        <a:t>g</a:t>
                      </a:r>
                      <a:r>
                        <a:rPr lang="fr-FR" sz="1400" dirty="0">
                          <a:effectLst/>
                        </a:rPr>
                        <a:t>e</a:t>
                      </a:r>
                      <a:endParaRPr lang="fr-FR" sz="1400" spc="-10" dirty="0">
                        <a:effectLst/>
                      </a:endParaRPr>
                    </a:p>
                    <a:p>
                      <a:pPr>
                        <a:lnSpc>
                          <a:spcPct val="107000"/>
                        </a:lnSpc>
                        <a:spcAft>
                          <a:spcPts val="0"/>
                        </a:spcAft>
                      </a:pPr>
                      <a:r>
                        <a:rPr lang="fr-FR" sz="1400" spc="-10" dirty="0">
                          <a:effectLst/>
                        </a:rPr>
                        <a:t>Indicateurs de tendance centrale</a:t>
                      </a:r>
                    </a:p>
                    <a:p>
                      <a:pPr>
                        <a:lnSpc>
                          <a:spcPct val="107000"/>
                        </a:lnSpc>
                        <a:spcAft>
                          <a:spcPts val="0"/>
                        </a:spcAft>
                      </a:pPr>
                      <a:r>
                        <a:rPr lang="fr-FR" sz="1400" spc="-10" dirty="0">
                          <a:effectLst/>
                        </a:rPr>
                        <a:t>Indicateurs de dispersion</a:t>
                      </a:r>
                      <a:endParaRPr lang="fr-FR" sz="1400" dirty="0">
                        <a:effectLst/>
                      </a:endParaRPr>
                    </a:p>
                  </a:txBody>
                  <a:tcPr marL="68580" marR="68580" marT="0" marB="0" anchor="ctr"/>
                </a:tc>
                <a:extLst>
                  <a:ext uri="{0D108BD9-81ED-4DB2-BD59-A6C34878D82A}">
                    <a16:rowId xmlns:a16="http://schemas.microsoft.com/office/drawing/2014/main" val="10001"/>
                  </a:ext>
                </a:extLst>
              </a:tr>
              <a:tr h="0">
                <a:tc rowSpan="3">
                  <a:txBody>
                    <a:bodyPr/>
                    <a:lstStyle/>
                    <a:p>
                      <a:pPr>
                        <a:lnSpc>
                          <a:spcPct val="107000"/>
                        </a:lnSpc>
                        <a:spcAft>
                          <a:spcPts val="0"/>
                        </a:spcAft>
                      </a:pPr>
                      <a:r>
                        <a:rPr lang="fr-FR" sz="1400" spc="-10" dirty="0">
                          <a:effectLst/>
                        </a:rPr>
                        <a:t>Analyse bivariée (à 2 variables) </a:t>
                      </a: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400" dirty="0">
                          <a:effectLst/>
                        </a:rPr>
                        <a:t>Comparaison </a:t>
                      </a:r>
                    </a:p>
                    <a:p>
                      <a:pPr>
                        <a:lnSpc>
                          <a:spcPct val="107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300"/>
                        </a:spcBef>
                        <a:spcAft>
                          <a:spcPts val="300"/>
                        </a:spcAft>
                      </a:pPr>
                      <a:r>
                        <a:rPr lang="fr-FR" sz="1400" dirty="0">
                          <a:effectLst/>
                        </a:rPr>
                        <a:t>Test de </a:t>
                      </a:r>
                      <a:r>
                        <a:rPr lang="fr-FR" sz="1400" dirty="0" err="1">
                          <a:effectLst/>
                        </a:rPr>
                        <a:t>Khi2</a:t>
                      </a:r>
                      <a:endParaRPr lang="fr-FR" sz="1400" dirty="0">
                        <a:effectLst/>
                      </a:endParaRPr>
                    </a:p>
                    <a:p>
                      <a:pPr>
                        <a:spcBef>
                          <a:spcPts val="300"/>
                        </a:spcBef>
                        <a:spcAft>
                          <a:spcPts val="300"/>
                        </a:spcAft>
                      </a:pPr>
                      <a:r>
                        <a:rPr lang="fr-FR" sz="1400" dirty="0">
                          <a:effectLst/>
                        </a:rPr>
                        <a:t>Test de comparaison de moyenne</a:t>
                      </a:r>
                    </a:p>
                    <a:p>
                      <a:pPr>
                        <a:spcBef>
                          <a:spcPts val="300"/>
                        </a:spcBef>
                        <a:spcAft>
                          <a:spcPts val="300"/>
                        </a:spcAft>
                      </a:pPr>
                      <a:r>
                        <a:rPr lang="fr-FR" sz="1400" dirty="0">
                          <a:effectLst/>
                        </a:rPr>
                        <a:t>ANOVA à un facteur</a:t>
                      </a:r>
                      <a:endParaRPr lang="fr-F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vMerge="1">
                  <a:txBody>
                    <a:bodyPr/>
                    <a:lstStyle/>
                    <a:p>
                      <a:endParaRPr lang="fr-FR"/>
                    </a:p>
                  </a:txBody>
                  <a:tcPr/>
                </a:tc>
                <a:tc>
                  <a:txBody>
                    <a:bodyPr/>
                    <a:lstStyle/>
                    <a:p>
                      <a:pPr>
                        <a:lnSpc>
                          <a:spcPct val="107000"/>
                        </a:lnSpc>
                        <a:spcAft>
                          <a:spcPts val="0"/>
                        </a:spcAft>
                      </a:pPr>
                      <a:r>
                        <a:rPr lang="fr-FR" sz="1400">
                          <a:effectLst/>
                        </a:rPr>
                        <a:t>Association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300"/>
                        </a:spcBef>
                        <a:spcAft>
                          <a:spcPts val="300"/>
                        </a:spcAft>
                      </a:pPr>
                      <a:r>
                        <a:rPr lang="fr-FR" sz="1400" dirty="0">
                          <a:effectLst/>
                        </a:rPr>
                        <a:t>Corrélation de Person </a:t>
                      </a:r>
                      <a:endParaRPr lang="fr-F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42360">
                <a:tc vMerge="1">
                  <a:txBody>
                    <a:bodyPr/>
                    <a:lstStyle/>
                    <a:p>
                      <a:endParaRPr lang="fr-FR"/>
                    </a:p>
                  </a:txBody>
                  <a:tcPr/>
                </a:tc>
                <a:tc>
                  <a:txBody>
                    <a:bodyPr/>
                    <a:lstStyle/>
                    <a:p>
                      <a:pPr>
                        <a:lnSpc>
                          <a:spcPct val="107000"/>
                        </a:lnSpc>
                        <a:spcAft>
                          <a:spcPts val="0"/>
                        </a:spcAft>
                      </a:pPr>
                      <a:r>
                        <a:rPr lang="fr-FR" sz="1400" dirty="0">
                          <a:effectLst/>
                        </a:rPr>
                        <a:t>Prédiction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300"/>
                        </a:spcBef>
                        <a:spcAft>
                          <a:spcPts val="300"/>
                        </a:spcAft>
                      </a:pPr>
                      <a:r>
                        <a:rPr lang="fr-FR" sz="1400" dirty="0">
                          <a:effectLst/>
                        </a:rPr>
                        <a:t>Régression simple</a:t>
                      </a:r>
                      <a:endParaRPr lang="fr-F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rowSpan="2">
                  <a:txBody>
                    <a:bodyPr/>
                    <a:lstStyle/>
                    <a:p>
                      <a:pPr>
                        <a:lnSpc>
                          <a:spcPct val="107000"/>
                        </a:lnSpc>
                        <a:spcAft>
                          <a:spcPts val="0"/>
                        </a:spcAft>
                      </a:pPr>
                      <a:r>
                        <a:rPr lang="fr-FR" sz="1400" spc="-10" dirty="0">
                          <a:effectLst/>
                        </a:rPr>
                        <a:t>Analyse multivariée</a:t>
                      </a:r>
                      <a:endParaRPr lang="fr-FR" sz="1400" dirty="0">
                        <a:effectLst/>
                      </a:endParaRPr>
                    </a:p>
                    <a:p>
                      <a:pPr>
                        <a:lnSpc>
                          <a:spcPct val="107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400">
                          <a:effectLst/>
                        </a:rPr>
                        <a:t>Association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300"/>
                        </a:spcBef>
                        <a:spcAft>
                          <a:spcPts val="300"/>
                        </a:spcAft>
                      </a:pPr>
                      <a:r>
                        <a:rPr lang="fr-FR" sz="1400" dirty="0">
                          <a:effectLst/>
                        </a:rPr>
                        <a:t>ACP (corrélation multiple)</a:t>
                      </a:r>
                      <a:endParaRPr lang="fr-F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0">
                <a:tc vMerge="1">
                  <a:txBody>
                    <a:bodyPr/>
                    <a:lstStyle/>
                    <a:p>
                      <a:endParaRPr lang="fr-FR"/>
                    </a:p>
                  </a:txBody>
                  <a:tcPr/>
                </a:tc>
                <a:tc>
                  <a:txBody>
                    <a:bodyPr/>
                    <a:lstStyle/>
                    <a:p>
                      <a:pPr>
                        <a:lnSpc>
                          <a:spcPct val="107000"/>
                        </a:lnSpc>
                        <a:spcAft>
                          <a:spcPts val="0"/>
                        </a:spcAft>
                      </a:pPr>
                      <a:r>
                        <a:rPr lang="fr-FR" sz="1400">
                          <a:effectLst/>
                        </a:rPr>
                        <a:t>Prédiction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300"/>
                        </a:spcBef>
                        <a:spcAft>
                          <a:spcPts val="300"/>
                        </a:spcAft>
                      </a:pPr>
                      <a:r>
                        <a:rPr lang="fr-FR" sz="1400" dirty="0">
                          <a:effectLst/>
                        </a:rPr>
                        <a:t>Régression multiple </a:t>
                      </a:r>
                    </a:p>
                    <a:p>
                      <a:pPr>
                        <a:spcBef>
                          <a:spcPts val="300"/>
                        </a:spcBef>
                        <a:spcAft>
                          <a:spcPts val="300"/>
                        </a:spcAft>
                      </a:pPr>
                      <a:r>
                        <a:rPr lang="fr-FR" sz="1400" dirty="0">
                          <a:effectLst/>
                        </a:rPr>
                        <a:t>Régression logistique   </a:t>
                      </a:r>
                      <a:endParaRPr lang="fr-F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99747275"/>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Conception personnalisée">
  <a:themeElements>
    <a:clrScheme name="NIPN">
      <a:dk1>
        <a:srgbClr val="575757"/>
      </a:dk1>
      <a:lt1>
        <a:srgbClr val="FFFFFF"/>
      </a:lt1>
      <a:dk2>
        <a:srgbClr val="36C1C2"/>
      </a:dk2>
      <a:lt2>
        <a:srgbClr val="FFFFFF"/>
      </a:lt2>
      <a:accent1>
        <a:srgbClr val="0081AE"/>
      </a:accent1>
      <a:accent2>
        <a:srgbClr val="86C286"/>
      </a:accent2>
      <a:accent3>
        <a:srgbClr val="34AE8D"/>
      </a:accent3>
      <a:accent4>
        <a:srgbClr val="0081AE"/>
      </a:accent4>
      <a:accent5>
        <a:srgbClr val="36C1C2"/>
      </a:accent5>
      <a:accent6>
        <a:srgbClr val="DADC4B"/>
      </a:accent6>
      <a:hlink>
        <a:srgbClr val="34AE8D"/>
      </a:hlink>
      <a:folHlink>
        <a:srgbClr val="34AE8D"/>
      </a:folHlink>
    </a:clrScheme>
    <a:fontScheme name="NIP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NIPN">
      <a:dk1>
        <a:srgbClr val="575757"/>
      </a:dk1>
      <a:lt1>
        <a:srgbClr val="FFFFFF"/>
      </a:lt1>
      <a:dk2>
        <a:srgbClr val="36C1C2"/>
      </a:dk2>
      <a:lt2>
        <a:srgbClr val="FFFFFF"/>
      </a:lt2>
      <a:accent1>
        <a:srgbClr val="0081AE"/>
      </a:accent1>
      <a:accent2>
        <a:srgbClr val="86C286"/>
      </a:accent2>
      <a:accent3>
        <a:srgbClr val="34AE8D"/>
      </a:accent3>
      <a:accent4>
        <a:srgbClr val="0081AE"/>
      </a:accent4>
      <a:accent5>
        <a:srgbClr val="36C1C2"/>
      </a:accent5>
      <a:accent6>
        <a:srgbClr val="DADC4B"/>
      </a:accent6>
      <a:hlink>
        <a:srgbClr val="34AE8D"/>
      </a:hlink>
      <a:folHlink>
        <a:srgbClr val="34AE8D"/>
      </a:folHlink>
    </a:clrScheme>
    <a:fontScheme name="NIP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18242</TotalTime>
  <Words>1480</Words>
  <Application>Microsoft Office PowerPoint</Application>
  <PresentationFormat>Affichage à l'écran (4:3)</PresentationFormat>
  <Paragraphs>190</Paragraphs>
  <Slides>15</Slides>
  <Notes>15</Notes>
  <HiddenSlides>1</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15</vt:i4>
      </vt:variant>
    </vt:vector>
  </HeadingPairs>
  <TitlesOfParts>
    <vt:vector size="22" baseType="lpstr">
      <vt:lpstr>Arial</vt:lpstr>
      <vt:lpstr>Calibri</vt:lpstr>
      <vt:lpstr>Trebuchet MS</vt:lpstr>
      <vt:lpstr>Wingdings</vt:lpstr>
      <vt:lpstr>Wingdings 2</vt:lpstr>
      <vt:lpstr>Conception personnalisée</vt:lpstr>
      <vt:lpstr>Thème Office</vt:lpstr>
      <vt:lpstr>Introduction à l'analyse de données </vt:lpstr>
      <vt:lpstr>Présentation PowerPoint</vt:lpstr>
      <vt:lpstr> 1. Analyse de données  </vt:lpstr>
      <vt:lpstr>Présentation PowerPoint</vt:lpstr>
      <vt:lpstr>3. Types et sources de données : Données primaires</vt:lpstr>
      <vt:lpstr>4. Types de données et les sources : Donnée secondaire</vt:lpstr>
      <vt:lpstr>5. Différentes méthodes d’analyse de données </vt:lpstr>
      <vt:lpstr>5. Choix de méthode d’analyse </vt:lpstr>
      <vt:lpstr> 6. Méthode d’analyse  </vt:lpstr>
      <vt:lpstr> 7. Utilisation des tests Statistiques  </vt:lpstr>
      <vt:lpstr> 7. Utilisation des tests Statistiques  </vt:lpstr>
      <vt:lpstr> 8. Quelques types de Tests Statistiques  </vt:lpstr>
      <vt:lpstr> 8. Quelques types de Tests Statistiques  </vt:lpstr>
      <vt:lpstr> 9. Différence entre analyse de données, interprétation des données et la rédaction du rapport d’analyse.  </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hello</dc:creator>
  <cp:lastModifiedBy>Almoustapha THÉODORE  YATTA</cp:lastModifiedBy>
  <cp:revision>530</cp:revision>
  <cp:lastPrinted>2018-04-12T07:41:41Z</cp:lastPrinted>
  <dcterms:created xsi:type="dcterms:W3CDTF">2016-04-15T07:54:58Z</dcterms:created>
  <dcterms:modified xsi:type="dcterms:W3CDTF">2024-08-06T00:02:24Z</dcterms:modified>
</cp:coreProperties>
</file>