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48" r:id="rId2"/>
  </p:sldMasterIdLst>
  <p:notesMasterIdLst>
    <p:notesMasterId r:id="rId47"/>
  </p:notesMasterIdLst>
  <p:handoutMasterIdLst>
    <p:handoutMasterId r:id="rId48"/>
  </p:handoutMasterIdLst>
  <p:sldIdLst>
    <p:sldId id="261" r:id="rId3"/>
    <p:sldId id="349" r:id="rId4"/>
    <p:sldId id="473" r:id="rId5"/>
    <p:sldId id="381" r:id="rId6"/>
    <p:sldId id="391" r:id="rId7"/>
    <p:sldId id="431" r:id="rId8"/>
    <p:sldId id="432" r:id="rId9"/>
    <p:sldId id="433" r:id="rId10"/>
    <p:sldId id="434" r:id="rId11"/>
    <p:sldId id="435" r:id="rId12"/>
    <p:sldId id="453" r:id="rId13"/>
    <p:sldId id="426" r:id="rId14"/>
    <p:sldId id="461" r:id="rId15"/>
    <p:sldId id="462" r:id="rId16"/>
    <p:sldId id="463" r:id="rId17"/>
    <p:sldId id="464" r:id="rId18"/>
    <p:sldId id="460" r:id="rId19"/>
    <p:sldId id="475" r:id="rId20"/>
    <p:sldId id="474" r:id="rId21"/>
    <p:sldId id="437" r:id="rId22"/>
    <p:sldId id="438" r:id="rId23"/>
    <p:sldId id="454" r:id="rId24"/>
    <p:sldId id="439" r:id="rId25"/>
    <p:sldId id="456" r:id="rId26"/>
    <p:sldId id="465" r:id="rId27"/>
    <p:sldId id="466" r:id="rId28"/>
    <p:sldId id="427" r:id="rId29"/>
    <p:sldId id="457" r:id="rId30"/>
    <p:sldId id="443" r:id="rId31"/>
    <p:sldId id="476" r:id="rId32"/>
    <p:sldId id="446" r:id="rId33"/>
    <p:sldId id="467" r:id="rId34"/>
    <p:sldId id="472" r:id="rId35"/>
    <p:sldId id="468" r:id="rId36"/>
    <p:sldId id="447" r:id="rId37"/>
    <p:sldId id="458" r:id="rId38"/>
    <p:sldId id="448" r:id="rId39"/>
    <p:sldId id="451" r:id="rId40"/>
    <p:sldId id="470" r:id="rId41"/>
    <p:sldId id="450" r:id="rId42"/>
    <p:sldId id="469" r:id="rId43"/>
    <p:sldId id="477" r:id="rId44"/>
    <p:sldId id="471" r:id="rId45"/>
    <p:sldId id="390" r:id="rId46"/>
  </p:sldIdLst>
  <p:sldSz cx="9144000" cy="6858000" type="screen4x3"/>
  <p:notesSz cx="6889750" cy="96075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5F724B-4BB1-4C2C-AB79-C25ECD5622C1}">
          <p14:sldIdLst>
            <p14:sldId id="261"/>
            <p14:sldId id="349"/>
            <p14:sldId id="473"/>
            <p14:sldId id="381"/>
            <p14:sldId id="391"/>
            <p14:sldId id="431"/>
            <p14:sldId id="432"/>
            <p14:sldId id="433"/>
            <p14:sldId id="434"/>
            <p14:sldId id="435"/>
            <p14:sldId id="453"/>
            <p14:sldId id="426"/>
            <p14:sldId id="461"/>
            <p14:sldId id="462"/>
            <p14:sldId id="463"/>
            <p14:sldId id="464"/>
            <p14:sldId id="460"/>
            <p14:sldId id="475"/>
            <p14:sldId id="474"/>
            <p14:sldId id="437"/>
            <p14:sldId id="438"/>
            <p14:sldId id="454"/>
            <p14:sldId id="439"/>
            <p14:sldId id="456"/>
            <p14:sldId id="465"/>
            <p14:sldId id="466"/>
            <p14:sldId id="427"/>
            <p14:sldId id="457"/>
            <p14:sldId id="443"/>
            <p14:sldId id="476"/>
            <p14:sldId id="446"/>
            <p14:sldId id="467"/>
            <p14:sldId id="472"/>
            <p14:sldId id="468"/>
            <p14:sldId id="447"/>
            <p14:sldId id="458"/>
            <p14:sldId id="448"/>
            <p14:sldId id="451"/>
            <p14:sldId id="470"/>
            <p14:sldId id="450"/>
            <p14:sldId id="469"/>
            <p14:sldId id="477"/>
            <p14:sldId id="471"/>
            <p14:sldId id="390"/>
          </p14:sldIdLst>
        </p14:section>
        <p14:section name="Section sans titre" id="{C67A54A2-4A70-4FDB-88A2-550EBAA4A7D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65B"/>
    <a:srgbClr val="1A5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3672" autoAdjust="0"/>
  </p:normalViewPr>
  <p:slideViewPr>
    <p:cSldViewPr>
      <p:cViewPr varScale="1">
        <p:scale>
          <a:sx n="68" d="100"/>
          <a:sy n="68" d="100"/>
        </p:scale>
        <p:origin x="776" y="5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3" d="100"/>
          <a:sy n="83" d="100"/>
        </p:scale>
        <p:origin x="3254" y="34"/>
      </p:cViewPr>
      <p:guideLst>
        <p:guide orient="horz" pos="302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7FEEBB-005D-4CE8-AAB8-502220AEE3B9}"/>
              </a:ext>
            </a:extLst>
          </p:cNvPr>
          <p:cNvSpPr>
            <a:spLocks noGrp="1"/>
          </p:cNvSpPr>
          <p:nvPr>
            <p:ph type="hdr" sz="quarter"/>
          </p:nvPr>
        </p:nvSpPr>
        <p:spPr>
          <a:xfrm>
            <a:off x="0" y="0"/>
            <a:ext cx="2986309" cy="4823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E782D32-6546-4FFA-A147-5BD51FA50610}"/>
              </a:ext>
            </a:extLst>
          </p:cNvPr>
          <p:cNvSpPr>
            <a:spLocks noGrp="1"/>
          </p:cNvSpPr>
          <p:nvPr>
            <p:ph type="dt" sz="quarter" idx="1"/>
          </p:nvPr>
        </p:nvSpPr>
        <p:spPr>
          <a:xfrm>
            <a:off x="3901832" y="0"/>
            <a:ext cx="2986309" cy="482375"/>
          </a:xfrm>
          <a:prstGeom prst="rect">
            <a:avLst/>
          </a:prstGeom>
        </p:spPr>
        <p:txBody>
          <a:bodyPr vert="horz" lIns="91440" tIns="45720" rIns="91440" bIns="45720" rtlCol="0"/>
          <a:lstStyle>
            <a:lvl1pPr algn="r">
              <a:defRPr sz="1200"/>
            </a:lvl1pPr>
          </a:lstStyle>
          <a:p>
            <a:fld id="{3F558D55-4607-46FB-AF3A-7E763C8C1AB5}" type="datetimeFigureOut">
              <a:rPr lang="fr-FR" smtClean="0"/>
              <a:t>14/08/2024</a:t>
            </a:fld>
            <a:endParaRPr lang="fr-FR"/>
          </a:p>
        </p:txBody>
      </p:sp>
      <p:sp>
        <p:nvSpPr>
          <p:cNvPr id="4" name="Espace réservé du pied de page 3">
            <a:extLst>
              <a:ext uri="{FF2B5EF4-FFF2-40B4-BE49-F238E27FC236}">
                <a16:creationId xmlns:a16="http://schemas.microsoft.com/office/drawing/2014/main" id="{85119441-5F84-4A90-BED6-8D0BE06FA579}"/>
              </a:ext>
            </a:extLst>
          </p:cNvPr>
          <p:cNvSpPr>
            <a:spLocks noGrp="1"/>
          </p:cNvSpPr>
          <p:nvPr>
            <p:ph type="ftr" sz="quarter" idx="2"/>
          </p:nvPr>
        </p:nvSpPr>
        <p:spPr>
          <a:xfrm>
            <a:off x="0" y="9125176"/>
            <a:ext cx="2986309" cy="4823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F575A46-040C-4301-8749-7AC725CC320C}"/>
              </a:ext>
            </a:extLst>
          </p:cNvPr>
          <p:cNvSpPr>
            <a:spLocks noGrp="1"/>
          </p:cNvSpPr>
          <p:nvPr>
            <p:ph type="sldNum" sz="quarter" idx="3"/>
          </p:nvPr>
        </p:nvSpPr>
        <p:spPr>
          <a:xfrm>
            <a:off x="3901832" y="9125176"/>
            <a:ext cx="2986309" cy="482375"/>
          </a:xfrm>
          <a:prstGeom prst="rect">
            <a:avLst/>
          </a:prstGeom>
        </p:spPr>
        <p:txBody>
          <a:bodyPr vert="horz" lIns="91440" tIns="45720" rIns="91440" bIns="45720" rtlCol="0" anchor="b"/>
          <a:lstStyle>
            <a:lvl1pPr algn="r">
              <a:defRPr sz="1200"/>
            </a:lvl1pPr>
          </a:lstStyle>
          <a:p>
            <a:fld id="{1198A646-86ED-4D08-95E4-BEFF50718E35}" type="slidenum">
              <a:rPr lang="fr-FR" smtClean="0"/>
              <a:t>‹N°›</a:t>
            </a:fld>
            <a:endParaRPr lang="fr-FR"/>
          </a:p>
        </p:txBody>
      </p:sp>
    </p:spTree>
    <p:extLst>
      <p:ext uri="{BB962C8B-B14F-4D97-AF65-F5344CB8AC3E}">
        <p14:creationId xmlns:p14="http://schemas.microsoft.com/office/powerpoint/2010/main" val="70183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558" cy="480377"/>
          </a:xfrm>
          <a:prstGeom prst="rect">
            <a:avLst/>
          </a:prstGeom>
        </p:spPr>
        <p:txBody>
          <a:bodyPr vert="horz" lIns="91440" tIns="45720" rIns="91440" bIns="45720" rtlCol="0"/>
          <a:lstStyle>
            <a:lvl1pPr algn="l">
              <a:defRPr sz="1200"/>
            </a:lvl1pPr>
          </a:lstStyle>
          <a:p>
            <a:r>
              <a:rPr lang="fr-FR" dirty="0"/>
              <a:t>Présentation COPIL 1</a:t>
            </a:r>
          </a:p>
        </p:txBody>
      </p:sp>
      <p:sp>
        <p:nvSpPr>
          <p:cNvPr id="3" name="Espace réservé de la date 2"/>
          <p:cNvSpPr>
            <a:spLocks noGrp="1"/>
          </p:cNvSpPr>
          <p:nvPr>
            <p:ph type="dt" idx="1"/>
          </p:nvPr>
        </p:nvSpPr>
        <p:spPr>
          <a:xfrm>
            <a:off x="3902598" y="1"/>
            <a:ext cx="2985558" cy="480377"/>
          </a:xfrm>
          <a:prstGeom prst="rect">
            <a:avLst/>
          </a:prstGeom>
        </p:spPr>
        <p:txBody>
          <a:bodyPr vert="horz" lIns="91440" tIns="45720" rIns="91440" bIns="45720" rtlCol="0"/>
          <a:lstStyle>
            <a:lvl1pPr algn="r">
              <a:defRPr sz="1200"/>
            </a:lvl1pPr>
          </a:lstStyle>
          <a:p>
            <a:fld id="{D1DD3592-F663-4DAD-82B0-B6206D1A948B}" type="datetimeFigureOut">
              <a:rPr lang="fr-FR" smtClean="0"/>
              <a:pPr/>
              <a:t>14/08/2024</a:t>
            </a:fld>
            <a:endParaRPr lang="fr-FR"/>
          </a:p>
        </p:txBody>
      </p:sp>
      <p:sp>
        <p:nvSpPr>
          <p:cNvPr id="4" name="Espace réservé de l'image des diapositives 3"/>
          <p:cNvSpPr>
            <a:spLocks noGrp="1" noRot="1" noChangeAspect="1"/>
          </p:cNvSpPr>
          <p:nvPr>
            <p:ph type="sldImg" idx="2"/>
          </p:nvPr>
        </p:nvSpPr>
        <p:spPr>
          <a:xfrm>
            <a:off x="1042988" y="720725"/>
            <a:ext cx="4803775" cy="3602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8976" y="4563587"/>
            <a:ext cx="5511800" cy="4323397"/>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9125506"/>
            <a:ext cx="2985558" cy="480377"/>
          </a:xfrm>
          <a:prstGeom prst="rect">
            <a:avLst/>
          </a:prstGeom>
        </p:spPr>
        <p:txBody>
          <a:bodyPr vert="horz" lIns="91440" tIns="45720" rIns="91440" bIns="45720" rtlCol="0" anchor="b"/>
          <a:lstStyle>
            <a:lvl1pPr algn="l">
              <a:defRPr sz="1200"/>
            </a:lvl1pPr>
          </a:lstStyle>
          <a:p>
            <a:r>
              <a:rPr lang="fr-FR" dirty="0"/>
              <a:t>Guillaume Poirel</a:t>
            </a:r>
          </a:p>
        </p:txBody>
      </p:sp>
      <p:sp>
        <p:nvSpPr>
          <p:cNvPr id="7" name="Espace réservé du numéro de diapositive 6"/>
          <p:cNvSpPr>
            <a:spLocks noGrp="1"/>
          </p:cNvSpPr>
          <p:nvPr>
            <p:ph type="sldNum" sz="quarter" idx="5"/>
          </p:nvPr>
        </p:nvSpPr>
        <p:spPr>
          <a:xfrm>
            <a:off x="3902598" y="9125506"/>
            <a:ext cx="2985558" cy="480377"/>
          </a:xfrm>
          <a:prstGeom prst="rect">
            <a:avLst/>
          </a:prstGeom>
        </p:spPr>
        <p:txBody>
          <a:bodyPr vert="horz" lIns="91440" tIns="45720" rIns="91440" bIns="45720" rtlCol="0" anchor="b"/>
          <a:lstStyle>
            <a:lvl1pPr algn="r">
              <a:defRPr sz="1200"/>
            </a:lvl1pPr>
          </a:lstStyle>
          <a:p>
            <a:fld id="{A4B48DAC-8A2D-4825-850C-34E762FB0A5F}" type="slidenum">
              <a:rPr lang="fr-FR" smtClean="0"/>
              <a:pPr/>
              <a:t>‹N°›</a:t>
            </a:fld>
            <a:endParaRPr lang="fr-FR" dirty="0"/>
          </a:p>
        </p:txBody>
      </p:sp>
    </p:spTree>
    <p:extLst>
      <p:ext uri="{BB962C8B-B14F-4D97-AF65-F5344CB8AC3E}">
        <p14:creationId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17218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10</a:t>
            </a:fld>
            <a:endParaRPr lang="fr-FR" dirty="0"/>
          </a:p>
        </p:txBody>
      </p:sp>
    </p:spTree>
    <p:extLst>
      <p:ext uri="{BB962C8B-B14F-4D97-AF65-F5344CB8AC3E}">
        <p14:creationId xmlns:p14="http://schemas.microsoft.com/office/powerpoint/2010/main" val="40358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11</a:t>
            </a:fld>
            <a:endParaRPr lang="fr-FR" dirty="0"/>
          </a:p>
        </p:txBody>
      </p:sp>
    </p:spTree>
    <p:extLst>
      <p:ext uri="{BB962C8B-B14F-4D97-AF65-F5344CB8AC3E}">
        <p14:creationId xmlns:p14="http://schemas.microsoft.com/office/powerpoint/2010/main" val="159677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12</a:t>
            </a:fld>
            <a:endParaRPr lang="fr-FR" dirty="0"/>
          </a:p>
        </p:txBody>
      </p:sp>
    </p:spTree>
    <p:extLst>
      <p:ext uri="{BB962C8B-B14F-4D97-AF65-F5344CB8AC3E}">
        <p14:creationId xmlns:p14="http://schemas.microsoft.com/office/powerpoint/2010/main" val="205122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13</a:t>
            </a:fld>
            <a:endParaRPr lang="fr-FR" dirty="0"/>
          </a:p>
        </p:txBody>
      </p:sp>
    </p:spTree>
    <p:extLst>
      <p:ext uri="{BB962C8B-B14F-4D97-AF65-F5344CB8AC3E}">
        <p14:creationId xmlns:p14="http://schemas.microsoft.com/office/powerpoint/2010/main" val="339330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14</a:t>
            </a:fld>
            <a:endParaRPr lang="fr-FR" dirty="0"/>
          </a:p>
        </p:txBody>
      </p:sp>
    </p:spTree>
    <p:extLst>
      <p:ext uri="{BB962C8B-B14F-4D97-AF65-F5344CB8AC3E}">
        <p14:creationId xmlns:p14="http://schemas.microsoft.com/office/powerpoint/2010/main" val="2399834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15</a:t>
            </a:fld>
            <a:endParaRPr lang="fr-FR" dirty="0"/>
          </a:p>
        </p:txBody>
      </p:sp>
    </p:spTree>
    <p:extLst>
      <p:ext uri="{BB962C8B-B14F-4D97-AF65-F5344CB8AC3E}">
        <p14:creationId xmlns:p14="http://schemas.microsoft.com/office/powerpoint/2010/main" val="26624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16</a:t>
            </a:fld>
            <a:endParaRPr lang="fr-FR" dirty="0"/>
          </a:p>
        </p:txBody>
      </p:sp>
    </p:spTree>
    <p:extLst>
      <p:ext uri="{BB962C8B-B14F-4D97-AF65-F5344CB8AC3E}">
        <p14:creationId xmlns:p14="http://schemas.microsoft.com/office/powerpoint/2010/main" val="3251723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17</a:t>
            </a:fld>
            <a:endParaRPr lang="fr-FR" dirty="0"/>
          </a:p>
        </p:txBody>
      </p:sp>
    </p:spTree>
    <p:extLst>
      <p:ext uri="{BB962C8B-B14F-4D97-AF65-F5344CB8AC3E}">
        <p14:creationId xmlns:p14="http://schemas.microsoft.com/office/powerpoint/2010/main" val="139667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18</a:t>
            </a:fld>
            <a:endParaRPr lang="fr-FR" dirty="0"/>
          </a:p>
        </p:txBody>
      </p:sp>
    </p:spTree>
    <p:extLst>
      <p:ext uri="{BB962C8B-B14F-4D97-AF65-F5344CB8AC3E}">
        <p14:creationId xmlns:p14="http://schemas.microsoft.com/office/powerpoint/2010/main" val="3884079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19</a:t>
            </a:fld>
            <a:endParaRPr lang="fr-FR" dirty="0"/>
          </a:p>
        </p:txBody>
      </p:sp>
    </p:spTree>
    <p:extLst>
      <p:ext uri="{BB962C8B-B14F-4D97-AF65-F5344CB8AC3E}">
        <p14:creationId xmlns:p14="http://schemas.microsoft.com/office/powerpoint/2010/main" val="398232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a:t>
            </a:fld>
            <a:endParaRPr lang="fr-FR"/>
          </a:p>
        </p:txBody>
      </p:sp>
    </p:spTree>
    <p:extLst>
      <p:ext uri="{BB962C8B-B14F-4D97-AF65-F5344CB8AC3E}">
        <p14:creationId xmlns:p14="http://schemas.microsoft.com/office/powerpoint/2010/main" val="366454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20</a:t>
            </a:fld>
            <a:endParaRPr lang="fr-FR" dirty="0"/>
          </a:p>
        </p:txBody>
      </p:sp>
    </p:spTree>
    <p:extLst>
      <p:ext uri="{BB962C8B-B14F-4D97-AF65-F5344CB8AC3E}">
        <p14:creationId xmlns:p14="http://schemas.microsoft.com/office/powerpoint/2010/main" val="874247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1" u="sng" kern="1200" dirty="0">
                <a:solidFill>
                  <a:schemeClr val="tx1"/>
                </a:solidFill>
                <a:effectLst/>
                <a:latin typeface="+mn-lt"/>
                <a:ea typeface="+mn-ea"/>
                <a:cs typeface="+mn-cs"/>
              </a:rPr>
              <a:t>Attention</a:t>
            </a:r>
            <a:r>
              <a:rPr lang="fr-FR" sz="1200" b="1" i="1" kern="1200" dirty="0">
                <a:solidFill>
                  <a:schemeClr val="tx1"/>
                </a:solidFill>
                <a:effectLst/>
                <a:latin typeface="+mn-lt"/>
                <a:ea typeface="+mn-ea"/>
                <a:cs typeface="+mn-cs"/>
              </a:rPr>
              <a:t> : Il est important que le nom des variables, ainsi que le type, l'étiquette et les valeurs et les données manquantes soient définis exactement de la même manière dans les deux fichiers, sinon SPSS définira une variable avec même nom comme « </a:t>
            </a:r>
            <a:r>
              <a:rPr lang="fr-FR" sz="1200" b="1" kern="1200" dirty="0">
                <a:solidFill>
                  <a:schemeClr val="tx1"/>
                </a:solidFill>
                <a:effectLst/>
                <a:latin typeface="+mn-lt"/>
                <a:ea typeface="+mn-ea"/>
                <a:cs typeface="+mn-cs"/>
              </a:rPr>
              <a:t>Variables non communes</a:t>
            </a:r>
            <a:r>
              <a:rPr lang="fr-FR" sz="1200" kern="1200" dirty="0">
                <a:solidFill>
                  <a:schemeClr val="tx1"/>
                </a:solidFill>
                <a:effectLst/>
                <a:latin typeface="+mn-lt"/>
                <a:ea typeface="+mn-ea"/>
                <a:cs typeface="+mn-cs"/>
              </a:rPr>
              <a:t>/</a:t>
            </a:r>
            <a:r>
              <a:rPr lang="fr-FR" sz="1200" b="1" kern="1200" dirty="0" err="1">
                <a:solidFill>
                  <a:schemeClr val="tx1"/>
                </a:solidFill>
                <a:effectLst/>
                <a:latin typeface="+mn-lt"/>
                <a:ea typeface="+mn-ea"/>
                <a:cs typeface="+mn-cs"/>
              </a:rPr>
              <a:t>Unpaired</a:t>
            </a:r>
            <a:r>
              <a:rPr lang="fr-FR" sz="1200" b="1" kern="1200" dirty="0">
                <a:solidFill>
                  <a:schemeClr val="tx1"/>
                </a:solidFill>
                <a:effectLst/>
                <a:latin typeface="+mn-lt"/>
                <a:ea typeface="+mn-ea"/>
                <a:cs typeface="+mn-cs"/>
              </a:rPr>
              <a:t> Variables</a:t>
            </a:r>
            <a:r>
              <a:rPr lang="fr-FR" sz="1200" kern="1200" dirty="0">
                <a:solidFill>
                  <a:schemeClr val="tx1"/>
                </a:solidFill>
                <a:effectLst/>
                <a:latin typeface="+mn-lt"/>
                <a:ea typeface="+mn-ea"/>
                <a:cs typeface="+mn-cs"/>
              </a:rPr>
              <a:t> </a:t>
            </a:r>
            <a:r>
              <a:rPr lang="fr-FR" sz="1200" b="1" i="1" kern="1200" dirty="0">
                <a:solidFill>
                  <a:schemeClr val="tx1"/>
                </a:solidFill>
                <a:effectLst/>
                <a:latin typeface="+mn-lt"/>
                <a:ea typeface="+mn-ea"/>
                <a:cs typeface="+mn-cs"/>
              </a:rPr>
              <a:t> » (fenêtre de gauche) - toujours vérifier que les variables communes aux deux fichiers qui nous intéressent se trouvent bien dans « Variables dans un nouvel ensemble de données actif/Variables in new </a:t>
            </a:r>
            <a:r>
              <a:rPr lang="fr-FR" sz="1200" b="1" i="1" kern="1200" dirty="0" err="1">
                <a:solidFill>
                  <a:schemeClr val="tx1"/>
                </a:solidFill>
                <a:effectLst/>
                <a:latin typeface="+mn-lt"/>
                <a:ea typeface="+mn-ea"/>
                <a:cs typeface="+mn-cs"/>
              </a:rPr>
              <a:t>working</a:t>
            </a:r>
            <a:r>
              <a:rPr lang="fr-FR" sz="1200" b="1" i="1" kern="1200" dirty="0">
                <a:solidFill>
                  <a:schemeClr val="tx1"/>
                </a:solidFill>
                <a:effectLst/>
                <a:latin typeface="+mn-lt"/>
                <a:ea typeface="+mn-ea"/>
                <a:cs typeface="+mn-cs"/>
              </a:rPr>
              <a:t> data file ».</a:t>
            </a: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21</a:t>
            </a:fld>
            <a:endParaRPr lang="fr-FR" dirty="0"/>
          </a:p>
        </p:txBody>
      </p:sp>
    </p:spTree>
    <p:extLst>
      <p:ext uri="{BB962C8B-B14F-4D97-AF65-F5344CB8AC3E}">
        <p14:creationId xmlns:p14="http://schemas.microsoft.com/office/powerpoint/2010/main" val="1333567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1" u="sng" kern="1200" dirty="0">
                <a:solidFill>
                  <a:schemeClr val="tx1"/>
                </a:solidFill>
                <a:effectLst/>
                <a:latin typeface="+mn-lt"/>
                <a:ea typeface="+mn-ea"/>
                <a:cs typeface="+mn-cs"/>
              </a:rPr>
              <a:t>Attention</a:t>
            </a:r>
            <a:r>
              <a:rPr lang="fr-FR" sz="1200" b="1" i="1" kern="1200" dirty="0">
                <a:solidFill>
                  <a:schemeClr val="tx1"/>
                </a:solidFill>
                <a:effectLst/>
                <a:latin typeface="+mn-lt"/>
                <a:ea typeface="+mn-ea"/>
                <a:cs typeface="+mn-cs"/>
              </a:rPr>
              <a:t> : Il est important que le nom des variables, ainsi que le type, l'étiquette et les valeurs et les données manquantes soient définis exactement de la même manière dans les deux fichiers, sinon SPSS définira une variable avec même nom comme « </a:t>
            </a:r>
            <a:r>
              <a:rPr lang="fr-FR" sz="1200" b="1" kern="1200" dirty="0">
                <a:solidFill>
                  <a:schemeClr val="tx1"/>
                </a:solidFill>
                <a:effectLst/>
                <a:latin typeface="+mn-lt"/>
                <a:ea typeface="+mn-ea"/>
                <a:cs typeface="+mn-cs"/>
              </a:rPr>
              <a:t>Variables non communes</a:t>
            </a:r>
            <a:r>
              <a:rPr lang="fr-FR" sz="1200" kern="1200" dirty="0">
                <a:solidFill>
                  <a:schemeClr val="tx1"/>
                </a:solidFill>
                <a:effectLst/>
                <a:latin typeface="+mn-lt"/>
                <a:ea typeface="+mn-ea"/>
                <a:cs typeface="+mn-cs"/>
              </a:rPr>
              <a:t>/</a:t>
            </a:r>
            <a:r>
              <a:rPr lang="fr-FR" sz="1200" b="1" kern="1200" dirty="0" err="1">
                <a:solidFill>
                  <a:schemeClr val="tx1"/>
                </a:solidFill>
                <a:effectLst/>
                <a:latin typeface="+mn-lt"/>
                <a:ea typeface="+mn-ea"/>
                <a:cs typeface="+mn-cs"/>
              </a:rPr>
              <a:t>Unpaired</a:t>
            </a:r>
            <a:r>
              <a:rPr lang="fr-FR" sz="1200" b="1" kern="1200" dirty="0">
                <a:solidFill>
                  <a:schemeClr val="tx1"/>
                </a:solidFill>
                <a:effectLst/>
                <a:latin typeface="+mn-lt"/>
                <a:ea typeface="+mn-ea"/>
                <a:cs typeface="+mn-cs"/>
              </a:rPr>
              <a:t> Variables</a:t>
            </a:r>
            <a:r>
              <a:rPr lang="fr-FR" sz="1200" kern="1200" dirty="0">
                <a:solidFill>
                  <a:schemeClr val="tx1"/>
                </a:solidFill>
                <a:effectLst/>
                <a:latin typeface="+mn-lt"/>
                <a:ea typeface="+mn-ea"/>
                <a:cs typeface="+mn-cs"/>
              </a:rPr>
              <a:t> </a:t>
            </a:r>
            <a:r>
              <a:rPr lang="fr-FR" sz="1200" b="1" i="1" kern="1200" dirty="0">
                <a:solidFill>
                  <a:schemeClr val="tx1"/>
                </a:solidFill>
                <a:effectLst/>
                <a:latin typeface="+mn-lt"/>
                <a:ea typeface="+mn-ea"/>
                <a:cs typeface="+mn-cs"/>
              </a:rPr>
              <a:t> » (fenêtre de gauche) - toujours vérifier que les variables communes aux deux fichiers qui nous intéressent se trouvent bien dans « Variables dans un nouvel ensemble de données actif/Variables in new </a:t>
            </a:r>
            <a:r>
              <a:rPr lang="fr-FR" sz="1200" b="1" i="1" kern="1200" dirty="0" err="1">
                <a:solidFill>
                  <a:schemeClr val="tx1"/>
                </a:solidFill>
                <a:effectLst/>
                <a:latin typeface="+mn-lt"/>
                <a:ea typeface="+mn-ea"/>
                <a:cs typeface="+mn-cs"/>
              </a:rPr>
              <a:t>working</a:t>
            </a:r>
            <a:r>
              <a:rPr lang="fr-FR" sz="1200" b="1" i="1" kern="1200" dirty="0">
                <a:solidFill>
                  <a:schemeClr val="tx1"/>
                </a:solidFill>
                <a:effectLst/>
                <a:latin typeface="+mn-lt"/>
                <a:ea typeface="+mn-ea"/>
                <a:cs typeface="+mn-cs"/>
              </a:rPr>
              <a:t> data file ».</a:t>
            </a: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22</a:t>
            </a:fld>
            <a:endParaRPr lang="fr-FR" dirty="0"/>
          </a:p>
        </p:txBody>
      </p:sp>
    </p:spTree>
    <p:extLst>
      <p:ext uri="{BB962C8B-B14F-4D97-AF65-F5344CB8AC3E}">
        <p14:creationId xmlns:p14="http://schemas.microsoft.com/office/powerpoint/2010/main" val="277387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23</a:t>
            </a:fld>
            <a:endParaRPr lang="fr-FR" dirty="0"/>
          </a:p>
        </p:txBody>
      </p:sp>
    </p:spTree>
    <p:extLst>
      <p:ext uri="{BB962C8B-B14F-4D97-AF65-F5344CB8AC3E}">
        <p14:creationId xmlns:p14="http://schemas.microsoft.com/office/powerpoint/2010/main" val="186530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24</a:t>
            </a:fld>
            <a:endParaRPr lang="fr-FR" dirty="0"/>
          </a:p>
        </p:txBody>
      </p:sp>
    </p:spTree>
    <p:extLst>
      <p:ext uri="{BB962C8B-B14F-4D97-AF65-F5344CB8AC3E}">
        <p14:creationId xmlns:p14="http://schemas.microsoft.com/office/powerpoint/2010/main" val="2689698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25</a:t>
            </a:fld>
            <a:endParaRPr lang="fr-FR" dirty="0"/>
          </a:p>
        </p:txBody>
      </p:sp>
    </p:spTree>
    <p:extLst>
      <p:ext uri="{BB962C8B-B14F-4D97-AF65-F5344CB8AC3E}">
        <p14:creationId xmlns:p14="http://schemas.microsoft.com/office/powerpoint/2010/main" val="1294882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tableau de codage de la base de données doit contenir les informations suivantes :</a:t>
            </a:r>
          </a:p>
          <a:p>
            <a:pPr lvl="0"/>
            <a:r>
              <a:rPr lang="fr-FR" sz="1200" b="1" i="1" kern="1200" dirty="0">
                <a:solidFill>
                  <a:schemeClr val="tx1"/>
                </a:solidFill>
                <a:effectLst/>
                <a:latin typeface="+mn-lt"/>
                <a:ea typeface="+mn-ea"/>
                <a:cs typeface="+mn-cs"/>
              </a:rPr>
              <a:t>Nom de la variable</a:t>
            </a:r>
            <a:r>
              <a:rPr lang="fr-FR" sz="1200" kern="1200" dirty="0">
                <a:solidFill>
                  <a:schemeClr val="tx1"/>
                </a:solidFill>
                <a:effectLst/>
                <a:latin typeface="+mn-lt"/>
                <a:ea typeface="+mn-ea"/>
                <a:cs typeface="+mn-cs"/>
              </a:rPr>
              <a:t> </a:t>
            </a:r>
          </a:p>
          <a:p>
            <a:pPr lvl="0"/>
            <a:r>
              <a:rPr lang="fr-FR" sz="1200" b="1" i="1" kern="1200" dirty="0">
                <a:solidFill>
                  <a:schemeClr val="tx1"/>
                </a:solidFill>
                <a:effectLst/>
                <a:latin typeface="+mn-lt"/>
                <a:ea typeface="+mn-ea"/>
                <a:cs typeface="+mn-cs"/>
              </a:rPr>
              <a:t>Etiquette de la variable</a:t>
            </a:r>
            <a:endParaRPr lang="fr-FR" sz="1200" kern="1200" dirty="0">
              <a:solidFill>
                <a:schemeClr val="tx1"/>
              </a:solidFill>
              <a:effectLst/>
              <a:latin typeface="+mn-lt"/>
              <a:ea typeface="+mn-ea"/>
              <a:cs typeface="+mn-cs"/>
            </a:endParaRPr>
          </a:p>
          <a:p>
            <a:pPr lvl="0"/>
            <a:r>
              <a:rPr lang="fr-FR" sz="1200" b="1" i="1" kern="1200" dirty="0">
                <a:solidFill>
                  <a:schemeClr val="tx1"/>
                </a:solidFill>
                <a:effectLst/>
                <a:latin typeface="+mn-lt"/>
                <a:ea typeface="+mn-ea"/>
                <a:cs typeface="+mn-cs"/>
              </a:rPr>
              <a:t>Etiquettes des valeurs</a:t>
            </a:r>
            <a:r>
              <a:rPr lang="fr-FR" sz="1200" kern="1200" dirty="0">
                <a:solidFill>
                  <a:schemeClr val="tx1"/>
                </a:solidFill>
                <a:effectLst/>
                <a:latin typeface="+mn-lt"/>
                <a:ea typeface="+mn-ea"/>
                <a:cs typeface="+mn-cs"/>
              </a:rPr>
              <a:t> (value labels) : n’oubliez pas une variable d’identification qui établit une relation entre les documents d’un cas et les données dans le fichier (ex : questionnaire et preuve de carnet de vaccination) ;</a:t>
            </a:r>
          </a:p>
          <a:p>
            <a:pPr lvl="0"/>
            <a:r>
              <a:rPr lang="fr-FR" sz="1200" b="1" i="1" kern="1200" dirty="0">
                <a:solidFill>
                  <a:schemeClr val="tx1"/>
                </a:solidFill>
                <a:effectLst/>
                <a:latin typeface="+mn-lt"/>
                <a:ea typeface="+mn-ea"/>
                <a:cs typeface="+mn-cs"/>
              </a:rPr>
              <a:t>Numéro d’identification (ID variable)</a:t>
            </a:r>
            <a:r>
              <a:rPr lang="fr-FR" sz="1200" kern="1200" dirty="0">
                <a:solidFill>
                  <a:schemeClr val="tx1"/>
                </a:solidFill>
                <a:effectLst/>
                <a:latin typeface="+mn-lt"/>
                <a:ea typeface="+mn-ea"/>
                <a:cs typeface="+mn-cs"/>
              </a:rPr>
              <a:t> : doit être noté sur les questionnaires pour que l’on puisse facilement retrouver le document d’un sujet afin de contrôler ou corriger des valeurs dans la base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26</a:t>
            </a:fld>
            <a:endParaRPr lang="fr-FR" dirty="0"/>
          </a:p>
        </p:txBody>
      </p:sp>
    </p:spTree>
    <p:extLst>
      <p:ext uri="{BB962C8B-B14F-4D97-AF65-F5344CB8AC3E}">
        <p14:creationId xmlns:p14="http://schemas.microsoft.com/office/powerpoint/2010/main" val="1954446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Transformer les variables dans une base de données fait partie des tâches à réaliser avant l’analyse de données proprement dite (statistiques descriptives, régression). Les données collectées se présentent généralement sous la forme brute, et elles sont inadaptées à une analyse statistique poussée.</a:t>
            </a: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27</a:t>
            </a:fld>
            <a:endParaRPr lang="fr-FR" dirty="0"/>
          </a:p>
        </p:txBody>
      </p:sp>
    </p:spTree>
    <p:extLst>
      <p:ext uri="{BB962C8B-B14F-4D97-AF65-F5344CB8AC3E}">
        <p14:creationId xmlns:p14="http://schemas.microsoft.com/office/powerpoint/2010/main" val="237163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Transformer les variables dans une base de données fait partie des tâches à réaliser avant l’analyse de données proprement dite (statistiques descriptives, régression). Les données collectées se présentent généralement sous la forme brute, et elles sont inadaptées à une analyse statistique poussée.</a:t>
            </a: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28</a:t>
            </a:fld>
            <a:endParaRPr lang="fr-FR" dirty="0"/>
          </a:p>
        </p:txBody>
      </p:sp>
    </p:spTree>
    <p:extLst>
      <p:ext uri="{BB962C8B-B14F-4D97-AF65-F5344CB8AC3E}">
        <p14:creationId xmlns:p14="http://schemas.microsoft.com/office/powerpoint/2010/main" val="2186356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29</a:t>
            </a:fld>
            <a:endParaRPr lang="fr-FR" dirty="0"/>
          </a:p>
        </p:txBody>
      </p:sp>
    </p:spTree>
    <p:extLst>
      <p:ext uri="{BB962C8B-B14F-4D97-AF65-F5344CB8AC3E}">
        <p14:creationId xmlns:p14="http://schemas.microsoft.com/office/powerpoint/2010/main" val="398338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a:t>
            </a:fld>
            <a:endParaRPr lang="fr-FR"/>
          </a:p>
        </p:txBody>
      </p:sp>
    </p:spTree>
    <p:extLst>
      <p:ext uri="{BB962C8B-B14F-4D97-AF65-F5344CB8AC3E}">
        <p14:creationId xmlns:p14="http://schemas.microsoft.com/office/powerpoint/2010/main" val="1755988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30</a:t>
            </a:fld>
            <a:endParaRPr lang="fr-FR" dirty="0"/>
          </a:p>
        </p:txBody>
      </p:sp>
    </p:spTree>
    <p:extLst>
      <p:ext uri="{BB962C8B-B14F-4D97-AF65-F5344CB8AC3E}">
        <p14:creationId xmlns:p14="http://schemas.microsoft.com/office/powerpoint/2010/main" val="4140343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31</a:t>
            </a:fld>
            <a:endParaRPr lang="fr-FR" dirty="0"/>
          </a:p>
        </p:txBody>
      </p:sp>
    </p:spTree>
    <p:extLst>
      <p:ext uri="{BB962C8B-B14F-4D97-AF65-F5344CB8AC3E}">
        <p14:creationId xmlns:p14="http://schemas.microsoft.com/office/powerpoint/2010/main" val="89689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32</a:t>
            </a:fld>
            <a:endParaRPr lang="fr-FR" dirty="0"/>
          </a:p>
        </p:txBody>
      </p:sp>
    </p:spTree>
    <p:extLst>
      <p:ext uri="{BB962C8B-B14F-4D97-AF65-F5344CB8AC3E}">
        <p14:creationId xmlns:p14="http://schemas.microsoft.com/office/powerpoint/2010/main" val="3062299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33</a:t>
            </a:fld>
            <a:endParaRPr lang="fr-FR" dirty="0"/>
          </a:p>
        </p:txBody>
      </p:sp>
    </p:spTree>
    <p:extLst>
      <p:ext uri="{BB962C8B-B14F-4D97-AF65-F5344CB8AC3E}">
        <p14:creationId xmlns:p14="http://schemas.microsoft.com/office/powerpoint/2010/main" val="204369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34</a:t>
            </a:fld>
            <a:endParaRPr lang="fr-FR" dirty="0"/>
          </a:p>
        </p:txBody>
      </p:sp>
    </p:spTree>
    <p:extLst>
      <p:ext uri="{BB962C8B-B14F-4D97-AF65-F5344CB8AC3E}">
        <p14:creationId xmlns:p14="http://schemas.microsoft.com/office/powerpoint/2010/main" val="3923488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procédure GRAPHES génère des graphiques en élaborant des statistiques à partir des données du fichier actif. Plusieurs catégories de graphiques peuvent être obtenus : bâtons, bâtons 3D, courbes, aires,…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35</a:t>
            </a:fld>
            <a:endParaRPr lang="fr-FR" dirty="0"/>
          </a:p>
        </p:txBody>
      </p:sp>
    </p:spTree>
    <p:extLst>
      <p:ext uri="{BB962C8B-B14F-4D97-AF65-F5344CB8AC3E}">
        <p14:creationId xmlns:p14="http://schemas.microsoft.com/office/powerpoint/2010/main" val="811854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procédure GRAPHES génère des graphiques en élaborant des statistiques à partir des données du fichier actif. Plusieurs catégories de graphiques peuvent être obtenus : bâtons, bâtons 3D, courbes, aires,…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36</a:t>
            </a:fld>
            <a:endParaRPr lang="fr-FR" dirty="0"/>
          </a:p>
        </p:txBody>
      </p:sp>
    </p:spTree>
    <p:extLst>
      <p:ext uri="{BB962C8B-B14F-4D97-AF65-F5344CB8AC3E}">
        <p14:creationId xmlns:p14="http://schemas.microsoft.com/office/powerpoint/2010/main" val="466175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Pour obtenir des informations (en forme de tableaux ou graphiques) sur la distribution d'une variable (fréquences, tendance (mode, médiane, moyenne, …), dispersion (variance, écart type, intervalle interquartile, …)</a:t>
            </a: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37</a:t>
            </a:fld>
            <a:endParaRPr lang="fr-FR" dirty="0"/>
          </a:p>
        </p:txBody>
      </p:sp>
    </p:spTree>
    <p:extLst>
      <p:ext uri="{BB962C8B-B14F-4D97-AF65-F5344CB8AC3E}">
        <p14:creationId xmlns:p14="http://schemas.microsoft.com/office/powerpoint/2010/main" val="53616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38</a:t>
            </a:fld>
            <a:endParaRPr lang="fr-FR" dirty="0"/>
          </a:p>
        </p:txBody>
      </p:sp>
    </p:spTree>
    <p:extLst>
      <p:ext uri="{BB962C8B-B14F-4D97-AF65-F5344CB8AC3E}">
        <p14:creationId xmlns:p14="http://schemas.microsoft.com/office/powerpoint/2010/main" val="3521420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39</a:t>
            </a:fld>
            <a:endParaRPr lang="fr-FR" dirty="0"/>
          </a:p>
        </p:txBody>
      </p:sp>
    </p:spTree>
    <p:extLst>
      <p:ext uri="{BB962C8B-B14F-4D97-AF65-F5344CB8AC3E}">
        <p14:creationId xmlns:p14="http://schemas.microsoft.com/office/powerpoint/2010/main" val="89777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a:t>
            </a:fld>
            <a:endParaRPr lang="fr-FR" dirty="0"/>
          </a:p>
        </p:txBody>
      </p:sp>
    </p:spTree>
    <p:extLst>
      <p:ext uri="{BB962C8B-B14F-4D97-AF65-F5344CB8AC3E}">
        <p14:creationId xmlns:p14="http://schemas.microsoft.com/office/powerpoint/2010/main" val="3122865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40</a:t>
            </a:fld>
            <a:endParaRPr lang="fr-FR" dirty="0"/>
          </a:p>
        </p:txBody>
      </p:sp>
    </p:spTree>
    <p:extLst>
      <p:ext uri="{BB962C8B-B14F-4D97-AF65-F5344CB8AC3E}">
        <p14:creationId xmlns:p14="http://schemas.microsoft.com/office/powerpoint/2010/main" val="2423524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41</a:t>
            </a:fld>
            <a:endParaRPr lang="fr-FR" dirty="0"/>
          </a:p>
        </p:txBody>
      </p:sp>
    </p:spTree>
    <p:extLst>
      <p:ext uri="{BB962C8B-B14F-4D97-AF65-F5344CB8AC3E}">
        <p14:creationId xmlns:p14="http://schemas.microsoft.com/office/powerpoint/2010/main" val="951624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42</a:t>
            </a:fld>
            <a:endParaRPr lang="fr-FR" dirty="0"/>
          </a:p>
        </p:txBody>
      </p:sp>
    </p:spTree>
    <p:extLst>
      <p:ext uri="{BB962C8B-B14F-4D97-AF65-F5344CB8AC3E}">
        <p14:creationId xmlns:p14="http://schemas.microsoft.com/office/powerpoint/2010/main" val="916789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43</a:t>
            </a:fld>
            <a:endParaRPr lang="fr-FR" dirty="0"/>
          </a:p>
        </p:txBody>
      </p:sp>
    </p:spTree>
    <p:extLst>
      <p:ext uri="{BB962C8B-B14F-4D97-AF65-F5344CB8AC3E}">
        <p14:creationId xmlns:p14="http://schemas.microsoft.com/office/powerpoint/2010/main" val="752557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44</a:t>
            </a:fld>
            <a:endParaRPr lang="fr-FR"/>
          </a:p>
        </p:txBody>
      </p:sp>
    </p:spTree>
    <p:extLst>
      <p:ext uri="{BB962C8B-B14F-4D97-AF65-F5344CB8AC3E}">
        <p14:creationId xmlns:p14="http://schemas.microsoft.com/office/powerpoint/2010/main" val="204674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a:t>
            </a:fld>
            <a:endParaRPr lang="fr-FR" dirty="0"/>
          </a:p>
        </p:txBody>
      </p:sp>
    </p:spTree>
    <p:extLst>
      <p:ext uri="{BB962C8B-B14F-4D97-AF65-F5344CB8AC3E}">
        <p14:creationId xmlns:p14="http://schemas.microsoft.com/office/powerpoint/2010/main" val="161917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6</a:t>
            </a:fld>
            <a:endParaRPr lang="fr-FR" dirty="0"/>
          </a:p>
        </p:txBody>
      </p:sp>
    </p:spTree>
    <p:extLst>
      <p:ext uri="{BB962C8B-B14F-4D97-AF65-F5344CB8AC3E}">
        <p14:creationId xmlns:p14="http://schemas.microsoft.com/office/powerpoint/2010/main" val="125799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7</a:t>
            </a:fld>
            <a:endParaRPr lang="fr-FR" dirty="0"/>
          </a:p>
        </p:txBody>
      </p:sp>
    </p:spTree>
    <p:extLst>
      <p:ext uri="{BB962C8B-B14F-4D97-AF65-F5344CB8AC3E}">
        <p14:creationId xmlns:p14="http://schemas.microsoft.com/office/powerpoint/2010/main" val="196266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dirty="0"/>
          </a:p>
        </p:txBody>
      </p:sp>
    </p:spTree>
    <p:extLst>
      <p:ext uri="{BB962C8B-B14F-4D97-AF65-F5344CB8AC3E}">
        <p14:creationId xmlns:p14="http://schemas.microsoft.com/office/powerpoint/2010/main" val="161755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dirty="0"/>
          </a:p>
        </p:txBody>
      </p:sp>
    </p:spTree>
    <p:extLst>
      <p:ext uri="{BB962C8B-B14F-4D97-AF65-F5344CB8AC3E}">
        <p14:creationId xmlns:p14="http://schemas.microsoft.com/office/powerpoint/2010/main" val="1740780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905762567"/>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a:t>SOUS-TITRE DE LA PRESENTATION </a:t>
            </a:r>
          </a:p>
        </p:txBody>
      </p:sp>
    </p:spTree>
    <p:extLst>
      <p:ext uri="{BB962C8B-B14F-4D97-AF65-F5344CB8AC3E}">
        <p14:creationId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57" r:id="rId1"/>
  </p:sldLayoutIdLst>
  <p:transition>
    <p:strips dir="ru"/>
  </p:transition>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t>Date</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t>Place</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Lst>
  <p:transition>
    <p:strips dir="ru"/>
  </p:transition>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notesSlide" Target="../notesSlides/notesSlide31.xml"/><Relationship Id="rId16"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38.png"/><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32.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notesSlide" Target="../notesSlides/notesSlide32.xml"/><Relationship Id="rId16"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0.png"/><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33.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44.png"/><Relationship Id="rId2" Type="http://schemas.openxmlformats.org/officeDocument/2006/relationships/notesSlide" Target="../notesSlides/notesSlide33.xml"/><Relationship Id="rId16"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2.png"/><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3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45.png"/><Relationship Id="rId2" Type="http://schemas.openxmlformats.org/officeDocument/2006/relationships/notesSlide" Target="../notesSlides/notesSlide34.xml"/><Relationship Id="rId16"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2.png"/><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35.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48.png"/><Relationship Id="rId2" Type="http://schemas.openxmlformats.org/officeDocument/2006/relationships/notesSlide" Target="../notesSlides/notesSlide35.xml"/><Relationship Id="rId16"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36.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49.png"/><Relationship Id="rId2" Type="http://schemas.openxmlformats.org/officeDocument/2006/relationships/notesSlide" Target="../notesSlides/notesSlide36.xml"/><Relationship Id="rId16"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37.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1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43.png"/><Relationship Id="rId2" Type="http://schemas.openxmlformats.org/officeDocument/2006/relationships/notesSlide" Target="../notesSlides/notesSlide37.xml"/><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38.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39.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52.png"/><Relationship Id="rId2" Type="http://schemas.openxmlformats.org/officeDocument/2006/relationships/notesSlide" Target="../notesSlides/notesSlide39.xml"/><Relationship Id="rId16"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41.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1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54.png"/><Relationship Id="rId2" Type="http://schemas.openxmlformats.org/officeDocument/2006/relationships/notesSlide" Target="../notesSlides/notesSlide41.xml"/><Relationship Id="rId16"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42.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57.png"/><Relationship Id="rId2" Type="http://schemas.openxmlformats.org/officeDocument/2006/relationships/notesSlide" Target="../notesSlides/notesSlide42.xml"/><Relationship Id="rId16"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43.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59.png"/><Relationship Id="rId2" Type="http://schemas.openxmlformats.org/officeDocument/2006/relationships/notesSlide" Target="../notesSlides/notesSlide43.xml"/><Relationship Id="rId16"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46.emf"/><Relationship Id="rId10" Type="http://schemas.openxmlformats.org/officeDocument/2006/relationships/image" Target="../media/image33.emf"/><Relationship Id="rId4" Type="http://schemas.openxmlformats.org/officeDocument/2006/relationships/image" Target="../media/image4.png"/><Relationship Id="rId9" Type="http://schemas.openxmlformats.org/officeDocument/2006/relationships/image" Target="../media/image32.emf"/><Relationship Id="rId14" Type="http://schemas.openxmlformats.org/officeDocument/2006/relationships/image" Target="../media/image37.emf"/></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25718" y="2808817"/>
            <a:ext cx="4176464" cy="1945664"/>
          </a:xfrm>
        </p:spPr>
        <p:txBody>
          <a:bodyPr>
            <a:noAutofit/>
          </a:bodyPr>
          <a:lstStyle/>
          <a:p>
            <a:pPr algn="ctr"/>
            <a:r>
              <a:rPr lang="fr-FR" sz="3200" dirty="0">
                <a:solidFill>
                  <a:schemeClr val="bg1"/>
                </a:solidFill>
                <a:latin typeface="+mn-lt"/>
                <a:ea typeface="+mn-ea"/>
                <a:cs typeface="Arial" panose="020B0604020202020204" pitchFamily="34" charset="0"/>
              </a:rPr>
              <a:t>Introduction au traitement des données avec SPSS</a:t>
            </a:r>
          </a:p>
        </p:txBody>
      </p:sp>
      <p:sp>
        <p:nvSpPr>
          <p:cNvPr id="9" name="Espace réservé du contenu 3">
            <a:extLst>
              <a:ext uri="{FF2B5EF4-FFF2-40B4-BE49-F238E27FC236}">
                <a16:creationId xmlns:a16="http://schemas.microsoft.com/office/drawing/2014/main" id="{8A1CE18A-BC50-32F5-2C49-218DD22E70E6}"/>
              </a:ext>
            </a:extLst>
          </p:cNvPr>
          <p:cNvSpPr>
            <a:spLocks noGrp="1"/>
          </p:cNvSpPr>
          <p:nvPr/>
        </p:nvSpPr>
        <p:spPr>
          <a:xfrm>
            <a:off x="5292080" y="5661248"/>
            <a:ext cx="3528392" cy="504056"/>
          </a:xfrm>
          <a:prstGeom prst="rect">
            <a:avLst/>
          </a:prstGeom>
        </p:spPr>
        <p:txBody>
          <a:bodyPr vert="horz" lIns="91440" tIns="45720" rIns="91440" bIns="45720" rtlCol="0" anchor="ctr" anchorCtr="0">
            <a:normAutofit/>
          </a:bodyPr>
          <a:lst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fr-FR" sz="2000" i="1" dirty="0"/>
              <a:t>Août 2024</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94" y="1137320"/>
            <a:ext cx="5166182" cy="400110"/>
          </a:xfrm>
        </p:spPr>
        <p:txBody>
          <a:bodyPr>
            <a:normAutofit fontScale="90000"/>
          </a:bodyPr>
          <a:lstStyle/>
          <a:p>
            <a:pPr marL="88900" algn="l" defTabSz="363538">
              <a:spcBef>
                <a:spcPts val="300"/>
              </a:spcBef>
              <a:spcAft>
                <a:spcPts val="300"/>
              </a:spcAft>
            </a:pPr>
            <a:r>
              <a:rPr lang="fr-FR" sz="2400" dirty="0"/>
              <a:t>2. Découverte de SPSS</a:t>
            </a:r>
          </a:p>
        </p:txBody>
      </p:sp>
      <p:sp>
        <p:nvSpPr>
          <p:cNvPr id="3" name="Content Placeholder 2"/>
          <p:cNvSpPr>
            <a:spLocks noGrp="1"/>
          </p:cNvSpPr>
          <p:nvPr>
            <p:ph idx="1"/>
          </p:nvPr>
        </p:nvSpPr>
        <p:spPr>
          <a:xfrm>
            <a:off x="107504" y="2420888"/>
            <a:ext cx="8902352" cy="3888432"/>
          </a:xfrm>
        </p:spPr>
        <p:txBody>
          <a:bodyPr>
            <a:noAutofit/>
          </a:bodyPr>
          <a:lstStyle/>
          <a:p>
            <a:pPr marL="0" indent="0" algn="just">
              <a:spcBef>
                <a:spcPts val="600"/>
              </a:spcBef>
              <a:spcAft>
                <a:spcPts val="600"/>
              </a:spcAft>
              <a:buNone/>
            </a:pPr>
            <a:r>
              <a:rPr lang="fr-CI" sz="2000" dirty="0">
                <a:cs typeface="Times New Roman" panose="02020603050405020304" pitchFamily="18" charset="0"/>
              </a:rPr>
              <a:t>La barre des menus contient </a:t>
            </a:r>
            <a:r>
              <a:rPr lang="fr-CI" sz="2000" i="1" dirty="0">
                <a:cs typeface="Times New Roman" panose="02020603050405020304" pitchFamily="18" charset="0"/>
              </a:rPr>
              <a:t>(suite)</a:t>
            </a:r>
            <a:r>
              <a:rPr lang="fr-CI" sz="2000" dirty="0">
                <a:cs typeface="Times New Roman" panose="02020603050405020304" pitchFamily="18" charset="0"/>
              </a:rPr>
              <a:t>:</a:t>
            </a:r>
          </a:p>
          <a:p>
            <a:pPr>
              <a:spcBef>
                <a:spcPts val="600"/>
              </a:spcBef>
              <a:spcAft>
                <a:spcPts val="600"/>
              </a:spcAft>
              <a:buFont typeface="Wingdings" panose="05000000000000000000" pitchFamily="2" charset="2"/>
              <a:buChar char="ü"/>
            </a:pPr>
            <a:r>
              <a:rPr lang="fr-FR" sz="2000" b="1" dirty="0">
                <a:solidFill>
                  <a:schemeClr val="accent6">
                    <a:lumMod val="50000"/>
                  </a:schemeClr>
                </a:solidFill>
                <a:cs typeface="Times New Roman" panose="02020603050405020304" pitchFamily="18" charset="0"/>
              </a:rPr>
              <a:t>TRANSFORMER / TRANSFORM</a:t>
            </a:r>
            <a:r>
              <a:rPr lang="fr-FR" sz="2000" dirty="0"/>
              <a:t> </a:t>
            </a:r>
            <a:r>
              <a:rPr lang="fr-FR" sz="2000" dirty="0">
                <a:cs typeface="Times New Roman" panose="02020603050405020304" pitchFamily="18" charset="0"/>
              </a:rPr>
              <a:t>: présente les différentes opérations de transformation possibles sur les variables de la barre de données (ex : recodification, catégorisation, création d’indices, etc.)</a:t>
            </a:r>
          </a:p>
          <a:p>
            <a:pPr>
              <a:spcBef>
                <a:spcPts val="600"/>
              </a:spcBef>
              <a:spcAft>
                <a:spcPts val="600"/>
              </a:spcAft>
              <a:buFont typeface="Wingdings" panose="05000000000000000000" pitchFamily="2" charset="2"/>
              <a:buChar char="ü"/>
            </a:pPr>
            <a:r>
              <a:rPr lang="fr-FR" sz="2000" b="1" dirty="0">
                <a:solidFill>
                  <a:schemeClr val="accent5">
                    <a:lumMod val="50000"/>
                  </a:schemeClr>
                </a:solidFill>
                <a:cs typeface="Times New Roman" panose="02020603050405020304" pitchFamily="18" charset="0"/>
              </a:rPr>
              <a:t>ANALYSE/ ANALYZE</a:t>
            </a:r>
            <a:r>
              <a:rPr lang="fr-FR" sz="2000" b="1" dirty="0">
                <a:solidFill>
                  <a:srgbClr val="00B050"/>
                </a:solidFill>
                <a:cs typeface="Times New Roman" panose="02020603050405020304" pitchFamily="18" charset="0"/>
              </a:rPr>
              <a:t> </a:t>
            </a:r>
            <a:r>
              <a:rPr lang="fr-FR" sz="2000" b="1" dirty="0">
                <a:solidFill>
                  <a:schemeClr val="tx1">
                    <a:lumMod val="75000"/>
                  </a:schemeClr>
                </a:solidFill>
                <a:cs typeface="Times New Roman" panose="02020603050405020304" pitchFamily="18" charset="0"/>
              </a:rPr>
              <a:t>: </a:t>
            </a:r>
            <a:r>
              <a:rPr lang="fr-FR" sz="2000" dirty="0">
                <a:solidFill>
                  <a:schemeClr val="tx1">
                    <a:lumMod val="75000"/>
                  </a:schemeClr>
                </a:solidFill>
                <a:cs typeface="Times New Roman" panose="02020603050405020304" pitchFamily="18" charset="0"/>
              </a:rPr>
              <a:t>p</a:t>
            </a:r>
            <a:r>
              <a:rPr lang="fr-FR" sz="2000" dirty="0">
                <a:cs typeface="Times New Roman" panose="02020603050405020304" pitchFamily="18" charset="0"/>
              </a:rPr>
              <a:t>ermet d’accéder à toutes les analyses statistiques que SPSS rend possibles (ex : analyses descriptives, corrélations, etc.)</a:t>
            </a:r>
          </a:p>
          <a:p>
            <a:pPr>
              <a:spcBef>
                <a:spcPts val="600"/>
              </a:spcBef>
              <a:spcAft>
                <a:spcPts val="600"/>
              </a:spcAft>
              <a:buFont typeface="Wingdings" panose="05000000000000000000" pitchFamily="2" charset="2"/>
              <a:buChar char="ü"/>
            </a:pPr>
            <a:r>
              <a:rPr lang="fr-FR" sz="2000" b="1" dirty="0">
                <a:solidFill>
                  <a:schemeClr val="accent1">
                    <a:lumMod val="50000"/>
                  </a:schemeClr>
                </a:solidFill>
                <a:cs typeface="Times New Roman" panose="02020603050405020304" pitchFamily="18" charset="0"/>
              </a:rPr>
              <a:t>GRAPHIQUES/ GRAPHS</a:t>
            </a:r>
            <a:r>
              <a:rPr lang="fr-FR" sz="2000" dirty="0"/>
              <a:t> </a:t>
            </a:r>
            <a:r>
              <a:rPr lang="fr-FR" sz="2000" dirty="0">
                <a:cs typeface="Times New Roman" panose="02020603050405020304" pitchFamily="18" charset="0"/>
              </a:rPr>
              <a:t>: présente tous les types de graphiques que SPSS permet de créer (ex : histogrammes, boîtes à moustaches, courbes, etc.)</a:t>
            </a:r>
          </a:p>
          <a:p>
            <a:pPr>
              <a:spcBef>
                <a:spcPts val="600"/>
              </a:spcBef>
              <a:spcAft>
                <a:spcPts val="600"/>
              </a:spcAft>
              <a:buFont typeface="Wingdings" panose="05000000000000000000" pitchFamily="2" charset="2"/>
              <a:buChar char="ü"/>
            </a:pPr>
            <a:r>
              <a:rPr lang="fr-FR" sz="2000" b="1" dirty="0">
                <a:solidFill>
                  <a:srgbClr val="0070C0"/>
                </a:solidFill>
                <a:cs typeface="Times New Roman" panose="02020603050405020304" pitchFamily="18" charset="0"/>
              </a:rPr>
              <a:t>UTILITAIRES/ UTILITIES</a:t>
            </a:r>
            <a:r>
              <a:rPr lang="fr-FR" sz="2000" dirty="0"/>
              <a:t> </a:t>
            </a:r>
            <a:r>
              <a:rPr lang="fr-FR" sz="2000" dirty="0">
                <a:cs typeface="Times New Roman" panose="02020603050405020304" pitchFamily="18" charset="0"/>
              </a:rPr>
              <a:t>: comprend les utilitaires du programme (ex : informations sur les fichiers, informations sur les variables, etc.)</a:t>
            </a:r>
          </a:p>
          <a:p>
            <a:pPr marL="0" indent="0">
              <a:spcBef>
                <a:spcPts val="600"/>
              </a:spcBef>
              <a:spcAft>
                <a:spcPts val="600"/>
              </a:spcAft>
              <a:buNone/>
            </a:pPr>
            <a:endParaRPr lang="fr-FR" sz="20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10</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6" name="Rectangle 5"/>
          <p:cNvSpPr/>
          <p:nvPr/>
        </p:nvSpPr>
        <p:spPr>
          <a:xfrm>
            <a:off x="656602" y="1501496"/>
            <a:ext cx="4221027" cy="400110"/>
          </a:xfrm>
          <a:prstGeom prst="rect">
            <a:avLst/>
          </a:prstGeom>
        </p:spPr>
        <p:txBody>
          <a:bodyPr wrap="none">
            <a:spAutoFit/>
          </a:bodyPr>
          <a:lstStyle/>
          <a:p>
            <a:pPr algn="just"/>
            <a:r>
              <a:rPr lang="fr-FR" sz="2000" b="1" dirty="0">
                <a:solidFill>
                  <a:srgbClr val="00B0F0"/>
                </a:solidFill>
              </a:rPr>
              <a:t>Barre des menus et Barre d’outils</a:t>
            </a:r>
            <a:endParaRPr lang="fr-CI" sz="2000" b="1" dirty="0">
              <a:solidFill>
                <a:srgbClr val="00B0F0"/>
              </a:solidFill>
            </a:endParaRPr>
          </a:p>
        </p:txBody>
      </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5" name="Image 4">
            <a:extLst>
              <a:ext uri="{FF2B5EF4-FFF2-40B4-BE49-F238E27FC236}">
                <a16:creationId xmlns:a16="http://schemas.microsoft.com/office/drawing/2014/main" id="{41D4A72C-D1E6-8D56-8DF4-A9E81743C435}"/>
              </a:ext>
            </a:extLst>
          </p:cNvPr>
          <p:cNvPicPr>
            <a:picLocks noChangeAspect="1"/>
          </p:cNvPicPr>
          <p:nvPr/>
        </p:nvPicPr>
        <p:blipFill rotWithShape="1">
          <a:blip r:embed="rId5"/>
          <a:srcRect t="1" r="8155" b="5739"/>
          <a:stretch/>
        </p:blipFill>
        <p:spPr>
          <a:xfrm>
            <a:off x="228836" y="2058885"/>
            <a:ext cx="8686328" cy="283686"/>
          </a:xfrm>
          <a:prstGeom prst="rect">
            <a:avLst/>
          </a:prstGeom>
        </p:spPr>
      </p:pic>
    </p:spTree>
    <p:extLst>
      <p:ext uri="{BB962C8B-B14F-4D97-AF65-F5344CB8AC3E}">
        <p14:creationId xmlns:p14="http://schemas.microsoft.com/office/powerpoint/2010/main" val="208065650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94" y="1137320"/>
            <a:ext cx="5166182" cy="400110"/>
          </a:xfrm>
        </p:spPr>
        <p:txBody>
          <a:bodyPr>
            <a:normAutofit fontScale="90000"/>
          </a:bodyPr>
          <a:lstStyle/>
          <a:p>
            <a:pPr marL="88900" algn="l" defTabSz="363538">
              <a:spcBef>
                <a:spcPts val="300"/>
              </a:spcBef>
              <a:spcAft>
                <a:spcPts val="300"/>
              </a:spcAft>
            </a:pPr>
            <a:r>
              <a:rPr lang="fr-FR" sz="2400" dirty="0"/>
              <a:t>2. Découverte de SPSS</a:t>
            </a:r>
          </a:p>
        </p:txBody>
      </p:sp>
      <p:sp>
        <p:nvSpPr>
          <p:cNvPr id="3" name="Content Placeholder 2"/>
          <p:cNvSpPr>
            <a:spLocks noGrp="1"/>
          </p:cNvSpPr>
          <p:nvPr>
            <p:ph idx="1"/>
          </p:nvPr>
        </p:nvSpPr>
        <p:spPr>
          <a:xfrm>
            <a:off x="107504" y="2564904"/>
            <a:ext cx="8902352" cy="2605986"/>
          </a:xfrm>
        </p:spPr>
        <p:txBody>
          <a:bodyPr>
            <a:noAutofit/>
          </a:bodyPr>
          <a:lstStyle/>
          <a:p>
            <a:pPr marL="0" indent="0" algn="just">
              <a:spcBef>
                <a:spcPts val="600"/>
              </a:spcBef>
              <a:spcAft>
                <a:spcPts val="600"/>
              </a:spcAft>
              <a:buNone/>
            </a:pPr>
            <a:r>
              <a:rPr lang="fr-CI" sz="2000" dirty="0">
                <a:cs typeface="Times New Roman" panose="02020603050405020304" pitchFamily="18" charset="0"/>
              </a:rPr>
              <a:t>La barre des menus contient </a:t>
            </a:r>
            <a:r>
              <a:rPr lang="fr-CI" sz="2000" i="1" dirty="0">
                <a:cs typeface="Times New Roman" panose="02020603050405020304" pitchFamily="18" charset="0"/>
              </a:rPr>
              <a:t>(suite)</a:t>
            </a:r>
            <a:r>
              <a:rPr lang="fr-CI" sz="2000" dirty="0">
                <a:cs typeface="Times New Roman" panose="02020603050405020304" pitchFamily="18" charset="0"/>
              </a:rPr>
              <a:t>:</a:t>
            </a:r>
          </a:p>
          <a:p>
            <a:pPr>
              <a:spcBef>
                <a:spcPts val="600"/>
              </a:spcBef>
              <a:spcAft>
                <a:spcPts val="600"/>
              </a:spcAft>
              <a:buFont typeface="Wingdings" panose="05000000000000000000" pitchFamily="2" charset="2"/>
              <a:buChar char="ü"/>
            </a:pPr>
            <a:r>
              <a:rPr lang="fr-FR" sz="2000" b="1" dirty="0">
                <a:solidFill>
                  <a:srgbClr val="7030A0"/>
                </a:solidFill>
                <a:cs typeface="Times New Roman" panose="02020603050405020304" pitchFamily="18" charset="0"/>
              </a:rPr>
              <a:t>EXTENTIONS/EXTENTIONS </a:t>
            </a:r>
            <a:r>
              <a:rPr lang="fr-FR" sz="2000" dirty="0">
                <a:cs typeface="Times New Roman" panose="02020603050405020304" pitchFamily="18" charset="0"/>
              </a:rPr>
              <a:t>: comprend les modules complémentaires qui ajoutent des fonctionnalités spécifiques au logiciel.</a:t>
            </a:r>
          </a:p>
          <a:p>
            <a:pPr>
              <a:spcBef>
                <a:spcPts val="600"/>
              </a:spcBef>
              <a:spcAft>
                <a:spcPts val="600"/>
              </a:spcAft>
              <a:buFont typeface="Wingdings" panose="05000000000000000000" pitchFamily="2" charset="2"/>
              <a:buChar char="ü"/>
            </a:pPr>
            <a:r>
              <a:rPr lang="fr-FR" sz="2000" b="1" dirty="0">
                <a:solidFill>
                  <a:schemeClr val="accent2">
                    <a:lumMod val="50000"/>
                  </a:schemeClr>
                </a:solidFill>
                <a:cs typeface="Times New Roman" panose="02020603050405020304" pitchFamily="18" charset="0"/>
              </a:rPr>
              <a:t>FENÊTRE/ WINDOWS</a:t>
            </a:r>
            <a:r>
              <a:rPr lang="fr-FR" sz="2000" dirty="0"/>
              <a:t> </a:t>
            </a:r>
            <a:r>
              <a:rPr lang="fr-FR" sz="2000" dirty="0">
                <a:cs typeface="Times New Roman" panose="02020603050405020304" pitchFamily="18" charset="0"/>
              </a:rPr>
              <a:t>: permet la gestion des fenêtres</a:t>
            </a:r>
          </a:p>
          <a:p>
            <a:pPr>
              <a:spcBef>
                <a:spcPts val="600"/>
              </a:spcBef>
              <a:spcAft>
                <a:spcPts val="600"/>
              </a:spcAft>
              <a:buFont typeface="Wingdings" panose="05000000000000000000" pitchFamily="2" charset="2"/>
              <a:buChar char="ü"/>
            </a:pPr>
            <a:r>
              <a:rPr lang="fr-FR" sz="2000" b="1" dirty="0">
                <a:solidFill>
                  <a:schemeClr val="accent6">
                    <a:lumMod val="75000"/>
                  </a:schemeClr>
                </a:solidFill>
                <a:cs typeface="Times New Roman" panose="02020603050405020304" pitchFamily="18" charset="0"/>
              </a:rPr>
              <a:t>AIDE/ HELP</a:t>
            </a:r>
            <a:r>
              <a:rPr lang="fr-FR" sz="2000" dirty="0"/>
              <a:t> </a:t>
            </a:r>
            <a:r>
              <a:rPr lang="fr-FR" sz="2000" dirty="0">
                <a:cs typeface="Times New Roman" panose="02020603050405020304" pitchFamily="18" charset="0"/>
              </a:rPr>
              <a:t>: propose des rubriques d’aide à l’utilisation de </a:t>
            </a:r>
            <a:r>
              <a:rPr lang="fr-FR" sz="2000" dirty="0" err="1">
                <a:cs typeface="Times New Roman" panose="02020603050405020304" pitchFamily="18" charset="0"/>
              </a:rPr>
              <a:t>SPSS</a:t>
            </a:r>
            <a:endParaRPr lang="fr-FR" sz="20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11</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6" name="Rectangle 5"/>
          <p:cNvSpPr/>
          <p:nvPr/>
        </p:nvSpPr>
        <p:spPr>
          <a:xfrm>
            <a:off x="656602" y="1501496"/>
            <a:ext cx="4221027" cy="400110"/>
          </a:xfrm>
          <a:prstGeom prst="rect">
            <a:avLst/>
          </a:prstGeom>
        </p:spPr>
        <p:txBody>
          <a:bodyPr wrap="none">
            <a:spAutoFit/>
          </a:bodyPr>
          <a:lstStyle/>
          <a:p>
            <a:pPr algn="just"/>
            <a:r>
              <a:rPr lang="fr-FR" sz="2000" b="1" dirty="0">
                <a:solidFill>
                  <a:srgbClr val="00B0F0"/>
                </a:solidFill>
              </a:rPr>
              <a:t>Barre des menus et Barre d’outils</a:t>
            </a:r>
            <a:endParaRPr lang="fr-CI" sz="2000" b="1" dirty="0">
              <a:solidFill>
                <a:srgbClr val="00B0F0"/>
              </a:solidFill>
            </a:endParaRPr>
          </a:p>
        </p:txBody>
      </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14" name="Image 13">
            <a:extLst>
              <a:ext uri="{FF2B5EF4-FFF2-40B4-BE49-F238E27FC236}">
                <a16:creationId xmlns:a16="http://schemas.microsoft.com/office/drawing/2014/main" id="{7E62E3CA-C30B-E6B4-3F33-C082A3361435}"/>
              </a:ext>
            </a:extLst>
          </p:cNvPr>
          <p:cNvPicPr>
            <a:picLocks noChangeAspect="1"/>
          </p:cNvPicPr>
          <p:nvPr/>
        </p:nvPicPr>
        <p:blipFill rotWithShape="1">
          <a:blip r:embed="rId5"/>
          <a:srcRect t="1" r="8155" b="5739"/>
          <a:stretch/>
        </p:blipFill>
        <p:spPr>
          <a:xfrm>
            <a:off x="228836" y="2058885"/>
            <a:ext cx="8686328" cy="283686"/>
          </a:xfrm>
          <a:prstGeom prst="rect">
            <a:avLst/>
          </a:prstGeom>
        </p:spPr>
      </p:pic>
    </p:spTree>
    <p:extLst>
      <p:ext uri="{BB962C8B-B14F-4D97-AF65-F5344CB8AC3E}">
        <p14:creationId xmlns:p14="http://schemas.microsoft.com/office/powerpoint/2010/main" val="99744684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1" y="1135286"/>
            <a:ext cx="8905725" cy="400794"/>
          </a:xfrm>
        </p:spPr>
        <p:txBody>
          <a:bodyPr>
            <a:noAutofit/>
          </a:bodyPr>
          <a:lstStyle/>
          <a:p>
            <a:pPr marL="88900" algn="l" defTabSz="363538">
              <a:spcBef>
                <a:spcPts val="300"/>
              </a:spcBef>
              <a:spcAft>
                <a:spcPts val="300"/>
              </a:spcAft>
            </a:pPr>
            <a:r>
              <a:rPr lang="fr-FR" sz="2400" dirty="0"/>
              <a:t>3. Comment charger les données sur SPSS</a:t>
            </a:r>
          </a:p>
        </p:txBody>
      </p:sp>
      <p:sp>
        <p:nvSpPr>
          <p:cNvPr id="3" name="Content Placeholder 2"/>
          <p:cNvSpPr>
            <a:spLocks noGrp="1"/>
          </p:cNvSpPr>
          <p:nvPr>
            <p:ph idx="1"/>
          </p:nvPr>
        </p:nvSpPr>
        <p:spPr>
          <a:xfrm>
            <a:off x="0" y="1628800"/>
            <a:ext cx="9143999" cy="4824536"/>
          </a:xfrm>
        </p:spPr>
        <p:txBody>
          <a:bodyPr>
            <a:normAutofit/>
          </a:bodyPr>
          <a:lstStyle/>
          <a:p>
            <a:pPr marL="0" indent="0" algn="just">
              <a:buNone/>
            </a:pPr>
            <a:r>
              <a:rPr lang="fr-FR" sz="2200" dirty="0"/>
              <a:t>Avec SPSS, on peut ajouter les données de deux façons différentes:</a:t>
            </a:r>
          </a:p>
          <a:p>
            <a:r>
              <a:rPr lang="fr-FR" sz="2200" b="1" i="1" dirty="0">
                <a:solidFill>
                  <a:schemeClr val="accent5">
                    <a:lumMod val="50000"/>
                  </a:schemeClr>
                </a:solidFill>
              </a:rPr>
              <a:t>1</a:t>
            </a:r>
            <a:r>
              <a:rPr lang="fr-FR" sz="2200" b="1" i="1" baseline="30000" dirty="0">
                <a:solidFill>
                  <a:schemeClr val="accent5">
                    <a:lumMod val="50000"/>
                  </a:schemeClr>
                </a:solidFill>
              </a:rPr>
              <a:t>ère</a:t>
            </a:r>
            <a:r>
              <a:rPr lang="fr-FR" sz="2200" b="1" i="1" dirty="0">
                <a:solidFill>
                  <a:schemeClr val="accent5">
                    <a:lumMod val="50000"/>
                  </a:schemeClr>
                </a:solidFill>
              </a:rPr>
              <a:t> façon  (cas des données sur papier) </a:t>
            </a:r>
            <a:r>
              <a:rPr lang="fr-FR" sz="2200" dirty="0"/>
              <a:t>: créer un masque de saisi dans </a:t>
            </a:r>
            <a:r>
              <a:rPr lang="fr-FR" sz="2200" b="1" i="1" dirty="0">
                <a:solidFill>
                  <a:schemeClr val="accent2">
                    <a:lumMod val="50000"/>
                  </a:schemeClr>
                </a:solidFill>
              </a:rPr>
              <a:t>Vue des variables </a:t>
            </a:r>
            <a:r>
              <a:rPr lang="fr-FR" sz="2200" dirty="0"/>
              <a:t>et saisir les données dans </a:t>
            </a:r>
            <a:r>
              <a:rPr lang="fr-FR" sz="2200" b="1" i="1" dirty="0">
                <a:solidFill>
                  <a:schemeClr val="accent2">
                    <a:lumMod val="50000"/>
                  </a:schemeClr>
                </a:solidFill>
              </a:rPr>
              <a:t>Vue de données.</a:t>
            </a:r>
          </a:p>
          <a:p>
            <a:pPr marL="0" indent="0">
              <a:buNone/>
            </a:pPr>
            <a:endParaRPr lang="fr-FR" sz="2200" b="1" i="1" dirty="0">
              <a:solidFill>
                <a:schemeClr val="accent2">
                  <a:lumMod val="50000"/>
                </a:schemeClr>
              </a:solidFill>
            </a:endParaRPr>
          </a:p>
          <a:p>
            <a:pPr marL="0" indent="0">
              <a:buNone/>
            </a:pPr>
            <a:r>
              <a:rPr lang="fr-FR" sz="2200" b="1" i="1" dirty="0">
                <a:solidFill>
                  <a:schemeClr val="accent5">
                    <a:lumMod val="50000"/>
                  </a:schemeClr>
                </a:solidFill>
              </a:rPr>
              <a:t>2</a:t>
            </a:r>
            <a:r>
              <a:rPr lang="fr-FR" sz="2200" b="1" i="1" baseline="30000" dirty="0">
                <a:solidFill>
                  <a:schemeClr val="accent5">
                    <a:lumMod val="50000"/>
                  </a:schemeClr>
                </a:solidFill>
              </a:rPr>
              <a:t>ème</a:t>
            </a:r>
            <a:r>
              <a:rPr lang="fr-FR" sz="2200" b="1" i="1" dirty="0">
                <a:solidFill>
                  <a:schemeClr val="accent5">
                    <a:lumMod val="50000"/>
                  </a:schemeClr>
                </a:solidFill>
              </a:rPr>
              <a:t> façon (données disponibles dans un format autre que SPSS) </a:t>
            </a:r>
            <a:r>
              <a:rPr lang="fr-FR" sz="2200" b="1" i="1" dirty="0"/>
              <a:t>: importer les données </a:t>
            </a:r>
            <a:r>
              <a:rPr lang="fr-FR" sz="2200" dirty="0"/>
              <a:t>d’un autre logiciel, par exemple Excel ou Access, </a:t>
            </a:r>
            <a:r>
              <a:rPr lang="fr-FR" sz="2200" dirty="0" err="1"/>
              <a:t>etc</a:t>
            </a:r>
            <a:r>
              <a:rPr lang="fr-FR" sz="2200" dirty="0"/>
              <a:t> via l’onglet </a:t>
            </a:r>
            <a:r>
              <a:rPr lang="fr-FR" sz="2200" b="1" i="1" dirty="0">
                <a:solidFill>
                  <a:schemeClr val="accent2">
                    <a:lumMod val="50000"/>
                  </a:schemeClr>
                </a:solidFill>
              </a:rPr>
              <a:t>Fichier &gt; Importer des données.</a:t>
            </a:r>
          </a:p>
          <a:p>
            <a:endParaRPr lang="fr-FR" sz="2200" b="1" i="1" dirty="0">
              <a:solidFill>
                <a:schemeClr val="accent5">
                  <a:lumMod val="50000"/>
                </a:schemeClr>
              </a:solidFill>
            </a:endParaRPr>
          </a:p>
          <a:p>
            <a:r>
              <a:rPr lang="fr-FR" sz="2200" b="1" i="1" dirty="0">
                <a:solidFill>
                  <a:schemeClr val="accent5">
                    <a:lumMod val="50000"/>
                  </a:schemeClr>
                </a:solidFill>
              </a:rPr>
              <a:t>3</a:t>
            </a:r>
            <a:r>
              <a:rPr lang="fr-FR" sz="2200" b="1" i="1" baseline="30000" dirty="0">
                <a:solidFill>
                  <a:schemeClr val="accent5">
                    <a:lumMod val="50000"/>
                  </a:schemeClr>
                </a:solidFill>
              </a:rPr>
              <a:t>ème</a:t>
            </a:r>
            <a:r>
              <a:rPr lang="fr-FR" sz="2200" b="1" i="1" dirty="0">
                <a:solidFill>
                  <a:schemeClr val="accent5">
                    <a:lumMod val="50000"/>
                  </a:schemeClr>
                </a:solidFill>
              </a:rPr>
              <a:t> façon  (données disponibles au format SPSS) : </a:t>
            </a:r>
            <a:r>
              <a:rPr lang="fr-FR" sz="2200" b="1" dirty="0"/>
              <a:t>ouvrir une base de données SPSS </a:t>
            </a:r>
            <a:r>
              <a:rPr lang="fr-FR" sz="2200" dirty="0"/>
              <a:t>existante via l’onglet </a:t>
            </a:r>
            <a:r>
              <a:rPr lang="fr-FR" sz="2200" b="1" i="1" dirty="0">
                <a:solidFill>
                  <a:schemeClr val="accent2">
                    <a:lumMod val="50000"/>
                  </a:schemeClr>
                </a:solidFill>
              </a:rPr>
              <a:t>Ficher &gt; Ouvrir&gt; Données</a:t>
            </a:r>
          </a:p>
          <a:p>
            <a:pPr marL="0" indent="0">
              <a:buNone/>
            </a:pPr>
            <a:endParaRPr lang="fr-FR" sz="2200" b="1" i="1" dirty="0">
              <a:solidFill>
                <a:schemeClr val="accent2">
                  <a:lumMod val="50000"/>
                </a:schemeClr>
              </a:solidFill>
            </a:endParaRPr>
          </a:p>
          <a:p>
            <a:pPr marL="0" indent="0" algn="just">
              <a:buNone/>
            </a:pPr>
            <a:endParaRPr lang="fr-FR" sz="2200" b="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12</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Tree>
    <p:extLst>
      <p:ext uri="{BB962C8B-B14F-4D97-AF65-F5344CB8AC3E}">
        <p14:creationId xmlns:p14="http://schemas.microsoft.com/office/powerpoint/2010/main" val="352153872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1" y="1063278"/>
            <a:ext cx="8905725" cy="400794"/>
          </a:xfrm>
        </p:spPr>
        <p:txBody>
          <a:bodyPr>
            <a:noAutofit/>
          </a:bodyPr>
          <a:lstStyle/>
          <a:p>
            <a:pPr marL="88900" algn="l" defTabSz="363538">
              <a:spcBef>
                <a:spcPts val="300"/>
              </a:spcBef>
              <a:spcAft>
                <a:spcPts val="300"/>
              </a:spcAft>
            </a:pPr>
            <a:r>
              <a:rPr lang="fr-FR" sz="2400" dirty="0"/>
              <a:t>3. Comment charger les données sur SPSS</a:t>
            </a:r>
          </a:p>
        </p:txBody>
      </p:sp>
      <p:sp>
        <p:nvSpPr>
          <p:cNvPr id="3" name="Content Placeholder 2"/>
          <p:cNvSpPr>
            <a:spLocks noGrp="1"/>
          </p:cNvSpPr>
          <p:nvPr>
            <p:ph idx="1"/>
          </p:nvPr>
        </p:nvSpPr>
        <p:spPr>
          <a:xfrm>
            <a:off x="-15007" y="1544399"/>
            <a:ext cx="9143999" cy="4824536"/>
          </a:xfrm>
        </p:spPr>
        <p:txBody>
          <a:bodyPr>
            <a:normAutofit/>
          </a:bodyPr>
          <a:lstStyle/>
          <a:p>
            <a:pPr marL="0" indent="0" algn="just">
              <a:buNone/>
            </a:pPr>
            <a:r>
              <a:rPr lang="fr-FR" sz="2200" b="1" dirty="0">
                <a:solidFill>
                  <a:schemeClr val="accent6">
                    <a:lumMod val="50000"/>
                  </a:schemeClr>
                </a:solidFill>
              </a:rPr>
              <a:t>Conception d’un masque de saisie :</a:t>
            </a:r>
          </a:p>
          <a:p>
            <a:pPr marL="0" indent="0" algn="just">
              <a:buNone/>
            </a:pPr>
            <a:r>
              <a:rPr lang="fr-FR" sz="2000" dirty="0"/>
              <a:t>Cas de figure : Données disponibles sous format papier ou sous un format non numérique.</a:t>
            </a:r>
          </a:p>
          <a:p>
            <a:pPr marL="0" indent="0" algn="just">
              <a:buNone/>
            </a:pPr>
            <a:r>
              <a:rPr lang="fr-FR" sz="2000" b="1" dirty="0">
                <a:solidFill>
                  <a:schemeClr val="accent6">
                    <a:lumMod val="50000"/>
                  </a:schemeClr>
                </a:solidFill>
              </a:rPr>
              <a:t>Etape1</a:t>
            </a:r>
            <a:r>
              <a:rPr lang="fr-FR" sz="2000" dirty="0"/>
              <a:t> : cliquez sur </a:t>
            </a:r>
            <a:r>
              <a:rPr lang="fr-FR" sz="2000" b="1" i="1" dirty="0">
                <a:solidFill>
                  <a:schemeClr val="accent2">
                    <a:lumMod val="50000"/>
                  </a:schemeClr>
                </a:solidFill>
              </a:rPr>
              <a:t>Vue des variables </a:t>
            </a:r>
          </a:p>
          <a:p>
            <a:pPr marL="0" indent="0" algn="just">
              <a:buNone/>
            </a:pPr>
            <a:r>
              <a:rPr lang="fr-FR" sz="2000" b="1" dirty="0">
                <a:solidFill>
                  <a:schemeClr val="accent6">
                    <a:lumMod val="50000"/>
                  </a:schemeClr>
                </a:solidFill>
              </a:rPr>
              <a:t>Etape2 : saisissez les informations relatives à chaque variable :</a:t>
            </a:r>
          </a:p>
          <a:p>
            <a:pPr marL="0" indent="0" algn="just">
              <a:buNone/>
            </a:pPr>
            <a:r>
              <a:rPr lang="fr-FR" sz="1800" b="1" dirty="0">
                <a:solidFill>
                  <a:schemeClr val="accent1">
                    <a:lumMod val="50000"/>
                  </a:schemeClr>
                </a:solidFill>
              </a:rPr>
              <a:t>1. Nom</a:t>
            </a:r>
            <a:r>
              <a:rPr lang="fr-FR" sz="1800" dirty="0"/>
              <a:t> : le nom de la variable (maximum 8 caractères).</a:t>
            </a:r>
          </a:p>
          <a:p>
            <a:pPr marL="0" indent="0" algn="just">
              <a:buNone/>
            </a:pPr>
            <a:r>
              <a:rPr lang="fr-FR" sz="1800" b="1" dirty="0">
                <a:solidFill>
                  <a:schemeClr val="accent1">
                    <a:lumMod val="50000"/>
                  </a:schemeClr>
                </a:solidFill>
              </a:rPr>
              <a:t>2. Type : </a:t>
            </a:r>
            <a:r>
              <a:rPr lang="fr-FR" sz="1800" dirty="0"/>
              <a:t>le format de la variable (Numérique, Date, Chaîne)</a:t>
            </a:r>
          </a:p>
          <a:p>
            <a:pPr marL="0" indent="0" algn="just">
              <a:buNone/>
            </a:pPr>
            <a:r>
              <a:rPr lang="fr-FR" sz="1800" b="1" dirty="0">
                <a:solidFill>
                  <a:schemeClr val="accent1">
                    <a:lumMod val="50000"/>
                  </a:schemeClr>
                </a:solidFill>
              </a:rPr>
              <a:t>3. Largeur : </a:t>
            </a:r>
            <a:r>
              <a:rPr lang="fr-FR" sz="1800" dirty="0"/>
              <a:t>le nombre de caractères de la donnée</a:t>
            </a:r>
          </a:p>
          <a:p>
            <a:pPr marL="0" indent="0" algn="just">
              <a:buNone/>
            </a:pPr>
            <a:r>
              <a:rPr lang="fr-FR" sz="1800" b="1" dirty="0">
                <a:solidFill>
                  <a:schemeClr val="accent1">
                    <a:lumMod val="50000"/>
                  </a:schemeClr>
                </a:solidFill>
              </a:rPr>
              <a:t>4. Décimales : </a:t>
            </a:r>
            <a:r>
              <a:rPr lang="fr-FR" sz="1800" dirty="0"/>
              <a:t>le nombre de décimales désirées (pour les variables numériques).</a:t>
            </a:r>
          </a:p>
          <a:p>
            <a:pPr marL="0" indent="0" algn="just">
              <a:buNone/>
            </a:pPr>
            <a:r>
              <a:rPr lang="fr-FR" sz="1800" b="1" dirty="0">
                <a:solidFill>
                  <a:schemeClr val="accent1">
                    <a:lumMod val="50000"/>
                  </a:schemeClr>
                </a:solidFill>
              </a:rPr>
              <a:t>5. Libellé : </a:t>
            </a:r>
            <a:r>
              <a:rPr lang="fr-FR" sz="1800" dirty="0"/>
              <a:t>le descriptif de la variable.</a:t>
            </a:r>
          </a:p>
          <a:p>
            <a:pPr marL="0" indent="0" algn="just">
              <a:buNone/>
            </a:pPr>
            <a:r>
              <a:rPr lang="fr-FR" sz="1800" b="1" dirty="0">
                <a:solidFill>
                  <a:schemeClr val="accent1">
                    <a:lumMod val="50000"/>
                  </a:schemeClr>
                </a:solidFill>
              </a:rPr>
              <a:t>6. Valeurs : </a:t>
            </a:r>
            <a:r>
              <a:rPr lang="fr-FR" sz="1800" dirty="0"/>
              <a:t>la déclaration des valeurs possibles pour une variable catégorielle.</a:t>
            </a:r>
          </a:p>
          <a:p>
            <a:pPr marL="0" indent="0" algn="just">
              <a:buNone/>
            </a:pPr>
            <a:endParaRPr lang="fr-FR" sz="2000" dirty="0"/>
          </a:p>
          <a:p>
            <a:pPr algn="just"/>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13</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5" name="Image 4">
            <a:extLst>
              <a:ext uri="{FF2B5EF4-FFF2-40B4-BE49-F238E27FC236}">
                <a16:creationId xmlns:a16="http://schemas.microsoft.com/office/drawing/2014/main" id="{759359D9-6573-6616-192A-68C813411493}"/>
              </a:ext>
            </a:extLst>
          </p:cNvPr>
          <p:cNvPicPr>
            <a:picLocks noChangeAspect="1"/>
          </p:cNvPicPr>
          <p:nvPr/>
        </p:nvPicPr>
        <p:blipFill>
          <a:blip r:embed="rId5"/>
          <a:stretch>
            <a:fillRect/>
          </a:stretch>
        </p:blipFill>
        <p:spPr>
          <a:xfrm>
            <a:off x="46465" y="5494510"/>
            <a:ext cx="9021053" cy="874425"/>
          </a:xfrm>
          <a:prstGeom prst="rect">
            <a:avLst/>
          </a:prstGeom>
        </p:spPr>
      </p:pic>
    </p:spTree>
    <p:extLst>
      <p:ext uri="{BB962C8B-B14F-4D97-AF65-F5344CB8AC3E}">
        <p14:creationId xmlns:p14="http://schemas.microsoft.com/office/powerpoint/2010/main" val="181798356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left)">
                                      <p:cBhvr>
                                        <p:cTn id="39" dur="500"/>
                                        <p:tgtEl>
                                          <p:spTgt spid="3">
                                            <p:txEl>
                                              <p:pRg st="5" end="5"/>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ipe(left)">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1" y="1063278"/>
            <a:ext cx="8905725" cy="400794"/>
          </a:xfrm>
        </p:spPr>
        <p:txBody>
          <a:bodyPr>
            <a:noAutofit/>
          </a:bodyPr>
          <a:lstStyle/>
          <a:p>
            <a:pPr marL="88900" algn="l" defTabSz="363538">
              <a:spcBef>
                <a:spcPts val="300"/>
              </a:spcBef>
              <a:spcAft>
                <a:spcPts val="300"/>
              </a:spcAft>
            </a:pPr>
            <a:r>
              <a:rPr lang="fr-FR" sz="2400" dirty="0"/>
              <a:t>3. Comment charger les données sur SPSS</a:t>
            </a:r>
          </a:p>
        </p:txBody>
      </p:sp>
      <p:sp>
        <p:nvSpPr>
          <p:cNvPr id="3" name="Content Placeholder 2"/>
          <p:cNvSpPr>
            <a:spLocks noGrp="1"/>
          </p:cNvSpPr>
          <p:nvPr>
            <p:ph idx="1"/>
          </p:nvPr>
        </p:nvSpPr>
        <p:spPr>
          <a:xfrm>
            <a:off x="-15007" y="1544399"/>
            <a:ext cx="9143999" cy="4824536"/>
          </a:xfrm>
        </p:spPr>
        <p:txBody>
          <a:bodyPr>
            <a:normAutofit/>
          </a:bodyPr>
          <a:lstStyle/>
          <a:p>
            <a:pPr marL="0" indent="0" algn="just">
              <a:buNone/>
            </a:pPr>
            <a:r>
              <a:rPr lang="fr-FR" sz="2200" b="1" dirty="0">
                <a:solidFill>
                  <a:schemeClr val="accent6">
                    <a:lumMod val="50000"/>
                  </a:schemeClr>
                </a:solidFill>
              </a:rPr>
              <a:t>Conception d’un masque de saisie :</a:t>
            </a:r>
          </a:p>
          <a:p>
            <a:pPr marL="0" indent="0" algn="just">
              <a:buNone/>
            </a:pPr>
            <a:r>
              <a:rPr lang="fr-FR" sz="2000" b="1" dirty="0">
                <a:solidFill>
                  <a:schemeClr val="accent6">
                    <a:lumMod val="50000"/>
                  </a:schemeClr>
                </a:solidFill>
              </a:rPr>
              <a:t>Etape2 (suite) : saisissez les informations relatives à chaque variable :</a:t>
            </a:r>
            <a:endParaRPr lang="fr-FR" sz="1800" dirty="0"/>
          </a:p>
          <a:p>
            <a:pPr marL="0" indent="0" algn="just">
              <a:buNone/>
            </a:pPr>
            <a:r>
              <a:rPr lang="fr-FR" sz="1800" b="1" dirty="0">
                <a:solidFill>
                  <a:schemeClr val="accent4">
                    <a:lumMod val="50000"/>
                  </a:schemeClr>
                </a:solidFill>
              </a:rPr>
              <a:t>7. Manquant :</a:t>
            </a:r>
            <a:r>
              <a:rPr lang="fr-FR" dirty="0"/>
              <a:t> </a:t>
            </a:r>
            <a:r>
              <a:rPr lang="fr-FR" sz="1800" dirty="0"/>
              <a:t>La déclaration des valeurs possibles pour les données manquantes.</a:t>
            </a:r>
          </a:p>
          <a:p>
            <a:pPr marL="0" indent="0" algn="just">
              <a:buNone/>
            </a:pPr>
            <a:r>
              <a:rPr lang="fr-FR" sz="1800" b="1" dirty="0">
                <a:solidFill>
                  <a:schemeClr val="accent4">
                    <a:lumMod val="50000"/>
                  </a:schemeClr>
                </a:solidFill>
              </a:rPr>
              <a:t>8. Colonnes</a:t>
            </a:r>
            <a:r>
              <a:rPr lang="fr-FR" sz="1800" dirty="0"/>
              <a:t> : la largeur à l’écran de la colonne (nombre de caractères).</a:t>
            </a:r>
          </a:p>
          <a:p>
            <a:pPr marL="0" indent="0" algn="just">
              <a:buNone/>
            </a:pPr>
            <a:r>
              <a:rPr lang="fr-FR" sz="1800" b="1" dirty="0">
                <a:solidFill>
                  <a:schemeClr val="accent4">
                    <a:lumMod val="50000"/>
                  </a:schemeClr>
                </a:solidFill>
              </a:rPr>
              <a:t>9. </a:t>
            </a:r>
            <a:r>
              <a:rPr lang="fr-FR" sz="1800" b="1" dirty="0" err="1">
                <a:solidFill>
                  <a:schemeClr val="accent4">
                    <a:lumMod val="50000"/>
                  </a:schemeClr>
                </a:solidFill>
              </a:rPr>
              <a:t>Align</a:t>
            </a:r>
            <a:r>
              <a:rPr lang="fr-FR" sz="1800" b="1" dirty="0">
                <a:solidFill>
                  <a:schemeClr val="accent4">
                    <a:lumMod val="50000"/>
                  </a:schemeClr>
                </a:solidFill>
              </a:rPr>
              <a:t>: </a:t>
            </a:r>
            <a:r>
              <a:rPr lang="fr-FR" sz="1800" dirty="0"/>
              <a:t>La justification de la donnée dans la colonne (droite, gauche, etc.).</a:t>
            </a:r>
          </a:p>
          <a:p>
            <a:pPr marL="0" indent="0" algn="just">
              <a:buNone/>
            </a:pPr>
            <a:r>
              <a:rPr lang="fr-FR" sz="1800" b="1" dirty="0">
                <a:solidFill>
                  <a:schemeClr val="accent4">
                    <a:lumMod val="50000"/>
                  </a:schemeClr>
                </a:solidFill>
              </a:rPr>
              <a:t>10. Mesure : </a:t>
            </a:r>
            <a:r>
              <a:rPr lang="fr-FR" sz="1800" dirty="0"/>
              <a:t>la nature de la variable :  </a:t>
            </a:r>
          </a:p>
          <a:p>
            <a:pPr marL="0" indent="0" algn="just">
              <a:buNone/>
            </a:pPr>
            <a:r>
              <a:rPr lang="fr-FR" sz="1800" dirty="0"/>
              <a:t>        </a:t>
            </a:r>
            <a:r>
              <a:rPr lang="fr-FR" sz="1800" b="1" dirty="0">
                <a:solidFill>
                  <a:srgbClr val="C00000"/>
                </a:solidFill>
              </a:rPr>
              <a:t>Échelle</a:t>
            </a:r>
            <a:r>
              <a:rPr lang="fr-FR" sz="1800" dirty="0"/>
              <a:t> (quantitative continue</a:t>
            </a:r>
          </a:p>
          <a:p>
            <a:pPr marL="0" indent="0" algn="just">
              <a:buNone/>
            </a:pPr>
            <a:r>
              <a:rPr lang="fr-FR" sz="1800" dirty="0"/>
              <a:t>        </a:t>
            </a:r>
            <a:r>
              <a:rPr lang="fr-FR" sz="1800" b="1" dirty="0">
                <a:solidFill>
                  <a:srgbClr val="C00000"/>
                </a:solidFill>
              </a:rPr>
              <a:t>Ordinale </a:t>
            </a:r>
            <a:r>
              <a:rPr lang="fr-FR" sz="1800" dirty="0"/>
              <a:t>(qualitative ordonnée)</a:t>
            </a:r>
          </a:p>
          <a:p>
            <a:pPr marL="0" indent="0" algn="just">
              <a:buNone/>
            </a:pPr>
            <a:r>
              <a:rPr lang="fr-FR" sz="1800" dirty="0"/>
              <a:t>        </a:t>
            </a:r>
            <a:r>
              <a:rPr lang="fr-FR" sz="1800" b="1" dirty="0">
                <a:solidFill>
                  <a:srgbClr val="C00000"/>
                </a:solidFill>
              </a:rPr>
              <a:t>Nominale </a:t>
            </a:r>
            <a:r>
              <a:rPr lang="fr-FR" sz="1800" dirty="0"/>
              <a:t>(qualitative non ordonnée)</a:t>
            </a:r>
          </a:p>
          <a:p>
            <a:pPr marL="0" indent="0" algn="just">
              <a:buNone/>
            </a:pPr>
            <a:r>
              <a:rPr lang="fr-FR" sz="1800" b="1" dirty="0">
                <a:solidFill>
                  <a:schemeClr val="accent4">
                    <a:lumMod val="50000"/>
                  </a:schemeClr>
                </a:solidFill>
              </a:rPr>
              <a:t>11. Rôle : </a:t>
            </a:r>
            <a:r>
              <a:rPr lang="fr-FR" sz="1800" dirty="0"/>
              <a:t>le rôle que la variable jouera dans les analyses (par exemple, Entrée = variable indépendante).</a:t>
            </a:r>
          </a:p>
          <a:p>
            <a:pPr marL="0" indent="0" algn="just">
              <a:buNone/>
            </a:pPr>
            <a:endParaRPr lang="fr-FR" sz="2000" dirty="0"/>
          </a:p>
          <a:p>
            <a:pPr algn="just"/>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14</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6" name="Image 5">
            <a:extLst>
              <a:ext uri="{FF2B5EF4-FFF2-40B4-BE49-F238E27FC236}">
                <a16:creationId xmlns:a16="http://schemas.microsoft.com/office/drawing/2014/main" id="{136023A5-AE2A-F35F-1555-7A636E4A18BA}"/>
              </a:ext>
            </a:extLst>
          </p:cNvPr>
          <p:cNvPicPr>
            <a:picLocks noChangeAspect="1"/>
          </p:cNvPicPr>
          <p:nvPr/>
        </p:nvPicPr>
        <p:blipFill>
          <a:blip r:embed="rId5"/>
          <a:stretch>
            <a:fillRect/>
          </a:stretch>
        </p:blipFill>
        <p:spPr>
          <a:xfrm>
            <a:off x="46465" y="5536710"/>
            <a:ext cx="9021053" cy="874425"/>
          </a:xfrm>
          <a:prstGeom prst="rect">
            <a:avLst/>
          </a:prstGeom>
        </p:spPr>
      </p:pic>
    </p:spTree>
    <p:extLst>
      <p:ext uri="{BB962C8B-B14F-4D97-AF65-F5344CB8AC3E}">
        <p14:creationId xmlns:p14="http://schemas.microsoft.com/office/powerpoint/2010/main" val="234868114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left)">
                                      <p:cBhvr>
                                        <p:cTn id="39" dur="500"/>
                                        <p:tgtEl>
                                          <p:spTgt spid="3">
                                            <p:txEl>
                                              <p:pRg st="5" end="5"/>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ipe(left)">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1" y="980728"/>
            <a:ext cx="8905725" cy="400794"/>
          </a:xfrm>
        </p:spPr>
        <p:txBody>
          <a:bodyPr>
            <a:noAutofit/>
          </a:bodyPr>
          <a:lstStyle/>
          <a:p>
            <a:pPr marL="88900" algn="l" defTabSz="363538">
              <a:spcBef>
                <a:spcPts val="300"/>
              </a:spcBef>
              <a:spcAft>
                <a:spcPts val="300"/>
              </a:spcAft>
            </a:pPr>
            <a:r>
              <a:rPr lang="fr-FR" sz="2400" dirty="0"/>
              <a:t>3. Comment charger les données sur SPSS</a:t>
            </a:r>
          </a:p>
        </p:txBody>
      </p:sp>
      <p:sp>
        <p:nvSpPr>
          <p:cNvPr id="3" name="Content Placeholder 2"/>
          <p:cNvSpPr>
            <a:spLocks noGrp="1"/>
          </p:cNvSpPr>
          <p:nvPr>
            <p:ph idx="1"/>
          </p:nvPr>
        </p:nvSpPr>
        <p:spPr>
          <a:xfrm>
            <a:off x="-29486" y="1373465"/>
            <a:ext cx="9143999" cy="4824536"/>
          </a:xfrm>
        </p:spPr>
        <p:txBody>
          <a:bodyPr>
            <a:normAutofit/>
          </a:bodyPr>
          <a:lstStyle/>
          <a:p>
            <a:pPr marL="0" indent="0" algn="just">
              <a:buNone/>
            </a:pPr>
            <a:r>
              <a:rPr lang="fr-FR" sz="2200" b="1" dirty="0">
                <a:solidFill>
                  <a:schemeClr val="accent6">
                    <a:lumMod val="50000"/>
                  </a:schemeClr>
                </a:solidFill>
              </a:rPr>
              <a:t>Conception d’un masque de saisie :</a:t>
            </a:r>
          </a:p>
          <a:p>
            <a:pPr marL="0" indent="0" algn="just">
              <a:buNone/>
            </a:pPr>
            <a:r>
              <a:rPr lang="fr-FR" sz="2200" b="1" dirty="0">
                <a:solidFill>
                  <a:schemeClr val="accent6">
                    <a:lumMod val="50000"/>
                  </a:schemeClr>
                </a:solidFill>
              </a:rPr>
              <a:t>Exercice pratique de conception d’un masque de saisie</a:t>
            </a:r>
          </a:p>
          <a:p>
            <a:pPr marL="0" indent="0" algn="just">
              <a:buNone/>
            </a:pPr>
            <a:r>
              <a:rPr lang="fr-FR" sz="2200" b="1" dirty="0">
                <a:solidFill>
                  <a:schemeClr val="accent6">
                    <a:lumMod val="50000"/>
                  </a:schemeClr>
                </a:solidFill>
              </a:rPr>
              <a:t> </a:t>
            </a:r>
          </a:p>
          <a:p>
            <a:pPr marL="0" indent="0" algn="just">
              <a:buNone/>
            </a:pPr>
            <a:endParaRPr lang="fr-FR" sz="2000" dirty="0"/>
          </a:p>
          <a:p>
            <a:pPr algn="just"/>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15</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graphicFrame>
        <p:nvGraphicFramePr>
          <p:cNvPr id="6" name="Tableau 5">
            <a:extLst>
              <a:ext uri="{FF2B5EF4-FFF2-40B4-BE49-F238E27FC236}">
                <a16:creationId xmlns:a16="http://schemas.microsoft.com/office/drawing/2014/main" id="{D6A320BA-11CD-34F5-2A26-A06D5D2347B4}"/>
              </a:ext>
            </a:extLst>
          </p:cNvPr>
          <p:cNvGraphicFramePr>
            <a:graphicFrameLocks noGrp="1"/>
          </p:cNvGraphicFramePr>
          <p:nvPr>
            <p:extLst>
              <p:ext uri="{D42A27DB-BD31-4B8C-83A1-F6EECF244321}">
                <p14:modId xmlns:p14="http://schemas.microsoft.com/office/powerpoint/2010/main" val="3969132212"/>
              </p:ext>
            </p:extLst>
          </p:nvPr>
        </p:nvGraphicFramePr>
        <p:xfrm>
          <a:off x="91061" y="3336302"/>
          <a:ext cx="8867551" cy="2973019"/>
        </p:xfrm>
        <a:graphic>
          <a:graphicData uri="http://schemas.openxmlformats.org/drawingml/2006/table">
            <a:tbl>
              <a:tblPr firstRow="1">
                <a:tableStyleId>{21E4AEA4-8DFA-4A89-87EB-49C32662AFE0}</a:tableStyleId>
              </a:tblPr>
              <a:tblGrid>
                <a:gridCol w="1701258">
                  <a:extLst>
                    <a:ext uri="{9D8B030D-6E8A-4147-A177-3AD203B41FA5}">
                      <a16:colId xmlns:a16="http://schemas.microsoft.com/office/drawing/2014/main" val="3758022166"/>
                    </a:ext>
                  </a:extLst>
                </a:gridCol>
                <a:gridCol w="1556060">
                  <a:extLst>
                    <a:ext uri="{9D8B030D-6E8A-4147-A177-3AD203B41FA5}">
                      <a16:colId xmlns:a16="http://schemas.microsoft.com/office/drawing/2014/main" val="688725274"/>
                    </a:ext>
                  </a:extLst>
                </a:gridCol>
                <a:gridCol w="1254710">
                  <a:extLst>
                    <a:ext uri="{9D8B030D-6E8A-4147-A177-3AD203B41FA5}">
                      <a16:colId xmlns:a16="http://schemas.microsoft.com/office/drawing/2014/main" val="2918294625"/>
                    </a:ext>
                  </a:extLst>
                </a:gridCol>
                <a:gridCol w="1421823">
                  <a:extLst>
                    <a:ext uri="{9D8B030D-6E8A-4147-A177-3AD203B41FA5}">
                      <a16:colId xmlns:a16="http://schemas.microsoft.com/office/drawing/2014/main" val="1205907239"/>
                    </a:ext>
                  </a:extLst>
                </a:gridCol>
                <a:gridCol w="1421823">
                  <a:extLst>
                    <a:ext uri="{9D8B030D-6E8A-4147-A177-3AD203B41FA5}">
                      <a16:colId xmlns:a16="http://schemas.microsoft.com/office/drawing/2014/main" val="4287056744"/>
                    </a:ext>
                  </a:extLst>
                </a:gridCol>
                <a:gridCol w="1511877">
                  <a:extLst>
                    <a:ext uri="{9D8B030D-6E8A-4147-A177-3AD203B41FA5}">
                      <a16:colId xmlns:a16="http://schemas.microsoft.com/office/drawing/2014/main" val="1852771029"/>
                    </a:ext>
                  </a:extLst>
                </a:gridCol>
              </a:tblGrid>
              <a:tr h="339102">
                <a:tc>
                  <a:txBody>
                    <a:bodyPr/>
                    <a:lstStyle/>
                    <a:p>
                      <a:pPr algn="l" fontAlgn="ctr"/>
                      <a:r>
                        <a:rPr lang="fr-FR" sz="2000" u="none" strike="noStrike" dirty="0" err="1">
                          <a:effectLst/>
                        </a:rPr>
                        <a:t>Prenom</a:t>
                      </a:r>
                      <a:endParaRPr lang="fr-FR"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u="none" strike="noStrike">
                          <a:effectLst/>
                        </a:rPr>
                        <a:t>Nom</a:t>
                      </a:r>
                      <a:endParaRPr lang="fr-FR"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u="none" strike="noStrike">
                          <a:effectLst/>
                        </a:rPr>
                        <a:t>Sexe</a:t>
                      </a:r>
                      <a:endParaRPr lang="fr-FR"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u="none" strike="noStrike" dirty="0">
                          <a:effectLst/>
                        </a:rPr>
                        <a:t>Age</a:t>
                      </a:r>
                      <a:endParaRPr lang="fr-FR"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u="none" strike="noStrike">
                          <a:effectLst/>
                        </a:rPr>
                        <a:t>Taille</a:t>
                      </a:r>
                      <a:endParaRPr lang="fr-FR"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u="none" strike="noStrike" dirty="0">
                          <a:effectLst/>
                        </a:rPr>
                        <a:t>Poids</a:t>
                      </a:r>
                      <a:endParaRPr lang="fr-FR"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44162957"/>
                  </a:ext>
                </a:extLst>
              </a:tr>
              <a:tr h="239447">
                <a:tc>
                  <a:txBody>
                    <a:bodyPr/>
                    <a:lstStyle/>
                    <a:p>
                      <a:pPr algn="l" fontAlgn="ctr"/>
                      <a:r>
                        <a:rPr lang="fr-FR" sz="1400" u="none" strike="noStrike" dirty="0">
                          <a:effectLst/>
                        </a:rPr>
                        <a:t>Ibrahim</a:t>
                      </a:r>
                      <a:endParaRPr lang="fr-FR"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Moussa</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dirty="0">
                          <a:effectLst/>
                        </a:rPr>
                        <a:t>Masculin</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24</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1.75</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65.5</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76906246"/>
                  </a:ext>
                </a:extLst>
              </a:tr>
              <a:tr h="239447">
                <a:tc>
                  <a:txBody>
                    <a:bodyPr/>
                    <a:lstStyle/>
                    <a:p>
                      <a:pPr algn="l" fontAlgn="ctr"/>
                      <a:r>
                        <a:rPr lang="fr-FR" sz="1400" u="none" strike="noStrike">
                          <a:effectLst/>
                        </a:rPr>
                        <a:t>Idi</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Kaka</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Masculin</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15</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1.65</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55</a:t>
                      </a:r>
                      <a:endParaRPr lang="fr-FR"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3911215"/>
                  </a:ext>
                </a:extLst>
              </a:tr>
              <a:tr h="239447">
                <a:tc>
                  <a:txBody>
                    <a:bodyPr/>
                    <a:lstStyle/>
                    <a:p>
                      <a:pPr algn="l" fontAlgn="ctr"/>
                      <a:r>
                        <a:rPr lang="fr-FR" sz="1400" u="none" strike="noStrike">
                          <a:effectLst/>
                        </a:rPr>
                        <a:t>Mari</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dirty="0" err="1">
                          <a:effectLst/>
                        </a:rPr>
                        <a:t>Tondi</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Féminin</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55</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Manquant</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100</a:t>
                      </a:r>
                      <a:endParaRPr lang="fr-FR"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6151710"/>
                  </a:ext>
                </a:extLst>
              </a:tr>
              <a:tr h="239447">
                <a:tc>
                  <a:txBody>
                    <a:bodyPr/>
                    <a:lstStyle/>
                    <a:p>
                      <a:pPr algn="l" fontAlgn="ctr"/>
                      <a:r>
                        <a:rPr lang="fr-FR" sz="1400" u="none" strike="noStrike">
                          <a:effectLst/>
                        </a:rPr>
                        <a:t>Dodo</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Issa</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dirty="0">
                          <a:effectLst/>
                        </a:rPr>
                        <a:t>Masculin</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40</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95</a:t>
                      </a:r>
                      <a:endParaRPr lang="fr-FR"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3112582"/>
                  </a:ext>
                </a:extLst>
              </a:tr>
              <a:tr h="239447">
                <a:tc>
                  <a:txBody>
                    <a:bodyPr/>
                    <a:lstStyle/>
                    <a:p>
                      <a:pPr algn="l" fontAlgn="ctr"/>
                      <a:r>
                        <a:rPr lang="fr-FR" sz="1400" u="none" strike="noStrike">
                          <a:effectLst/>
                        </a:rPr>
                        <a:t>Hadjo</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Karimoune</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Féminin</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18</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1.63</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65</a:t>
                      </a:r>
                      <a:endParaRPr lang="fr-FR"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0264948"/>
                  </a:ext>
                </a:extLst>
              </a:tr>
              <a:tr h="239447">
                <a:tc>
                  <a:txBody>
                    <a:bodyPr/>
                    <a:lstStyle/>
                    <a:p>
                      <a:pPr algn="l" fontAlgn="ctr"/>
                      <a:r>
                        <a:rPr lang="fr-FR" sz="1400" u="none" strike="noStrike">
                          <a:effectLst/>
                        </a:rPr>
                        <a:t>Fati</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Zakari</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dirty="0">
                          <a:effectLst/>
                        </a:rPr>
                        <a:t>Féminin</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35</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1.55</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60</a:t>
                      </a:r>
                      <a:endParaRPr lang="fr-FR"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0178833"/>
                  </a:ext>
                </a:extLst>
              </a:tr>
              <a:tr h="239447">
                <a:tc>
                  <a:txBody>
                    <a:bodyPr/>
                    <a:lstStyle/>
                    <a:p>
                      <a:pPr algn="l" fontAlgn="ctr"/>
                      <a:r>
                        <a:rPr lang="fr-FR" sz="1400" u="none" strike="noStrike">
                          <a:effectLst/>
                        </a:rPr>
                        <a:t>Ali</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Moussa</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Masculin</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20</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1.76</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63</a:t>
                      </a:r>
                      <a:endParaRPr lang="fr-FR"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65123133"/>
                  </a:ext>
                </a:extLst>
              </a:tr>
              <a:tr h="239447">
                <a:tc>
                  <a:txBody>
                    <a:bodyPr/>
                    <a:lstStyle/>
                    <a:p>
                      <a:pPr algn="l" fontAlgn="ctr"/>
                      <a:r>
                        <a:rPr lang="fr-FR" sz="1400" u="none" strike="noStrike">
                          <a:effectLst/>
                        </a:rPr>
                        <a:t>Alabouri</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Kaka</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Masculin</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1.65</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Manquant</a:t>
                      </a:r>
                      <a:endParaRPr lang="fr-FR"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62574695"/>
                  </a:ext>
                </a:extLst>
              </a:tr>
              <a:tr h="239447">
                <a:tc>
                  <a:txBody>
                    <a:bodyPr/>
                    <a:lstStyle/>
                    <a:p>
                      <a:pPr algn="l" fontAlgn="ctr"/>
                      <a:r>
                        <a:rPr lang="fr-FR" sz="1400" u="none" strike="noStrike">
                          <a:effectLst/>
                        </a:rPr>
                        <a:t>Azarah</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Agali</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Féminin</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dirty="0">
                          <a:effectLst/>
                        </a:rPr>
                        <a:t>Manquant</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1.64</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80</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97071451"/>
                  </a:ext>
                </a:extLst>
              </a:tr>
              <a:tr h="239447">
                <a:tc>
                  <a:txBody>
                    <a:bodyPr/>
                    <a:lstStyle/>
                    <a:p>
                      <a:pPr algn="l" fontAlgn="ctr"/>
                      <a:r>
                        <a:rPr lang="fr-FR" sz="1400" u="none" strike="noStrike">
                          <a:effectLst/>
                        </a:rPr>
                        <a:t>Kadidja</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Hamani</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Féminin</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65</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1.65</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64.5</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59217582"/>
                  </a:ext>
                </a:extLst>
              </a:tr>
              <a:tr h="239447">
                <a:tc>
                  <a:txBody>
                    <a:bodyPr/>
                    <a:lstStyle/>
                    <a:p>
                      <a:pPr algn="l" fontAlgn="ctr"/>
                      <a:r>
                        <a:rPr lang="fr-FR" sz="1400" u="none" strike="noStrike">
                          <a:effectLst/>
                        </a:rPr>
                        <a:t>Diori</a:t>
                      </a:r>
                      <a:endParaRPr lang="fr-FR"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fr-FR" sz="1400" u="none" strike="noStrike">
                          <a:effectLst/>
                        </a:rPr>
                        <a:t>Kokari</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400" u="none" strike="noStrike">
                          <a:effectLst/>
                        </a:rPr>
                        <a:t>Masculin</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70</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400" u="none" strike="noStrike" dirty="0">
                          <a:effectLst/>
                        </a:rPr>
                        <a:t>70</a:t>
                      </a:r>
                      <a:endParaRPr lang="fr-FR"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65002515"/>
                  </a:ext>
                </a:extLst>
              </a:tr>
            </a:tbl>
          </a:graphicData>
        </a:graphic>
      </p:graphicFrame>
      <p:sp>
        <p:nvSpPr>
          <p:cNvPr id="7" name="ZoneTexte 6">
            <a:extLst>
              <a:ext uri="{FF2B5EF4-FFF2-40B4-BE49-F238E27FC236}">
                <a16:creationId xmlns:a16="http://schemas.microsoft.com/office/drawing/2014/main" id="{38E6B214-15EB-3967-D929-EBCCCF3A207D}"/>
              </a:ext>
            </a:extLst>
          </p:cNvPr>
          <p:cNvSpPr txBox="1"/>
          <p:nvPr/>
        </p:nvSpPr>
        <p:spPr>
          <a:xfrm>
            <a:off x="-15007" y="2157637"/>
            <a:ext cx="9159007" cy="923330"/>
          </a:xfrm>
          <a:prstGeom prst="rect">
            <a:avLst/>
          </a:prstGeom>
          <a:noFill/>
        </p:spPr>
        <p:txBody>
          <a:bodyPr wrap="square" rtlCol="0">
            <a:spAutoFit/>
          </a:bodyPr>
          <a:lstStyle/>
          <a:p>
            <a:r>
              <a:rPr lang="fr-FR" b="1" dirty="0">
                <a:solidFill>
                  <a:schemeClr val="accent1">
                    <a:lumMod val="50000"/>
                  </a:schemeClr>
                </a:solidFill>
              </a:rPr>
              <a:t>Considérons les données consignées dans le tableau ci-dessous comme étant une série statistique sur papier.</a:t>
            </a:r>
          </a:p>
          <a:p>
            <a:r>
              <a:rPr lang="fr-FR" b="1" dirty="0">
                <a:solidFill>
                  <a:srgbClr val="C00000"/>
                </a:solidFill>
              </a:rPr>
              <a:t>L’exercice consiste à concevoir un masque de saisie sur SPSS et à saisir les données</a:t>
            </a:r>
          </a:p>
        </p:txBody>
      </p:sp>
    </p:spTree>
    <p:extLst>
      <p:ext uri="{BB962C8B-B14F-4D97-AF65-F5344CB8AC3E}">
        <p14:creationId xmlns:p14="http://schemas.microsoft.com/office/powerpoint/2010/main" val="369633845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1" y="980728"/>
            <a:ext cx="8905725" cy="400794"/>
          </a:xfrm>
        </p:spPr>
        <p:txBody>
          <a:bodyPr>
            <a:noAutofit/>
          </a:bodyPr>
          <a:lstStyle/>
          <a:p>
            <a:pPr marL="88900" algn="l" defTabSz="363538">
              <a:spcBef>
                <a:spcPts val="300"/>
              </a:spcBef>
              <a:spcAft>
                <a:spcPts val="300"/>
              </a:spcAft>
            </a:pPr>
            <a:r>
              <a:rPr lang="fr-FR" sz="2400" dirty="0"/>
              <a:t>3. Comment charger les données sur SPSS</a:t>
            </a:r>
          </a:p>
        </p:txBody>
      </p:sp>
      <p:sp>
        <p:nvSpPr>
          <p:cNvPr id="3" name="Content Placeholder 2"/>
          <p:cNvSpPr>
            <a:spLocks noGrp="1"/>
          </p:cNvSpPr>
          <p:nvPr>
            <p:ph idx="1"/>
          </p:nvPr>
        </p:nvSpPr>
        <p:spPr>
          <a:xfrm>
            <a:off x="-29486" y="1373465"/>
            <a:ext cx="9143999" cy="4824536"/>
          </a:xfrm>
        </p:spPr>
        <p:txBody>
          <a:bodyPr>
            <a:normAutofit/>
          </a:bodyPr>
          <a:lstStyle/>
          <a:p>
            <a:pPr marL="0" indent="0" algn="just">
              <a:buNone/>
            </a:pPr>
            <a:r>
              <a:rPr lang="fr-FR" sz="2200" b="1" dirty="0">
                <a:solidFill>
                  <a:schemeClr val="accent6">
                    <a:lumMod val="50000"/>
                  </a:schemeClr>
                </a:solidFill>
              </a:rPr>
              <a:t>Création d’un masque de saisie :</a:t>
            </a:r>
          </a:p>
          <a:p>
            <a:pPr marL="0" indent="0" algn="just">
              <a:buNone/>
            </a:pPr>
            <a:r>
              <a:rPr lang="fr-FR" sz="2200" b="1" dirty="0">
                <a:solidFill>
                  <a:schemeClr val="accent6">
                    <a:lumMod val="50000"/>
                  </a:schemeClr>
                </a:solidFill>
              </a:rPr>
              <a:t>Exercice pratique de création d’un question (suite)</a:t>
            </a:r>
          </a:p>
          <a:p>
            <a:pPr marL="0" indent="0" algn="just">
              <a:buNone/>
            </a:pPr>
            <a:r>
              <a:rPr lang="fr-FR" sz="2200" b="1" dirty="0">
                <a:solidFill>
                  <a:schemeClr val="accent6">
                    <a:lumMod val="50000"/>
                  </a:schemeClr>
                </a:solidFill>
              </a:rPr>
              <a:t> </a:t>
            </a:r>
          </a:p>
          <a:p>
            <a:pPr marL="0" indent="0" algn="just">
              <a:buNone/>
            </a:pPr>
            <a:endParaRPr lang="fr-FR" sz="2000" dirty="0"/>
          </a:p>
          <a:p>
            <a:pPr algn="just"/>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
        <p:nvSpPr>
          <p:cNvPr id="7" name="ZoneTexte 6">
            <a:extLst>
              <a:ext uri="{FF2B5EF4-FFF2-40B4-BE49-F238E27FC236}">
                <a16:creationId xmlns:a16="http://schemas.microsoft.com/office/drawing/2014/main" id="{38E6B214-15EB-3967-D929-EBCCCF3A207D}"/>
              </a:ext>
            </a:extLst>
          </p:cNvPr>
          <p:cNvSpPr txBox="1"/>
          <p:nvPr/>
        </p:nvSpPr>
        <p:spPr>
          <a:xfrm>
            <a:off x="-15007" y="2157637"/>
            <a:ext cx="9159007" cy="646331"/>
          </a:xfrm>
          <a:prstGeom prst="rect">
            <a:avLst/>
          </a:prstGeom>
          <a:noFill/>
        </p:spPr>
        <p:txBody>
          <a:bodyPr wrap="square" rtlCol="0">
            <a:spAutoFit/>
          </a:bodyPr>
          <a:lstStyle/>
          <a:p>
            <a:r>
              <a:rPr lang="fr-FR" b="1" dirty="0">
                <a:solidFill>
                  <a:schemeClr val="accent1">
                    <a:lumMod val="50000"/>
                  </a:schemeClr>
                </a:solidFill>
              </a:rPr>
              <a:t>Après examen de la série, les informations relatives à la conception du masque sont:</a:t>
            </a:r>
          </a:p>
        </p:txBody>
      </p:sp>
      <p:graphicFrame>
        <p:nvGraphicFramePr>
          <p:cNvPr id="14" name="Tableau 13">
            <a:extLst>
              <a:ext uri="{FF2B5EF4-FFF2-40B4-BE49-F238E27FC236}">
                <a16:creationId xmlns:a16="http://schemas.microsoft.com/office/drawing/2014/main" id="{BD209EAB-0573-EDDC-6870-7D297010106C}"/>
              </a:ext>
            </a:extLst>
          </p:cNvPr>
          <p:cNvGraphicFramePr>
            <a:graphicFrameLocks noGrp="1"/>
          </p:cNvGraphicFramePr>
          <p:nvPr>
            <p:extLst>
              <p:ext uri="{D42A27DB-BD31-4B8C-83A1-F6EECF244321}">
                <p14:modId xmlns:p14="http://schemas.microsoft.com/office/powerpoint/2010/main" val="867607739"/>
              </p:ext>
            </p:extLst>
          </p:nvPr>
        </p:nvGraphicFramePr>
        <p:xfrm>
          <a:off x="29487" y="2721198"/>
          <a:ext cx="9085024" cy="4095320"/>
        </p:xfrm>
        <a:graphic>
          <a:graphicData uri="http://schemas.openxmlformats.org/drawingml/2006/table">
            <a:tbl>
              <a:tblPr firstRow="1" firstCol="1" bandRow="1">
                <a:tableStyleId>{5C22544A-7EE6-4342-B048-85BDC9FD1C3A}</a:tableStyleId>
              </a:tblPr>
              <a:tblGrid>
                <a:gridCol w="923339">
                  <a:extLst>
                    <a:ext uri="{9D8B030D-6E8A-4147-A177-3AD203B41FA5}">
                      <a16:colId xmlns:a16="http://schemas.microsoft.com/office/drawing/2014/main" val="1365740052"/>
                    </a:ext>
                  </a:extLst>
                </a:gridCol>
                <a:gridCol w="845143">
                  <a:extLst>
                    <a:ext uri="{9D8B030D-6E8A-4147-A177-3AD203B41FA5}">
                      <a16:colId xmlns:a16="http://schemas.microsoft.com/office/drawing/2014/main" val="4163512065"/>
                    </a:ext>
                  </a:extLst>
                </a:gridCol>
                <a:gridCol w="973831">
                  <a:extLst>
                    <a:ext uri="{9D8B030D-6E8A-4147-A177-3AD203B41FA5}">
                      <a16:colId xmlns:a16="http://schemas.microsoft.com/office/drawing/2014/main" val="3447391843"/>
                    </a:ext>
                  </a:extLst>
                </a:gridCol>
                <a:gridCol w="1080120">
                  <a:extLst>
                    <a:ext uri="{9D8B030D-6E8A-4147-A177-3AD203B41FA5}">
                      <a16:colId xmlns:a16="http://schemas.microsoft.com/office/drawing/2014/main" val="4211094436"/>
                    </a:ext>
                  </a:extLst>
                </a:gridCol>
                <a:gridCol w="819332">
                  <a:extLst>
                    <a:ext uri="{9D8B030D-6E8A-4147-A177-3AD203B41FA5}">
                      <a16:colId xmlns:a16="http://schemas.microsoft.com/office/drawing/2014/main" val="1441598477"/>
                    </a:ext>
                  </a:extLst>
                </a:gridCol>
                <a:gridCol w="771956">
                  <a:extLst>
                    <a:ext uri="{9D8B030D-6E8A-4147-A177-3AD203B41FA5}">
                      <a16:colId xmlns:a16="http://schemas.microsoft.com/office/drawing/2014/main" val="874605823"/>
                    </a:ext>
                  </a:extLst>
                </a:gridCol>
                <a:gridCol w="950408">
                  <a:extLst>
                    <a:ext uri="{9D8B030D-6E8A-4147-A177-3AD203B41FA5}">
                      <a16:colId xmlns:a16="http://schemas.microsoft.com/office/drawing/2014/main" val="1345748685"/>
                    </a:ext>
                  </a:extLst>
                </a:gridCol>
                <a:gridCol w="874215">
                  <a:extLst>
                    <a:ext uri="{9D8B030D-6E8A-4147-A177-3AD203B41FA5}">
                      <a16:colId xmlns:a16="http://schemas.microsoft.com/office/drawing/2014/main" val="3807243575"/>
                    </a:ext>
                  </a:extLst>
                </a:gridCol>
                <a:gridCol w="1023593">
                  <a:extLst>
                    <a:ext uri="{9D8B030D-6E8A-4147-A177-3AD203B41FA5}">
                      <a16:colId xmlns:a16="http://schemas.microsoft.com/office/drawing/2014/main" val="2073957109"/>
                    </a:ext>
                  </a:extLst>
                </a:gridCol>
                <a:gridCol w="823087">
                  <a:extLst>
                    <a:ext uri="{9D8B030D-6E8A-4147-A177-3AD203B41FA5}">
                      <a16:colId xmlns:a16="http://schemas.microsoft.com/office/drawing/2014/main" val="1360944214"/>
                    </a:ext>
                  </a:extLst>
                </a:gridCol>
              </a:tblGrid>
              <a:tr h="233299">
                <a:tc>
                  <a:txBody>
                    <a:bodyPr/>
                    <a:lstStyle/>
                    <a:p>
                      <a:pPr>
                        <a:lnSpc>
                          <a:spcPct val="107000"/>
                        </a:lnSpc>
                        <a:spcAft>
                          <a:spcPts val="800"/>
                        </a:spcAft>
                      </a:pPr>
                      <a:r>
                        <a:rPr lang="fr-FR" sz="1600" kern="100" dirty="0">
                          <a:effectLst/>
                        </a:rPr>
                        <a:t>Nom</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a:effectLst/>
                        </a:rPr>
                        <a:t>Type </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dirty="0">
                          <a:effectLst/>
                        </a:rPr>
                        <a:t>Largeur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dirty="0">
                          <a:effectLst/>
                        </a:rPr>
                        <a:t>Décimales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dirty="0">
                          <a:effectLst/>
                        </a:rPr>
                        <a:t>Libellé</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dirty="0">
                          <a:effectLst/>
                        </a:rPr>
                        <a:t>Valeurs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dirty="0">
                          <a:effectLst/>
                        </a:rPr>
                        <a:t>Manquant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dirty="0">
                          <a:effectLst/>
                        </a:rPr>
                        <a:t>Colonnes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dirty="0">
                          <a:effectLst/>
                        </a:rPr>
                        <a:t>Alignement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kern="100" dirty="0">
                          <a:effectLst/>
                        </a:rPr>
                        <a:t>Mesure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8921347"/>
                  </a:ext>
                </a:extLst>
              </a:tr>
              <a:tr h="649871">
                <a:tc>
                  <a:txBody>
                    <a:bodyPr/>
                    <a:lstStyle/>
                    <a:p>
                      <a:pPr>
                        <a:lnSpc>
                          <a:spcPct val="107000"/>
                        </a:lnSpc>
                        <a:spcAft>
                          <a:spcPts val="800"/>
                        </a:spcAft>
                      </a:pPr>
                      <a:r>
                        <a:rPr lang="fr-FR" sz="1600" kern="100" dirty="0" err="1">
                          <a:effectLst/>
                        </a:rPr>
                        <a:t>Prenom</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Chaine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8</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Prénom du répondant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99</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8</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Gauche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Nominales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1325472"/>
                  </a:ext>
                </a:extLst>
              </a:tr>
              <a:tr h="485349">
                <a:tc>
                  <a:txBody>
                    <a:bodyPr/>
                    <a:lstStyle/>
                    <a:p>
                      <a:pPr>
                        <a:lnSpc>
                          <a:spcPct val="107000"/>
                        </a:lnSpc>
                        <a:spcAft>
                          <a:spcPts val="800"/>
                        </a:spcAft>
                      </a:pPr>
                      <a:r>
                        <a:rPr lang="fr-FR" sz="1600" kern="100">
                          <a:effectLst/>
                        </a:rPr>
                        <a:t>Nom</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Chaine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8</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Nom du répondant</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99</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8</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Gauche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Nominales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1116717"/>
                  </a:ext>
                </a:extLst>
              </a:tr>
              <a:tr h="907571">
                <a:tc>
                  <a:txBody>
                    <a:bodyPr/>
                    <a:lstStyle/>
                    <a:p>
                      <a:pPr>
                        <a:lnSpc>
                          <a:spcPct val="107000"/>
                        </a:lnSpc>
                        <a:spcAft>
                          <a:spcPts val="800"/>
                        </a:spcAft>
                      </a:pPr>
                      <a:r>
                        <a:rPr lang="fr-FR" sz="1600" kern="100" dirty="0">
                          <a:effectLst/>
                        </a:rPr>
                        <a:t>Sexe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Chaine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8</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Sexe du répondant</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1=Féminin</a:t>
                      </a:r>
                    </a:p>
                    <a:p>
                      <a:pPr>
                        <a:lnSpc>
                          <a:spcPct val="107000"/>
                        </a:lnSpc>
                        <a:spcAft>
                          <a:spcPts val="800"/>
                        </a:spcAft>
                      </a:pPr>
                      <a:r>
                        <a:rPr lang="fr-FR" sz="1100" kern="100" dirty="0">
                          <a:effectLst/>
                        </a:rPr>
                        <a:t>2=Masculin</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8</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Gauche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Nominales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656363"/>
                  </a:ext>
                </a:extLst>
              </a:tr>
              <a:tr h="485349">
                <a:tc>
                  <a:txBody>
                    <a:bodyPr/>
                    <a:lstStyle/>
                    <a:p>
                      <a:pPr>
                        <a:lnSpc>
                          <a:spcPct val="107000"/>
                        </a:lnSpc>
                        <a:spcAft>
                          <a:spcPts val="800"/>
                        </a:spcAft>
                      </a:pPr>
                      <a:r>
                        <a:rPr lang="fr-FR" sz="1600" kern="100" dirty="0">
                          <a:effectLst/>
                        </a:rPr>
                        <a:t>Age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Numérique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2</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L’âge du répondant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999</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8</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Gauche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Echelle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5611823"/>
                  </a:ext>
                </a:extLst>
              </a:tr>
              <a:tr h="485349">
                <a:tc>
                  <a:txBody>
                    <a:bodyPr/>
                    <a:lstStyle/>
                    <a:p>
                      <a:pPr>
                        <a:lnSpc>
                          <a:spcPct val="107000"/>
                        </a:lnSpc>
                        <a:spcAft>
                          <a:spcPts val="800"/>
                        </a:spcAft>
                      </a:pPr>
                      <a:r>
                        <a:rPr lang="fr-FR" sz="1600" kern="100" dirty="0">
                          <a:effectLst/>
                        </a:rPr>
                        <a:t>Taille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Numérique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3</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2</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Taille du répondant en mètre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99</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8</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Gauche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Echelle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9938265"/>
                  </a:ext>
                </a:extLst>
              </a:tr>
              <a:tr h="485349">
                <a:tc>
                  <a:txBody>
                    <a:bodyPr/>
                    <a:lstStyle/>
                    <a:p>
                      <a:pPr>
                        <a:lnSpc>
                          <a:spcPct val="107000"/>
                        </a:lnSpc>
                        <a:spcAft>
                          <a:spcPts val="800"/>
                        </a:spcAft>
                      </a:pPr>
                      <a:r>
                        <a:rPr lang="fr-FR" sz="1600" kern="100" dirty="0">
                          <a:effectLst/>
                        </a:rPr>
                        <a:t>Poids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Numérique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5</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2</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Poids du répondant en kg</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a:effectLst/>
                        </a:rPr>
                        <a:t>999</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8</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Gauche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100" kern="100" dirty="0">
                          <a:effectLst/>
                        </a:rPr>
                        <a:t>Echelle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584197"/>
                  </a:ext>
                </a:extLst>
              </a:tr>
            </a:tbl>
          </a:graphicData>
        </a:graphic>
      </p:graphicFrame>
    </p:spTree>
    <p:extLst>
      <p:ext uri="{BB962C8B-B14F-4D97-AF65-F5344CB8AC3E}">
        <p14:creationId xmlns:p14="http://schemas.microsoft.com/office/powerpoint/2010/main" val="44795247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1" y="1135286"/>
            <a:ext cx="8905725" cy="400794"/>
          </a:xfrm>
        </p:spPr>
        <p:txBody>
          <a:bodyPr>
            <a:noAutofit/>
          </a:bodyPr>
          <a:lstStyle/>
          <a:p>
            <a:pPr marL="88900" algn="l" defTabSz="363538">
              <a:spcBef>
                <a:spcPts val="300"/>
              </a:spcBef>
              <a:spcAft>
                <a:spcPts val="300"/>
              </a:spcAft>
            </a:pPr>
            <a:r>
              <a:rPr lang="fr-FR" sz="2400" dirty="0"/>
              <a:t>3. Comment charger les données sur SPSS</a:t>
            </a:r>
          </a:p>
        </p:txBody>
      </p:sp>
      <p:sp>
        <p:nvSpPr>
          <p:cNvPr id="3" name="Content Placeholder 2"/>
          <p:cNvSpPr>
            <a:spLocks noGrp="1"/>
          </p:cNvSpPr>
          <p:nvPr>
            <p:ph idx="1"/>
          </p:nvPr>
        </p:nvSpPr>
        <p:spPr>
          <a:xfrm>
            <a:off x="0" y="1628800"/>
            <a:ext cx="9143999" cy="4824536"/>
          </a:xfrm>
        </p:spPr>
        <p:txBody>
          <a:bodyPr>
            <a:normAutofit/>
          </a:bodyPr>
          <a:lstStyle/>
          <a:p>
            <a:pPr marL="0" indent="0" algn="just">
              <a:buNone/>
            </a:pPr>
            <a:r>
              <a:rPr lang="fr-CI" sz="2200" b="1" dirty="0">
                <a:solidFill>
                  <a:schemeClr val="accent6">
                    <a:lumMod val="50000"/>
                  </a:schemeClr>
                </a:solidFill>
              </a:rPr>
              <a:t>Importation d’une base de données (Excel, SAS, STATA…) sur SPSS </a:t>
            </a:r>
          </a:p>
          <a:p>
            <a:pPr marL="0" indent="0" algn="just">
              <a:buNone/>
            </a:pPr>
            <a:r>
              <a:rPr lang="fr-FR" sz="2000" b="1" i="1" dirty="0">
                <a:solidFill>
                  <a:schemeClr val="accent2">
                    <a:lumMod val="50000"/>
                  </a:schemeClr>
                </a:solidFill>
              </a:rPr>
              <a:t>Ficher/File </a:t>
            </a:r>
            <a:r>
              <a:rPr lang="fr-FR" sz="2000" dirty="0"/>
              <a:t>&gt; </a:t>
            </a:r>
            <a:r>
              <a:rPr lang="fr-FR" sz="2000" b="1" i="1" dirty="0">
                <a:solidFill>
                  <a:schemeClr val="accent2">
                    <a:lumMod val="50000"/>
                  </a:schemeClr>
                </a:solidFill>
              </a:rPr>
              <a:t>Importer des données/Import data</a:t>
            </a:r>
            <a:endParaRPr lang="fr-FR" sz="2200" b="1" i="1" dirty="0">
              <a:solidFill>
                <a:schemeClr val="accent2">
                  <a:lumMod val="50000"/>
                </a:schemeClr>
              </a:solidFill>
            </a:endParaRPr>
          </a:p>
          <a:p>
            <a:pPr marL="0" indent="0" algn="just">
              <a:buNone/>
            </a:pPr>
            <a:endParaRPr lang="fr-FR" sz="2200" b="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7" name="Image 6">
            <a:extLst>
              <a:ext uri="{FF2B5EF4-FFF2-40B4-BE49-F238E27FC236}">
                <a16:creationId xmlns:a16="http://schemas.microsoft.com/office/drawing/2014/main" id="{B1BB4839-F3D2-87FD-58DA-22D8C709A102}"/>
              </a:ext>
            </a:extLst>
          </p:cNvPr>
          <p:cNvPicPr>
            <a:picLocks noChangeAspect="1"/>
          </p:cNvPicPr>
          <p:nvPr/>
        </p:nvPicPr>
        <p:blipFill>
          <a:blip r:embed="rId5"/>
          <a:stretch>
            <a:fillRect/>
          </a:stretch>
        </p:blipFill>
        <p:spPr>
          <a:xfrm>
            <a:off x="80899" y="3399904"/>
            <a:ext cx="3635646" cy="2084331"/>
          </a:xfrm>
          <a:prstGeom prst="rect">
            <a:avLst/>
          </a:prstGeom>
        </p:spPr>
      </p:pic>
      <p:grpSp>
        <p:nvGrpSpPr>
          <p:cNvPr id="30" name="Groupe 29">
            <a:extLst>
              <a:ext uri="{FF2B5EF4-FFF2-40B4-BE49-F238E27FC236}">
                <a16:creationId xmlns:a16="http://schemas.microsoft.com/office/drawing/2014/main" id="{7E2B2F43-B508-F522-4996-D1F53E3DCBC5}"/>
              </a:ext>
            </a:extLst>
          </p:cNvPr>
          <p:cNvGrpSpPr/>
          <p:nvPr/>
        </p:nvGrpSpPr>
        <p:grpSpPr>
          <a:xfrm>
            <a:off x="4370506" y="2445186"/>
            <a:ext cx="4744006" cy="3816188"/>
            <a:chOff x="4370506" y="2445186"/>
            <a:chExt cx="4744006" cy="3816188"/>
          </a:xfrm>
        </p:grpSpPr>
        <p:sp>
          <p:nvSpPr>
            <p:cNvPr id="18" name="ZoneTexte 17">
              <a:extLst>
                <a:ext uri="{FF2B5EF4-FFF2-40B4-BE49-F238E27FC236}">
                  <a16:creationId xmlns:a16="http://schemas.microsoft.com/office/drawing/2014/main" id="{CFF5EAC1-9CBC-698C-6C0F-090F522F05BD}"/>
                </a:ext>
              </a:extLst>
            </p:cNvPr>
            <p:cNvSpPr txBox="1"/>
            <p:nvPr/>
          </p:nvSpPr>
          <p:spPr>
            <a:xfrm>
              <a:off x="4968803" y="2445186"/>
              <a:ext cx="4145709" cy="923330"/>
            </a:xfrm>
            <a:prstGeom prst="rect">
              <a:avLst/>
            </a:prstGeom>
            <a:solidFill>
              <a:schemeClr val="accent1">
                <a:lumMod val="50000"/>
              </a:schemeClr>
            </a:solidFill>
            <a:ln>
              <a:solidFill>
                <a:schemeClr val="accent1">
                  <a:lumMod val="50000"/>
                </a:schemeClr>
              </a:solidFill>
            </a:ln>
          </p:spPr>
          <p:txBody>
            <a:bodyPr wrap="square" rtlCol="0">
              <a:spAutoFit/>
            </a:bodyPr>
            <a:lstStyle/>
            <a:p>
              <a:r>
                <a:rPr lang="fr-FR" b="1" dirty="0">
                  <a:solidFill>
                    <a:schemeClr val="bg1"/>
                  </a:solidFill>
                </a:rPr>
                <a:t>Naviguez vous chercher l’emplacement de votre base puis cliquez sur Ouvrir </a:t>
              </a:r>
            </a:p>
          </p:txBody>
        </p:sp>
        <p:pic>
          <p:nvPicPr>
            <p:cNvPr id="24" name="Image 23">
              <a:extLst>
                <a:ext uri="{FF2B5EF4-FFF2-40B4-BE49-F238E27FC236}">
                  <a16:creationId xmlns:a16="http://schemas.microsoft.com/office/drawing/2014/main" id="{134C04AD-560D-7AD4-F4E4-D26A0B63C5E0}"/>
                </a:ext>
              </a:extLst>
            </p:cNvPr>
            <p:cNvPicPr>
              <a:picLocks noChangeAspect="1"/>
            </p:cNvPicPr>
            <p:nvPr/>
          </p:nvPicPr>
          <p:blipFill>
            <a:blip r:embed="rId6"/>
            <a:stretch>
              <a:fillRect/>
            </a:stretch>
          </p:blipFill>
          <p:spPr>
            <a:xfrm>
              <a:off x="4370506" y="3574384"/>
              <a:ext cx="4642766" cy="2686990"/>
            </a:xfrm>
            <a:prstGeom prst="rect">
              <a:avLst/>
            </a:prstGeom>
          </p:spPr>
        </p:pic>
        <p:sp>
          <p:nvSpPr>
            <p:cNvPr id="25" name="ZoneTexte 24">
              <a:extLst>
                <a:ext uri="{FF2B5EF4-FFF2-40B4-BE49-F238E27FC236}">
                  <a16:creationId xmlns:a16="http://schemas.microsoft.com/office/drawing/2014/main" id="{4EF1C1EA-3C7D-7A15-72B6-2F42C85CDC13}"/>
                </a:ext>
              </a:extLst>
            </p:cNvPr>
            <p:cNvSpPr txBox="1"/>
            <p:nvPr/>
          </p:nvSpPr>
          <p:spPr>
            <a:xfrm>
              <a:off x="8342282" y="5145547"/>
              <a:ext cx="621432" cy="167305"/>
            </a:xfrm>
            <a:prstGeom prst="rect">
              <a:avLst/>
            </a:prstGeom>
            <a:noFill/>
            <a:ln w="28575">
              <a:solidFill>
                <a:srgbClr val="C00000"/>
              </a:solidFill>
            </a:ln>
          </p:spPr>
          <p:txBody>
            <a:bodyPr wrap="square" rtlCol="0">
              <a:spAutoFit/>
            </a:bodyPr>
            <a:lstStyle/>
            <a:p>
              <a:endParaRPr lang="fr-FR" dirty="0"/>
            </a:p>
          </p:txBody>
        </p:sp>
        <p:cxnSp>
          <p:nvCxnSpPr>
            <p:cNvPr id="26" name="Connecteur droit avec flèche 25">
              <a:extLst>
                <a:ext uri="{FF2B5EF4-FFF2-40B4-BE49-F238E27FC236}">
                  <a16:creationId xmlns:a16="http://schemas.microsoft.com/office/drawing/2014/main" id="{02720F61-444F-B9EA-6330-87B6E25E6F50}"/>
                </a:ext>
              </a:extLst>
            </p:cNvPr>
            <p:cNvCxnSpPr>
              <a:cxnSpLocks/>
            </p:cNvCxnSpPr>
            <p:nvPr/>
          </p:nvCxnSpPr>
          <p:spPr>
            <a:xfrm>
              <a:off x="7228547" y="3383310"/>
              <a:ext cx="439797" cy="47773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7" name="Connecteur droit avec flèche 26">
            <a:extLst>
              <a:ext uri="{FF2B5EF4-FFF2-40B4-BE49-F238E27FC236}">
                <a16:creationId xmlns:a16="http://schemas.microsoft.com/office/drawing/2014/main" id="{A9990E81-AD8D-51C7-E05F-30C2CD1488A6}"/>
              </a:ext>
            </a:extLst>
          </p:cNvPr>
          <p:cNvCxnSpPr>
            <a:cxnSpLocks/>
          </p:cNvCxnSpPr>
          <p:nvPr/>
        </p:nvCxnSpPr>
        <p:spPr>
          <a:xfrm>
            <a:off x="3716545" y="4442069"/>
            <a:ext cx="65396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15C9E6F6-67D7-DC97-89F4-80CFC84FAE19}"/>
              </a:ext>
            </a:extLst>
          </p:cNvPr>
          <p:cNvSpPr txBox="1"/>
          <p:nvPr/>
        </p:nvSpPr>
        <p:spPr>
          <a:xfrm>
            <a:off x="-1" y="5733256"/>
            <a:ext cx="4239779" cy="646331"/>
          </a:xfrm>
          <a:prstGeom prst="rect">
            <a:avLst/>
          </a:prstGeom>
          <a:noFill/>
        </p:spPr>
        <p:txBody>
          <a:bodyPr wrap="square" rtlCol="0">
            <a:spAutoFit/>
          </a:bodyPr>
          <a:lstStyle/>
          <a:p>
            <a:r>
              <a:rPr lang="fr-FR" b="1" dirty="0">
                <a:solidFill>
                  <a:schemeClr val="accent4">
                    <a:lumMod val="50000"/>
                  </a:schemeClr>
                </a:solidFill>
              </a:rPr>
              <a:t>Voir la suite de la procédure sur la slide suivante</a:t>
            </a:r>
          </a:p>
        </p:txBody>
      </p:sp>
    </p:spTree>
    <p:extLst>
      <p:ext uri="{BB962C8B-B14F-4D97-AF65-F5344CB8AC3E}">
        <p14:creationId xmlns:p14="http://schemas.microsoft.com/office/powerpoint/2010/main" val="403358024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1" y="1063278"/>
            <a:ext cx="8905725" cy="400794"/>
          </a:xfrm>
        </p:spPr>
        <p:txBody>
          <a:bodyPr>
            <a:noAutofit/>
          </a:bodyPr>
          <a:lstStyle/>
          <a:p>
            <a:pPr marL="88900" algn="l" defTabSz="363538">
              <a:spcBef>
                <a:spcPts val="300"/>
              </a:spcBef>
              <a:spcAft>
                <a:spcPts val="300"/>
              </a:spcAft>
            </a:pPr>
            <a:r>
              <a:rPr lang="fr-FR" sz="2400" dirty="0"/>
              <a:t>3. Comment charger les données sur SPSS</a:t>
            </a:r>
          </a:p>
        </p:txBody>
      </p:sp>
      <p:sp>
        <p:nvSpPr>
          <p:cNvPr id="3" name="Content Placeholder 2"/>
          <p:cNvSpPr>
            <a:spLocks noGrp="1"/>
          </p:cNvSpPr>
          <p:nvPr>
            <p:ph idx="1"/>
          </p:nvPr>
        </p:nvSpPr>
        <p:spPr>
          <a:xfrm>
            <a:off x="0" y="1412776"/>
            <a:ext cx="9143999" cy="5040560"/>
          </a:xfrm>
        </p:spPr>
        <p:txBody>
          <a:bodyPr>
            <a:normAutofit/>
          </a:bodyPr>
          <a:lstStyle/>
          <a:p>
            <a:pPr marL="0" indent="0" algn="just">
              <a:buNone/>
            </a:pPr>
            <a:r>
              <a:rPr lang="fr-CI" sz="2200" b="1" dirty="0">
                <a:solidFill>
                  <a:schemeClr val="accent6">
                    <a:lumMod val="50000"/>
                  </a:schemeClr>
                </a:solidFill>
              </a:rPr>
              <a:t>Importation d’une base de données (Excel, SAS, STATA…) sur SPSS </a:t>
            </a:r>
          </a:p>
          <a:p>
            <a:pPr marL="0" indent="0" algn="just">
              <a:buNone/>
            </a:pPr>
            <a:r>
              <a:rPr lang="fr-FR" sz="2000" b="1" i="1" dirty="0">
                <a:solidFill>
                  <a:schemeClr val="accent2">
                    <a:lumMod val="50000"/>
                  </a:schemeClr>
                </a:solidFill>
              </a:rPr>
              <a:t>Ficher/File </a:t>
            </a:r>
            <a:r>
              <a:rPr lang="fr-FR" sz="2000" dirty="0"/>
              <a:t>&gt; </a:t>
            </a:r>
            <a:r>
              <a:rPr lang="fr-FR" sz="2000" b="1" i="1" dirty="0">
                <a:solidFill>
                  <a:schemeClr val="accent2">
                    <a:lumMod val="50000"/>
                  </a:schemeClr>
                </a:solidFill>
              </a:rPr>
              <a:t>Importer des données/Import data</a:t>
            </a:r>
            <a:endParaRPr lang="fr-FR" sz="2200" b="1" i="1" dirty="0">
              <a:solidFill>
                <a:schemeClr val="accent2">
                  <a:lumMod val="50000"/>
                </a:schemeClr>
              </a:solidFill>
            </a:endParaRPr>
          </a:p>
          <a:p>
            <a:pPr marL="0" indent="0" algn="just">
              <a:buNone/>
            </a:pPr>
            <a:r>
              <a:rPr lang="fr-FR" sz="2200" b="1" dirty="0">
                <a:solidFill>
                  <a:srgbClr val="C00000"/>
                </a:solidFill>
              </a:rPr>
              <a:t>Suite de la procédure </a:t>
            </a:r>
          </a:p>
        </p:txBody>
      </p:sp>
      <p:sp>
        <p:nvSpPr>
          <p:cNvPr id="4" name="Slide Number Placeholder 3"/>
          <p:cNvSpPr>
            <a:spLocks noGrp="1"/>
          </p:cNvSpPr>
          <p:nvPr>
            <p:ph type="sldNum" sz="quarter" idx="12"/>
          </p:nvPr>
        </p:nvSpPr>
        <p:spPr/>
        <p:txBody>
          <a:bodyPr/>
          <a:lstStyle/>
          <a:p>
            <a:fld id="{02C702AE-1502-43AE-8DBA-2BCAD3408EF2}" type="slidenum">
              <a:rPr lang="fr-FR" smtClean="0"/>
              <a:pPr/>
              <a:t>18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26" name="Image 25">
            <a:extLst>
              <a:ext uri="{FF2B5EF4-FFF2-40B4-BE49-F238E27FC236}">
                <a16:creationId xmlns:a16="http://schemas.microsoft.com/office/drawing/2014/main" id="{7CF275C3-9775-0DCE-A675-5D5E8AF4134F}"/>
              </a:ext>
            </a:extLst>
          </p:cNvPr>
          <p:cNvPicPr>
            <a:picLocks noChangeAspect="1"/>
          </p:cNvPicPr>
          <p:nvPr/>
        </p:nvPicPr>
        <p:blipFill>
          <a:blip r:embed="rId5"/>
          <a:stretch>
            <a:fillRect/>
          </a:stretch>
        </p:blipFill>
        <p:spPr>
          <a:xfrm>
            <a:off x="1" y="2639112"/>
            <a:ext cx="2915816" cy="3831194"/>
          </a:xfrm>
          <a:prstGeom prst="rect">
            <a:avLst/>
          </a:prstGeom>
        </p:spPr>
      </p:pic>
      <p:sp>
        <p:nvSpPr>
          <p:cNvPr id="28" name="ZoneTexte 27">
            <a:extLst>
              <a:ext uri="{FF2B5EF4-FFF2-40B4-BE49-F238E27FC236}">
                <a16:creationId xmlns:a16="http://schemas.microsoft.com/office/drawing/2014/main" id="{45AAFFB3-4B8D-E9F6-7E94-4EF8D8943CC0}"/>
              </a:ext>
            </a:extLst>
          </p:cNvPr>
          <p:cNvSpPr txBox="1"/>
          <p:nvPr/>
        </p:nvSpPr>
        <p:spPr>
          <a:xfrm>
            <a:off x="4180037" y="2420888"/>
            <a:ext cx="4963963" cy="923330"/>
          </a:xfrm>
          <a:prstGeom prst="rect">
            <a:avLst/>
          </a:prstGeom>
          <a:solidFill>
            <a:schemeClr val="bg2">
              <a:lumMod val="85000"/>
            </a:schemeClr>
          </a:solidFill>
        </p:spPr>
        <p:txBody>
          <a:bodyPr wrap="square" rtlCol="0">
            <a:spAutoFit/>
          </a:bodyPr>
          <a:lstStyle/>
          <a:p>
            <a:r>
              <a:rPr lang="fr-FR" dirty="0"/>
              <a:t>Cliquez dans le champs </a:t>
            </a:r>
            <a:r>
              <a:rPr lang="fr-FR" b="1" dirty="0"/>
              <a:t>Feuille de calcul </a:t>
            </a:r>
            <a:r>
              <a:rPr lang="fr-FR" dirty="0"/>
              <a:t>pour sélectionner la feuille Excel qui contient les données </a:t>
            </a:r>
          </a:p>
        </p:txBody>
      </p:sp>
      <p:cxnSp>
        <p:nvCxnSpPr>
          <p:cNvPr id="30" name="Connecteur droit avec flèche 29">
            <a:extLst>
              <a:ext uri="{FF2B5EF4-FFF2-40B4-BE49-F238E27FC236}">
                <a16:creationId xmlns:a16="http://schemas.microsoft.com/office/drawing/2014/main" id="{222A8312-03AC-D1A3-3043-C6B585D0F926}"/>
              </a:ext>
            </a:extLst>
          </p:cNvPr>
          <p:cNvCxnSpPr>
            <a:stCxn id="28" idx="1"/>
          </p:cNvCxnSpPr>
          <p:nvPr/>
        </p:nvCxnSpPr>
        <p:spPr>
          <a:xfrm flipH="1">
            <a:off x="2771800" y="2882553"/>
            <a:ext cx="1408237" cy="3304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22450ED-A11B-EFEA-E82B-D14714C16834}"/>
              </a:ext>
            </a:extLst>
          </p:cNvPr>
          <p:cNvSpPr txBox="1"/>
          <p:nvPr/>
        </p:nvSpPr>
        <p:spPr>
          <a:xfrm>
            <a:off x="3995936" y="3933056"/>
            <a:ext cx="5148064" cy="646331"/>
          </a:xfrm>
          <a:prstGeom prst="rect">
            <a:avLst/>
          </a:prstGeom>
          <a:solidFill>
            <a:schemeClr val="bg2">
              <a:lumMod val="85000"/>
            </a:schemeClr>
          </a:solidFill>
        </p:spPr>
        <p:txBody>
          <a:bodyPr wrap="square" rtlCol="0">
            <a:spAutoFit/>
          </a:bodyPr>
          <a:lstStyle/>
          <a:p>
            <a:r>
              <a:rPr lang="fr-FR" dirty="0"/>
              <a:t>Cochez pour déclarer la première ligne comme étant la ligne des variables</a:t>
            </a:r>
          </a:p>
        </p:txBody>
      </p:sp>
      <p:cxnSp>
        <p:nvCxnSpPr>
          <p:cNvPr id="32" name="Connecteur droit avec flèche 31">
            <a:extLst>
              <a:ext uri="{FF2B5EF4-FFF2-40B4-BE49-F238E27FC236}">
                <a16:creationId xmlns:a16="http://schemas.microsoft.com/office/drawing/2014/main" id="{7571C107-8C27-01E8-E39E-68B98C4B28D8}"/>
              </a:ext>
            </a:extLst>
          </p:cNvPr>
          <p:cNvCxnSpPr>
            <a:cxnSpLocks/>
            <a:stCxn id="31" idx="1"/>
          </p:cNvCxnSpPr>
          <p:nvPr/>
        </p:nvCxnSpPr>
        <p:spPr>
          <a:xfrm flipH="1" flipV="1">
            <a:off x="184101" y="3645025"/>
            <a:ext cx="3811835" cy="6111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E606C915-7063-1C72-204A-BB09A18B00D3}"/>
              </a:ext>
            </a:extLst>
          </p:cNvPr>
          <p:cNvSpPr txBox="1"/>
          <p:nvPr/>
        </p:nvSpPr>
        <p:spPr>
          <a:xfrm>
            <a:off x="47570" y="3501008"/>
            <a:ext cx="184100" cy="144017"/>
          </a:xfrm>
          <a:prstGeom prst="rect">
            <a:avLst/>
          </a:prstGeom>
          <a:noFill/>
          <a:ln w="28575">
            <a:solidFill>
              <a:srgbClr val="C00000"/>
            </a:solidFill>
          </a:ln>
        </p:spPr>
        <p:txBody>
          <a:bodyPr wrap="square" rtlCol="0">
            <a:spAutoFit/>
          </a:bodyPr>
          <a:lstStyle/>
          <a:p>
            <a:endParaRPr lang="fr-FR" dirty="0"/>
          </a:p>
        </p:txBody>
      </p:sp>
      <p:sp>
        <p:nvSpPr>
          <p:cNvPr id="36" name="ZoneTexte 35">
            <a:extLst>
              <a:ext uri="{FF2B5EF4-FFF2-40B4-BE49-F238E27FC236}">
                <a16:creationId xmlns:a16="http://schemas.microsoft.com/office/drawing/2014/main" id="{3CCB504F-DD85-56CD-80F5-E141E3AA378A}"/>
              </a:ext>
            </a:extLst>
          </p:cNvPr>
          <p:cNvSpPr txBox="1"/>
          <p:nvPr/>
        </p:nvSpPr>
        <p:spPr>
          <a:xfrm>
            <a:off x="4180037" y="5542564"/>
            <a:ext cx="4963963" cy="369332"/>
          </a:xfrm>
          <a:prstGeom prst="rect">
            <a:avLst/>
          </a:prstGeom>
          <a:solidFill>
            <a:schemeClr val="bg2">
              <a:lumMod val="85000"/>
            </a:schemeClr>
          </a:solidFill>
        </p:spPr>
        <p:txBody>
          <a:bodyPr wrap="square" rtlCol="0">
            <a:spAutoFit/>
          </a:bodyPr>
          <a:lstStyle/>
          <a:p>
            <a:r>
              <a:rPr lang="fr-FR" dirty="0"/>
              <a:t>Cliquez sur OK</a:t>
            </a:r>
          </a:p>
        </p:txBody>
      </p:sp>
      <p:cxnSp>
        <p:nvCxnSpPr>
          <p:cNvPr id="38" name="Connecteur droit avec flèche 37">
            <a:extLst>
              <a:ext uri="{FF2B5EF4-FFF2-40B4-BE49-F238E27FC236}">
                <a16:creationId xmlns:a16="http://schemas.microsoft.com/office/drawing/2014/main" id="{952912F1-17BE-0646-032C-3CC7BDBA7427}"/>
              </a:ext>
            </a:extLst>
          </p:cNvPr>
          <p:cNvCxnSpPr>
            <a:cxnSpLocks/>
          </p:cNvCxnSpPr>
          <p:nvPr/>
        </p:nvCxnSpPr>
        <p:spPr>
          <a:xfrm flipH="1">
            <a:off x="539552" y="5727230"/>
            <a:ext cx="3647458" cy="5341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13409DA6-5713-72AC-65E1-D8A48DC6DF00}"/>
              </a:ext>
            </a:extLst>
          </p:cNvPr>
          <p:cNvSpPr txBox="1"/>
          <p:nvPr/>
        </p:nvSpPr>
        <p:spPr>
          <a:xfrm>
            <a:off x="104131" y="6245796"/>
            <a:ext cx="507429" cy="144017"/>
          </a:xfrm>
          <a:prstGeom prst="rect">
            <a:avLst/>
          </a:prstGeom>
          <a:noFill/>
          <a:ln w="28575">
            <a:solidFill>
              <a:srgbClr val="C00000"/>
            </a:solidFill>
          </a:ln>
        </p:spPr>
        <p:txBody>
          <a:bodyPr wrap="square" rtlCol="0">
            <a:spAutoFit/>
          </a:bodyPr>
          <a:lstStyle/>
          <a:p>
            <a:endParaRPr lang="fr-FR" dirty="0"/>
          </a:p>
        </p:txBody>
      </p:sp>
    </p:spTree>
    <p:extLst>
      <p:ext uri="{BB962C8B-B14F-4D97-AF65-F5344CB8AC3E}">
        <p14:creationId xmlns:p14="http://schemas.microsoft.com/office/powerpoint/2010/main" val="185424329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1" y="1135286"/>
            <a:ext cx="8905725" cy="400794"/>
          </a:xfrm>
        </p:spPr>
        <p:txBody>
          <a:bodyPr>
            <a:noAutofit/>
          </a:bodyPr>
          <a:lstStyle/>
          <a:p>
            <a:pPr marL="88900" algn="l" defTabSz="363538">
              <a:spcBef>
                <a:spcPts val="300"/>
              </a:spcBef>
              <a:spcAft>
                <a:spcPts val="300"/>
              </a:spcAft>
            </a:pPr>
            <a:r>
              <a:rPr lang="fr-FR" sz="2400" dirty="0"/>
              <a:t>3. Comment charger les données sur SPSS</a:t>
            </a:r>
          </a:p>
        </p:txBody>
      </p:sp>
      <p:sp>
        <p:nvSpPr>
          <p:cNvPr id="3" name="Content Placeholder 2"/>
          <p:cNvSpPr>
            <a:spLocks noGrp="1"/>
          </p:cNvSpPr>
          <p:nvPr>
            <p:ph idx="1"/>
          </p:nvPr>
        </p:nvSpPr>
        <p:spPr>
          <a:xfrm>
            <a:off x="0" y="1628800"/>
            <a:ext cx="9143999" cy="4824536"/>
          </a:xfrm>
        </p:spPr>
        <p:txBody>
          <a:bodyPr>
            <a:normAutofit/>
          </a:bodyPr>
          <a:lstStyle/>
          <a:p>
            <a:pPr marL="0" indent="0" algn="just">
              <a:buNone/>
            </a:pPr>
            <a:r>
              <a:rPr lang="fr-CI" sz="2200" b="1" dirty="0">
                <a:solidFill>
                  <a:schemeClr val="accent6">
                    <a:lumMod val="50000"/>
                  </a:schemeClr>
                </a:solidFill>
              </a:rPr>
              <a:t>Ouverture d’une base de données au format SPSS (.</a:t>
            </a:r>
            <a:r>
              <a:rPr lang="fr-CI" sz="2200" b="1" dirty="0" err="1">
                <a:solidFill>
                  <a:schemeClr val="accent6">
                    <a:lumMod val="50000"/>
                  </a:schemeClr>
                </a:solidFill>
              </a:rPr>
              <a:t>sav</a:t>
            </a:r>
            <a:r>
              <a:rPr lang="fr-CI" sz="2200" b="1" dirty="0">
                <a:solidFill>
                  <a:schemeClr val="accent6">
                    <a:lumMod val="50000"/>
                  </a:schemeClr>
                </a:solidFill>
              </a:rPr>
              <a:t>)</a:t>
            </a:r>
          </a:p>
          <a:p>
            <a:pPr marL="0" indent="0" algn="just">
              <a:buNone/>
            </a:pPr>
            <a:r>
              <a:rPr lang="fr-FR" sz="2000" b="1" i="1" dirty="0">
                <a:solidFill>
                  <a:schemeClr val="accent2">
                    <a:lumMod val="50000"/>
                  </a:schemeClr>
                </a:solidFill>
              </a:rPr>
              <a:t>Méthode 1 : </a:t>
            </a:r>
            <a:r>
              <a:rPr lang="fr-FR" sz="2000" dirty="0"/>
              <a:t>Cliquez  sur </a:t>
            </a:r>
            <a:r>
              <a:rPr lang="fr-FR" sz="2000" b="1" i="1" dirty="0">
                <a:solidFill>
                  <a:schemeClr val="accent2">
                    <a:lumMod val="50000"/>
                  </a:schemeClr>
                </a:solidFill>
              </a:rPr>
              <a:t>Ficher/File </a:t>
            </a:r>
            <a:r>
              <a:rPr lang="fr-FR" sz="2000" dirty="0"/>
              <a:t>&gt; </a:t>
            </a:r>
            <a:r>
              <a:rPr lang="fr-FR" sz="2000" b="1" i="1" dirty="0">
                <a:solidFill>
                  <a:schemeClr val="accent2">
                    <a:lumMod val="50000"/>
                  </a:schemeClr>
                </a:solidFill>
              </a:rPr>
              <a:t>Ouvrir/Open </a:t>
            </a:r>
            <a:r>
              <a:rPr lang="fr-FR" sz="2000" dirty="0"/>
              <a:t>&gt; </a:t>
            </a:r>
            <a:r>
              <a:rPr lang="fr-FR" sz="2000" b="1" i="1" dirty="0">
                <a:solidFill>
                  <a:schemeClr val="accent2">
                    <a:lumMod val="50000"/>
                  </a:schemeClr>
                </a:solidFill>
              </a:rPr>
              <a:t>Données/Data</a:t>
            </a:r>
          </a:p>
          <a:p>
            <a:pPr marL="0" indent="0" algn="just">
              <a:buNone/>
            </a:pPr>
            <a:r>
              <a:rPr lang="fr-FR" sz="2000" b="1" i="1" dirty="0">
                <a:solidFill>
                  <a:schemeClr val="accent2">
                    <a:lumMod val="50000"/>
                  </a:schemeClr>
                </a:solidFill>
              </a:rPr>
              <a:t>Méthode 2 : double-cliquer sur la base  </a:t>
            </a:r>
          </a:p>
          <a:p>
            <a:pPr marL="0" indent="0">
              <a:buNone/>
            </a:pPr>
            <a:endParaRPr lang="fr-FR" sz="2200" b="1" i="1" dirty="0">
              <a:solidFill>
                <a:schemeClr val="accent2">
                  <a:lumMod val="50000"/>
                </a:schemeClr>
              </a:solidFill>
            </a:endParaRPr>
          </a:p>
          <a:p>
            <a:pPr marL="0" indent="0" algn="just">
              <a:buNone/>
            </a:pPr>
            <a:endParaRPr lang="fr-FR" sz="2200" b="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19</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6" name="Image 5">
            <a:extLst>
              <a:ext uri="{FF2B5EF4-FFF2-40B4-BE49-F238E27FC236}">
                <a16:creationId xmlns:a16="http://schemas.microsoft.com/office/drawing/2014/main" id="{A6A6DF9D-DC12-05C7-ECB9-CE5D44153BEF}"/>
              </a:ext>
            </a:extLst>
          </p:cNvPr>
          <p:cNvPicPr>
            <a:picLocks noChangeAspect="1"/>
          </p:cNvPicPr>
          <p:nvPr/>
        </p:nvPicPr>
        <p:blipFill>
          <a:blip r:embed="rId5"/>
          <a:stretch>
            <a:fillRect/>
          </a:stretch>
        </p:blipFill>
        <p:spPr>
          <a:xfrm>
            <a:off x="0" y="3936254"/>
            <a:ext cx="4181430" cy="1440160"/>
          </a:xfrm>
          <a:prstGeom prst="rect">
            <a:avLst/>
          </a:prstGeom>
        </p:spPr>
      </p:pic>
      <p:pic>
        <p:nvPicPr>
          <p:cNvPr id="14" name="Image 13">
            <a:extLst>
              <a:ext uri="{FF2B5EF4-FFF2-40B4-BE49-F238E27FC236}">
                <a16:creationId xmlns:a16="http://schemas.microsoft.com/office/drawing/2014/main" id="{8E9CC60A-21FD-6654-8B8A-ACC9AC3629D5}"/>
              </a:ext>
            </a:extLst>
          </p:cNvPr>
          <p:cNvPicPr>
            <a:picLocks noChangeAspect="1"/>
          </p:cNvPicPr>
          <p:nvPr/>
        </p:nvPicPr>
        <p:blipFill>
          <a:blip r:embed="rId6"/>
          <a:stretch>
            <a:fillRect/>
          </a:stretch>
        </p:blipFill>
        <p:spPr>
          <a:xfrm>
            <a:off x="4552590" y="3482884"/>
            <a:ext cx="4386028" cy="2538403"/>
          </a:xfrm>
          <a:prstGeom prst="rect">
            <a:avLst/>
          </a:prstGeom>
        </p:spPr>
      </p:pic>
      <p:cxnSp>
        <p:nvCxnSpPr>
          <p:cNvPr id="16" name="Connecteur droit avec flèche 15">
            <a:extLst>
              <a:ext uri="{FF2B5EF4-FFF2-40B4-BE49-F238E27FC236}">
                <a16:creationId xmlns:a16="http://schemas.microsoft.com/office/drawing/2014/main" id="{02720F61-444F-B9EA-6330-87B6E25E6F50}"/>
              </a:ext>
            </a:extLst>
          </p:cNvPr>
          <p:cNvCxnSpPr>
            <a:cxnSpLocks/>
          </p:cNvCxnSpPr>
          <p:nvPr/>
        </p:nvCxnSpPr>
        <p:spPr>
          <a:xfrm>
            <a:off x="7380312" y="3368516"/>
            <a:ext cx="288032" cy="3973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CFF5EAC1-9CBC-698C-6C0F-090F522F05BD}"/>
              </a:ext>
            </a:extLst>
          </p:cNvPr>
          <p:cNvSpPr txBox="1"/>
          <p:nvPr/>
        </p:nvSpPr>
        <p:spPr>
          <a:xfrm>
            <a:off x="4968803" y="2445186"/>
            <a:ext cx="4145709" cy="923330"/>
          </a:xfrm>
          <a:prstGeom prst="rect">
            <a:avLst/>
          </a:prstGeom>
          <a:solidFill>
            <a:schemeClr val="accent1">
              <a:lumMod val="50000"/>
            </a:schemeClr>
          </a:solidFill>
          <a:ln>
            <a:solidFill>
              <a:schemeClr val="accent1">
                <a:lumMod val="50000"/>
              </a:schemeClr>
            </a:solidFill>
          </a:ln>
        </p:spPr>
        <p:txBody>
          <a:bodyPr wrap="square" rtlCol="0">
            <a:spAutoFit/>
          </a:bodyPr>
          <a:lstStyle/>
          <a:p>
            <a:r>
              <a:rPr lang="fr-FR" b="1" dirty="0">
                <a:solidFill>
                  <a:schemeClr val="bg1"/>
                </a:solidFill>
              </a:rPr>
              <a:t>Naviguez vous chercher l’emplacement de votre base puis cliquez sur Ouvrir </a:t>
            </a:r>
          </a:p>
        </p:txBody>
      </p:sp>
      <p:sp>
        <p:nvSpPr>
          <p:cNvPr id="19" name="ZoneTexte 18">
            <a:extLst>
              <a:ext uri="{FF2B5EF4-FFF2-40B4-BE49-F238E27FC236}">
                <a16:creationId xmlns:a16="http://schemas.microsoft.com/office/drawing/2014/main" id="{4EF1C1EA-3C7D-7A15-72B6-2F42C85CDC13}"/>
              </a:ext>
            </a:extLst>
          </p:cNvPr>
          <p:cNvSpPr txBox="1"/>
          <p:nvPr/>
        </p:nvSpPr>
        <p:spPr>
          <a:xfrm>
            <a:off x="8316416" y="4967443"/>
            <a:ext cx="610926" cy="122239"/>
          </a:xfrm>
          <a:prstGeom prst="rect">
            <a:avLst/>
          </a:prstGeom>
          <a:noFill/>
          <a:ln w="28575">
            <a:solidFill>
              <a:srgbClr val="C00000"/>
            </a:solidFill>
          </a:ln>
        </p:spPr>
        <p:txBody>
          <a:bodyPr wrap="square" rtlCol="0">
            <a:spAutoFit/>
          </a:bodyPr>
          <a:lstStyle/>
          <a:p>
            <a:endParaRPr lang="fr-FR" dirty="0"/>
          </a:p>
        </p:txBody>
      </p:sp>
    </p:spTree>
    <p:extLst>
      <p:ext uri="{BB962C8B-B14F-4D97-AF65-F5344CB8AC3E}">
        <p14:creationId xmlns:p14="http://schemas.microsoft.com/office/powerpoint/2010/main" val="380345558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a:t>
            </a:fld>
            <a:endParaRPr lang="fr-FR"/>
          </a:p>
        </p:txBody>
      </p:sp>
      <p:sp>
        <p:nvSpPr>
          <p:cNvPr id="5" name="ZoneTexte 4"/>
          <p:cNvSpPr txBox="1"/>
          <p:nvPr/>
        </p:nvSpPr>
        <p:spPr>
          <a:xfrm>
            <a:off x="2195735" y="116632"/>
            <a:ext cx="4787677" cy="461665"/>
          </a:xfrm>
          <a:prstGeom prst="rect">
            <a:avLst/>
          </a:prstGeom>
          <a:noFill/>
        </p:spPr>
        <p:txBody>
          <a:bodyPr wrap="square" rtlCol="0">
            <a:spAutoFit/>
          </a:bodyPr>
          <a:lstStyle/>
          <a:p>
            <a:r>
              <a:rPr lang="fr-FR" sz="2400" b="1" dirty="0">
                <a:solidFill>
                  <a:schemeClr val="bg1"/>
                </a:solidFill>
              </a:rPr>
              <a:t>PLAN DE LA PRESENTATION</a:t>
            </a:r>
          </a:p>
        </p:txBody>
      </p:sp>
      <p:sp>
        <p:nvSpPr>
          <p:cNvPr id="6" name="ZoneTexte 5"/>
          <p:cNvSpPr txBox="1"/>
          <p:nvPr/>
        </p:nvSpPr>
        <p:spPr>
          <a:xfrm>
            <a:off x="1" y="1109484"/>
            <a:ext cx="9114512" cy="5786199"/>
          </a:xfrm>
          <a:prstGeom prst="rect">
            <a:avLst/>
          </a:prstGeom>
          <a:noFill/>
        </p:spPr>
        <p:txBody>
          <a:bodyPr wrap="square" rtlCol="0">
            <a:spAutoFit/>
          </a:bodyPr>
          <a:lstStyle/>
          <a:p>
            <a:pPr marL="628650" indent="-539750" defTabSz="363538">
              <a:spcBef>
                <a:spcPts val="600"/>
              </a:spcBef>
              <a:spcAft>
                <a:spcPts val="600"/>
              </a:spcAft>
              <a:buFont typeface="+mj-lt"/>
              <a:buAutoNum type="arabicPeriod"/>
            </a:pPr>
            <a:r>
              <a:rPr lang="fr-CI" sz="2800" b="1" dirty="0">
                <a:solidFill>
                  <a:schemeClr val="accent4">
                    <a:lumMod val="50000"/>
                  </a:schemeClr>
                </a:solidFill>
              </a:rPr>
              <a:t>Logiciels de traitement de données</a:t>
            </a:r>
          </a:p>
          <a:p>
            <a:pPr marL="628650" indent="-539750" defTabSz="363538">
              <a:spcBef>
                <a:spcPts val="600"/>
              </a:spcBef>
              <a:spcAft>
                <a:spcPts val="600"/>
              </a:spcAft>
              <a:buFont typeface="+mj-lt"/>
              <a:buAutoNum type="arabicPeriod"/>
            </a:pPr>
            <a:r>
              <a:rPr lang="fr-CI" sz="2800" b="1" dirty="0">
                <a:solidFill>
                  <a:schemeClr val="accent5">
                    <a:lumMod val="50000"/>
                  </a:schemeClr>
                </a:solidFill>
              </a:rPr>
              <a:t>Découverte de SPSS</a:t>
            </a:r>
          </a:p>
          <a:p>
            <a:pPr marL="628650" indent="-539750" defTabSz="363538">
              <a:spcBef>
                <a:spcPts val="600"/>
              </a:spcBef>
              <a:spcAft>
                <a:spcPts val="600"/>
              </a:spcAft>
              <a:buFont typeface="+mj-lt"/>
              <a:buAutoNum type="arabicPeriod"/>
            </a:pPr>
            <a:r>
              <a:rPr lang="fr-FR" sz="2800" b="1" dirty="0">
                <a:solidFill>
                  <a:schemeClr val="accent4"/>
                </a:solidFill>
              </a:rPr>
              <a:t>Comment charger les données sur SPSS</a:t>
            </a:r>
          </a:p>
          <a:p>
            <a:pPr marL="628650" indent="-539750" defTabSz="363538">
              <a:spcBef>
                <a:spcPts val="600"/>
              </a:spcBef>
              <a:spcAft>
                <a:spcPts val="600"/>
              </a:spcAft>
              <a:buFont typeface="+mj-lt"/>
              <a:buAutoNum type="arabicPeriod"/>
            </a:pPr>
            <a:r>
              <a:rPr lang="fr-FR" sz="2800" b="1" dirty="0">
                <a:solidFill>
                  <a:schemeClr val="accent4">
                    <a:lumMod val="50000"/>
                  </a:schemeClr>
                </a:solidFill>
              </a:rPr>
              <a:t>Fusion des données sous SPSS</a:t>
            </a:r>
          </a:p>
          <a:p>
            <a:pPr marL="628650" indent="-539750" defTabSz="363538">
              <a:spcBef>
                <a:spcPts val="600"/>
              </a:spcBef>
              <a:spcAft>
                <a:spcPts val="600"/>
              </a:spcAft>
              <a:buFont typeface="+mj-lt"/>
              <a:buAutoNum type="arabicPeriod"/>
            </a:pPr>
            <a:r>
              <a:rPr lang="fr-FR" sz="2800" b="1" dirty="0">
                <a:solidFill>
                  <a:schemeClr val="accent6">
                    <a:lumMod val="50000"/>
                  </a:schemeClr>
                </a:solidFill>
              </a:rPr>
              <a:t>Labélisation des données</a:t>
            </a:r>
            <a:endParaRPr lang="fr-FR" sz="2800" b="1" dirty="0">
              <a:solidFill>
                <a:schemeClr val="accent4">
                  <a:lumMod val="50000"/>
                </a:schemeClr>
              </a:solidFill>
            </a:endParaRPr>
          </a:p>
          <a:p>
            <a:pPr marL="628650" indent="-539750" defTabSz="363538">
              <a:spcBef>
                <a:spcPts val="600"/>
              </a:spcBef>
              <a:spcAft>
                <a:spcPts val="600"/>
              </a:spcAft>
              <a:buFont typeface="+mj-lt"/>
              <a:buAutoNum type="arabicPeriod"/>
            </a:pPr>
            <a:r>
              <a:rPr lang="fr-FR" sz="2800" b="1" dirty="0">
                <a:solidFill>
                  <a:schemeClr val="accent1"/>
                </a:solidFill>
              </a:rPr>
              <a:t>Transformation et création des variables</a:t>
            </a:r>
          </a:p>
          <a:p>
            <a:pPr marL="628650" indent="-539750" defTabSz="363538">
              <a:spcBef>
                <a:spcPts val="600"/>
              </a:spcBef>
              <a:spcAft>
                <a:spcPts val="600"/>
              </a:spcAft>
              <a:buFont typeface="+mj-lt"/>
              <a:buAutoNum type="arabicPeriod"/>
            </a:pPr>
            <a:r>
              <a:rPr lang="fr-FR" sz="2800" b="1" dirty="0">
                <a:solidFill>
                  <a:schemeClr val="accent6">
                    <a:lumMod val="50000"/>
                  </a:schemeClr>
                </a:solidFill>
              </a:rPr>
              <a:t>Exploration des variables qualitatives</a:t>
            </a:r>
          </a:p>
          <a:p>
            <a:pPr marL="628650" indent="-539750" defTabSz="363538">
              <a:spcBef>
                <a:spcPts val="600"/>
              </a:spcBef>
              <a:spcAft>
                <a:spcPts val="600"/>
              </a:spcAft>
              <a:buFont typeface="+mj-lt"/>
              <a:buAutoNum type="arabicPeriod"/>
            </a:pPr>
            <a:r>
              <a:rPr lang="fr-FR" sz="2800" b="1" dirty="0">
                <a:solidFill>
                  <a:schemeClr val="accent1">
                    <a:lumMod val="50000"/>
                  </a:schemeClr>
                </a:solidFill>
              </a:rPr>
              <a:t>Exploration des variables quantitatives</a:t>
            </a:r>
          </a:p>
          <a:p>
            <a:pPr marL="628650" indent="-539750" defTabSz="363538">
              <a:spcBef>
                <a:spcPts val="600"/>
              </a:spcBef>
              <a:spcAft>
                <a:spcPts val="600"/>
              </a:spcAft>
              <a:buFont typeface="+mj-lt"/>
              <a:buAutoNum type="arabicPeriod"/>
            </a:pPr>
            <a:r>
              <a:rPr lang="fr-FR" sz="2800" b="1" dirty="0"/>
              <a:t>Représentations graphiques</a:t>
            </a:r>
          </a:p>
          <a:p>
            <a:pPr marL="628650" indent="-539750" defTabSz="363538">
              <a:spcBef>
                <a:spcPts val="600"/>
              </a:spcBef>
              <a:spcAft>
                <a:spcPts val="600"/>
              </a:spcAft>
              <a:buFont typeface="+mj-lt"/>
              <a:buAutoNum type="arabicPeriod"/>
            </a:pPr>
            <a:endParaRPr lang="fr-CI" sz="2800" b="1" dirty="0">
              <a:solidFill>
                <a:schemeClr val="accent4"/>
              </a:solidFill>
            </a:endParaRP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85574045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100"/>
                                        <p:tgtEl>
                                          <p:spTgt spid="5"/>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62" y="933773"/>
            <a:ext cx="8872254" cy="400794"/>
          </a:xfrm>
        </p:spPr>
        <p:txBody>
          <a:bodyPr>
            <a:noAutofit/>
          </a:bodyPr>
          <a:lstStyle/>
          <a:p>
            <a:pPr marL="88900" algn="l" defTabSz="363538">
              <a:spcBef>
                <a:spcPts val="300"/>
              </a:spcBef>
              <a:spcAft>
                <a:spcPts val="300"/>
              </a:spcAft>
            </a:pPr>
            <a:r>
              <a:rPr lang="fr-FR" sz="2400" dirty="0"/>
              <a:t>4. Fusion des données sous SPSS</a:t>
            </a:r>
          </a:p>
        </p:txBody>
      </p:sp>
      <p:sp>
        <p:nvSpPr>
          <p:cNvPr id="3" name="Content Placeholder 2"/>
          <p:cNvSpPr>
            <a:spLocks noGrp="1"/>
          </p:cNvSpPr>
          <p:nvPr>
            <p:ph idx="1"/>
          </p:nvPr>
        </p:nvSpPr>
        <p:spPr>
          <a:xfrm>
            <a:off x="118386" y="1700808"/>
            <a:ext cx="2736304" cy="2277172"/>
          </a:xfrm>
        </p:spPr>
        <p:txBody>
          <a:bodyPr>
            <a:noAutofit/>
          </a:bodyPr>
          <a:lstStyle/>
          <a:p>
            <a:pPr marL="0" lvl="0" indent="0">
              <a:buNone/>
            </a:pPr>
            <a:r>
              <a:rPr lang="fr-FR" sz="2000" b="1" dirty="0">
                <a:solidFill>
                  <a:schemeClr val="accent6">
                    <a:lumMod val="50000"/>
                  </a:schemeClr>
                </a:solidFill>
              </a:rPr>
              <a:t>Fusionner des fichiers de données</a:t>
            </a:r>
          </a:p>
          <a:p>
            <a:pPr marL="0" indent="0" algn="just">
              <a:buNone/>
            </a:pPr>
            <a:r>
              <a:rPr lang="fr-FR" sz="2000" dirty="0"/>
              <a:t>Il existe deux type de fusion de données; soit l’on ajoute des observations, soit l’on ajoute des variables.</a:t>
            </a:r>
          </a:p>
          <a:p>
            <a:pPr marL="0" indent="0" algn="just">
              <a:buNone/>
            </a:pPr>
            <a:endParaRPr lang="fr-FR" sz="2000" dirty="0"/>
          </a:p>
          <a:p>
            <a:pPr marL="0" indent="0" algn="just">
              <a:buNone/>
            </a:pPr>
            <a:endParaRPr lang="fr-FR" sz="2000" dirty="0"/>
          </a:p>
          <a:p>
            <a:pPr marL="0" indent="0" algn="just">
              <a:buNone/>
            </a:pPr>
            <a:endParaRPr lang="fr-FR" sz="2000" dirty="0"/>
          </a:p>
          <a:p>
            <a:pPr marL="0" indent="0" algn="just">
              <a:buNone/>
            </a:pPr>
            <a:endParaRPr lang="fr-FR" sz="2000" dirty="0">
              <a:solidFill>
                <a:srgbClr val="00B0F0"/>
              </a:solidFill>
            </a:endParaRPr>
          </a:p>
          <a:p>
            <a:pPr marL="0" indent="0" algn="just">
              <a:buNone/>
            </a:pPr>
            <a:endParaRPr lang="fr-CI" sz="2000" dirty="0">
              <a:solidFill>
                <a:srgbClr val="00B0F0"/>
              </a:solidFill>
            </a:endParaRPr>
          </a:p>
          <a:p>
            <a:pPr marL="0" indent="0" algn="just">
              <a:buNone/>
            </a:pPr>
            <a:endParaRPr lang="fr-CI" sz="2000" dirty="0">
              <a:solidFill>
                <a:srgbClr val="00B0F0"/>
              </a:solidFill>
            </a:endParaRPr>
          </a:p>
          <a:p>
            <a:pPr marL="0" indent="0" algn="just">
              <a:buNone/>
            </a:pPr>
            <a:endParaRPr lang="fr-FR" sz="2000" dirty="0">
              <a:solidFill>
                <a:srgbClr val="00B0F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20</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6" name="ZoneTexte 5"/>
          <p:cNvSpPr txBox="1"/>
          <p:nvPr/>
        </p:nvSpPr>
        <p:spPr>
          <a:xfrm>
            <a:off x="0" y="4725144"/>
            <a:ext cx="8780669" cy="1569660"/>
          </a:xfrm>
          <a:prstGeom prst="rect">
            <a:avLst/>
          </a:prstGeom>
          <a:noFill/>
        </p:spPr>
        <p:txBody>
          <a:bodyPr wrap="square" rtlCol="0">
            <a:spAutoFit/>
          </a:bodyPr>
          <a:lstStyle/>
          <a:p>
            <a:pPr algn="just"/>
            <a:r>
              <a:rPr lang="fr-FR" sz="2000" b="1" dirty="0">
                <a:solidFill>
                  <a:schemeClr val="accent6">
                    <a:lumMod val="50000"/>
                  </a:schemeClr>
                </a:solidFill>
              </a:rPr>
              <a:t>Ajouter des observations</a:t>
            </a:r>
          </a:p>
          <a:p>
            <a:r>
              <a:rPr lang="fr-FR" sz="2000" dirty="0"/>
              <a:t>Deux fichiers contenant des variables similaires, mais des observations différentes </a:t>
            </a:r>
            <a:endParaRPr lang="fr-CI" sz="2000" b="1" dirty="0">
              <a:solidFill>
                <a:srgbClr val="00B0F0"/>
              </a:solidFill>
            </a:endParaRPr>
          </a:p>
          <a:p>
            <a:r>
              <a:rPr lang="fr-FR" b="1" dirty="0">
                <a:solidFill>
                  <a:schemeClr val="accent4">
                    <a:lumMod val="50000"/>
                  </a:schemeClr>
                </a:solidFill>
              </a:rPr>
              <a:t>Ouvrir le premier fichier </a:t>
            </a:r>
            <a:r>
              <a:rPr lang="fr-FR" b="1" dirty="0">
                <a:solidFill>
                  <a:schemeClr val="tx1">
                    <a:lumMod val="75000"/>
                  </a:schemeClr>
                </a:solidFill>
              </a:rPr>
              <a:t>&gt; </a:t>
            </a:r>
            <a:r>
              <a:rPr lang="fr-FR" b="1" dirty="0">
                <a:solidFill>
                  <a:schemeClr val="accent2">
                    <a:lumMod val="50000"/>
                  </a:schemeClr>
                </a:solidFill>
              </a:rPr>
              <a:t>Données/Data</a:t>
            </a:r>
            <a:r>
              <a:rPr lang="fr-FR" b="1" dirty="0">
                <a:solidFill>
                  <a:schemeClr val="tx1">
                    <a:lumMod val="75000"/>
                  </a:schemeClr>
                </a:solidFill>
              </a:rPr>
              <a:t> &gt; </a:t>
            </a:r>
            <a:r>
              <a:rPr lang="fr-FR" b="1" dirty="0">
                <a:solidFill>
                  <a:schemeClr val="accent2">
                    <a:lumMod val="50000"/>
                  </a:schemeClr>
                </a:solidFill>
              </a:rPr>
              <a:t>Fusionner des fichiers/</a:t>
            </a:r>
            <a:r>
              <a:rPr lang="fr-FR" b="1" dirty="0" err="1">
                <a:solidFill>
                  <a:schemeClr val="accent2">
                    <a:lumMod val="50000"/>
                  </a:schemeClr>
                </a:solidFill>
              </a:rPr>
              <a:t>Merge</a:t>
            </a:r>
            <a:r>
              <a:rPr lang="fr-FR" b="1" dirty="0">
                <a:solidFill>
                  <a:schemeClr val="accent2">
                    <a:lumMod val="50000"/>
                  </a:schemeClr>
                </a:solidFill>
              </a:rPr>
              <a:t> files </a:t>
            </a:r>
            <a:r>
              <a:rPr lang="fr-FR" b="1" dirty="0">
                <a:solidFill>
                  <a:schemeClr val="tx1">
                    <a:lumMod val="75000"/>
                  </a:schemeClr>
                </a:solidFill>
              </a:rPr>
              <a:t>&gt; </a:t>
            </a:r>
            <a:r>
              <a:rPr lang="fr-FR" b="1" dirty="0">
                <a:solidFill>
                  <a:schemeClr val="accent4">
                    <a:lumMod val="75000"/>
                  </a:schemeClr>
                </a:solidFill>
              </a:rPr>
              <a:t>Ajouter des observations/</a:t>
            </a:r>
            <a:r>
              <a:rPr lang="fr-FR" b="1" dirty="0" err="1">
                <a:solidFill>
                  <a:schemeClr val="accent4">
                    <a:lumMod val="75000"/>
                  </a:schemeClr>
                </a:solidFill>
              </a:rPr>
              <a:t>Add</a:t>
            </a:r>
            <a:r>
              <a:rPr lang="fr-FR" b="1" dirty="0">
                <a:solidFill>
                  <a:schemeClr val="accent4">
                    <a:lumMod val="75000"/>
                  </a:schemeClr>
                </a:solidFill>
              </a:rPr>
              <a:t> cases </a:t>
            </a:r>
            <a:r>
              <a:rPr lang="fr-FR" b="1" dirty="0">
                <a:solidFill>
                  <a:schemeClr val="tx1">
                    <a:lumMod val="75000"/>
                  </a:schemeClr>
                </a:solidFill>
              </a:rPr>
              <a:t>: </a:t>
            </a:r>
            <a:r>
              <a:rPr lang="fr-FR" b="1" i="1" dirty="0">
                <a:solidFill>
                  <a:schemeClr val="tx1">
                    <a:lumMod val="75000"/>
                  </a:schemeClr>
                </a:solidFill>
              </a:rPr>
              <a:t>cherchez votre deuxième fichier</a:t>
            </a:r>
            <a:r>
              <a:rPr lang="fr-FR" dirty="0">
                <a:solidFill>
                  <a:schemeClr val="tx1">
                    <a:lumMod val="75000"/>
                  </a:schemeClr>
                </a:solidFill>
              </a:rPr>
              <a:t>.</a:t>
            </a:r>
            <a:endParaRPr lang="fr-FR" b="1" dirty="0">
              <a:solidFill>
                <a:schemeClr val="tx1">
                  <a:lumMod val="75000"/>
                </a:schemeClr>
              </a:solidFill>
            </a:endParaRPr>
          </a:p>
        </p:txBody>
      </p:sp>
      <p:sp>
        <p:nvSpPr>
          <p:cNvPr id="14"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16" name="Image 15">
            <a:extLst>
              <a:ext uri="{FF2B5EF4-FFF2-40B4-BE49-F238E27FC236}">
                <a16:creationId xmlns:a16="http://schemas.microsoft.com/office/drawing/2014/main" id="{DDEA07FA-AA44-856E-B8A2-F22E6693AA66}"/>
              </a:ext>
            </a:extLst>
          </p:cNvPr>
          <p:cNvPicPr>
            <a:picLocks noChangeAspect="1"/>
          </p:cNvPicPr>
          <p:nvPr/>
        </p:nvPicPr>
        <p:blipFill>
          <a:blip r:embed="rId5"/>
          <a:stretch>
            <a:fillRect/>
          </a:stretch>
        </p:blipFill>
        <p:spPr>
          <a:xfrm>
            <a:off x="3347864" y="1535214"/>
            <a:ext cx="4442945" cy="3397855"/>
          </a:xfrm>
          <a:prstGeom prst="rect">
            <a:avLst/>
          </a:prstGeom>
        </p:spPr>
      </p:pic>
    </p:spTree>
    <p:extLst>
      <p:ext uri="{BB962C8B-B14F-4D97-AF65-F5344CB8AC3E}">
        <p14:creationId xmlns:p14="http://schemas.microsoft.com/office/powerpoint/2010/main" val="317500199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1" dur="500"/>
                                        <p:tgtEl>
                                          <p:spTgt spid="14">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left)">
                                      <p:cBhvr>
                                        <p:cTn id="31" dur="500"/>
                                        <p:tgtEl>
                                          <p:spTgt spid="6">
                                            <p:txEl>
                                              <p:pRg st="1" end="1"/>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63" y="1762497"/>
            <a:ext cx="8563694" cy="1594495"/>
          </a:xfrm>
        </p:spPr>
        <p:txBody>
          <a:bodyPr>
            <a:noAutofit/>
          </a:bodyPr>
          <a:lstStyle/>
          <a:p>
            <a:pPr marL="0" lvl="0" indent="0">
              <a:buNone/>
            </a:pPr>
            <a:r>
              <a:rPr lang="fr-FR" sz="2000" b="1" dirty="0">
                <a:solidFill>
                  <a:schemeClr val="accent6">
                    <a:lumMod val="50000"/>
                  </a:schemeClr>
                </a:solidFill>
              </a:rPr>
              <a:t>Fusionner des fichiers de données (ajouter des observations)</a:t>
            </a:r>
          </a:p>
          <a:p>
            <a:pPr marL="0" indent="0" algn="just">
              <a:buNone/>
            </a:pPr>
            <a:r>
              <a:rPr lang="fr-FR" sz="2000" dirty="0"/>
              <a:t>La boîte de dialogue qui apparaît vous permettra d’aller chercher la base qui contient les observations à ajouter</a:t>
            </a:r>
          </a:p>
          <a:p>
            <a:pPr marL="0" indent="0" algn="just">
              <a:buNone/>
            </a:pPr>
            <a:r>
              <a:rPr lang="fr-FR" sz="2400" dirty="0">
                <a:solidFill>
                  <a:srgbClr val="00B0F0"/>
                </a:solidFill>
              </a:rPr>
              <a:t>Cliquez sur « Parcourir »</a:t>
            </a:r>
            <a:endParaRPr lang="fr-CI" sz="2400" dirty="0">
              <a:solidFill>
                <a:srgbClr val="00B0F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21</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7" name="Image 6">
            <a:extLst>
              <a:ext uri="{FF2B5EF4-FFF2-40B4-BE49-F238E27FC236}">
                <a16:creationId xmlns:a16="http://schemas.microsoft.com/office/drawing/2014/main" id="{27131094-9A85-0E73-2338-0182F06D1E23}"/>
              </a:ext>
            </a:extLst>
          </p:cNvPr>
          <p:cNvPicPr>
            <a:picLocks noChangeAspect="1"/>
          </p:cNvPicPr>
          <p:nvPr/>
        </p:nvPicPr>
        <p:blipFill>
          <a:blip r:embed="rId5"/>
          <a:stretch>
            <a:fillRect/>
          </a:stretch>
        </p:blipFill>
        <p:spPr>
          <a:xfrm>
            <a:off x="611560" y="3470608"/>
            <a:ext cx="6979009" cy="2743341"/>
          </a:xfrm>
          <a:prstGeom prst="rect">
            <a:avLst/>
          </a:prstGeom>
        </p:spPr>
      </p:pic>
      <p:sp>
        <p:nvSpPr>
          <p:cNvPr id="14" name="Ellipse 13">
            <a:extLst>
              <a:ext uri="{FF2B5EF4-FFF2-40B4-BE49-F238E27FC236}">
                <a16:creationId xmlns:a16="http://schemas.microsoft.com/office/drawing/2014/main" id="{1D9910D4-DBA0-235D-060E-1B1675151653}"/>
              </a:ext>
            </a:extLst>
          </p:cNvPr>
          <p:cNvSpPr/>
          <p:nvPr/>
        </p:nvSpPr>
        <p:spPr>
          <a:xfrm>
            <a:off x="6660232" y="5260824"/>
            <a:ext cx="1002345" cy="32287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le 1">
            <a:extLst>
              <a:ext uri="{FF2B5EF4-FFF2-40B4-BE49-F238E27FC236}">
                <a16:creationId xmlns:a16="http://schemas.microsoft.com/office/drawing/2014/main" id="{9A4567B2-8854-CF0F-AFD5-0462CB95CCAE}"/>
              </a:ext>
            </a:extLst>
          </p:cNvPr>
          <p:cNvSpPr txBox="1">
            <a:spLocks/>
          </p:cNvSpPr>
          <p:nvPr/>
        </p:nvSpPr>
        <p:spPr>
          <a:xfrm>
            <a:off x="90662" y="933773"/>
            <a:ext cx="8872254" cy="4007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algn="l" defTabSz="363538">
              <a:spcBef>
                <a:spcPts val="300"/>
              </a:spcBef>
              <a:spcAft>
                <a:spcPts val="300"/>
              </a:spcAft>
            </a:pPr>
            <a:r>
              <a:rPr lang="fr-FR" sz="2400" dirty="0"/>
              <a:t>4. Fusion des données sous SPSS</a:t>
            </a:r>
          </a:p>
        </p:txBody>
      </p:sp>
    </p:spTree>
    <p:extLst>
      <p:ext uri="{BB962C8B-B14F-4D97-AF65-F5344CB8AC3E}">
        <p14:creationId xmlns:p14="http://schemas.microsoft.com/office/powerpoint/2010/main" val="39721251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62" y="1637165"/>
            <a:ext cx="8563694" cy="1162447"/>
          </a:xfrm>
        </p:spPr>
        <p:txBody>
          <a:bodyPr>
            <a:noAutofit/>
          </a:bodyPr>
          <a:lstStyle/>
          <a:p>
            <a:pPr marL="0" lvl="0" indent="0">
              <a:buNone/>
            </a:pPr>
            <a:r>
              <a:rPr lang="fr-FR" sz="2000" b="1" dirty="0">
                <a:solidFill>
                  <a:schemeClr val="accent6">
                    <a:lumMod val="50000"/>
                  </a:schemeClr>
                </a:solidFill>
              </a:rPr>
              <a:t>Fusionner des fichiers de données (ajouter des observations)</a:t>
            </a:r>
          </a:p>
          <a:p>
            <a:pPr marL="0" indent="0" algn="just">
              <a:buNone/>
            </a:pPr>
            <a:r>
              <a:rPr lang="fr-FR" sz="2000" dirty="0"/>
              <a:t>La boîte de dialogue qui apparaît vérifie si les deux fichiers contiennent les mêmes variables (avec les mêmes noms)</a:t>
            </a:r>
            <a:endParaRPr lang="fr-CI" sz="2400" dirty="0">
              <a:solidFill>
                <a:srgbClr val="00B0F0"/>
              </a:solidFill>
            </a:endParaRPr>
          </a:p>
          <a:p>
            <a:pPr marL="0" indent="0" algn="just">
              <a:buNone/>
            </a:pPr>
            <a:endParaRPr lang="fr-FR" sz="2400" dirty="0">
              <a:solidFill>
                <a:srgbClr val="00B0F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22</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
        <p:nvSpPr>
          <p:cNvPr id="5" name="Rectangle 4"/>
          <p:cNvSpPr/>
          <p:nvPr/>
        </p:nvSpPr>
        <p:spPr>
          <a:xfrm>
            <a:off x="84899" y="4293096"/>
            <a:ext cx="4164716" cy="1477328"/>
          </a:xfrm>
          <a:prstGeom prst="rect">
            <a:avLst/>
          </a:prstGeom>
        </p:spPr>
        <p:txBody>
          <a:bodyPr wrap="square">
            <a:spAutoFit/>
          </a:bodyPr>
          <a:lstStyle/>
          <a:p>
            <a:r>
              <a:rPr lang="fr-FR" dirty="0"/>
              <a:t>Après vérification, cliquer sur </a:t>
            </a:r>
            <a:r>
              <a:rPr lang="fr-FR" b="1" dirty="0">
                <a:solidFill>
                  <a:srgbClr val="C00000"/>
                </a:solidFill>
              </a:rPr>
              <a:t>OK</a:t>
            </a:r>
          </a:p>
          <a:p>
            <a:r>
              <a:rPr lang="fr-FR" dirty="0"/>
              <a:t>On a maintenant un nouveau fichier de données sauvons ce fichier en faisant </a:t>
            </a:r>
            <a:r>
              <a:rPr lang="fr-FR" b="1" dirty="0">
                <a:solidFill>
                  <a:schemeClr val="accent1">
                    <a:lumMod val="50000"/>
                  </a:schemeClr>
                </a:solidFill>
              </a:rPr>
              <a:t>Fichier/File &gt; Enregistrer sous/Save as </a:t>
            </a:r>
            <a:endParaRPr lang="fr-CI" b="1" dirty="0">
              <a:solidFill>
                <a:schemeClr val="accent1">
                  <a:lumMod val="50000"/>
                </a:schemeClr>
              </a:solidFill>
            </a:endParaRPr>
          </a:p>
        </p:txBody>
      </p:sp>
      <p:sp>
        <p:nvSpPr>
          <p:cNvPr id="15" name="Title 1">
            <a:extLst>
              <a:ext uri="{FF2B5EF4-FFF2-40B4-BE49-F238E27FC236}">
                <a16:creationId xmlns:a16="http://schemas.microsoft.com/office/drawing/2014/main" id="{AA656593-482B-BB02-76A2-476DD11B67B8}"/>
              </a:ext>
            </a:extLst>
          </p:cNvPr>
          <p:cNvSpPr>
            <a:spLocks noGrp="1"/>
          </p:cNvSpPr>
          <p:nvPr>
            <p:ph type="title"/>
          </p:nvPr>
        </p:nvSpPr>
        <p:spPr>
          <a:xfrm>
            <a:off x="90662" y="933773"/>
            <a:ext cx="8872254" cy="400794"/>
          </a:xfrm>
        </p:spPr>
        <p:txBody>
          <a:bodyPr>
            <a:noAutofit/>
          </a:bodyPr>
          <a:lstStyle/>
          <a:p>
            <a:pPr marL="88900" algn="l" defTabSz="363538">
              <a:spcBef>
                <a:spcPts val="300"/>
              </a:spcBef>
              <a:spcAft>
                <a:spcPts val="300"/>
              </a:spcAft>
            </a:pPr>
            <a:r>
              <a:rPr lang="fr-FR" sz="2400" dirty="0"/>
              <a:t>4. Fusion des données sous SPSS</a:t>
            </a:r>
          </a:p>
        </p:txBody>
      </p:sp>
      <p:pic>
        <p:nvPicPr>
          <p:cNvPr id="6" name="Image 5">
            <a:extLst>
              <a:ext uri="{FF2B5EF4-FFF2-40B4-BE49-F238E27FC236}">
                <a16:creationId xmlns:a16="http://schemas.microsoft.com/office/drawing/2014/main" id="{BE1F79A7-EA65-1B7E-0D97-DEAA4E235558}"/>
              </a:ext>
            </a:extLst>
          </p:cNvPr>
          <p:cNvPicPr>
            <a:picLocks noChangeAspect="1"/>
          </p:cNvPicPr>
          <p:nvPr/>
        </p:nvPicPr>
        <p:blipFill>
          <a:blip r:embed="rId5"/>
          <a:stretch>
            <a:fillRect/>
          </a:stretch>
        </p:blipFill>
        <p:spPr>
          <a:xfrm>
            <a:off x="4076601" y="3020956"/>
            <a:ext cx="4860522" cy="3383068"/>
          </a:xfrm>
          <a:prstGeom prst="rect">
            <a:avLst/>
          </a:prstGeom>
        </p:spPr>
      </p:pic>
      <p:sp>
        <p:nvSpPr>
          <p:cNvPr id="14" name="ZoneTexte 13">
            <a:extLst>
              <a:ext uri="{FF2B5EF4-FFF2-40B4-BE49-F238E27FC236}">
                <a16:creationId xmlns:a16="http://schemas.microsoft.com/office/drawing/2014/main" id="{A6E25228-482A-F496-A48D-9398E860865B}"/>
              </a:ext>
            </a:extLst>
          </p:cNvPr>
          <p:cNvSpPr txBox="1"/>
          <p:nvPr/>
        </p:nvSpPr>
        <p:spPr>
          <a:xfrm>
            <a:off x="4139952" y="3573016"/>
            <a:ext cx="1368152" cy="1600438"/>
          </a:xfrm>
          <a:prstGeom prst="rect">
            <a:avLst/>
          </a:prstGeom>
          <a:noFill/>
        </p:spPr>
        <p:txBody>
          <a:bodyPr wrap="square" rtlCol="0">
            <a:spAutoFit/>
          </a:bodyPr>
          <a:lstStyle/>
          <a:p>
            <a:r>
              <a:rPr lang="fr-FR" sz="1400" b="1" dirty="0">
                <a:solidFill>
                  <a:srgbClr val="C00000"/>
                </a:solidFill>
              </a:rPr>
              <a:t>Les variables qui ne sont pas communes aux deux bases seront affichées ici</a:t>
            </a:r>
          </a:p>
        </p:txBody>
      </p:sp>
    </p:spTree>
    <p:extLst>
      <p:ext uri="{BB962C8B-B14F-4D97-AF65-F5344CB8AC3E}">
        <p14:creationId xmlns:p14="http://schemas.microsoft.com/office/powerpoint/2010/main" val="150569905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46" y="1439069"/>
            <a:ext cx="8983867" cy="1557883"/>
          </a:xfrm>
        </p:spPr>
        <p:txBody>
          <a:bodyPr>
            <a:noAutofit/>
          </a:bodyPr>
          <a:lstStyle/>
          <a:p>
            <a:pPr marL="0" lvl="0" indent="0" algn="just">
              <a:buNone/>
            </a:pPr>
            <a:r>
              <a:rPr lang="fr-FR" sz="2000" b="1" dirty="0">
                <a:solidFill>
                  <a:srgbClr val="00B0F0"/>
                </a:solidFill>
              </a:rPr>
              <a:t>Fusionner des fichiers de données (ajouter des variables avec les mêmes observations mais pas les mêmes variables)</a:t>
            </a:r>
          </a:p>
          <a:p>
            <a:pPr marL="0" indent="0" algn="just">
              <a:buNone/>
            </a:pPr>
            <a:endParaRPr lang="fr-FR" sz="2400" dirty="0">
              <a:solidFill>
                <a:srgbClr val="00B0F0"/>
              </a:solidFill>
            </a:endParaRPr>
          </a:p>
          <a:p>
            <a:pPr marL="0" indent="0" algn="just">
              <a:buNone/>
            </a:pPr>
            <a:endParaRPr lang="fr-CI" sz="2400" dirty="0">
              <a:solidFill>
                <a:srgbClr val="00B0F0"/>
              </a:solidFill>
            </a:endParaRPr>
          </a:p>
          <a:p>
            <a:pPr marL="0" indent="0" algn="just">
              <a:buNone/>
            </a:pPr>
            <a:endParaRPr lang="fr-CI" sz="2400" dirty="0">
              <a:solidFill>
                <a:srgbClr val="00B0F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23</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5"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
        <p:nvSpPr>
          <p:cNvPr id="5" name="Rectangle 4"/>
          <p:cNvSpPr/>
          <p:nvPr/>
        </p:nvSpPr>
        <p:spPr>
          <a:xfrm>
            <a:off x="-12659" y="2107354"/>
            <a:ext cx="8748464" cy="1877437"/>
          </a:xfrm>
          <a:prstGeom prst="rect">
            <a:avLst/>
          </a:prstGeom>
        </p:spPr>
        <p:txBody>
          <a:bodyPr wrap="square">
            <a:spAutoFit/>
          </a:bodyPr>
          <a:lstStyle/>
          <a:p>
            <a:pPr marL="285750" indent="-285750">
              <a:buFont typeface="Wingdings" panose="05000000000000000000" pitchFamily="2" charset="2"/>
              <a:buChar char="§"/>
            </a:pPr>
            <a:r>
              <a:rPr lang="fr-FR" b="1" dirty="0">
                <a:solidFill>
                  <a:schemeClr val="accent3">
                    <a:lumMod val="50000"/>
                  </a:schemeClr>
                </a:solidFill>
              </a:rPr>
              <a:t>Données</a:t>
            </a:r>
            <a:r>
              <a:rPr lang="fr-FR" b="1" dirty="0">
                <a:solidFill>
                  <a:schemeClr val="tx1">
                    <a:lumMod val="75000"/>
                  </a:schemeClr>
                </a:solidFill>
              </a:rPr>
              <a:t> &gt; </a:t>
            </a:r>
            <a:r>
              <a:rPr lang="fr-FR" b="1" dirty="0">
                <a:solidFill>
                  <a:schemeClr val="accent3">
                    <a:lumMod val="50000"/>
                  </a:schemeClr>
                </a:solidFill>
              </a:rPr>
              <a:t>Fusionner des fichiers </a:t>
            </a:r>
            <a:r>
              <a:rPr lang="fr-FR" b="1" dirty="0">
                <a:solidFill>
                  <a:schemeClr val="tx1">
                    <a:lumMod val="75000"/>
                  </a:schemeClr>
                </a:solidFill>
              </a:rPr>
              <a:t>&gt; </a:t>
            </a:r>
            <a:r>
              <a:rPr lang="fr-FR" b="1" dirty="0">
                <a:solidFill>
                  <a:schemeClr val="accent3">
                    <a:lumMod val="50000"/>
                  </a:schemeClr>
                </a:solidFill>
              </a:rPr>
              <a:t>Ajouter des variables</a:t>
            </a:r>
          </a:p>
          <a:p>
            <a:pPr marL="285750" indent="-285750">
              <a:buFont typeface="Wingdings" panose="05000000000000000000" pitchFamily="2" charset="2"/>
              <a:buChar char="§"/>
            </a:pPr>
            <a:r>
              <a:rPr lang="fr-FR" b="1" dirty="0">
                <a:solidFill>
                  <a:schemeClr val="accent3">
                    <a:lumMod val="50000"/>
                  </a:schemeClr>
                </a:solidFill>
              </a:rPr>
              <a:t>Choisir la méthode de fusion qui correspond à la structure de vos données :</a:t>
            </a:r>
          </a:p>
          <a:p>
            <a:r>
              <a:rPr lang="fr-FR" sz="1600" b="1" dirty="0">
                <a:solidFill>
                  <a:schemeClr val="accent6">
                    <a:lumMod val="50000"/>
                  </a:schemeClr>
                </a:solidFill>
              </a:rPr>
              <a:t>Fusion un à un sur les valeurs clés  </a:t>
            </a:r>
            <a:r>
              <a:rPr lang="fr-FR" sz="1600" b="1" dirty="0">
                <a:solidFill>
                  <a:schemeClr val="tx1">
                    <a:lumMod val="50000"/>
                  </a:schemeClr>
                </a:solidFill>
              </a:rPr>
              <a:t>(lorsque les individus de la base de   départ sont identifiés une et une seule fois dans la base de fusions)</a:t>
            </a:r>
          </a:p>
          <a:p>
            <a:r>
              <a:rPr lang="fr-FR" sz="1600" b="1" dirty="0">
                <a:solidFill>
                  <a:schemeClr val="accent6">
                    <a:lumMod val="50000"/>
                  </a:schemeClr>
                </a:solidFill>
              </a:rPr>
              <a:t>Fusion un à plusieurs sur les valeurs clés </a:t>
            </a:r>
            <a:r>
              <a:rPr lang="fr-FR" sz="1600" b="1" dirty="0">
                <a:solidFill>
                  <a:schemeClr val="tx1">
                    <a:lumMod val="50000"/>
                  </a:schemeClr>
                </a:solidFill>
              </a:rPr>
              <a:t>(lorsque les individus de la base de   départ sont identifiés plusieurs fois dans la base de fusion)</a:t>
            </a:r>
          </a:p>
          <a:p>
            <a:endParaRPr lang="fr-FR" sz="1600" b="1" dirty="0">
              <a:solidFill>
                <a:schemeClr val="tx1">
                  <a:lumMod val="50000"/>
                </a:schemeClr>
              </a:solidFill>
            </a:endParaRPr>
          </a:p>
        </p:txBody>
      </p:sp>
      <p:pic>
        <p:nvPicPr>
          <p:cNvPr id="19" name="Image 18">
            <a:extLst>
              <a:ext uri="{FF2B5EF4-FFF2-40B4-BE49-F238E27FC236}">
                <a16:creationId xmlns:a16="http://schemas.microsoft.com/office/drawing/2014/main" id="{85BD5385-EEAB-3003-987A-4E8F0AEB72B4}"/>
              </a:ext>
            </a:extLst>
          </p:cNvPr>
          <p:cNvPicPr>
            <a:picLocks noChangeAspect="1"/>
          </p:cNvPicPr>
          <p:nvPr/>
        </p:nvPicPr>
        <p:blipFill rotWithShape="1">
          <a:blip r:embed="rId5"/>
          <a:srcRect r="4108"/>
          <a:stretch/>
        </p:blipFill>
        <p:spPr>
          <a:xfrm>
            <a:off x="7475" y="3759626"/>
            <a:ext cx="3113607" cy="2668806"/>
          </a:xfrm>
          <a:prstGeom prst="rect">
            <a:avLst/>
          </a:prstGeom>
        </p:spPr>
      </p:pic>
      <p:sp>
        <p:nvSpPr>
          <p:cNvPr id="14" name="Title 1">
            <a:extLst>
              <a:ext uri="{FF2B5EF4-FFF2-40B4-BE49-F238E27FC236}">
                <a16:creationId xmlns:a16="http://schemas.microsoft.com/office/drawing/2014/main" id="{885F5BC1-07F5-22C3-F5FE-CAACDF4602A3}"/>
              </a:ext>
            </a:extLst>
          </p:cNvPr>
          <p:cNvSpPr>
            <a:spLocks noGrp="1"/>
          </p:cNvSpPr>
          <p:nvPr>
            <p:ph type="title"/>
          </p:nvPr>
        </p:nvSpPr>
        <p:spPr>
          <a:xfrm>
            <a:off x="90662" y="933773"/>
            <a:ext cx="8872254" cy="400794"/>
          </a:xfrm>
        </p:spPr>
        <p:txBody>
          <a:bodyPr>
            <a:noAutofit/>
          </a:bodyPr>
          <a:lstStyle/>
          <a:p>
            <a:pPr marL="88900" algn="l" defTabSz="363538">
              <a:spcBef>
                <a:spcPts val="300"/>
              </a:spcBef>
              <a:spcAft>
                <a:spcPts val="300"/>
              </a:spcAft>
            </a:pPr>
            <a:r>
              <a:rPr lang="fr-FR" sz="2400" dirty="0"/>
              <a:t>4. Fusion des données sous SPSS</a:t>
            </a:r>
          </a:p>
        </p:txBody>
      </p:sp>
      <p:sp>
        <p:nvSpPr>
          <p:cNvPr id="20" name="ZoneTexte 19">
            <a:extLst>
              <a:ext uri="{FF2B5EF4-FFF2-40B4-BE49-F238E27FC236}">
                <a16:creationId xmlns:a16="http://schemas.microsoft.com/office/drawing/2014/main" id="{8729C90E-A29E-E0FD-F843-ECA71A07A74D}"/>
              </a:ext>
            </a:extLst>
          </p:cNvPr>
          <p:cNvSpPr txBox="1"/>
          <p:nvPr/>
        </p:nvSpPr>
        <p:spPr>
          <a:xfrm>
            <a:off x="6048203" y="5805264"/>
            <a:ext cx="3066310" cy="523220"/>
          </a:xfrm>
          <a:prstGeom prst="rect">
            <a:avLst/>
          </a:prstGeom>
          <a:solidFill>
            <a:schemeClr val="bg2">
              <a:lumMod val="85000"/>
            </a:schemeClr>
          </a:solidFill>
        </p:spPr>
        <p:txBody>
          <a:bodyPr wrap="square" rtlCol="0">
            <a:spAutoFit/>
          </a:bodyPr>
          <a:lstStyle/>
          <a:p>
            <a:r>
              <a:rPr lang="fr-FR" sz="1400" b="1" dirty="0"/>
              <a:t>Voir suite de la procédure sur la </a:t>
            </a:r>
            <a:r>
              <a:rPr lang="fr-FR" sz="1400" b="1" dirty="0">
                <a:solidFill>
                  <a:srgbClr val="C00000"/>
                </a:solidFill>
              </a:rPr>
              <a:t>slide suivante</a:t>
            </a:r>
          </a:p>
        </p:txBody>
      </p:sp>
      <p:grpSp>
        <p:nvGrpSpPr>
          <p:cNvPr id="23" name="Groupe 22">
            <a:extLst>
              <a:ext uri="{FF2B5EF4-FFF2-40B4-BE49-F238E27FC236}">
                <a16:creationId xmlns:a16="http://schemas.microsoft.com/office/drawing/2014/main" id="{F2E8BFEB-1AFF-DBA2-2C70-3B757742268C}"/>
              </a:ext>
            </a:extLst>
          </p:cNvPr>
          <p:cNvGrpSpPr/>
          <p:nvPr/>
        </p:nvGrpSpPr>
        <p:grpSpPr>
          <a:xfrm>
            <a:off x="3365263" y="3725877"/>
            <a:ext cx="2491144" cy="2736303"/>
            <a:chOff x="3923927" y="3705697"/>
            <a:chExt cx="2491144" cy="2736303"/>
          </a:xfrm>
        </p:grpSpPr>
        <p:pic>
          <p:nvPicPr>
            <p:cNvPr id="18" name="Image 17">
              <a:extLst>
                <a:ext uri="{FF2B5EF4-FFF2-40B4-BE49-F238E27FC236}">
                  <a16:creationId xmlns:a16="http://schemas.microsoft.com/office/drawing/2014/main" id="{4B86A152-438D-1DC9-9847-12D56238C29D}"/>
                </a:ext>
              </a:extLst>
            </p:cNvPr>
            <p:cNvPicPr>
              <a:picLocks noChangeAspect="1"/>
            </p:cNvPicPr>
            <p:nvPr/>
          </p:nvPicPr>
          <p:blipFill>
            <a:blip r:embed="rId6"/>
            <a:stretch>
              <a:fillRect/>
            </a:stretch>
          </p:blipFill>
          <p:spPr>
            <a:xfrm>
              <a:off x="3923928" y="3705697"/>
              <a:ext cx="2491143" cy="2736303"/>
            </a:xfrm>
            <a:prstGeom prst="rect">
              <a:avLst/>
            </a:prstGeom>
          </p:spPr>
        </p:pic>
        <p:sp>
          <p:nvSpPr>
            <p:cNvPr id="21" name="ZoneTexte 20">
              <a:extLst>
                <a:ext uri="{FF2B5EF4-FFF2-40B4-BE49-F238E27FC236}">
                  <a16:creationId xmlns:a16="http://schemas.microsoft.com/office/drawing/2014/main" id="{89EA5420-AF00-9228-4557-188AFDDCC6C4}"/>
                </a:ext>
              </a:extLst>
            </p:cNvPr>
            <p:cNvSpPr txBox="1"/>
            <p:nvPr/>
          </p:nvSpPr>
          <p:spPr>
            <a:xfrm>
              <a:off x="3923927" y="4221088"/>
              <a:ext cx="2491143" cy="153368"/>
            </a:xfrm>
            <a:prstGeom prst="rect">
              <a:avLst/>
            </a:prstGeom>
            <a:noFill/>
            <a:ln w="28575">
              <a:solidFill>
                <a:srgbClr val="C00000"/>
              </a:solidFill>
            </a:ln>
          </p:spPr>
          <p:txBody>
            <a:bodyPr wrap="square" rtlCol="0">
              <a:spAutoFit/>
            </a:bodyPr>
            <a:lstStyle/>
            <a:p>
              <a:endParaRPr lang="fr-FR" dirty="0"/>
            </a:p>
          </p:txBody>
        </p:sp>
      </p:grpSp>
      <p:sp>
        <p:nvSpPr>
          <p:cNvPr id="22" name="ZoneTexte 21">
            <a:extLst>
              <a:ext uri="{FF2B5EF4-FFF2-40B4-BE49-F238E27FC236}">
                <a16:creationId xmlns:a16="http://schemas.microsoft.com/office/drawing/2014/main" id="{4DA2924B-EB9D-B580-8506-55DC55737C46}"/>
              </a:ext>
            </a:extLst>
          </p:cNvPr>
          <p:cNvSpPr txBox="1"/>
          <p:nvPr/>
        </p:nvSpPr>
        <p:spPr>
          <a:xfrm>
            <a:off x="6228184" y="3638823"/>
            <a:ext cx="2886329" cy="1815882"/>
          </a:xfrm>
          <a:prstGeom prst="rect">
            <a:avLst/>
          </a:prstGeom>
          <a:solidFill>
            <a:schemeClr val="bg2">
              <a:lumMod val="85000"/>
            </a:schemeClr>
          </a:solidFill>
        </p:spPr>
        <p:txBody>
          <a:bodyPr wrap="square" rtlCol="0">
            <a:spAutoFit/>
          </a:bodyPr>
          <a:lstStyle/>
          <a:p>
            <a:r>
              <a:rPr lang="fr-FR" sz="1600" dirty="0"/>
              <a:t>Lorsqu’il s’agit de la fusion d’une base individu et une base ménage, choisissez </a:t>
            </a:r>
            <a:r>
              <a:rPr lang="fr-FR" sz="1600" b="1" dirty="0">
                <a:solidFill>
                  <a:schemeClr val="accent6">
                    <a:lumMod val="50000"/>
                  </a:schemeClr>
                </a:solidFill>
              </a:rPr>
              <a:t>Fusion un à plusieurs sur les valeurs clés </a:t>
            </a:r>
            <a:r>
              <a:rPr lang="fr-FR" sz="1600" dirty="0"/>
              <a:t>car dans un ménage il peut y avoir plusieurs individus </a:t>
            </a:r>
          </a:p>
        </p:txBody>
      </p:sp>
      <p:cxnSp>
        <p:nvCxnSpPr>
          <p:cNvPr id="25" name="Connecteur droit avec flèche 24">
            <a:extLst>
              <a:ext uri="{FF2B5EF4-FFF2-40B4-BE49-F238E27FC236}">
                <a16:creationId xmlns:a16="http://schemas.microsoft.com/office/drawing/2014/main" id="{0DCAD74F-BCD0-AB1B-0300-21CD34667A68}"/>
              </a:ext>
            </a:extLst>
          </p:cNvPr>
          <p:cNvCxnSpPr>
            <a:endCxn id="21" idx="3"/>
          </p:cNvCxnSpPr>
          <p:nvPr/>
        </p:nvCxnSpPr>
        <p:spPr>
          <a:xfrm flipH="1">
            <a:off x="5856406" y="4317952"/>
            <a:ext cx="37177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74462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1" dur="500"/>
                                        <p:tgtEl>
                                          <p:spTgt spid="15">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46" y="1439069"/>
            <a:ext cx="8983867" cy="1047575"/>
          </a:xfrm>
        </p:spPr>
        <p:txBody>
          <a:bodyPr>
            <a:noAutofit/>
          </a:bodyPr>
          <a:lstStyle/>
          <a:p>
            <a:pPr marL="0" lvl="0" indent="0" algn="just">
              <a:buNone/>
            </a:pPr>
            <a:r>
              <a:rPr lang="fr-FR" sz="2000" b="1" dirty="0">
                <a:solidFill>
                  <a:srgbClr val="00B0F0"/>
                </a:solidFill>
              </a:rPr>
              <a:t>Fusionner des fichiers de données (ajouter des variables avec les mêmes observations mais pas les mêmes variables)</a:t>
            </a:r>
          </a:p>
          <a:p>
            <a:pPr marL="0" indent="0" algn="just">
              <a:buNone/>
            </a:pPr>
            <a:r>
              <a:rPr lang="fr-FR" sz="1800" dirty="0"/>
              <a:t>Suite du processus </a:t>
            </a:r>
            <a:endParaRPr lang="fr-CI" sz="2400" dirty="0">
              <a:solidFill>
                <a:srgbClr val="00B0F0"/>
              </a:solidFill>
            </a:endParaRPr>
          </a:p>
          <a:p>
            <a:pPr marL="0" indent="0" algn="just">
              <a:buNone/>
            </a:pPr>
            <a:endParaRPr lang="fr-CI" sz="2400" dirty="0">
              <a:solidFill>
                <a:srgbClr val="00B0F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24</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5"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
        <p:nvSpPr>
          <p:cNvPr id="5" name="Rectangle 4"/>
          <p:cNvSpPr/>
          <p:nvPr/>
        </p:nvSpPr>
        <p:spPr>
          <a:xfrm>
            <a:off x="0" y="2524697"/>
            <a:ext cx="3317429" cy="2862322"/>
          </a:xfrm>
          <a:prstGeom prst="rect">
            <a:avLst/>
          </a:prstGeom>
        </p:spPr>
        <p:txBody>
          <a:bodyPr wrap="square">
            <a:spAutoFit/>
          </a:bodyPr>
          <a:lstStyle/>
          <a:p>
            <a:pPr marL="285750" indent="-285750">
              <a:buFont typeface="Wingdings" panose="05000000000000000000" pitchFamily="2" charset="2"/>
              <a:buChar char="§"/>
            </a:pPr>
            <a:r>
              <a:rPr lang="fr-FR" b="1" dirty="0">
                <a:solidFill>
                  <a:schemeClr val="accent1"/>
                </a:solidFill>
              </a:rPr>
              <a:t>Cliquez sur variables pour choisir les variables à retenir après fusion</a:t>
            </a:r>
          </a:p>
          <a:p>
            <a:pPr marL="285750" indent="-285750">
              <a:buFont typeface="Wingdings" panose="05000000000000000000" pitchFamily="2" charset="2"/>
              <a:buChar char="§"/>
            </a:pPr>
            <a:r>
              <a:rPr lang="fr-FR" b="1" dirty="0">
                <a:solidFill>
                  <a:schemeClr val="accent1"/>
                </a:solidFill>
              </a:rPr>
              <a:t>Enfin cliquez sur OK</a:t>
            </a:r>
          </a:p>
          <a:p>
            <a:endParaRPr lang="fr-FR" dirty="0">
              <a:solidFill>
                <a:schemeClr val="accent1"/>
              </a:solidFill>
            </a:endParaRPr>
          </a:p>
          <a:p>
            <a:r>
              <a:rPr lang="fr-FR" b="1" i="1" dirty="0"/>
              <a:t>Sélectionner l’ensemble de données ou le fichier de données au format </a:t>
            </a:r>
            <a:r>
              <a:rPr lang="fr-FR" b="1" i="1" dirty="0" err="1"/>
              <a:t>SPSS</a:t>
            </a:r>
            <a:r>
              <a:rPr lang="fr-FR" b="1" i="1" dirty="0"/>
              <a:t> </a:t>
            </a:r>
            <a:r>
              <a:rPr lang="fr-FR" b="1" i="1" dirty="0" err="1"/>
              <a:t>Statistics</a:t>
            </a:r>
            <a:r>
              <a:rPr lang="fr-FR" b="1" i="1" dirty="0"/>
              <a:t> à fusionner avec l’ensemble de données actif.</a:t>
            </a:r>
          </a:p>
        </p:txBody>
      </p:sp>
      <p:sp>
        <p:nvSpPr>
          <p:cNvPr id="14" name="Title 1">
            <a:extLst>
              <a:ext uri="{FF2B5EF4-FFF2-40B4-BE49-F238E27FC236}">
                <a16:creationId xmlns:a16="http://schemas.microsoft.com/office/drawing/2014/main" id="{3C22B9BC-6B6D-0050-EAC2-479459F8CA53}"/>
              </a:ext>
            </a:extLst>
          </p:cNvPr>
          <p:cNvSpPr txBox="1">
            <a:spLocks/>
          </p:cNvSpPr>
          <p:nvPr/>
        </p:nvSpPr>
        <p:spPr>
          <a:xfrm>
            <a:off x="90662" y="933773"/>
            <a:ext cx="8872254" cy="4007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algn="l" defTabSz="363538">
              <a:spcBef>
                <a:spcPts val="300"/>
              </a:spcBef>
              <a:spcAft>
                <a:spcPts val="300"/>
              </a:spcAft>
            </a:pPr>
            <a:r>
              <a:rPr lang="fr-FR" sz="2400" dirty="0"/>
              <a:t>4. Fusion des données sous SPSS</a:t>
            </a:r>
          </a:p>
        </p:txBody>
      </p:sp>
      <p:pic>
        <p:nvPicPr>
          <p:cNvPr id="6" name="Image 5">
            <a:extLst>
              <a:ext uri="{FF2B5EF4-FFF2-40B4-BE49-F238E27FC236}">
                <a16:creationId xmlns:a16="http://schemas.microsoft.com/office/drawing/2014/main" id="{629B19EB-EFDA-97BC-7AA9-107CF1FBCB6A}"/>
              </a:ext>
            </a:extLst>
          </p:cNvPr>
          <p:cNvPicPr>
            <a:picLocks noChangeAspect="1"/>
          </p:cNvPicPr>
          <p:nvPr/>
        </p:nvPicPr>
        <p:blipFill>
          <a:blip r:embed="rId5"/>
          <a:stretch>
            <a:fillRect/>
          </a:stretch>
        </p:blipFill>
        <p:spPr>
          <a:xfrm>
            <a:off x="4449936" y="2791637"/>
            <a:ext cx="3066643" cy="3536267"/>
          </a:xfrm>
          <a:prstGeom prst="rect">
            <a:avLst/>
          </a:prstGeom>
        </p:spPr>
      </p:pic>
      <p:sp>
        <p:nvSpPr>
          <p:cNvPr id="7" name="ZoneTexte 6">
            <a:extLst>
              <a:ext uri="{FF2B5EF4-FFF2-40B4-BE49-F238E27FC236}">
                <a16:creationId xmlns:a16="http://schemas.microsoft.com/office/drawing/2014/main" id="{B28436BF-725A-B962-369A-14E396ADD95D}"/>
              </a:ext>
            </a:extLst>
          </p:cNvPr>
          <p:cNvSpPr txBox="1"/>
          <p:nvPr/>
        </p:nvSpPr>
        <p:spPr>
          <a:xfrm>
            <a:off x="-18271" y="5589240"/>
            <a:ext cx="4374247" cy="738664"/>
          </a:xfrm>
          <a:prstGeom prst="rect">
            <a:avLst/>
          </a:prstGeom>
          <a:solidFill>
            <a:schemeClr val="bg2">
              <a:lumMod val="85000"/>
            </a:schemeClr>
          </a:solidFill>
        </p:spPr>
        <p:txBody>
          <a:bodyPr wrap="square" rtlCol="0">
            <a:spAutoFit/>
          </a:bodyPr>
          <a:lstStyle/>
          <a:p>
            <a:r>
              <a:rPr lang="fr-FR" sz="1400" b="1" dirty="0">
                <a:solidFill>
                  <a:schemeClr val="tx1">
                    <a:lumMod val="50000"/>
                  </a:schemeClr>
                </a:solidFill>
              </a:rPr>
              <a:t>Peut-être que la fusion concerne quelques variables faites glisser les variables qui ne doivent pas faire parties de la fusion dans ce champs</a:t>
            </a:r>
          </a:p>
        </p:txBody>
      </p:sp>
      <p:cxnSp>
        <p:nvCxnSpPr>
          <p:cNvPr id="17" name="Connecteur droit avec flèche 16">
            <a:extLst>
              <a:ext uri="{FF2B5EF4-FFF2-40B4-BE49-F238E27FC236}">
                <a16:creationId xmlns:a16="http://schemas.microsoft.com/office/drawing/2014/main" id="{58ABCEDA-CC39-4B53-C45A-3D26F5EE8CB0}"/>
              </a:ext>
            </a:extLst>
          </p:cNvPr>
          <p:cNvCxnSpPr>
            <a:cxnSpLocks/>
            <a:endCxn id="35" idx="1"/>
          </p:cNvCxnSpPr>
          <p:nvPr/>
        </p:nvCxnSpPr>
        <p:spPr>
          <a:xfrm flipV="1">
            <a:off x="2915816" y="4290994"/>
            <a:ext cx="1613560" cy="129824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A743E118-5ED7-5263-30FB-345232AEDCA3}"/>
              </a:ext>
            </a:extLst>
          </p:cNvPr>
          <p:cNvSpPr txBox="1"/>
          <p:nvPr/>
        </p:nvSpPr>
        <p:spPr>
          <a:xfrm>
            <a:off x="3491880" y="2078168"/>
            <a:ext cx="5400600" cy="523220"/>
          </a:xfrm>
          <a:prstGeom prst="rect">
            <a:avLst/>
          </a:prstGeom>
          <a:solidFill>
            <a:schemeClr val="bg2">
              <a:lumMod val="85000"/>
            </a:schemeClr>
          </a:solidFill>
        </p:spPr>
        <p:txBody>
          <a:bodyPr wrap="square" rtlCol="0">
            <a:spAutoFit/>
          </a:bodyPr>
          <a:lstStyle/>
          <a:p>
            <a:r>
              <a:rPr lang="fr-FR" sz="1400" b="1" dirty="0">
                <a:solidFill>
                  <a:schemeClr val="tx1">
                    <a:lumMod val="50000"/>
                  </a:schemeClr>
                </a:solidFill>
              </a:rPr>
              <a:t>Par défaut toutes les variables uniques dans les deux bases apparaitrons dans ce champs</a:t>
            </a:r>
          </a:p>
        </p:txBody>
      </p:sp>
      <p:cxnSp>
        <p:nvCxnSpPr>
          <p:cNvPr id="21" name="Connecteur droit avec flèche 20">
            <a:extLst>
              <a:ext uri="{FF2B5EF4-FFF2-40B4-BE49-F238E27FC236}">
                <a16:creationId xmlns:a16="http://schemas.microsoft.com/office/drawing/2014/main" id="{3D1B147D-764C-929C-79B5-2F610656D179}"/>
              </a:ext>
            </a:extLst>
          </p:cNvPr>
          <p:cNvCxnSpPr>
            <a:cxnSpLocks/>
          </p:cNvCxnSpPr>
          <p:nvPr/>
        </p:nvCxnSpPr>
        <p:spPr>
          <a:xfrm>
            <a:off x="6983413" y="2562258"/>
            <a:ext cx="0" cy="9255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79478C9F-92F1-FC6C-380D-1FD319E893DA}"/>
              </a:ext>
            </a:extLst>
          </p:cNvPr>
          <p:cNvSpPr txBox="1"/>
          <p:nvPr/>
        </p:nvSpPr>
        <p:spPr>
          <a:xfrm>
            <a:off x="6002328" y="3487806"/>
            <a:ext cx="1387773" cy="936104"/>
          </a:xfrm>
          <a:prstGeom prst="rect">
            <a:avLst/>
          </a:prstGeom>
          <a:noFill/>
          <a:ln w="28575">
            <a:solidFill>
              <a:srgbClr val="C00000"/>
            </a:solidFill>
          </a:ln>
        </p:spPr>
        <p:txBody>
          <a:bodyPr wrap="square" rtlCol="0">
            <a:spAutoFit/>
          </a:bodyPr>
          <a:lstStyle/>
          <a:p>
            <a:endParaRPr lang="fr-FR" dirty="0"/>
          </a:p>
        </p:txBody>
      </p:sp>
      <p:sp>
        <p:nvSpPr>
          <p:cNvPr id="27" name="ZoneTexte 26">
            <a:extLst>
              <a:ext uri="{FF2B5EF4-FFF2-40B4-BE49-F238E27FC236}">
                <a16:creationId xmlns:a16="http://schemas.microsoft.com/office/drawing/2014/main" id="{3134846A-7C13-BF99-98E8-DB28AD4A2843}"/>
              </a:ext>
            </a:extLst>
          </p:cNvPr>
          <p:cNvSpPr txBox="1"/>
          <p:nvPr/>
        </p:nvSpPr>
        <p:spPr>
          <a:xfrm>
            <a:off x="6002329" y="4581129"/>
            <a:ext cx="1089952" cy="360040"/>
          </a:xfrm>
          <a:prstGeom prst="rect">
            <a:avLst/>
          </a:prstGeom>
          <a:noFill/>
          <a:ln w="28575">
            <a:solidFill>
              <a:srgbClr val="C00000"/>
            </a:solidFill>
          </a:ln>
        </p:spPr>
        <p:txBody>
          <a:bodyPr wrap="square" rtlCol="0">
            <a:spAutoFit/>
          </a:bodyPr>
          <a:lstStyle/>
          <a:p>
            <a:endParaRPr lang="fr-FR" dirty="0"/>
          </a:p>
        </p:txBody>
      </p:sp>
      <p:sp>
        <p:nvSpPr>
          <p:cNvPr id="28" name="ZoneTexte 27">
            <a:extLst>
              <a:ext uri="{FF2B5EF4-FFF2-40B4-BE49-F238E27FC236}">
                <a16:creationId xmlns:a16="http://schemas.microsoft.com/office/drawing/2014/main" id="{E064DB5F-5C97-34F3-4D0F-B2BA513FCE00}"/>
              </a:ext>
            </a:extLst>
          </p:cNvPr>
          <p:cNvSpPr txBox="1"/>
          <p:nvPr/>
        </p:nvSpPr>
        <p:spPr>
          <a:xfrm>
            <a:off x="7569696" y="4309352"/>
            <a:ext cx="1440160" cy="1569660"/>
          </a:xfrm>
          <a:prstGeom prst="rect">
            <a:avLst/>
          </a:prstGeom>
          <a:solidFill>
            <a:schemeClr val="bg1">
              <a:lumMod val="85000"/>
            </a:schemeClr>
          </a:solidFill>
        </p:spPr>
        <p:txBody>
          <a:bodyPr wrap="square" rtlCol="0">
            <a:spAutoFit/>
          </a:bodyPr>
          <a:lstStyle/>
          <a:p>
            <a:r>
              <a:rPr lang="fr-FR" sz="1600" dirty="0"/>
              <a:t>Les clés d’appariement sont affichées dans ce champs</a:t>
            </a:r>
          </a:p>
        </p:txBody>
      </p:sp>
      <p:cxnSp>
        <p:nvCxnSpPr>
          <p:cNvPr id="30" name="Connecteur droit avec flèche 29">
            <a:extLst>
              <a:ext uri="{FF2B5EF4-FFF2-40B4-BE49-F238E27FC236}">
                <a16:creationId xmlns:a16="http://schemas.microsoft.com/office/drawing/2014/main" id="{B8DCB86E-B90D-F556-4A79-291F71E02A86}"/>
              </a:ext>
            </a:extLst>
          </p:cNvPr>
          <p:cNvCxnSpPr>
            <a:cxnSpLocks/>
            <a:endCxn id="27" idx="3"/>
          </p:cNvCxnSpPr>
          <p:nvPr/>
        </p:nvCxnSpPr>
        <p:spPr>
          <a:xfrm flipH="1">
            <a:off x="7092281" y="4761149"/>
            <a:ext cx="47741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D73F2027-5A07-78F1-7E60-7DCDB348DDCF}"/>
              </a:ext>
            </a:extLst>
          </p:cNvPr>
          <p:cNvSpPr txBox="1"/>
          <p:nvPr/>
        </p:nvSpPr>
        <p:spPr>
          <a:xfrm>
            <a:off x="4529376" y="3487806"/>
            <a:ext cx="1066265" cy="1606376"/>
          </a:xfrm>
          <a:prstGeom prst="rect">
            <a:avLst/>
          </a:prstGeom>
          <a:noFill/>
          <a:ln w="28575">
            <a:solidFill>
              <a:srgbClr val="C00000"/>
            </a:solidFill>
          </a:ln>
        </p:spPr>
        <p:txBody>
          <a:bodyPr wrap="square" rtlCol="0">
            <a:spAutoFit/>
          </a:bodyPr>
          <a:lstStyle/>
          <a:p>
            <a:endParaRPr lang="fr-FR" dirty="0"/>
          </a:p>
        </p:txBody>
      </p:sp>
    </p:spTree>
    <p:extLst>
      <p:ext uri="{BB962C8B-B14F-4D97-AF65-F5344CB8AC3E}">
        <p14:creationId xmlns:p14="http://schemas.microsoft.com/office/powerpoint/2010/main" val="178015344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1" dur="500"/>
                                        <p:tgtEl>
                                          <p:spTgt spid="15">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left)">
                                      <p:cBhvr>
                                        <p:cTn id="31" dur="500"/>
                                        <p:tgtEl>
                                          <p:spTgt spid="5">
                                            <p:txEl>
                                              <p:pRg st="3" end="3"/>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1" y="982535"/>
            <a:ext cx="8905725" cy="400794"/>
          </a:xfrm>
        </p:spPr>
        <p:txBody>
          <a:bodyPr>
            <a:noAutofit/>
          </a:bodyPr>
          <a:lstStyle/>
          <a:p>
            <a:pPr marL="88900" algn="l" defTabSz="363538">
              <a:spcBef>
                <a:spcPts val="300"/>
              </a:spcBef>
              <a:spcAft>
                <a:spcPts val="300"/>
              </a:spcAft>
            </a:pPr>
            <a:r>
              <a:rPr lang="fr-FR" sz="2400" dirty="0"/>
              <a:t>5. Labélisation des données</a:t>
            </a:r>
          </a:p>
        </p:txBody>
      </p:sp>
      <p:sp>
        <p:nvSpPr>
          <p:cNvPr id="3" name="Content Placeholder 2"/>
          <p:cNvSpPr>
            <a:spLocks noGrp="1"/>
          </p:cNvSpPr>
          <p:nvPr>
            <p:ph idx="1"/>
          </p:nvPr>
        </p:nvSpPr>
        <p:spPr>
          <a:xfrm>
            <a:off x="38835" y="1341047"/>
            <a:ext cx="9143999" cy="1224136"/>
          </a:xfrm>
        </p:spPr>
        <p:txBody>
          <a:bodyPr>
            <a:normAutofit/>
          </a:bodyPr>
          <a:lstStyle/>
          <a:p>
            <a:pPr marL="0" indent="0">
              <a:buNone/>
            </a:pPr>
            <a:r>
              <a:rPr lang="fr-FR" sz="2000" dirty="0"/>
              <a:t>On peut soit labéliser une variable ou les modalités d’une variable. La labélisation permet de mieux comprendre les données de la base.</a:t>
            </a:r>
          </a:p>
          <a:p>
            <a:pPr marL="0" indent="0">
              <a:buNone/>
            </a:pPr>
            <a:r>
              <a:rPr lang="fr-FR" sz="2000" b="1" dirty="0">
                <a:solidFill>
                  <a:schemeClr val="accent6">
                    <a:lumMod val="50000"/>
                  </a:schemeClr>
                </a:solidFill>
              </a:rPr>
              <a:t>Cas de figure :</a:t>
            </a:r>
          </a:p>
          <a:p>
            <a:pPr marL="0" indent="0">
              <a:buNone/>
            </a:pPr>
            <a:endParaRPr lang="fr-FR" sz="2200" b="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25</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graphicFrame>
        <p:nvGraphicFramePr>
          <p:cNvPr id="15" name="Tableau 14">
            <a:extLst>
              <a:ext uri="{FF2B5EF4-FFF2-40B4-BE49-F238E27FC236}">
                <a16:creationId xmlns:a16="http://schemas.microsoft.com/office/drawing/2014/main" id="{DAFD055A-6F3C-25DC-1890-66C0AB0F6ADF}"/>
              </a:ext>
            </a:extLst>
          </p:cNvPr>
          <p:cNvGraphicFramePr>
            <a:graphicFrameLocks noGrp="1"/>
          </p:cNvGraphicFramePr>
          <p:nvPr>
            <p:extLst>
              <p:ext uri="{D42A27DB-BD31-4B8C-83A1-F6EECF244321}">
                <p14:modId xmlns:p14="http://schemas.microsoft.com/office/powerpoint/2010/main" val="787811398"/>
              </p:ext>
            </p:extLst>
          </p:nvPr>
        </p:nvGraphicFramePr>
        <p:xfrm>
          <a:off x="104131" y="2612580"/>
          <a:ext cx="3963813" cy="1409700"/>
        </p:xfrm>
        <a:graphic>
          <a:graphicData uri="http://schemas.openxmlformats.org/drawingml/2006/table">
            <a:tbl>
              <a:tblPr firstRow="1">
                <a:tableStyleId>{5C22544A-7EE6-4342-B048-85BDC9FD1C3A}</a:tableStyleId>
              </a:tblPr>
              <a:tblGrid>
                <a:gridCol w="596900">
                  <a:extLst>
                    <a:ext uri="{9D8B030D-6E8A-4147-A177-3AD203B41FA5}">
                      <a16:colId xmlns:a16="http://schemas.microsoft.com/office/drawing/2014/main" val="333009710"/>
                    </a:ext>
                  </a:extLst>
                </a:gridCol>
                <a:gridCol w="1155700">
                  <a:extLst>
                    <a:ext uri="{9D8B030D-6E8A-4147-A177-3AD203B41FA5}">
                      <a16:colId xmlns:a16="http://schemas.microsoft.com/office/drawing/2014/main" val="446779664"/>
                    </a:ext>
                  </a:extLst>
                </a:gridCol>
                <a:gridCol w="727075">
                  <a:extLst>
                    <a:ext uri="{9D8B030D-6E8A-4147-A177-3AD203B41FA5}">
                      <a16:colId xmlns:a16="http://schemas.microsoft.com/office/drawing/2014/main" val="2660909519"/>
                    </a:ext>
                  </a:extLst>
                </a:gridCol>
                <a:gridCol w="1111250">
                  <a:extLst>
                    <a:ext uri="{9D8B030D-6E8A-4147-A177-3AD203B41FA5}">
                      <a16:colId xmlns:a16="http://schemas.microsoft.com/office/drawing/2014/main" val="3682969381"/>
                    </a:ext>
                  </a:extLst>
                </a:gridCol>
                <a:gridCol w="372888">
                  <a:extLst>
                    <a:ext uri="{9D8B030D-6E8A-4147-A177-3AD203B41FA5}">
                      <a16:colId xmlns:a16="http://schemas.microsoft.com/office/drawing/2014/main" val="1165799436"/>
                    </a:ext>
                  </a:extLst>
                </a:gridCol>
              </a:tblGrid>
              <a:tr h="184150">
                <a:tc>
                  <a:txBody>
                    <a:bodyPr/>
                    <a:lstStyle/>
                    <a:p>
                      <a:pPr algn="l" fontAlgn="ctr"/>
                      <a:r>
                        <a:rPr lang="fr-FR" sz="2000" b="1" u="none" strike="noStrike" dirty="0">
                          <a:effectLst/>
                        </a:rPr>
                        <a:t>q1</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q2</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q3</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q4</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q5</a:t>
                      </a:r>
                      <a:endParaRPr lang="fr-FR"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2119992"/>
                  </a:ext>
                </a:extLst>
              </a:tr>
              <a:tr h="184150">
                <a:tc>
                  <a:txBody>
                    <a:bodyPr/>
                    <a:lstStyle/>
                    <a:p>
                      <a:pPr algn="l" fontAlgn="ctr"/>
                      <a:r>
                        <a:rPr lang="fr-FR" sz="1400" u="none" strike="noStrike" dirty="0">
                          <a:effectLst/>
                        </a:rPr>
                        <a:t>Idi</a:t>
                      </a:r>
                      <a:endParaRPr lang="fr-FR" sz="1400" b="0"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fr-FR" sz="1400" u="none" strike="noStrike" dirty="0">
                          <a:effectLst/>
                        </a:rPr>
                        <a:t>Moussa</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fr-FR" sz="1400" u="none" strike="noStrike" dirty="0">
                          <a:effectLst/>
                        </a:rPr>
                        <a:t>Masculin</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fr-FR" sz="1400" u="none" strike="noStrike">
                          <a:effectLst/>
                        </a:rPr>
                        <a:t>Aucun niveau</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fr-FR" sz="1400" u="none" strike="noStrike" dirty="0">
                          <a:effectLst/>
                        </a:rPr>
                        <a:t>55</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402437"/>
                  </a:ext>
                </a:extLst>
              </a:tr>
              <a:tr h="184150">
                <a:tc>
                  <a:txBody>
                    <a:bodyPr/>
                    <a:lstStyle/>
                    <a:p>
                      <a:pPr algn="l" fontAlgn="ctr"/>
                      <a:r>
                        <a:rPr lang="fr-FR" sz="1400" u="none" strike="noStrike">
                          <a:effectLst/>
                        </a:rPr>
                        <a:t>Kaka</a:t>
                      </a:r>
                      <a:endParaRPr lang="fr-FR" sz="14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a:effectLst/>
                        </a:rPr>
                        <a:t>Moctar</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dirty="0">
                          <a:effectLst/>
                        </a:rPr>
                        <a:t>Masculin</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dirty="0">
                          <a:effectLst/>
                        </a:rPr>
                        <a:t>Primaire</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fr-FR" sz="1400" u="none" strike="noStrike" dirty="0">
                          <a:effectLst/>
                        </a:rPr>
                        <a:t>22</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98549"/>
                  </a:ext>
                </a:extLst>
              </a:tr>
              <a:tr h="184150">
                <a:tc>
                  <a:txBody>
                    <a:bodyPr/>
                    <a:lstStyle/>
                    <a:p>
                      <a:pPr algn="l" fontAlgn="ctr"/>
                      <a:r>
                        <a:rPr lang="fr-FR" sz="1400" u="none" strike="noStrike">
                          <a:effectLst/>
                        </a:rPr>
                        <a:t>Fati</a:t>
                      </a:r>
                      <a:endParaRPr lang="fr-FR" sz="14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a:effectLst/>
                        </a:rPr>
                        <a:t>Souley</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a:effectLst/>
                        </a:rPr>
                        <a:t>Féminin</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a:effectLst/>
                        </a:rPr>
                        <a:t>Secondaire</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fr-FR" sz="1400" u="none" strike="noStrike" dirty="0">
                          <a:effectLst/>
                        </a:rPr>
                        <a:t>25</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179528"/>
                  </a:ext>
                </a:extLst>
              </a:tr>
              <a:tr h="184150">
                <a:tc>
                  <a:txBody>
                    <a:bodyPr/>
                    <a:lstStyle/>
                    <a:p>
                      <a:pPr algn="l" fontAlgn="ctr"/>
                      <a:r>
                        <a:rPr lang="fr-FR" sz="1400" u="none" strike="noStrike">
                          <a:effectLst/>
                        </a:rPr>
                        <a:t>Abdou</a:t>
                      </a:r>
                      <a:endParaRPr lang="fr-FR" sz="14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a:effectLst/>
                        </a:rPr>
                        <a:t>Kadri</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a:effectLst/>
                        </a:rPr>
                        <a:t>Masculin</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r-FR" sz="1400" u="none" strike="noStrike">
                          <a:effectLst/>
                        </a:rPr>
                        <a:t>Supérieur</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fr-FR" sz="1400" u="none" strike="noStrike" dirty="0">
                          <a:effectLst/>
                        </a:rPr>
                        <a:t>10</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999053"/>
                  </a:ext>
                </a:extLst>
              </a:tr>
              <a:tr h="184150">
                <a:tc>
                  <a:txBody>
                    <a:bodyPr/>
                    <a:lstStyle/>
                    <a:p>
                      <a:pPr algn="l" fontAlgn="ctr"/>
                      <a:r>
                        <a:rPr lang="fr-FR" sz="1400" u="none" strike="noStrike">
                          <a:effectLst/>
                        </a:rPr>
                        <a:t>Rouki</a:t>
                      </a:r>
                      <a:endParaRPr lang="fr-FR" sz="14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fr-FR" sz="1400" u="none" strike="noStrike">
                          <a:effectLst/>
                        </a:rPr>
                        <a:t>Tondi</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fr-FR" sz="1400" u="none" strike="noStrike">
                          <a:effectLst/>
                        </a:rPr>
                        <a:t>Féminin</a:t>
                      </a:r>
                      <a:endParaRPr lang="fr-FR"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fr-FR" sz="1400" u="none" strike="noStrike" dirty="0">
                          <a:effectLst/>
                        </a:rPr>
                        <a:t>Aucun niveau</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fr-FR" sz="1400" u="none" strike="noStrike" dirty="0">
                          <a:effectLst/>
                        </a:rPr>
                        <a:t>14</a:t>
                      </a:r>
                      <a:endParaRPr lang="fr-FR"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7611039"/>
                  </a:ext>
                </a:extLst>
              </a:tr>
            </a:tbl>
          </a:graphicData>
        </a:graphic>
      </p:graphicFrame>
      <p:graphicFrame>
        <p:nvGraphicFramePr>
          <p:cNvPr id="17" name="Tableau 16">
            <a:extLst>
              <a:ext uri="{FF2B5EF4-FFF2-40B4-BE49-F238E27FC236}">
                <a16:creationId xmlns:a16="http://schemas.microsoft.com/office/drawing/2014/main" id="{44489539-150D-12EF-DF68-9B87F5E3A598}"/>
              </a:ext>
            </a:extLst>
          </p:cNvPr>
          <p:cNvGraphicFramePr>
            <a:graphicFrameLocks noGrp="1"/>
          </p:cNvGraphicFramePr>
          <p:nvPr>
            <p:extLst>
              <p:ext uri="{D42A27DB-BD31-4B8C-83A1-F6EECF244321}">
                <p14:modId xmlns:p14="http://schemas.microsoft.com/office/powerpoint/2010/main" val="1195152705"/>
              </p:ext>
            </p:extLst>
          </p:nvPr>
        </p:nvGraphicFramePr>
        <p:xfrm>
          <a:off x="0" y="4195755"/>
          <a:ext cx="4808809" cy="2238698"/>
        </p:xfrm>
        <a:graphic>
          <a:graphicData uri="http://schemas.openxmlformats.org/drawingml/2006/table">
            <a:tbl>
              <a:tblPr firstRow="1">
                <a:tableStyleId>{5C22544A-7EE6-4342-B048-85BDC9FD1C3A}</a:tableStyleId>
              </a:tblPr>
              <a:tblGrid>
                <a:gridCol w="575278">
                  <a:extLst>
                    <a:ext uri="{9D8B030D-6E8A-4147-A177-3AD203B41FA5}">
                      <a16:colId xmlns:a16="http://schemas.microsoft.com/office/drawing/2014/main" val="4011975829"/>
                    </a:ext>
                  </a:extLst>
                </a:gridCol>
                <a:gridCol w="2225840">
                  <a:extLst>
                    <a:ext uri="{9D8B030D-6E8A-4147-A177-3AD203B41FA5}">
                      <a16:colId xmlns:a16="http://schemas.microsoft.com/office/drawing/2014/main" val="170299644"/>
                    </a:ext>
                  </a:extLst>
                </a:gridCol>
                <a:gridCol w="2007691">
                  <a:extLst>
                    <a:ext uri="{9D8B030D-6E8A-4147-A177-3AD203B41FA5}">
                      <a16:colId xmlns:a16="http://schemas.microsoft.com/office/drawing/2014/main" val="1141984751"/>
                    </a:ext>
                  </a:extLst>
                </a:gridCol>
              </a:tblGrid>
              <a:tr h="487368">
                <a:tc>
                  <a:txBody>
                    <a:bodyPr/>
                    <a:lstStyle/>
                    <a:p>
                      <a:pPr algn="l" fontAlgn="ctr"/>
                      <a:r>
                        <a:rPr lang="fr-FR" sz="1600" b="1" u="none" strike="noStrike" dirty="0">
                          <a:effectLst/>
                        </a:rPr>
                        <a:t>Sexe</a:t>
                      </a:r>
                      <a:endParaRPr lang="fr-F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1600" b="1" u="none" strike="noStrike" dirty="0" err="1">
                          <a:effectLst/>
                        </a:rPr>
                        <a:t>NiveauInstruction</a:t>
                      </a:r>
                      <a:endParaRPr lang="fr-F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1600" b="1" u="none" strike="noStrike" dirty="0" err="1">
                          <a:effectLst/>
                        </a:rPr>
                        <a:t>StatutMatrimonial</a:t>
                      </a:r>
                      <a:endParaRPr lang="fr-FR" sz="16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15111024"/>
                  </a:ext>
                </a:extLst>
              </a:tr>
              <a:tr h="217198">
                <a:tc>
                  <a:txBody>
                    <a:bodyPr/>
                    <a:lstStyle/>
                    <a:p>
                      <a:pPr algn="ctr" fontAlgn="b"/>
                      <a:r>
                        <a:rPr lang="fr-FR" sz="1600" b="1" u="none" strike="noStrike" dirty="0">
                          <a:effectLst/>
                        </a:rPr>
                        <a:t>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a:effectLst/>
                        </a:rPr>
                        <a:t>0</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dirty="0">
                          <a:effectLst/>
                        </a:rPr>
                        <a:t>1</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34143483"/>
                  </a:ext>
                </a:extLst>
              </a:tr>
              <a:tr h="217198">
                <a:tc>
                  <a:txBody>
                    <a:bodyPr/>
                    <a:lstStyle/>
                    <a:p>
                      <a:pPr algn="ctr" fontAlgn="b"/>
                      <a:r>
                        <a:rPr lang="fr-FR" sz="1600" b="1" u="none" strike="noStrike">
                          <a:effectLst/>
                        </a:rPr>
                        <a:t>2</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dirty="0">
                          <a:effectLst/>
                        </a:rPr>
                        <a:t>1</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a:effectLst/>
                        </a:rPr>
                        <a:t>2</a:t>
                      </a:r>
                      <a:endParaRPr lang="fr-FR" sz="16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1044341"/>
                  </a:ext>
                </a:extLst>
              </a:tr>
              <a:tr h="217198">
                <a:tc>
                  <a:txBody>
                    <a:bodyPr/>
                    <a:lstStyle/>
                    <a:p>
                      <a:pPr algn="ctr" fontAlgn="b"/>
                      <a:r>
                        <a:rPr lang="fr-FR" sz="1600" b="1" u="none" strike="noStrike">
                          <a:effectLst/>
                        </a:rPr>
                        <a:t>1</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dirty="0">
                          <a:effectLst/>
                        </a:rPr>
                        <a:t>3</a:t>
                      </a:r>
                      <a:endParaRPr lang="fr-FR"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a:effectLst/>
                        </a:rPr>
                        <a:t>3</a:t>
                      </a:r>
                      <a:endParaRPr lang="fr-FR" sz="16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6760408"/>
                  </a:ext>
                </a:extLst>
              </a:tr>
              <a:tr h="217198">
                <a:tc>
                  <a:txBody>
                    <a:bodyPr/>
                    <a:lstStyle/>
                    <a:p>
                      <a:pPr algn="ctr" fontAlgn="b"/>
                      <a:r>
                        <a:rPr lang="fr-FR" sz="1600" b="1" u="none" strike="noStrike">
                          <a:effectLst/>
                        </a:rPr>
                        <a:t>2</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a:effectLst/>
                        </a:rPr>
                        <a:t>2</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dirty="0">
                          <a:effectLst/>
                        </a:rPr>
                        <a:t>4</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0663614"/>
                  </a:ext>
                </a:extLst>
              </a:tr>
              <a:tr h="217198">
                <a:tc>
                  <a:txBody>
                    <a:bodyPr/>
                    <a:lstStyle/>
                    <a:p>
                      <a:pPr algn="ctr" fontAlgn="b"/>
                      <a:r>
                        <a:rPr lang="fr-FR" sz="1600" b="1" u="none" strike="noStrike">
                          <a:effectLst/>
                        </a:rPr>
                        <a:t>2</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a:effectLst/>
                        </a:rPr>
                        <a:t>1</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dirty="0">
                          <a:effectLst/>
                        </a:rPr>
                        <a:t>1</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3141328"/>
                  </a:ext>
                </a:extLst>
              </a:tr>
              <a:tr h="217198">
                <a:tc>
                  <a:txBody>
                    <a:bodyPr/>
                    <a:lstStyle/>
                    <a:p>
                      <a:pPr algn="ctr" fontAlgn="b"/>
                      <a:r>
                        <a:rPr lang="fr-FR" sz="1600" b="1" u="none" strike="noStrike">
                          <a:effectLst/>
                        </a:rPr>
                        <a:t>2</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a:effectLst/>
                        </a:rPr>
                        <a:t>2</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dirty="0">
                          <a:effectLst/>
                        </a:rPr>
                        <a:t>2</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684673"/>
                  </a:ext>
                </a:extLst>
              </a:tr>
              <a:tr h="217198">
                <a:tc>
                  <a:txBody>
                    <a:bodyPr/>
                    <a:lstStyle/>
                    <a:p>
                      <a:pPr algn="ctr" fontAlgn="b"/>
                      <a:r>
                        <a:rPr lang="fr-FR" sz="1600" b="1" u="none" strike="noStrike">
                          <a:effectLst/>
                        </a:rPr>
                        <a:t>2</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a:effectLst/>
                        </a:rPr>
                        <a:t>0</a:t>
                      </a:r>
                      <a:endParaRPr lang="fr-F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fr-FR" sz="1600" b="1" u="none" strike="noStrike" dirty="0">
                          <a:effectLst/>
                        </a:rPr>
                        <a:t>3</a:t>
                      </a:r>
                      <a:endParaRPr lang="fr-FR"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9895402"/>
                  </a:ext>
                </a:extLst>
              </a:tr>
            </a:tbl>
          </a:graphicData>
        </a:graphic>
      </p:graphicFrame>
      <p:cxnSp>
        <p:nvCxnSpPr>
          <p:cNvPr id="21" name="Connecteur droit avec flèche 20">
            <a:extLst>
              <a:ext uri="{FF2B5EF4-FFF2-40B4-BE49-F238E27FC236}">
                <a16:creationId xmlns:a16="http://schemas.microsoft.com/office/drawing/2014/main" id="{384529A7-443D-D6FD-7EDD-CBA9118DA387}"/>
              </a:ext>
            </a:extLst>
          </p:cNvPr>
          <p:cNvCxnSpPr>
            <a:cxnSpLocks/>
          </p:cNvCxnSpPr>
          <p:nvPr/>
        </p:nvCxnSpPr>
        <p:spPr>
          <a:xfrm>
            <a:off x="4038143" y="2780928"/>
            <a:ext cx="160622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AD503F77-1418-4F5E-0646-60B966C7B056}"/>
              </a:ext>
            </a:extLst>
          </p:cNvPr>
          <p:cNvSpPr txBox="1"/>
          <p:nvPr/>
        </p:nvSpPr>
        <p:spPr>
          <a:xfrm>
            <a:off x="5614358" y="2410972"/>
            <a:ext cx="3395498" cy="646331"/>
          </a:xfrm>
          <a:prstGeom prst="rect">
            <a:avLst/>
          </a:prstGeom>
          <a:solidFill>
            <a:schemeClr val="bg1">
              <a:lumMod val="85000"/>
            </a:schemeClr>
          </a:solidFill>
        </p:spPr>
        <p:txBody>
          <a:bodyPr wrap="square" rtlCol="0">
            <a:spAutoFit/>
          </a:bodyPr>
          <a:lstStyle/>
          <a:p>
            <a:r>
              <a:rPr lang="fr-FR" b="1" dirty="0"/>
              <a:t>Difficile de comprendre les données à partir des labelles </a:t>
            </a:r>
          </a:p>
        </p:txBody>
      </p:sp>
      <p:cxnSp>
        <p:nvCxnSpPr>
          <p:cNvPr id="26" name="Connecteur droit avec flèche 25">
            <a:extLst>
              <a:ext uri="{FF2B5EF4-FFF2-40B4-BE49-F238E27FC236}">
                <a16:creationId xmlns:a16="http://schemas.microsoft.com/office/drawing/2014/main" id="{F5D48540-F4D0-7897-F579-A288B469A72E}"/>
              </a:ext>
            </a:extLst>
          </p:cNvPr>
          <p:cNvCxnSpPr>
            <a:cxnSpLocks/>
          </p:cNvCxnSpPr>
          <p:nvPr/>
        </p:nvCxnSpPr>
        <p:spPr>
          <a:xfrm>
            <a:off x="4841257" y="5096841"/>
            <a:ext cx="83291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705A707C-570F-7BFA-1BFF-B2F8CB987B7A}"/>
              </a:ext>
            </a:extLst>
          </p:cNvPr>
          <p:cNvSpPr txBox="1"/>
          <p:nvPr/>
        </p:nvSpPr>
        <p:spPr>
          <a:xfrm>
            <a:off x="5706620" y="4437941"/>
            <a:ext cx="3395498" cy="1754326"/>
          </a:xfrm>
          <a:prstGeom prst="rect">
            <a:avLst/>
          </a:prstGeom>
          <a:solidFill>
            <a:schemeClr val="bg1">
              <a:lumMod val="85000"/>
            </a:schemeClr>
          </a:solidFill>
        </p:spPr>
        <p:txBody>
          <a:bodyPr wrap="square" rtlCol="0">
            <a:spAutoFit/>
          </a:bodyPr>
          <a:lstStyle/>
          <a:p>
            <a:r>
              <a:rPr lang="fr-FR" b="1" dirty="0"/>
              <a:t>Difficile de comprendre les données à partir des micro-données.</a:t>
            </a:r>
          </a:p>
          <a:p>
            <a:r>
              <a:rPr lang="fr-FR" b="1" dirty="0"/>
              <a:t>Pour la variable Sexe on ne pas savoir ce que signifie le 1 et le 2</a:t>
            </a:r>
          </a:p>
        </p:txBody>
      </p:sp>
    </p:spTree>
    <p:extLst>
      <p:ext uri="{BB962C8B-B14F-4D97-AF65-F5344CB8AC3E}">
        <p14:creationId xmlns:p14="http://schemas.microsoft.com/office/powerpoint/2010/main" val="35102384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35" y="1341047"/>
            <a:ext cx="9143999" cy="1477328"/>
          </a:xfrm>
        </p:spPr>
        <p:txBody>
          <a:bodyPr>
            <a:normAutofit/>
          </a:bodyPr>
          <a:lstStyle/>
          <a:p>
            <a:pPr marL="0" indent="0">
              <a:buNone/>
            </a:pPr>
            <a:r>
              <a:rPr lang="fr-FR" sz="2000" dirty="0"/>
              <a:t>On peut soit labéliser une variable ou les modalités d’une variable. La labélisation permet de mieux comprendre les données de la base.</a:t>
            </a:r>
          </a:p>
          <a:p>
            <a:pPr marL="0" indent="0">
              <a:buNone/>
            </a:pPr>
            <a:r>
              <a:rPr lang="fr-FR" sz="2000" b="1" dirty="0">
                <a:solidFill>
                  <a:schemeClr val="accent6">
                    <a:lumMod val="50000"/>
                  </a:schemeClr>
                </a:solidFill>
              </a:rPr>
              <a:t>Méthode sur SPSS :</a:t>
            </a:r>
          </a:p>
          <a:p>
            <a:pPr marL="0" indent="0">
              <a:buNone/>
            </a:pPr>
            <a:r>
              <a:rPr lang="fr-FR" sz="2000" dirty="0"/>
              <a:t>Cliquez sur </a:t>
            </a:r>
            <a:r>
              <a:rPr lang="fr-FR" sz="2000" b="1" dirty="0">
                <a:solidFill>
                  <a:schemeClr val="accent6">
                    <a:lumMod val="50000"/>
                  </a:schemeClr>
                </a:solidFill>
              </a:rPr>
              <a:t>Vue des variables </a:t>
            </a:r>
          </a:p>
          <a:p>
            <a:pPr marL="0" indent="0">
              <a:buNone/>
            </a:pPr>
            <a:endParaRPr lang="fr-FR" sz="2000" b="1" dirty="0">
              <a:solidFill>
                <a:schemeClr val="accent6">
                  <a:lumMod val="50000"/>
                </a:schemeClr>
              </a:solidFill>
            </a:endParaRPr>
          </a:p>
          <a:p>
            <a:pPr marL="0" indent="0">
              <a:buNone/>
            </a:pPr>
            <a:endParaRPr lang="fr-FR" sz="2200" b="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
        <p:nvSpPr>
          <p:cNvPr id="7" name="ZoneTexte 6">
            <a:extLst>
              <a:ext uri="{FF2B5EF4-FFF2-40B4-BE49-F238E27FC236}">
                <a16:creationId xmlns:a16="http://schemas.microsoft.com/office/drawing/2014/main" id="{E6D03472-B6C2-B678-4C37-0C12A2FC0694}"/>
              </a:ext>
            </a:extLst>
          </p:cNvPr>
          <p:cNvSpPr txBox="1"/>
          <p:nvPr/>
        </p:nvSpPr>
        <p:spPr>
          <a:xfrm>
            <a:off x="38836" y="2818375"/>
            <a:ext cx="4250722" cy="923330"/>
          </a:xfrm>
          <a:prstGeom prst="rect">
            <a:avLst/>
          </a:prstGeom>
          <a:solidFill>
            <a:schemeClr val="bg1">
              <a:lumMod val="85000"/>
            </a:schemeClr>
          </a:solidFill>
        </p:spPr>
        <p:txBody>
          <a:bodyPr wrap="square" rtlCol="0">
            <a:spAutoFit/>
          </a:bodyPr>
          <a:lstStyle/>
          <a:p>
            <a:r>
              <a:rPr lang="fr-FR" dirty="0"/>
              <a:t>Dans </a:t>
            </a:r>
            <a:r>
              <a:rPr lang="fr-FR" b="1" dirty="0"/>
              <a:t>Libellé</a:t>
            </a:r>
            <a:r>
              <a:rPr lang="fr-FR" dirty="0"/>
              <a:t>, cliquez sur la cellule correspondant à la variable nommée </a:t>
            </a:r>
            <a:r>
              <a:rPr lang="fr-FR" b="1" dirty="0" err="1"/>
              <a:t>FlagNCHS</a:t>
            </a:r>
            <a:r>
              <a:rPr lang="fr-FR" dirty="0"/>
              <a:t> pour modifier son label</a:t>
            </a:r>
          </a:p>
        </p:txBody>
      </p:sp>
      <p:sp>
        <p:nvSpPr>
          <p:cNvPr id="14" name="ZoneTexte 13">
            <a:extLst>
              <a:ext uri="{FF2B5EF4-FFF2-40B4-BE49-F238E27FC236}">
                <a16:creationId xmlns:a16="http://schemas.microsoft.com/office/drawing/2014/main" id="{1DEE2130-3B1F-0767-9772-4CA2500801F1}"/>
              </a:ext>
            </a:extLst>
          </p:cNvPr>
          <p:cNvSpPr txBox="1"/>
          <p:nvPr/>
        </p:nvSpPr>
        <p:spPr>
          <a:xfrm>
            <a:off x="5046294" y="2513425"/>
            <a:ext cx="3815263" cy="1200329"/>
          </a:xfrm>
          <a:prstGeom prst="rect">
            <a:avLst/>
          </a:prstGeom>
          <a:solidFill>
            <a:schemeClr val="bg1">
              <a:lumMod val="85000"/>
            </a:schemeClr>
          </a:solidFill>
        </p:spPr>
        <p:txBody>
          <a:bodyPr wrap="square" rtlCol="0">
            <a:spAutoFit/>
          </a:bodyPr>
          <a:lstStyle/>
          <a:p>
            <a:r>
              <a:rPr lang="fr-FR" dirty="0"/>
              <a:t>Dans </a:t>
            </a:r>
            <a:r>
              <a:rPr lang="fr-FR" b="1" dirty="0"/>
              <a:t>Valeurs</a:t>
            </a:r>
            <a:r>
              <a:rPr lang="fr-FR" dirty="0"/>
              <a:t>, cliquez sur la cellule correspondant à la variable catégorielle </a:t>
            </a:r>
            <a:r>
              <a:rPr lang="fr-FR" b="1" dirty="0" err="1"/>
              <a:t>FlagNCHS</a:t>
            </a:r>
            <a:r>
              <a:rPr lang="fr-FR" dirty="0"/>
              <a:t> pour donner un label à ses modalités</a:t>
            </a:r>
          </a:p>
        </p:txBody>
      </p:sp>
      <p:pic>
        <p:nvPicPr>
          <p:cNvPr id="29" name="Image 28">
            <a:extLst>
              <a:ext uri="{FF2B5EF4-FFF2-40B4-BE49-F238E27FC236}">
                <a16:creationId xmlns:a16="http://schemas.microsoft.com/office/drawing/2014/main" id="{03AADFDA-2672-C0EE-467D-6E49FF078E91}"/>
              </a:ext>
            </a:extLst>
          </p:cNvPr>
          <p:cNvPicPr>
            <a:picLocks noChangeAspect="1"/>
          </p:cNvPicPr>
          <p:nvPr/>
        </p:nvPicPr>
        <p:blipFill>
          <a:blip r:embed="rId5"/>
          <a:stretch>
            <a:fillRect/>
          </a:stretch>
        </p:blipFill>
        <p:spPr>
          <a:xfrm>
            <a:off x="-29487" y="4525386"/>
            <a:ext cx="9144000" cy="1917476"/>
          </a:xfrm>
          <a:prstGeom prst="rect">
            <a:avLst/>
          </a:prstGeom>
        </p:spPr>
      </p:pic>
      <p:cxnSp>
        <p:nvCxnSpPr>
          <p:cNvPr id="30" name="Connecteur droit avec flèche 29">
            <a:extLst>
              <a:ext uri="{FF2B5EF4-FFF2-40B4-BE49-F238E27FC236}">
                <a16:creationId xmlns:a16="http://schemas.microsoft.com/office/drawing/2014/main" id="{F9B5044B-DC7D-ABEB-5ABC-98DBA3B35928}"/>
              </a:ext>
            </a:extLst>
          </p:cNvPr>
          <p:cNvCxnSpPr>
            <a:cxnSpLocks/>
          </p:cNvCxnSpPr>
          <p:nvPr/>
        </p:nvCxnSpPr>
        <p:spPr>
          <a:xfrm>
            <a:off x="2571238" y="3741705"/>
            <a:ext cx="1064658" cy="206355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5EB8935A-2D79-F490-6C58-D9E8EFD3AB57}"/>
              </a:ext>
            </a:extLst>
          </p:cNvPr>
          <p:cNvCxnSpPr>
            <a:cxnSpLocks/>
          </p:cNvCxnSpPr>
          <p:nvPr/>
        </p:nvCxnSpPr>
        <p:spPr>
          <a:xfrm flipH="1">
            <a:off x="4610834" y="3741705"/>
            <a:ext cx="825264" cy="206355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1497F2D3-C198-2505-EC5F-815E5DCCA120}"/>
              </a:ext>
            </a:extLst>
          </p:cNvPr>
          <p:cNvSpPr txBox="1">
            <a:spLocks/>
          </p:cNvSpPr>
          <p:nvPr/>
        </p:nvSpPr>
        <p:spPr>
          <a:xfrm>
            <a:off x="104131" y="982535"/>
            <a:ext cx="8905725" cy="4007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algn="l" defTabSz="363538">
              <a:spcBef>
                <a:spcPts val="300"/>
              </a:spcBef>
              <a:spcAft>
                <a:spcPts val="300"/>
              </a:spcAft>
            </a:pPr>
            <a:r>
              <a:rPr lang="fr-FR" sz="2400" dirty="0"/>
              <a:t>5. Labélisation des données</a:t>
            </a:r>
          </a:p>
        </p:txBody>
      </p:sp>
    </p:spTree>
    <p:extLst>
      <p:ext uri="{BB962C8B-B14F-4D97-AF65-F5344CB8AC3E}">
        <p14:creationId xmlns:p14="http://schemas.microsoft.com/office/powerpoint/2010/main" val="26516790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38" y="1319845"/>
            <a:ext cx="8694527" cy="417340"/>
          </a:xfrm>
        </p:spPr>
        <p:txBody>
          <a:bodyPr>
            <a:normAutofit fontScale="90000"/>
          </a:bodyPr>
          <a:lstStyle/>
          <a:p>
            <a:pPr marL="88900" algn="just" defTabSz="363538">
              <a:spcBef>
                <a:spcPts val="300"/>
              </a:spcBef>
              <a:spcAft>
                <a:spcPts val="300"/>
              </a:spcAft>
            </a:pPr>
            <a:r>
              <a:rPr lang="fr-FR" sz="2400" dirty="0"/>
              <a:t>6. Transformation et création des variables</a:t>
            </a:r>
          </a:p>
        </p:txBody>
      </p:sp>
      <p:sp>
        <p:nvSpPr>
          <p:cNvPr id="3" name="Content Placeholder 2"/>
          <p:cNvSpPr>
            <a:spLocks noGrp="1"/>
          </p:cNvSpPr>
          <p:nvPr>
            <p:ph idx="1"/>
          </p:nvPr>
        </p:nvSpPr>
        <p:spPr>
          <a:xfrm>
            <a:off x="326359" y="1962536"/>
            <a:ext cx="8568951" cy="4248472"/>
          </a:xfrm>
        </p:spPr>
        <p:txBody>
          <a:bodyPr>
            <a:noAutofit/>
          </a:bodyPr>
          <a:lstStyle/>
          <a:p>
            <a:pPr marL="0" indent="0" algn="just">
              <a:buNone/>
            </a:pPr>
            <a:r>
              <a:rPr lang="fr-CI" sz="2200" b="1" dirty="0">
                <a:solidFill>
                  <a:schemeClr val="accent6">
                    <a:lumMod val="50000"/>
                  </a:schemeClr>
                </a:solidFill>
                <a:cs typeface="Times New Roman" panose="02020603050405020304" pitchFamily="18" charset="0"/>
              </a:rPr>
              <a:t>Transformer les données</a:t>
            </a:r>
            <a:endParaRPr lang="fr-FR" sz="2200" b="1" dirty="0">
              <a:solidFill>
                <a:schemeClr val="accent6">
                  <a:lumMod val="50000"/>
                </a:schemeClr>
              </a:solidFill>
              <a:cs typeface="Times New Roman" panose="02020603050405020304" pitchFamily="18" charset="0"/>
            </a:endParaRPr>
          </a:p>
          <a:p>
            <a:pPr marL="0" indent="0" algn="just">
              <a:buNone/>
            </a:pPr>
            <a:r>
              <a:rPr lang="fr-FR" sz="2200" dirty="0">
                <a:cs typeface="Times New Roman" panose="02020603050405020304" pitchFamily="18" charset="0"/>
              </a:rPr>
              <a:t>Le logiciel SPSS permet certaines procédures de transformation :</a:t>
            </a:r>
          </a:p>
          <a:p>
            <a:pPr>
              <a:buFont typeface="Wingdings" panose="05000000000000000000" pitchFamily="2" charset="2"/>
              <a:buChar char="§"/>
            </a:pPr>
            <a:r>
              <a:rPr lang="fr-FR" sz="2200" b="1" dirty="0">
                <a:solidFill>
                  <a:schemeClr val="accent1">
                    <a:lumMod val="75000"/>
                  </a:schemeClr>
                </a:solidFill>
                <a:cs typeface="Times New Roman" panose="02020603050405020304" pitchFamily="18" charset="0"/>
              </a:rPr>
              <a:t>Créer une nouvelle variable à partir d’une formule de calcul</a:t>
            </a:r>
            <a:r>
              <a:rPr lang="fr-FR" sz="2200" dirty="0">
                <a:cs typeface="Times New Roman" panose="02020603050405020304" pitchFamily="18" charset="0"/>
              </a:rPr>
              <a:t>, faisant intervenir un ou plusieurs paramètres (calculer des scores d’échelle, des sous échelle ; centrer et réduire une variable, etc.)</a:t>
            </a:r>
          </a:p>
          <a:p>
            <a:pPr>
              <a:buFont typeface="Wingdings" panose="05000000000000000000" pitchFamily="2" charset="2"/>
              <a:buChar char="§"/>
            </a:pPr>
            <a:r>
              <a:rPr lang="fr-FR" sz="2200" dirty="0">
                <a:cs typeface="Times New Roman" panose="02020603050405020304" pitchFamily="18" charset="0"/>
              </a:rPr>
              <a:t>Changer la présentation des données d’une variable, en regroupant certaines valeurs d’une ou des variables cela s’appelle </a:t>
            </a:r>
            <a:r>
              <a:rPr lang="fr-FR" sz="2200" b="1" dirty="0">
                <a:cs typeface="Times New Roman" panose="02020603050405020304" pitchFamily="18" charset="0"/>
              </a:rPr>
              <a:t>« </a:t>
            </a:r>
            <a:r>
              <a:rPr lang="fr-FR" sz="2200" b="1" dirty="0">
                <a:solidFill>
                  <a:schemeClr val="accent3">
                    <a:lumMod val="50000"/>
                  </a:schemeClr>
                </a:solidFill>
                <a:cs typeface="Times New Roman" panose="02020603050405020304" pitchFamily="18" charset="0"/>
              </a:rPr>
              <a:t>Recodage</a:t>
            </a:r>
            <a:r>
              <a:rPr lang="fr-FR" sz="2200" b="1" dirty="0">
                <a:solidFill>
                  <a:srgbClr val="00B050"/>
                </a:solidFill>
                <a:cs typeface="Times New Roman" panose="02020603050405020304" pitchFamily="18" charset="0"/>
              </a:rPr>
              <a:t> </a:t>
            </a:r>
            <a:r>
              <a:rPr lang="fr-FR" sz="2200" b="1" dirty="0">
                <a:cs typeface="Times New Roman" panose="02020603050405020304" pitchFamily="18" charset="0"/>
              </a:rPr>
              <a:t>»</a:t>
            </a:r>
            <a:endParaRPr lang="fr-FR" sz="2200" dirty="0">
              <a:cs typeface="Times New Roman" panose="02020603050405020304" pitchFamily="18" charset="0"/>
            </a:endParaRPr>
          </a:p>
          <a:p>
            <a:pPr marL="0" indent="0">
              <a:spcBef>
                <a:spcPts val="1800"/>
              </a:spcBef>
              <a:buNone/>
            </a:pPr>
            <a:r>
              <a:rPr lang="fr-FR" sz="2200" b="1" i="1" dirty="0">
                <a:cs typeface="Times New Roman" panose="02020603050405020304" pitchFamily="18" charset="0"/>
              </a:rPr>
              <a:t>D’autres procédures de transformation sont disponibles également sous SPSS</a:t>
            </a:r>
          </a:p>
          <a:p>
            <a:pPr marL="0" indent="0" algn="just">
              <a:lnSpc>
                <a:spcPct val="120000"/>
              </a:lnSpc>
              <a:buNone/>
            </a:pPr>
            <a:endParaRPr lang="fr-FR" sz="22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Tree>
    <p:extLst>
      <p:ext uri="{BB962C8B-B14F-4D97-AF65-F5344CB8AC3E}">
        <p14:creationId xmlns:p14="http://schemas.microsoft.com/office/powerpoint/2010/main" val="86369956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6792"/>
            <a:ext cx="4572000" cy="4752528"/>
          </a:xfrm>
        </p:spPr>
        <p:txBody>
          <a:bodyPr>
            <a:noAutofit/>
          </a:bodyPr>
          <a:lstStyle/>
          <a:p>
            <a:pPr marL="0" indent="0" algn="just">
              <a:buNone/>
            </a:pPr>
            <a:r>
              <a:rPr lang="fr-CI" sz="2000" b="1" dirty="0">
                <a:solidFill>
                  <a:schemeClr val="accent6">
                    <a:lumMod val="50000"/>
                  </a:schemeClr>
                </a:solidFill>
                <a:cs typeface="Times New Roman" panose="02020603050405020304" pitchFamily="18" charset="0"/>
              </a:rPr>
              <a:t>Construire les indicateurs</a:t>
            </a:r>
          </a:p>
          <a:p>
            <a:pPr marL="0" indent="0" algn="just">
              <a:buNone/>
            </a:pPr>
            <a:r>
              <a:rPr lang="fr-FR" sz="2000" b="1" dirty="0">
                <a:solidFill>
                  <a:srgbClr val="00B0F0"/>
                </a:solidFill>
                <a:cs typeface="Times New Roman" panose="02020603050405020304" pitchFamily="18" charset="0"/>
              </a:rPr>
              <a:t>Créer une variable à partir de plusieurs variables via une formule</a:t>
            </a:r>
          </a:p>
          <a:p>
            <a:pPr marL="0" indent="0" algn="just">
              <a:buNone/>
            </a:pPr>
            <a:endParaRPr lang="fr-FR" sz="2000" b="1" dirty="0">
              <a:solidFill>
                <a:srgbClr val="00B0F0"/>
              </a:solidFill>
              <a:cs typeface="Times New Roman" panose="02020603050405020304" pitchFamily="18" charset="0"/>
            </a:endParaRPr>
          </a:p>
          <a:p>
            <a:pPr marL="0" indent="0" algn="just">
              <a:buNone/>
            </a:pPr>
            <a:r>
              <a:rPr lang="fr-FR" sz="1600" dirty="0">
                <a:cs typeface="Times New Roman" panose="02020603050405020304" pitchFamily="18" charset="0"/>
              </a:rPr>
              <a:t>Pour créer une variable à partir d’une formule :</a:t>
            </a:r>
          </a:p>
          <a:p>
            <a:pPr algn="just">
              <a:buFont typeface="Wingdings" panose="05000000000000000000" pitchFamily="2" charset="2"/>
              <a:buChar char="§"/>
            </a:pPr>
            <a:r>
              <a:rPr lang="fr-FR" sz="1600" dirty="0">
                <a:cs typeface="Times New Roman" panose="02020603050405020304" pitchFamily="18" charset="0"/>
              </a:rPr>
              <a:t>Cliquez sur </a:t>
            </a:r>
            <a:r>
              <a:rPr lang="fr-FR" sz="1600" b="1" dirty="0">
                <a:solidFill>
                  <a:schemeClr val="accent1">
                    <a:lumMod val="50000"/>
                  </a:schemeClr>
                </a:solidFill>
                <a:cs typeface="Times New Roman" panose="02020603050405020304" pitchFamily="18" charset="0"/>
              </a:rPr>
              <a:t>Transformer</a:t>
            </a:r>
            <a:r>
              <a:rPr lang="fr-FR" sz="1600" dirty="0">
                <a:cs typeface="Times New Roman" panose="02020603050405020304" pitchFamily="18" charset="0"/>
              </a:rPr>
              <a:t> &gt; Calculer la variable</a:t>
            </a:r>
          </a:p>
          <a:p>
            <a:pPr marL="0" indent="0" algn="just">
              <a:buNone/>
            </a:pPr>
            <a:endParaRPr lang="fr-FR" sz="1600" dirty="0">
              <a:cs typeface="Times New Roman" panose="02020603050405020304" pitchFamily="18" charset="0"/>
            </a:endParaRPr>
          </a:p>
          <a:p>
            <a:pPr algn="just">
              <a:buFont typeface="Wingdings" panose="05000000000000000000" pitchFamily="2" charset="2"/>
              <a:buChar char="§"/>
            </a:pPr>
            <a:r>
              <a:rPr lang="fr-FR" sz="1600" dirty="0">
                <a:cs typeface="Times New Roman" panose="02020603050405020304" pitchFamily="18" charset="0"/>
              </a:rPr>
              <a:t>Dans le champs </a:t>
            </a:r>
            <a:r>
              <a:rPr lang="fr-FR" sz="1600" b="1" dirty="0">
                <a:solidFill>
                  <a:schemeClr val="accent1">
                    <a:lumMod val="50000"/>
                  </a:schemeClr>
                </a:solidFill>
                <a:cs typeface="Times New Roman" panose="02020603050405020304" pitchFamily="18" charset="0"/>
              </a:rPr>
              <a:t>Variable cible </a:t>
            </a:r>
            <a:r>
              <a:rPr lang="fr-FR" sz="1600" dirty="0">
                <a:cs typeface="Times New Roman" panose="02020603050405020304" pitchFamily="18" charset="0"/>
              </a:rPr>
              <a:t>: écrivez le nom de la nouvelle variable</a:t>
            </a:r>
          </a:p>
          <a:p>
            <a:pPr marL="0" indent="0" algn="just">
              <a:buNone/>
            </a:pPr>
            <a:endParaRPr lang="fr-FR" sz="1600" dirty="0">
              <a:cs typeface="Times New Roman" panose="02020603050405020304" pitchFamily="18" charset="0"/>
            </a:endParaRPr>
          </a:p>
          <a:p>
            <a:pPr algn="just">
              <a:buFont typeface="Wingdings" panose="05000000000000000000" pitchFamily="2" charset="2"/>
              <a:buChar char="§"/>
            </a:pPr>
            <a:r>
              <a:rPr lang="fr-FR" sz="1600" dirty="0">
                <a:cs typeface="Times New Roman" panose="02020603050405020304" pitchFamily="18" charset="0"/>
              </a:rPr>
              <a:t>Dans le champs </a:t>
            </a:r>
            <a:r>
              <a:rPr lang="fr-FR" sz="1600" b="1" dirty="0">
                <a:solidFill>
                  <a:schemeClr val="accent1">
                    <a:lumMod val="50000"/>
                  </a:schemeClr>
                </a:solidFill>
                <a:cs typeface="Times New Roman" panose="02020603050405020304" pitchFamily="18" charset="0"/>
              </a:rPr>
              <a:t>Expression numériques </a:t>
            </a:r>
            <a:r>
              <a:rPr lang="fr-FR" sz="1600" dirty="0">
                <a:cs typeface="Times New Roman" panose="02020603050405020304" pitchFamily="18" charset="0"/>
              </a:rPr>
              <a:t>: écrivez l’opération mathématique </a:t>
            </a:r>
          </a:p>
          <a:p>
            <a:pPr marL="0" indent="0" algn="just">
              <a:buNone/>
            </a:pPr>
            <a:endParaRPr lang="fr-FR" sz="1600" dirty="0">
              <a:cs typeface="Times New Roman" panose="02020603050405020304" pitchFamily="18" charset="0"/>
            </a:endParaRPr>
          </a:p>
          <a:p>
            <a:pPr algn="just">
              <a:buFont typeface="Wingdings" panose="05000000000000000000" pitchFamily="2" charset="2"/>
              <a:buChar char="§"/>
            </a:pPr>
            <a:r>
              <a:rPr lang="fr-FR" sz="1600" dirty="0">
                <a:cs typeface="Times New Roman" panose="02020603050405020304" pitchFamily="18" charset="0"/>
              </a:rPr>
              <a:t>Dans le champs </a:t>
            </a:r>
            <a:r>
              <a:rPr lang="fr-FR" sz="1600" b="1" dirty="0">
                <a:solidFill>
                  <a:schemeClr val="accent1">
                    <a:lumMod val="50000"/>
                  </a:schemeClr>
                </a:solidFill>
                <a:cs typeface="Times New Roman" panose="02020603050405020304" pitchFamily="18" charset="0"/>
              </a:rPr>
              <a:t>Groupe de fonctions </a:t>
            </a:r>
            <a:r>
              <a:rPr lang="fr-FR" sz="1600" dirty="0">
                <a:cs typeface="Times New Roman" panose="02020603050405020304" pitchFamily="18" charset="0"/>
              </a:rPr>
              <a:t>: choisissez la fonction mathématique </a:t>
            </a:r>
          </a:p>
          <a:p>
            <a:pPr marL="0" indent="0" algn="just">
              <a:buNone/>
            </a:pPr>
            <a:endParaRPr lang="fr-FR" sz="22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5" name="Image 4">
            <a:extLst>
              <a:ext uri="{FF2B5EF4-FFF2-40B4-BE49-F238E27FC236}">
                <a16:creationId xmlns:a16="http://schemas.microsoft.com/office/drawing/2014/main" id="{C5454B1E-A79A-C39D-9C54-68D63E58402F}"/>
              </a:ext>
            </a:extLst>
          </p:cNvPr>
          <p:cNvPicPr>
            <a:picLocks noChangeAspect="1"/>
          </p:cNvPicPr>
          <p:nvPr/>
        </p:nvPicPr>
        <p:blipFill rotWithShape="1">
          <a:blip r:embed="rId5"/>
          <a:srcRect b="21919"/>
          <a:stretch/>
        </p:blipFill>
        <p:spPr>
          <a:xfrm>
            <a:off x="5940152" y="846444"/>
            <a:ext cx="2861321" cy="2012036"/>
          </a:xfrm>
          <a:prstGeom prst="rect">
            <a:avLst/>
          </a:prstGeom>
        </p:spPr>
      </p:pic>
      <p:pic>
        <p:nvPicPr>
          <p:cNvPr id="7" name="Image 6">
            <a:extLst>
              <a:ext uri="{FF2B5EF4-FFF2-40B4-BE49-F238E27FC236}">
                <a16:creationId xmlns:a16="http://schemas.microsoft.com/office/drawing/2014/main" id="{98D8E249-B3DA-193C-BE0A-395A16865A64}"/>
              </a:ext>
            </a:extLst>
          </p:cNvPr>
          <p:cNvPicPr>
            <a:picLocks noChangeAspect="1"/>
          </p:cNvPicPr>
          <p:nvPr/>
        </p:nvPicPr>
        <p:blipFill>
          <a:blip r:embed="rId6"/>
          <a:stretch>
            <a:fillRect/>
          </a:stretch>
        </p:blipFill>
        <p:spPr>
          <a:xfrm>
            <a:off x="4653468" y="3019830"/>
            <a:ext cx="4430858" cy="3433505"/>
          </a:xfrm>
          <a:prstGeom prst="rect">
            <a:avLst/>
          </a:prstGeom>
        </p:spPr>
      </p:pic>
      <p:sp>
        <p:nvSpPr>
          <p:cNvPr id="16" name="Title 1">
            <a:extLst>
              <a:ext uri="{FF2B5EF4-FFF2-40B4-BE49-F238E27FC236}">
                <a16:creationId xmlns:a16="http://schemas.microsoft.com/office/drawing/2014/main" id="{6BB0232D-0660-273F-E5D2-61607AC4FA5C}"/>
              </a:ext>
            </a:extLst>
          </p:cNvPr>
          <p:cNvSpPr>
            <a:spLocks noGrp="1"/>
          </p:cNvSpPr>
          <p:nvPr>
            <p:ph type="title"/>
          </p:nvPr>
        </p:nvSpPr>
        <p:spPr>
          <a:xfrm>
            <a:off x="1" y="1043046"/>
            <a:ext cx="6084167" cy="417340"/>
          </a:xfrm>
        </p:spPr>
        <p:txBody>
          <a:bodyPr>
            <a:normAutofit fontScale="90000"/>
          </a:bodyPr>
          <a:lstStyle/>
          <a:p>
            <a:pPr marL="88900" algn="just" defTabSz="363538">
              <a:spcBef>
                <a:spcPts val="300"/>
              </a:spcBef>
              <a:spcAft>
                <a:spcPts val="300"/>
              </a:spcAft>
            </a:pPr>
            <a:r>
              <a:rPr lang="fr-FR" sz="2400" dirty="0"/>
              <a:t>6. Transformation et création des variables</a:t>
            </a:r>
          </a:p>
        </p:txBody>
      </p:sp>
    </p:spTree>
    <p:extLst>
      <p:ext uri="{BB962C8B-B14F-4D97-AF65-F5344CB8AC3E}">
        <p14:creationId xmlns:p14="http://schemas.microsoft.com/office/powerpoint/2010/main" val="339446413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9" dur="500"/>
                                        <p:tgtEl>
                                          <p:spTgt spid="3">
                                            <p:txEl>
                                              <p:pRg st="10" end="10"/>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18794"/>
            <a:ext cx="4863820" cy="5206549"/>
          </a:xfrm>
        </p:spPr>
        <p:txBody>
          <a:bodyPr>
            <a:noAutofit/>
          </a:bodyPr>
          <a:lstStyle/>
          <a:p>
            <a:pPr marL="0" indent="0" algn="just">
              <a:buNone/>
            </a:pPr>
            <a:r>
              <a:rPr lang="fr-CI" sz="2000" b="1" dirty="0">
                <a:solidFill>
                  <a:srgbClr val="00B0F0"/>
                </a:solidFill>
                <a:cs typeface="Times New Roman" panose="02020603050405020304" pitchFamily="18" charset="0"/>
              </a:rPr>
              <a:t>Recoder les variables</a:t>
            </a:r>
            <a:endParaRPr lang="fr-FR" sz="2000" b="1" dirty="0">
              <a:solidFill>
                <a:srgbClr val="00B0F0"/>
              </a:solidFill>
              <a:cs typeface="Times New Roman" panose="02020603050405020304" pitchFamily="18" charset="0"/>
            </a:endParaRPr>
          </a:p>
          <a:p>
            <a:pPr marL="0" indent="0" algn="just">
              <a:buNone/>
            </a:pPr>
            <a:r>
              <a:rPr lang="fr-FR" sz="2000" dirty="0">
                <a:cs typeface="Times New Roman" panose="02020603050405020304" pitchFamily="18" charset="0"/>
              </a:rPr>
              <a:t>Pour recoder les valeurs d’une variable :</a:t>
            </a:r>
          </a:p>
          <a:p>
            <a:pPr lvl="0">
              <a:buFont typeface="Wingdings" panose="05000000000000000000" pitchFamily="2" charset="2"/>
              <a:buChar char="ü"/>
            </a:pPr>
            <a:r>
              <a:rPr lang="fr-FR" sz="1800" dirty="0">
                <a:cs typeface="Times New Roman" panose="02020603050405020304" pitchFamily="18" charset="0"/>
              </a:rPr>
              <a:t>Sélectionner </a:t>
            </a:r>
            <a:r>
              <a:rPr lang="fr-FR" sz="1800" b="1" dirty="0">
                <a:solidFill>
                  <a:schemeClr val="accent2">
                    <a:lumMod val="50000"/>
                  </a:schemeClr>
                </a:solidFill>
                <a:cs typeface="Times New Roman" panose="02020603050405020304" pitchFamily="18" charset="0"/>
              </a:rPr>
              <a:t>Transformer &gt; Création de variables </a:t>
            </a:r>
          </a:p>
          <a:p>
            <a:pPr marL="0" lvl="0" indent="0">
              <a:buNone/>
            </a:pPr>
            <a:r>
              <a:rPr lang="fr-FR" sz="2000" dirty="0">
                <a:cs typeface="Times New Roman" panose="02020603050405020304" pitchFamily="18" charset="0"/>
              </a:rPr>
              <a:t>Sélectionner les variables que vous désirez recoder. </a:t>
            </a:r>
            <a:r>
              <a:rPr lang="fr-FR" sz="2000" i="1" dirty="0">
                <a:cs typeface="Times New Roman" panose="02020603050405020304" pitchFamily="18" charset="0"/>
              </a:rPr>
              <a:t>Si vous sélectionnez plusieurs variables, elles doivent être du même type (numérique ou alphanumérique)</a:t>
            </a:r>
            <a:r>
              <a:rPr lang="fr-FR" sz="2000" dirty="0">
                <a:cs typeface="Times New Roman" panose="02020603050405020304" pitchFamily="18" charset="0"/>
              </a:rPr>
              <a:t> ;</a:t>
            </a:r>
          </a:p>
          <a:p>
            <a:pPr lvl="0">
              <a:buFont typeface="Wingdings" panose="05000000000000000000" pitchFamily="2" charset="2"/>
              <a:buChar char="ü"/>
            </a:pPr>
            <a:r>
              <a:rPr lang="fr-FR" sz="2000" dirty="0">
                <a:cs typeface="Times New Roman" panose="02020603050405020304" pitchFamily="18" charset="0"/>
              </a:rPr>
              <a:t>Dans </a:t>
            </a:r>
            <a:r>
              <a:rPr lang="fr-FR" sz="1800" b="1" dirty="0">
                <a:solidFill>
                  <a:schemeClr val="accent2">
                    <a:lumMod val="50000"/>
                  </a:schemeClr>
                </a:solidFill>
                <a:cs typeface="Times New Roman" panose="02020603050405020304" pitchFamily="18" charset="0"/>
              </a:rPr>
              <a:t>Nom</a:t>
            </a:r>
            <a:r>
              <a:rPr lang="fr-FR" sz="2000" dirty="0">
                <a:cs typeface="Times New Roman" panose="02020603050405020304" pitchFamily="18" charset="0"/>
              </a:rPr>
              <a:t> : saisissez le nom de la nouvelle variable</a:t>
            </a:r>
          </a:p>
          <a:p>
            <a:pPr lvl="0">
              <a:buFont typeface="Wingdings" panose="05000000000000000000" pitchFamily="2" charset="2"/>
              <a:buChar char="ü"/>
            </a:pPr>
            <a:r>
              <a:rPr lang="fr-FR" sz="2000" dirty="0">
                <a:cs typeface="Times New Roman" panose="02020603050405020304" pitchFamily="18" charset="0"/>
              </a:rPr>
              <a:t>Dans </a:t>
            </a:r>
            <a:r>
              <a:rPr lang="fr-FR" sz="1800" b="1" dirty="0">
                <a:solidFill>
                  <a:schemeClr val="accent2">
                    <a:lumMod val="50000"/>
                  </a:schemeClr>
                </a:solidFill>
                <a:cs typeface="Times New Roman" panose="02020603050405020304" pitchFamily="18" charset="0"/>
              </a:rPr>
              <a:t>Libellé</a:t>
            </a:r>
            <a:r>
              <a:rPr lang="fr-FR" sz="2000" dirty="0">
                <a:cs typeface="Times New Roman" panose="02020603050405020304" pitchFamily="18" charset="0"/>
              </a:rPr>
              <a:t> : saisissez le libellé de la nouvelle variable</a:t>
            </a:r>
          </a:p>
          <a:p>
            <a:pPr lvl="0">
              <a:buFont typeface="Wingdings" panose="05000000000000000000" pitchFamily="2" charset="2"/>
              <a:buChar char="ü"/>
            </a:pPr>
            <a:r>
              <a:rPr lang="fr-FR" sz="1800" dirty="0">
                <a:cs typeface="Times New Roman" panose="02020603050405020304" pitchFamily="18" charset="0"/>
              </a:rPr>
              <a:t>Cliquer sur </a:t>
            </a:r>
            <a:r>
              <a:rPr lang="fr-FR" sz="1800" b="1" dirty="0">
                <a:solidFill>
                  <a:schemeClr val="accent2">
                    <a:lumMod val="50000"/>
                  </a:schemeClr>
                </a:solidFill>
                <a:cs typeface="Times New Roman" panose="02020603050405020304" pitchFamily="18" charset="0"/>
              </a:rPr>
              <a:t>Anciennes et nouvelles valeurs</a:t>
            </a:r>
            <a:r>
              <a:rPr lang="fr-FR" sz="1800" b="1" dirty="0">
                <a:solidFill>
                  <a:srgbClr val="00B050"/>
                </a:solidFill>
                <a:cs typeface="Times New Roman" panose="02020603050405020304" pitchFamily="18" charset="0"/>
              </a:rPr>
              <a:t> </a:t>
            </a:r>
            <a:r>
              <a:rPr lang="fr-FR" sz="1800" dirty="0">
                <a:cs typeface="Times New Roman" panose="02020603050405020304" pitchFamily="18" charset="0"/>
              </a:rPr>
              <a:t>et spécifier comment recoder les valeurs.</a:t>
            </a:r>
          </a:p>
          <a:p>
            <a:pPr marL="0" indent="0" algn="just">
              <a:lnSpc>
                <a:spcPct val="120000"/>
              </a:lnSpc>
              <a:buNone/>
            </a:pPr>
            <a:endParaRPr lang="fr-FR" sz="20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29</a:t>
            </a:fld>
            <a:endParaRPr lang="fr-FR"/>
          </a:p>
        </p:txBody>
      </p:sp>
      <p:sp>
        <p:nvSpPr>
          <p:cNvPr id="13" name="Content Placeholder 4"/>
          <p:cNvSpPr>
            <a:spLocks noGrp="1"/>
          </p:cNvSpPr>
          <p:nvPr>
            <p:ph sz="quarter" idx="13"/>
          </p:nvPr>
        </p:nvSpPr>
        <p:spPr>
          <a:xfrm>
            <a:off x="2267744" y="48556"/>
            <a:ext cx="5832648" cy="636538"/>
          </a:xfrm>
        </p:spPr>
        <p:txBody>
          <a:bodyPr/>
          <a:lstStyle/>
          <a:p>
            <a:pPr marL="0" indent="0"/>
            <a:r>
              <a:rPr lang="fr-CI" sz="2400" cap="small" dirty="0"/>
              <a:t>Introduction au traitement des données</a:t>
            </a:r>
            <a:endParaRPr lang="fr-FR" sz="2400" cap="small" dirty="0"/>
          </a:p>
        </p:txBody>
      </p:sp>
      <p:pic>
        <p:nvPicPr>
          <p:cNvPr id="16" name="Image 15">
            <a:extLst>
              <a:ext uri="{FF2B5EF4-FFF2-40B4-BE49-F238E27FC236}">
                <a16:creationId xmlns:a16="http://schemas.microsoft.com/office/drawing/2014/main" id="{7D08479E-ACBD-F200-5AA9-442E8B454F46}"/>
              </a:ext>
            </a:extLst>
          </p:cNvPr>
          <p:cNvPicPr>
            <a:picLocks noChangeAspect="1"/>
          </p:cNvPicPr>
          <p:nvPr/>
        </p:nvPicPr>
        <p:blipFill>
          <a:blip r:embed="rId3"/>
          <a:stretch>
            <a:fillRect/>
          </a:stretch>
        </p:blipFill>
        <p:spPr>
          <a:xfrm>
            <a:off x="5319339" y="1288940"/>
            <a:ext cx="3137061" cy="2140060"/>
          </a:xfrm>
          <a:prstGeom prst="rect">
            <a:avLst/>
          </a:prstGeom>
        </p:spPr>
      </p:pic>
      <p:pic>
        <p:nvPicPr>
          <p:cNvPr id="18" name="Image 17">
            <a:extLst>
              <a:ext uri="{FF2B5EF4-FFF2-40B4-BE49-F238E27FC236}">
                <a16:creationId xmlns:a16="http://schemas.microsoft.com/office/drawing/2014/main" id="{321509C0-C4BA-B367-A918-BAD8F3E9F5E3}"/>
              </a:ext>
            </a:extLst>
          </p:cNvPr>
          <p:cNvPicPr>
            <a:picLocks noChangeAspect="1"/>
          </p:cNvPicPr>
          <p:nvPr/>
        </p:nvPicPr>
        <p:blipFill>
          <a:blip r:embed="rId4"/>
          <a:stretch>
            <a:fillRect/>
          </a:stretch>
        </p:blipFill>
        <p:spPr>
          <a:xfrm>
            <a:off x="4734326" y="3835632"/>
            <a:ext cx="4409674" cy="2427849"/>
          </a:xfrm>
          <a:prstGeom prst="rect">
            <a:avLst/>
          </a:prstGeom>
        </p:spPr>
      </p:pic>
      <p:sp>
        <p:nvSpPr>
          <p:cNvPr id="7" name="Title 1">
            <a:extLst>
              <a:ext uri="{FF2B5EF4-FFF2-40B4-BE49-F238E27FC236}">
                <a16:creationId xmlns:a16="http://schemas.microsoft.com/office/drawing/2014/main" id="{7504D089-3D37-BA70-D9CF-E022B7A019CB}"/>
              </a:ext>
            </a:extLst>
          </p:cNvPr>
          <p:cNvSpPr>
            <a:spLocks noGrp="1"/>
          </p:cNvSpPr>
          <p:nvPr>
            <p:ph type="title"/>
          </p:nvPr>
        </p:nvSpPr>
        <p:spPr>
          <a:xfrm>
            <a:off x="-98045" y="874949"/>
            <a:ext cx="6038198" cy="417340"/>
          </a:xfrm>
        </p:spPr>
        <p:txBody>
          <a:bodyPr>
            <a:normAutofit fontScale="90000"/>
          </a:bodyPr>
          <a:lstStyle/>
          <a:p>
            <a:pPr marL="88900" algn="just" defTabSz="363538">
              <a:spcBef>
                <a:spcPts val="300"/>
              </a:spcBef>
              <a:spcAft>
                <a:spcPts val="300"/>
              </a:spcAft>
            </a:pPr>
            <a:r>
              <a:rPr lang="fr-FR" sz="2400" dirty="0"/>
              <a:t>6. Transformation et création des variables</a:t>
            </a:r>
          </a:p>
        </p:txBody>
      </p:sp>
      <p:sp>
        <p:nvSpPr>
          <p:cNvPr id="2" name="ZoneTexte 1">
            <a:extLst>
              <a:ext uri="{FF2B5EF4-FFF2-40B4-BE49-F238E27FC236}">
                <a16:creationId xmlns:a16="http://schemas.microsoft.com/office/drawing/2014/main" id="{8AA8AAEE-AFC6-1C79-0829-8D131C875B3C}"/>
              </a:ext>
            </a:extLst>
          </p:cNvPr>
          <p:cNvSpPr txBox="1"/>
          <p:nvPr/>
        </p:nvSpPr>
        <p:spPr>
          <a:xfrm>
            <a:off x="8100392" y="4293096"/>
            <a:ext cx="909464" cy="648072"/>
          </a:xfrm>
          <a:prstGeom prst="rect">
            <a:avLst/>
          </a:prstGeom>
          <a:noFill/>
          <a:ln w="28575">
            <a:solidFill>
              <a:srgbClr val="C00000"/>
            </a:solidFill>
          </a:ln>
        </p:spPr>
        <p:txBody>
          <a:bodyPr wrap="square" rtlCol="0">
            <a:spAutoFit/>
          </a:bodyPr>
          <a:lstStyle/>
          <a:p>
            <a:endParaRPr lang="fr-FR" dirty="0"/>
          </a:p>
        </p:txBody>
      </p:sp>
      <p:cxnSp>
        <p:nvCxnSpPr>
          <p:cNvPr id="6" name="Connecteur droit avec flèche 5">
            <a:extLst>
              <a:ext uri="{FF2B5EF4-FFF2-40B4-BE49-F238E27FC236}">
                <a16:creationId xmlns:a16="http://schemas.microsoft.com/office/drawing/2014/main" id="{A7B865EA-8B9D-E014-32D9-DE3FAE265D71}"/>
              </a:ext>
            </a:extLst>
          </p:cNvPr>
          <p:cNvCxnSpPr>
            <a:cxnSpLocks/>
          </p:cNvCxnSpPr>
          <p:nvPr/>
        </p:nvCxnSpPr>
        <p:spPr>
          <a:xfrm>
            <a:off x="8316416" y="3842991"/>
            <a:ext cx="72008" cy="4501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0EE2D4-C8A7-372E-F0DB-795CB8F82264}"/>
              </a:ext>
            </a:extLst>
          </p:cNvPr>
          <p:cNvSpPr txBox="1"/>
          <p:nvPr/>
        </p:nvSpPr>
        <p:spPr>
          <a:xfrm>
            <a:off x="4441515" y="3508583"/>
            <a:ext cx="4702485" cy="327049"/>
          </a:xfrm>
          <a:prstGeom prst="rect">
            <a:avLst/>
          </a:prstGeom>
          <a:solidFill>
            <a:schemeClr val="bg1">
              <a:lumMod val="85000"/>
            </a:schemeClr>
          </a:solidFill>
        </p:spPr>
        <p:txBody>
          <a:bodyPr wrap="square" rtlCol="0">
            <a:spAutoFit/>
          </a:bodyPr>
          <a:lstStyle/>
          <a:p>
            <a:r>
              <a:rPr lang="fr-FR" sz="1500" dirty="0"/>
              <a:t>Saisissez le nom et le libellé de la nouvelle variable</a:t>
            </a:r>
          </a:p>
        </p:txBody>
      </p:sp>
    </p:spTree>
    <p:extLst>
      <p:ext uri="{BB962C8B-B14F-4D97-AF65-F5344CB8AC3E}">
        <p14:creationId xmlns:p14="http://schemas.microsoft.com/office/powerpoint/2010/main" val="51079079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a:t>
            </a:fld>
            <a:endParaRPr lang="fr-FR"/>
          </a:p>
        </p:txBody>
      </p:sp>
      <p:sp>
        <p:nvSpPr>
          <p:cNvPr id="5" name="ZoneTexte 4"/>
          <p:cNvSpPr txBox="1"/>
          <p:nvPr/>
        </p:nvSpPr>
        <p:spPr>
          <a:xfrm>
            <a:off x="2195735" y="116632"/>
            <a:ext cx="4787677" cy="461665"/>
          </a:xfrm>
          <a:prstGeom prst="rect">
            <a:avLst/>
          </a:prstGeom>
          <a:noFill/>
        </p:spPr>
        <p:txBody>
          <a:bodyPr wrap="square" rtlCol="0">
            <a:spAutoFit/>
          </a:bodyPr>
          <a:lstStyle/>
          <a:p>
            <a:r>
              <a:rPr lang="fr-FR" sz="2400" b="1" dirty="0">
                <a:solidFill>
                  <a:schemeClr val="bg1"/>
                </a:solidFill>
              </a:rPr>
              <a:t>PLAN DE LA PRESENTATION</a:t>
            </a:r>
          </a:p>
        </p:txBody>
      </p:sp>
      <p:sp>
        <p:nvSpPr>
          <p:cNvPr id="6" name="ZoneTexte 5"/>
          <p:cNvSpPr txBox="1"/>
          <p:nvPr/>
        </p:nvSpPr>
        <p:spPr>
          <a:xfrm>
            <a:off x="179512" y="1109484"/>
            <a:ext cx="8640960" cy="1692771"/>
          </a:xfrm>
          <a:prstGeom prst="rect">
            <a:avLst/>
          </a:prstGeom>
          <a:noFill/>
        </p:spPr>
        <p:txBody>
          <a:bodyPr wrap="square" rtlCol="0">
            <a:spAutoFit/>
          </a:bodyPr>
          <a:lstStyle/>
          <a:p>
            <a:pPr marL="88900" defTabSz="363538">
              <a:spcBef>
                <a:spcPts val="600"/>
              </a:spcBef>
              <a:spcAft>
                <a:spcPts val="600"/>
              </a:spcAft>
            </a:pPr>
            <a:r>
              <a:rPr lang="fr-CI" sz="2800" b="1" dirty="0">
                <a:solidFill>
                  <a:schemeClr val="accent3">
                    <a:lumMod val="50000"/>
                  </a:schemeClr>
                </a:solidFill>
              </a:rPr>
              <a:t>10. </a:t>
            </a:r>
            <a:r>
              <a:rPr lang="fr-FR" sz="2800" b="1" dirty="0">
                <a:solidFill>
                  <a:schemeClr val="accent3">
                    <a:lumMod val="50000"/>
                  </a:schemeClr>
                </a:solidFill>
              </a:rPr>
              <a:t>Mesures descriptives </a:t>
            </a:r>
          </a:p>
          <a:p>
            <a:pPr marL="88900" defTabSz="363538">
              <a:spcBef>
                <a:spcPts val="600"/>
              </a:spcBef>
              <a:spcAft>
                <a:spcPts val="600"/>
              </a:spcAft>
            </a:pPr>
            <a:r>
              <a:rPr lang="fr-FR" sz="2800" b="1" dirty="0">
                <a:solidFill>
                  <a:schemeClr val="accent6">
                    <a:lumMod val="50000"/>
                  </a:schemeClr>
                </a:solidFill>
              </a:rPr>
              <a:t>11. Activation de la pondération</a:t>
            </a:r>
            <a:endParaRPr lang="fr-CI" sz="2800" b="1" dirty="0">
              <a:solidFill>
                <a:schemeClr val="accent6">
                  <a:lumMod val="50000"/>
                </a:schemeClr>
              </a:solidFill>
            </a:endParaRPr>
          </a:p>
          <a:p>
            <a:pPr marL="88900" defTabSz="363538">
              <a:spcBef>
                <a:spcPts val="600"/>
              </a:spcBef>
              <a:spcAft>
                <a:spcPts val="600"/>
              </a:spcAft>
            </a:pPr>
            <a:endParaRPr lang="fr-CI" sz="2800" b="1" dirty="0">
              <a:solidFill>
                <a:schemeClr val="accent3">
                  <a:lumMod val="50000"/>
                </a:schemeClr>
              </a:solidFill>
            </a:endParaRP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54188458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100"/>
                                        <p:tgtEl>
                                          <p:spTgt spid="5"/>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18794"/>
            <a:ext cx="4863820" cy="5206549"/>
          </a:xfrm>
        </p:spPr>
        <p:txBody>
          <a:bodyPr>
            <a:noAutofit/>
          </a:bodyPr>
          <a:lstStyle/>
          <a:p>
            <a:pPr marL="0" indent="0" algn="just">
              <a:buNone/>
            </a:pPr>
            <a:r>
              <a:rPr lang="fr-CI" sz="2000" b="1" dirty="0">
                <a:solidFill>
                  <a:srgbClr val="00B0F0"/>
                </a:solidFill>
                <a:cs typeface="Times New Roman" panose="02020603050405020304" pitchFamily="18" charset="0"/>
              </a:rPr>
              <a:t>Recoder les variables</a:t>
            </a:r>
            <a:endParaRPr lang="fr-FR" sz="2000" b="1" dirty="0">
              <a:solidFill>
                <a:srgbClr val="00B0F0"/>
              </a:solidFill>
              <a:cs typeface="Times New Roman" panose="02020603050405020304" pitchFamily="18" charset="0"/>
            </a:endParaRPr>
          </a:p>
          <a:p>
            <a:pPr marL="0" indent="0" algn="just">
              <a:buNone/>
            </a:pPr>
            <a:r>
              <a:rPr lang="fr-FR" sz="2000" dirty="0">
                <a:cs typeface="Times New Roman" panose="02020603050405020304" pitchFamily="18" charset="0"/>
              </a:rPr>
              <a:t>Pour recoder les valeurs d’une variable :</a:t>
            </a:r>
          </a:p>
          <a:p>
            <a:pPr lvl="0">
              <a:buFont typeface="Wingdings" panose="05000000000000000000" pitchFamily="2" charset="2"/>
              <a:buChar char="ü"/>
            </a:pPr>
            <a:r>
              <a:rPr lang="fr-FR" sz="1800" dirty="0">
                <a:cs typeface="Times New Roman" panose="02020603050405020304" pitchFamily="18" charset="0"/>
              </a:rPr>
              <a:t>Sélectionner </a:t>
            </a:r>
            <a:r>
              <a:rPr lang="fr-FR" sz="1800" b="1" dirty="0">
                <a:solidFill>
                  <a:schemeClr val="accent2">
                    <a:lumMod val="50000"/>
                  </a:schemeClr>
                </a:solidFill>
                <a:cs typeface="Times New Roman" panose="02020603050405020304" pitchFamily="18" charset="0"/>
              </a:rPr>
              <a:t>Transformer &gt; Création de variables </a:t>
            </a:r>
          </a:p>
          <a:p>
            <a:pPr marL="0" lvl="0" indent="0">
              <a:buNone/>
            </a:pPr>
            <a:r>
              <a:rPr lang="fr-FR" sz="2000" dirty="0">
                <a:cs typeface="Times New Roman" panose="02020603050405020304" pitchFamily="18" charset="0"/>
              </a:rPr>
              <a:t>Sélectionner les variables que vous désirez recoder. </a:t>
            </a:r>
            <a:r>
              <a:rPr lang="fr-FR" sz="2000" i="1" dirty="0">
                <a:cs typeface="Times New Roman" panose="02020603050405020304" pitchFamily="18" charset="0"/>
              </a:rPr>
              <a:t>Si vous sélectionnez plusieurs variables, elles doivent être du même type (numérique ou alphanumérique)</a:t>
            </a:r>
            <a:r>
              <a:rPr lang="fr-FR" sz="2000" dirty="0">
                <a:cs typeface="Times New Roman" panose="02020603050405020304" pitchFamily="18" charset="0"/>
              </a:rPr>
              <a:t> ;</a:t>
            </a:r>
          </a:p>
          <a:p>
            <a:pPr lvl="0">
              <a:buFont typeface="Wingdings" panose="05000000000000000000" pitchFamily="2" charset="2"/>
              <a:buChar char="ü"/>
            </a:pPr>
            <a:r>
              <a:rPr lang="fr-FR" sz="2000" dirty="0">
                <a:cs typeface="Times New Roman" panose="02020603050405020304" pitchFamily="18" charset="0"/>
              </a:rPr>
              <a:t>Dans </a:t>
            </a:r>
            <a:r>
              <a:rPr lang="fr-FR" sz="1800" b="1" dirty="0">
                <a:solidFill>
                  <a:schemeClr val="accent2">
                    <a:lumMod val="50000"/>
                  </a:schemeClr>
                </a:solidFill>
                <a:cs typeface="Times New Roman" panose="02020603050405020304" pitchFamily="18" charset="0"/>
              </a:rPr>
              <a:t>Nom</a:t>
            </a:r>
            <a:r>
              <a:rPr lang="fr-FR" sz="2000" dirty="0">
                <a:cs typeface="Times New Roman" panose="02020603050405020304" pitchFamily="18" charset="0"/>
              </a:rPr>
              <a:t> : saisissez le nom de la nouvelle variable</a:t>
            </a:r>
          </a:p>
          <a:p>
            <a:pPr lvl="0">
              <a:buFont typeface="Wingdings" panose="05000000000000000000" pitchFamily="2" charset="2"/>
              <a:buChar char="ü"/>
            </a:pPr>
            <a:r>
              <a:rPr lang="fr-FR" sz="2000" dirty="0">
                <a:cs typeface="Times New Roman" panose="02020603050405020304" pitchFamily="18" charset="0"/>
              </a:rPr>
              <a:t>Dans </a:t>
            </a:r>
            <a:r>
              <a:rPr lang="fr-FR" sz="1800" b="1" dirty="0">
                <a:solidFill>
                  <a:schemeClr val="accent2">
                    <a:lumMod val="50000"/>
                  </a:schemeClr>
                </a:solidFill>
                <a:cs typeface="Times New Roman" panose="02020603050405020304" pitchFamily="18" charset="0"/>
              </a:rPr>
              <a:t>Libellé</a:t>
            </a:r>
            <a:r>
              <a:rPr lang="fr-FR" sz="2000" dirty="0">
                <a:cs typeface="Times New Roman" panose="02020603050405020304" pitchFamily="18" charset="0"/>
              </a:rPr>
              <a:t> : saisissez le libellé de la nouvelle variable</a:t>
            </a:r>
          </a:p>
          <a:p>
            <a:pPr lvl="0">
              <a:buFont typeface="Wingdings" panose="05000000000000000000" pitchFamily="2" charset="2"/>
              <a:buChar char="ü"/>
            </a:pPr>
            <a:r>
              <a:rPr lang="fr-FR" sz="1800" dirty="0">
                <a:cs typeface="Times New Roman" panose="02020603050405020304" pitchFamily="18" charset="0"/>
              </a:rPr>
              <a:t>Cliquer sur </a:t>
            </a:r>
            <a:r>
              <a:rPr lang="fr-FR" sz="1800" b="1" dirty="0">
                <a:solidFill>
                  <a:schemeClr val="accent2">
                    <a:lumMod val="50000"/>
                  </a:schemeClr>
                </a:solidFill>
                <a:cs typeface="Times New Roman" panose="02020603050405020304" pitchFamily="18" charset="0"/>
              </a:rPr>
              <a:t>Anciennes et nouvelles valeurs</a:t>
            </a:r>
            <a:r>
              <a:rPr lang="fr-FR" sz="1800" b="1" dirty="0">
                <a:solidFill>
                  <a:srgbClr val="00B050"/>
                </a:solidFill>
                <a:cs typeface="Times New Roman" panose="02020603050405020304" pitchFamily="18" charset="0"/>
              </a:rPr>
              <a:t> </a:t>
            </a:r>
            <a:r>
              <a:rPr lang="fr-FR" sz="1800" dirty="0">
                <a:cs typeface="Times New Roman" panose="02020603050405020304" pitchFamily="18" charset="0"/>
              </a:rPr>
              <a:t>et spécifier comment recoder les valeurs.</a:t>
            </a:r>
          </a:p>
          <a:p>
            <a:pPr marL="0" indent="0" algn="just">
              <a:lnSpc>
                <a:spcPct val="120000"/>
              </a:lnSpc>
              <a:buNone/>
            </a:pPr>
            <a:endParaRPr lang="fr-FR" sz="20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30</a:t>
            </a:fld>
            <a:endParaRPr lang="fr-FR"/>
          </a:p>
        </p:txBody>
      </p:sp>
      <p:sp>
        <p:nvSpPr>
          <p:cNvPr id="13" name="Content Placeholder 4"/>
          <p:cNvSpPr>
            <a:spLocks noGrp="1"/>
          </p:cNvSpPr>
          <p:nvPr>
            <p:ph sz="quarter" idx="13"/>
          </p:nvPr>
        </p:nvSpPr>
        <p:spPr>
          <a:xfrm>
            <a:off x="2267744" y="48556"/>
            <a:ext cx="5832648" cy="636538"/>
          </a:xfrm>
        </p:spPr>
        <p:txBody>
          <a:bodyPr/>
          <a:lstStyle/>
          <a:p>
            <a:pPr marL="0" indent="0"/>
            <a:r>
              <a:rPr lang="fr-CI" sz="2400" cap="small" dirty="0"/>
              <a:t>Introduction au traitement des données</a:t>
            </a:r>
            <a:endParaRPr lang="fr-FR" sz="2400" cap="small" dirty="0"/>
          </a:p>
        </p:txBody>
      </p:sp>
      <p:sp>
        <p:nvSpPr>
          <p:cNvPr id="7" name="Title 1">
            <a:extLst>
              <a:ext uri="{FF2B5EF4-FFF2-40B4-BE49-F238E27FC236}">
                <a16:creationId xmlns:a16="http://schemas.microsoft.com/office/drawing/2014/main" id="{7504D089-3D37-BA70-D9CF-E022B7A019CB}"/>
              </a:ext>
            </a:extLst>
          </p:cNvPr>
          <p:cNvSpPr>
            <a:spLocks noGrp="1"/>
          </p:cNvSpPr>
          <p:nvPr>
            <p:ph type="title"/>
          </p:nvPr>
        </p:nvSpPr>
        <p:spPr>
          <a:xfrm>
            <a:off x="-98045" y="874949"/>
            <a:ext cx="6038198" cy="417340"/>
          </a:xfrm>
        </p:spPr>
        <p:txBody>
          <a:bodyPr>
            <a:normAutofit fontScale="90000"/>
          </a:bodyPr>
          <a:lstStyle/>
          <a:p>
            <a:pPr marL="88900" algn="just" defTabSz="363538">
              <a:spcBef>
                <a:spcPts val="300"/>
              </a:spcBef>
              <a:spcAft>
                <a:spcPts val="300"/>
              </a:spcAft>
            </a:pPr>
            <a:r>
              <a:rPr lang="fr-FR" sz="2400" dirty="0"/>
              <a:t>6. Transformation et création des variables</a:t>
            </a:r>
          </a:p>
        </p:txBody>
      </p:sp>
      <p:pic>
        <p:nvPicPr>
          <p:cNvPr id="8" name="Image 7">
            <a:extLst>
              <a:ext uri="{FF2B5EF4-FFF2-40B4-BE49-F238E27FC236}">
                <a16:creationId xmlns:a16="http://schemas.microsoft.com/office/drawing/2014/main" id="{38E9055E-312E-81F9-4E56-D4978FF5B949}"/>
              </a:ext>
            </a:extLst>
          </p:cNvPr>
          <p:cNvPicPr>
            <a:picLocks noChangeAspect="1"/>
          </p:cNvPicPr>
          <p:nvPr/>
        </p:nvPicPr>
        <p:blipFill rotWithShape="1">
          <a:blip r:embed="rId3"/>
          <a:srcRect r="1132"/>
          <a:stretch/>
        </p:blipFill>
        <p:spPr>
          <a:xfrm>
            <a:off x="4500351" y="2780929"/>
            <a:ext cx="4593917" cy="2247230"/>
          </a:xfrm>
          <a:prstGeom prst="rect">
            <a:avLst/>
          </a:prstGeom>
        </p:spPr>
      </p:pic>
      <p:sp>
        <p:nvSpPr>
          <p:cNvPr id="10" name="ZoneTexte 9">
            <a:extLst>
              <a:ext uri="{FF2B5EF4-FFF2-40B4-BE49-F238E27FC236}">
                <a16:creationId xmlns:a16="http://schemas.microsoft.com/office/drawing/2014/main" id="{241F9650-A12F-9E0D-7B20-6747925008CB}"/>
              </a:ext>
            </a:extLst>
          </p:cNvPr>
          <p:cNvSpPr txBox="1"/>
          <p:nvPr/>
        </p:nvSpPr>
        <p:spPr>
          <a:xfrm>
            <a:off x="4863820" y="1318794"/>
            <a:ext cx="2551257" cy="584775"/>
          </a:xfrm>
          <a:prstGeom prst="rect">
            <a:avLst/>
          </a:prstGeom>
          <a:solidFill>
            <a:schemeClr val="bg1">
              <a:lumMod val="85000"/>
            </a:schemeClr>
          </a:solidFill>
        </p:spPr>
        <p:txBody>
          <a:bodyPr wrap="square" rtlCol="0">
            <a:spAutoFit/>
          </a:bodyPr>
          <a:lstStyle/>
          <a:p>
            <a:r>
              <a:rPr lang="fr-FR" sz="1600" dirty="0"/>
              <a:t>Cochez </a:t>
            </a:r>
            <a:r>
              <a:rPr lang="fr-FR" sz="1600" b="1" dirty="0">
                <a:solidFill>
                  <a:srgbClr val="C00000"/>
                </a:solidFill>
              </a:rPr>
              <a:t>plage</a:t>
            </a:r>
            <a:r>
              <a:rPr lang="fr-FR" sz="1600" dirty="0"/>
              <a:t> et saisissez les valeurs par 6 à 23 </a:t>
            </a:r>
          </a:p>
        </p:txBody>
      </p:sp>
      <p:sp>
        <p:nvSpPr>
          <p:cNvPr id="11" name="ZoneTexte 10">
            <a:extLst>
              <a:ext uri="{FF2B5EF4-FFF2-40B4-BE49-F238E27FC236}">
                <a16:creationId xmlns:a16="http://schemas.microsoft.com/office/drawing/2014/main" id="{5D21ED7A-8ED5-66E6-076C-A4201C637666}"/>
              </a:ext>
            </a:extLst>
          </p:cNvPr>
          <p:cNvSpPr txBox="1"/>
          <p:nvPr/>
        </p:nvSpPr>
        <p:spPr>
          <a:xfrm>
            <a:off x="4644008" y="3717032"/>
            <a:ext cx="864096" cy="432048"/>
          </a:xfrm>
          <a:prstGeom prst="rect">
            <a:avLst/>
          </a:prstGeom>
          <a:noFill/>
          <a:ln w="28575">
            <a:solidFill>
              <a:srgbClr val="C00000"/>
            </a:solidFill>
          </a:ln>
        </p:spPr>
        <p:txBody>
          <a:bodyPr wrap="square" rtlCol="0">
            <a:spAutoFit/>
          </a:bodyPr>
          <a:lstStyle/>
          <a:p>
            <a:endParaRPr lang="fr-FR" dirty="0"/>
          </a:p>
        </p:txBody>
      </p:sp>
      <p:cxnSp>
        <p:nvCxnSpPr>
          <p:cNvPr id="14" name="Connecteur droit avec flèche 13">
            <a:extLst>
              <a:ext uri="{FF2B5EF4-FFF2-40B4-BE49-F238E27FC236}">
                <a16:creationId xmlns:a16="http://schemas.microsoft.com/office/drawing/2014/main" id="{68E445EF-C13D-1BE2-FDE7-3190E46F8776}"/>
              </a:ext>
            </a:extLst>
          </p:cNvPr>
          <p:cNvCxnSpPr>
            <a:stCxn id="10" idx="2"/>
          </p:cNvCxnSpPr>
          <p:nvPr/>
        </p:nvCxnSpPr>
        <p:spPr>
          <a:xfrm flipH="1">
            <a:off x="5220072" y="1903569"/>
            <a:ext cx="919377" cy="18134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034A2F03-992F-7E7E-4060-1A724D5FB355}"/>
              </a:ext>
            </a:extLst>
          </p:cNvPr>
          <p:cNvSpPr txBox="1"/>
          <p:nvPr/>
        </p:nvSpPr>
        <p:spPr>
          <a:xfrm>
            <a:off x="6413231" y="2038874"/>
            <a:ext cx="2551257" cy="584775"/>
          </a:xfrm>
          <a:prstGeom prst="rect">
            <a:avLst/>
          </a:prstGeom>
          <a:solidFill>
            <a:schemeClr val="bg1">
              <a:lumMod val="85000"/>
            </a:schemeClr>
          </a:solidFill>
        </p:spPr>
        <p:txBody>
          <a:bodyPr wrap="square" rtlCol="0">
            <a:spAutoFit/>
          </a:bodyPr>
          <a:lstStyle/>
          <a:p>
            <a:r>
              <a:rPr lang="fr-FR" sz="1600" dirty="0"/>
              <a:t>Attribuez une valeur aux données de la plage</a:t>
            </a:r>
          </a:p>
        </p:txBody>
      </p:sp>
      <p:sp>
        <p:nvSpPr>
          <p:cNvPr id="17" name="ZoneTexte 16">
            <a:extLst>
              <a:ext uri="{FF2B5EF4-FFF2-40B4-BE49-F238E27FC236}">
                <a16:creationId xmlns:a16="http://schemas.microsoft.com/office/drawing/2014/main" id="{A679CF13-AE28-BB68-B41F-11763AA6903E}"/>
              </a:ext>
            </a:extLst>
          </p:cNvPr>
          <p:cNvSpPr txBox="1"/>
          <p:nvPr/>
        </p:nvSpPr>
        <p:spPr>
          <a:xfrm>
            <a:off x="6804248" y="3070225"/>
            <a:ext cx="2016224" cy="201652"/>
          </a:xfrm>
          <a:prstGeom prst="rect">
            <a:avLst/>
          </a:prstGeom>
          <a:noFill/>
          <a:ln w="28575">
            <a:solidFill>
              <a:srgbClr val="C00000"/>
            </a:solidFill>
          </a:ln>
        </p:spPr>
        <p:txBody>
          <a:bodyPr wrap="square" rtlCol="0">
            <a:spAutoFit/>
          </a:bodyPr>
          <a:lstStyle/>
          <a:p>
            <a:endParaRPr lang="fr-FR" dirty="0"/>
          </a:p>
        </p:txBody>
      </p:sp>
      <p:cxnSp>
        <p:nvCxnSpPr>
          <p:cNvPr id="19" name="Connecteur droit avec flèche 18">
            <a:extLst>
              <a:ext uri="{FF2B5EF4-FFF2-40B4-BE49-F238E27FC236}">
                <a16:creationId xmlns:a16="http://schemas.microsoft.com/office/drawing/2014/main" id="{0292C6FC-10C8-0B01-5B47-7F87F86D1B7F}"/>
              </a:ext>
            </a:extLst>
          </p:cNvPr>
          <p:cNvCxnSpPr>
            <a:cxnSpLocks/>
            <a:stCxn id="15" idx="2"/>
          </p:cNvCxnSpPr>
          <p:nvPr/>
        </p:nvCxnSpPr>
        <p:spPr>
          <a:xfrm flipH="1">
            <a:off x="7469048" y="2623649"/>
            <a:ext cx="219812" cy="4320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4EDA2080-7BF0-3479-E8AD-3B567F529934}"/>
              </a:ext>
            </a:extLst>
          </p:cNvPr>
          <p:cNvSpPr txBox="1"/>
          <p:nvPr/>
        </p:nvSpPr>
        <p:spPr>
          <a:xfrm>
            <a:off x="6660232" y="3861048"/>
            <a:ext cx="576064" cy="116381"/>
          </a:xfrm>
          <a:prstGeom prst="rect">
            <a:avLst/>
          </a:prstGeom>
          <a:noFill/>
          <a:ln w="28575">
            <a:solidFill>
              <a:srgbClr val="C00000"/>
            </a:solidFill>
          </a:ln>
        </p:spPr>
        <p:txBody>
          <a:bodyPr wrap="square" rtlCol="0">
            <a:spAutoFit/>
          </a:bodyPr>
          <a:lstStyle/>
          <a:p>
            <a:endParaRPr lang="fr-FR" dirty="0"/>
          </a:p>
        </p:txBody>
      </p:sp>
      <p:sp>
        <p:nvSpPr>
          <p:cNvPr id="22" name="ZoneTexte 21">
            <a:extLst>
              <a:ext uri="{FF2B5EF4-FFF2-40B4-BE49-F238E27FC236}">
                <a16:creationId xmlns:a16="http://schemas.microsoft.com/office/drawing/2014/main" id="{2F719D18-9CDA-E137-08A0-9512F5F5D776}"/>
              </a:ext>
            </a:extLst>
          </p:cNvPr>
          <p:cNvSpPr txBox="1"/>
          <p:nvPr/>
        </p:nvSpPr>
        <p:spPr>
          <a:xfrm>
            <a:off x="6639350" y="5438197"/>
            <a:ext cx="2066756" cy="338554"/>
          </a:xfrm>
          <a:prstGeom prst="rect">
            <a:avLst/>
          </a:prstGeom>
          <a:solidFill>
            <a:schemeClr val="bg1">
              <a:lumMod val="85000"/>
            </a:schemeClr>
          </a:solidFill>
        </p:spPr>
        <p:txBody>
          <a:bodyPr wrap="square" rtlCol="0">
            <a:spAutoFit/>
          </a:bodyPr>
          <a:lstStyle/>
          <a:p>
            <a:r>
              <a:rPr lang="fr-FR" sz="1600" dirty="0"/>
              <a:t>Cliquez sur ajouter</a:t>
            </a:r>
          </a:p>
        </p:txBody>
      </p:sp>
      <p:cxnSp>
        <p:nvCxnSpPr>
          <p:cNvPr id="23" name="Connecteur droit avec flèche 22">
            <a:extLst>
              <a:ext uri="{FF2B5EF4-FFF2-40B4-BE49-F238E27FC236}">
                <a16:creationId xmlns:a16="http://schemas.microsoft.com/office/drawing/2014/main" id="{EA52AA2A-141C-4D1A-687A-B13AB5C29623}"/>
              </a:ext>
            </a:extLst>
          </p:cNvPr>
          <p:cNvCxnSpPr>
            <a:cxnSpLocks/>
          </p:cNvCxnSpPr>
          <p:nvPr/>
        </p:nvCxnSpPr>
        <p:spPr>
          <a:xfrm flipV="1">
            <a:off x="7092280" y="3977429"/>
            <a:ext cx="0" cy="146541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18F88B78-59C8-695D-FF45-A758C0C8A3D3}"/>
              </a:ext>
            </a:extLst>
          </p:cNvPr>
          <p:cNvSpPr txBox="1"/>
          <p:nvPr/>
        </p:nvSpPr>
        <p:spPr>
          <a:xfrm>
            <a:off x="5796136" y="5898758"/>
            <a:ext cx="2592288" cy="338554"/>
          </a:xfrm>
          <a:prstGeom prst="rect">
            <a:avLst/>
          </a:prstGeom>
          <a:solidFill>
            <a:schemeClr val="bg1">
              <a:lumMod val="85000"/>
            </a:schemeClr>
          </a:solidFill>
        </p:spPr>
        <p:txBody>
          <a:bodyPr wrap="square" rtlCol="0">
            <a:spAutoFit/>
          </a:bodyPr>
          <a:lstStyle/>
          <a:p>
            <a:r>
              <a:rPr lang="fr-FR" sz="1600" dirty="0"/>
              <a:t>Cliquez sur Poursuivre</a:t>
            </a:r>
          </a:p>
        </p:txBody>
      </p:sp>
      <p:cxnSp>
        <p:nvCxnSpPr>
          <p:cNvPr id="29" name="Connecteur droit avec flèche 28">
            <a:extLst>
              <a:ext uri="{FF2B5EF4-FFF2-40B4-BE49-F238E27FC236}">
                <a16:creationId xmlns:a16="http://schemas.microsoft.com/office/drawing/2014/main" id="{1CB6B31E-86CD-0C8E-9520-CD65AD7FDCB0}"/>
              </a:ext>
            </a:extLst>
          </p:cNvPr>
          <p:cNvCxnSpPr>
            <a:cxnSpLocks/>
          </p:cNvCxnSpPr>
          <p:nvPr/>
        </p:nvCxnSpPr>
        <p:spPr>
          <a:xfrm flipV="1">
            <a:off x="6372200" y="5028159"/>
            <a:ext cx="0" cy="8705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10D6E180-6D9D-D651-8D16-FBC95C7D6174}"/>
              </a:ext>
            </a:extLst>
          </p:cNvPr>
          <p:cNvSpPr txBox="1"/>
          <p:nvPr/>
        </p:nvSpPr>
        <p:spPr>
          <a:xfrm>
            <a:off x="6143707" y="4838122"/>
            <a:ext cx="456985" cy="129033"/>
          </a:xfrm>
          <a:prstGeom prst="rect">
            <a:avLst/>
          </a:prstGeom>
          <a:noFill/>
          <a:ln w="28575">
            <a:solidFill>
              <a:srgbClr val="C00000"/>
            </a:solidFill>
          </a:ln>
        </p:spPr>
        <p:txBody>
          <a:bodyPr wrap="square" rtlCol="0">
            <a:spAutoFit/>
          </a:bodyPr>
          <a:lstStyle/>
          <a:p>
            <a:endParaRPr lang="fr-FR" dirty="0"/>
          </a:p>
        </p:txBody>
      </p:sp>
    </p:spTree>
    <p:extLst>
      <p:ext uri="{BB962C8B-B14F-4D97-AF65-F5344CB8AC3E}">
        <p14:creationId xmlns:p14="http://schemas.microsoft.com/office/powerpoint/2010/main" val="121955875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87360"/>
            <a:ext cx="8444805" cy="417340"/>
          </a:xfrm>
        </p:spPr>
        <p:txBody>
          <a:bodyPr>
            <a:normAutofit fontScale="90000"/>
          </a:bodyPr>
          <a:lstStyle/>
          <a:p>
            <a:pPr marL="88900" defTabSz="363538">
              <a:spcBef>
                <a:spcPts val="300"/>
              </a:spcBef>
              <a:spcAft>
                <a:spcPts val="300"/>
              </a:spcAft>
            </a:pPr>
            <a:r>
              <a:rPr lang="fr-FR" sz="2400" dirty="0"/>
              <a:t>7.  Exploration des variables qualitatives</a:t>
            </a:r>
          </a:p>
        </p:txBody>
      </p:sp>
      <p:sp>
        <p:nvSpPr>
          <p:cNvPr id="3" name="Content Placeholder 2"/>
          <p:cNvSpPr>
            <a:spLocks noGrp="1"/>
          </p:cNvSpPr>
          <p:nvPr>
            <p:ph idx="1"/>
          </p:nvPr>
        </p:nvSpPr>
        <p:spPr>
          <a:xfrm>
            <a:off x="163827" y="1137782"/>
            <a:ext cx="4192149" cy="5315554"/>
          </a:xfrm>
        </p:spPr>
        <p:txBody>
          <a:bodyPr>
            <a:noAutofit/>
          </a:bodyPr>
          <a:lstStyle/>
          <a:p>
            <a:pPr marL="0" indent="0" algn="just">
              <a:buNone/>
            </a:pPr>
            <a:r>
              <a:rPr lang="fr-FR" sz="2200" b="1" dirty="0">
                <a:solidFill>
                  <a:srgbClr val="0081AE"/>
                </a:solidFill>
                <a:ea typeface="+mj-ea"/>
                <a:cs typeface="+mj-cs"/>
              </a:rPr>
              <a:t>Tableau de fréquence</a:t>
            </a:r>
            <a:endParaRPr lang="fr-FR" sz="2000" dirty="0"/>
          </a:p>
          <a:p>
            <a:pPr marL="0" indent="0" algn="just">
              <a:buNone/>
            </a:pPr>
            <a:r>
              <a:rPr lang="fr-FR" sz="2000" dirty="0"/>
              <a:t>Les tableaux de fréquences indiquent pour une variable donnée, toutes les valeurs prises par cette variable, le nombre de fois que chaque valeur apparaît et la proportion qu’elle représente par rapport à l’ensemble des autres valeurs de la variable. </a:t>
            </a:r>
            <a:r>
              <a:rPr lang="fr-FR" sz="2000" b="1" dirty="0">
                <a:solidFill>
                  <a:srgbClr val="00B050"/>
                </a:solidFill>
              </a:rPr>
              <a:t>Analyse &gt; Statistiques descriptives &gt; Fréquences</a:t>
            </a:r>
          </a:p>
          <a:p>
            <a:pPr algn="just"/>
            <a:r>
              <a:rPr lang="fr-FR" sz="2000" dirty="0"/>
              <a:t>Choisissez les variables à analyser et faites-les glisser dans la liste </a:t>
            </a:r>
            <a:r>
              <a:rPr lang="fr-FR" sz="2000" b="1" dirty="0">
                <a:solidFill>
                  <a:srgbClr val="00B050"/>
                </a:solidFill>
              </a:rPr>
              <a:t>Variable(s)</a:t>
            </a:r>
            <a:r>
              <a:rPr lang="fr-FR" sz="2000" dirty="0"/>
              <a:t> à droite &gt; </a:t>
            </a:r>
            <a:r>
              <a:rPr lang="fr-FR" sz="2000" b="1" dirty="0">
                <a:solidFill>
                  <a:srgbClr val="00B050"/>
                </a:solidFill>
              </a:rPr>
              <a:t>OK</a:t>
            </a:r>
            <a:endParaRPr lang="fr-FR" sz="2000" dirty="0">
              <a:solidFill>
                <a:srgbClr val="00B050"/>
              </a:solidFill>
            </a:endParaRPr>
          </a:p>
          <a:p>
            <a:pPr marL="0" indent="0" algn="just">
              <a:buNone/>
            </a:pPr>
            <a:endParaRPr lang="fr-FR" sz="2000" dirty="0"/>
          </a:p>
          <a:p>
            <a:pPr marL="0" indent="0" algn="just">
              <a:buNone/>
            </a:pPr>
            <a:endParaRPr lang="fr-CI" sz="2000" b="1" dirty="0">
              <a:solidFill>
                <a:srgbClr val="00B0F0"/>
              </a:solidFill>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31</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1035"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42E24564-8349-7369-4B14-DB8E7A932358}"/>
              </a:ext>
            </a:extLst>
          </p:cNvPr>
          <p:cNvPicPr>
            <a:picLocks noChangeAspect="1"/>
          </p:cNvPicPr>
          <p:nvPr/>
        </p:nvPicPr>
        <p:blipFill>
          <a:blip r:embed="rId15"/>
          <a:stretch>
            <a:fillRect/>
          </a:stretch>
        </p:blipFill>
        <p:spPr>
          <a:xfrm>
            <a:off x="5306351" y="1274451"/>
            <a:ext cx="3354123" cy="2067388"/>
          </a:xfrm>
          <a:prstGeom prst="rect">
            <a:avLst/>
          </a:prstGeom>
        </p:spPr>
      </p:pic>
      <p:pic>
        <p:nvPicPr>
          <p:cNvPr id="14" name="Image 13">
            <a:extLst>
              <a:ext uri="{FF2B5EF4-FFF2-40B4-BE49-F238E27FC236}">
                <a16:creationId xmlns:a16="http://schemas.microsoft.com/office/drawing/2014/main" id="{55182EAF-047D-700C-2884-678425C22D23}"/>
              </a:ext>
            </a:extLst>
          </p:cNvPr>
          <p:cNvPicPr>
            <a:picLocks noChangeAspect="1"/>
          </p:cNvPicPr>
          <p:nvPr/>
        </p:nvPicPr>
        <p:blipFill>
          <a:blip r:embed="rId16"/>
          <a:stretch>
            <a:fillRect/>
          </a:stretch>
        </p:blipFill>
        <p:spPr>
          <a:xfrm>
            <a:off x="4558540" y="3717033"/>
            <a:ext cx="4433495" cy="2623342"/>
          </a:xfrm>
          <a:prstGeom prst="rect">
            <a:avLst/>
          </a:prstGeom>
        </p:spPr>
      </p:pic>
      <p:cxnSp>
        <p:nvCxnSpPr>
          <p:cNvPr id="17" name="Connecteur droit avec flèche 16">
            <a:extLst>
              <a:ext uri="{FF2B5EF4-FFF2-40B4-BE49-F238E27FC236}">
                <a16:creationId xmlns:a16="http://schemas.microsoft.com/office/drawing/2014/main" id="{A1892AE8-34CD-0112-05DB-A0E4BF05DE42}"/>
              </a:ext>
            </a:extLst>
          </p:cNvPr>
          <p:cNvCxnSpPr>
            <a:stCxn id="6" idx="2"/>
          </p:cNvCxnSpPr>
          <p:nvPr/>
        </p:nvCxnSpPr>
        <p:spPr>
          <a:xfrm>
            <a:off x="6983413" y="3341839"/>
            <a:ext cx="0" cy="37519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856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51974"/>
            <a:ext cx="3419873" cy="5201361"/>
          </a:xfrm>
        </p:spPr>
        <p:txBody>
          <a:bodyPr>
            <a:noAutofit/>
          </a:bodyPr>
          <a:lstStyle/>
          <a:p>
            <a:pPr marL="0" indent="0" algn="just">
              <a:buNone/>
            </a:pPr>
            <a:r>
              <a:rPr lang="fr-FR" sz="2400" b="1" dirty="0">
                <a:solidFill>
                  <a:schemeClr val="accent1">
                    <a:lumMod val="50000"/>
                  </a:schemeClr>
                </a:solidFill>
              </a:rPr>
              <a:t>Traitement des données manquantes :</a:t>
            </a:r>
          </a:p>
          <a:p>
            <a:pPr marL="0" indent="0" algn="just">
              <a:buNone/>
            </a:pPr>
            <a:r>
              <a:rPr lang="fr-FR" sz="2000" dirty="0"/>
              <a:t>Imputation par la moyenne ou la médiane</a:t>
            </a:r>
          </a:p>
          <a:p>
            <a:pPr marL="0" indent="0" algn="just">
              <a:buNone/>
            </a:pPr>
            <a:r>
              <a:rPr lang="fr-FR" sz="2000" b="1" dirty="0">
                <a:solidFill>
                  <a:srgbClr val="00B050"/>
                </a:solidFill>
              </a:rPr>
              <a:t>Transformer &gt;</a:t>
            </a:r>
            <a:r>
              <a:rPr lang="fr-FR" sz="2000" dirty="0"/>
              <a:t> </a:t>
            </a:r>
            <a:r>
              <a:rPr lang="fr-FR" sz="2000" b="1" dirty="0">
                <a:solidFill>
                  <a:srgbClr val="00B050"/>
                </a:solidFill>
              </a:rPr>
              <a:t>Remplacer les valeurs manquantes &gt; </a:t>
            </a:r>
            <a:r>
              <a:rPr lang="fr-FR" sz="2000" dirty="0"/>
              <a:t>Glissez la variable dans </a:t>
            </a:r>
            <a:r>
              <a:rPr lang="fr-FR" sz="2000" b="1" dirty="0">
                <a:solidFill>
                  <a:srgbClr val="00B050"/>
                </a:solidFill>
              </a:rPr>
              <a:t>Nouvelles variables &gt; </a:t>
            </a:r>
            <a:r>
              <a:rPr lang="fr-FR" sz="2000" dirty="0"/>
              <a:t>donnez un nom à la nouvelle variable dans </a:t>
            </a:r>
            <a:r>
              <a:rPr lang="fr-FR" sz="2000" b="1" dirty="0">
                <a:solidFill>
                  <a:srgbClr val="00B050"/>
                </a:solidFill>
              </a:rPr>
              <a:t>Nom</a:t>
            </a:r>
            <a:r>
              <a:rPr lang="fr-FR" sz="2000" dirty="0"/>
              <a:t> &gt; choisissez la méthode d’imputation dans </a:t>
            </a:r>
            <a:r>
              <a:rPr lang="fr-FR" sz="2000" b="1" dirty="0">
                <a:solidFill>
                  <a:srgbClr val="00B050"/>
                </a:solidFill>
              </a:rPr>
              <a:t>Méthode &gt; OK</a:t>
            </a:r>
          </a:p>
          <a:p>
            <a:pPr marL="0" indent="0" algn="just">
              <a:buNone/>
            </a:pPr>
            <a:endParaRPr lang="fr-FR" sz="2000" dirty="0"/>
          </a:p>
          <a:p>
            <a:pPr marL="0" indent="0" algn="just">
              <a:buNone/>
            </a:pPr>
            <a:endParaRPr lang="fr-CI" sz="2000" b="1" dirty="0">
              <a:solidFill>
                <a:srgbClr val="00B0F0"/>
              </a:solidFill>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32</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1035"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674FB533-BDB4-ED75-90F1-785AA1408D01}"/>
              </a:ext>
            </a:extLst>
          </p:cNvPr>
          <p:cNvSpPr txBox="1">
            <a:spLocks/>
          </p:cNvSpPr>
          <p:nvPr/>
        </p:nvSpPr>
        <p:spPr>
          <a:xfrm>
            <a:off x="1" y="834635"/>
            <a:ext cx="9081070" cy="41734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dirty="0"/>
              <a:t>8.  Exploration des variables quantitatives </a:t>
            </a:r>
          </a:p>
        </p:txBody>
      </p:sp>
      <p:pic>
        <p:nvPicPr>
          <p:cNvPr id="1041" name="Image 1040">
            <a:extLst>
              <a:ext uri="{FF2B5EF4-FFF2-40B4-BE49-F238E27FC236}">
                <a16:creationId xmlns:a16="http://schemas.microsoft.com/office/drawing/2014/main" id="{4BCC7424-0BD0-B10D-B01C-AAE4E2F09FED}"/>
              </a:ext>
            </a:extLst>
          </p:cNvPr>
          <p:cNvPicPr>
            <a:picLocks noChangeAspect="1"/>
          </p:cNvPicPr>
          <p:nvPr/>
        </p:nvPicPr>
        <p:blipFill>
          <a:blip r:embed="rId15"/>
          <a:stretch>
            <a:fillRect/>
          </a:stretch>
        </p:blipFill>
        <p:spPr>
          <a:xfrm>
            <a:off x="3563888" y="1556792"/>
            <a:ext cx="2258710" cy="3744416"/>
          </a:xfrm>
          <a:prstGeom prst="rect">
            <a:avLst/>
          </a:prstGeom>
        </p:spPr>
      </p:pic>
      <p:sp>
        <p:nvSpPr>
          <p:cNvPr id="1044" name="ZoneTexte 1043">
            <a:extLst>
              <a:ext uri="{FF2B5EF4-FFF2-40B4-BE49-F238E27FC236}">
                <a16:creationId xmlns:a16="http://schemas.microsoft.com/office/drawing/2014/main" id="{0DB5F3DC-29C2-63EF-F995-C7D34F8A39EA}"/>
              </a:ext>
            </a:extLst>
          </p:cNvPr>
          <p:cNvSpPr txBox="1"/>
          <p:nvPr/>
        </p:nvSpPr>
        <p:spPr>
          <a:xfrm>
            <a:off x="6131164" y="1357615"/>
            <a:ext cx="2925867" cy="646331"/>
          </a:xfrm>
          <a:prstGeom prst="rect">
            <a:avLst/>
          </a:prstGeom>
          <a:solidFill>
            <a:schemeClr val="bg1">
              <a:lumMod val="85000"/>
            </a:schemeClr>
          </a:solidFill>
        </p:spPr>
        <p:txBody>
          <a:bodyPr wrap="square" rtlCol="0">
            <a:spAutoFit/>
          </a:bodyPr>
          <a:lstStyle/>
          <a:p>
            <a:r>
              <a:rPr lang="fr-FR" sz="1800" dirty="0"/>
              <a:t>Glissez la variable dans </a:t>
            </a:r>
            <a:r>
              <a:rPr lang="fr-FR" sz="1800" b="1" dirty="0">
                <a:solidFill>
                  <a:srgbClr val="00B050"/>
                </a:solidFill>
              </a:rPr>
              <a:t>Nouvelles variables</a:t>
            </a:r>
            <a:endParaRPr lang="fr-FR" dirty="0"/>
          </a:p>
        </p:txBody>
      </p:sp>
      <p:pic>
        <p:nvPicPr>
          <p:cNvPr id="1048" name="Image 1047">
            <a:extLst>
              <a:ext uri="{FF2B5EF4-FFF2-40B4-BE49-F238E27FC236}">
                <a16:creationId xmlns:a16="http://schemas.microsoft.com/office/drawing/2014/main" id="{3F5C7B03-2ED2-E25D-2650-BBD1A76F2E76}"/>
              </a:ext>
            </a:extLst>
          </p:cNvPr>
          <p:cNvPicPr>
            <a:picLocks noChangeAspect="1"/>
          </p:cNvPicPr>
          <p:nvPr/>
        </p:nvPicPr>
        <p:blipFill>
          <a:blip r:embed="rId16"/>
          <a:stretch>
            <a:fillRect/>
          </a:stretch>
        </p:blipFill>
        <p:spPr>
          <a:xfrm>
            <a:off x="5943003" y="2591677"/>
            <a:ext cx="3171510" cy="2103212"/>
          </a:xfrm>
          <a:prstGeom prst="rect">
            <a:avLst/>
          </a:prstGeom>
        </p:spPr>
      </p:pic>
      <p:cxnSp>
        <p:nvCxnSpPr>
          <p:cNvPr id="1049" name="Connecteur droit avec flèche 1048">
            <a:extLst>
              <a:ext uri="{FF2B5EF4-FFF2-40B4-BE49-F238E27FC236}">
                <a16:creationId xmlns:a16="http://schemas.microsoft.com/office/drawing/2014/main" id="{395C7A88-19DD-27C6-398F-1E994797B0F1}"/>
              </a:ext>
            </a:extLst>
          </p:cNvPr>
          <p:cNvCxnSpPr>
            <a:cxnSpLocks/>
          </p:cNvCxnSpPr>
          <p:nvPr/>
        </p:nvCxnSpPr>
        <p:spPr>
          <a:xfrm>
            <a:off x="7740352" y="2003946"/>
            <a:ext cx="0" cy="8489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1" name="ZoneTexte 1050">
            <a:extLst>
              <a:ext uri="{FF2B5EF4-FFF2-40B4-BE49-F238E27FC236}">
                <a16:creationId xmlns:a16="http://schemas.microsoft.com/office/drawing/2014/main" id="{EC02DF8D-B32D-2402-5841-7DE9FC8779C4}"/>
              </a:ext>
            </a:extLst>
          </p:cNvPr>
          <p:cNvSpPr txBox="1"/>
          <p:nvPr/>
        </p:nvSpPr>
        <p:spPr>
          <a:xfrm>
            <a:off x="6983414" y="3573017"/>
            <a:ext cx="1613054" cy="432048"/>
          </a:xfrm>
          <a:prstGeom prst="rect">
            <a:avLst/>
          </a:prstGeom>
          <a:noFill/>
          <a:ln w="28575">
            <a:solidFill>
              <a:srgbClr val="C00000"/>
            </a:solidFill>
          </a:ln>
        </p:spPr>
        <p:txBody>
          <a:bodyPr wrap="square" rtlCol="0">
            <a:spAutoFit/>
          </a:bodyPr>
          <a:lstStyle/>
          <a:p>
            <a:endParaRPr lang="fr-FR" dirty="0"/>
          </a:p>
        </p:txBody>
      </p:sp>
      <p:sp>
        <p:nvSpPr>
          <p:cNvPr id="1052" name="ZoneTexte 1051">
            <a:extLst>
              <a:ext uri="{FF2B5EF4-FFF2-40B4-BE49-F238E27FC236}">
                <a16:creationId xmlns:a16="http://schemas.microsoft.com/office/drawing/2014/main" id="{FEAA2396-BCB9-02EB-FA1A-6FC38C9B17F5}"/>
              </a:ext>
            </a:extLst>
          </p:cNvPr>
          <p:cNvSpPr txBox="1"/>
          <p:nvPr/>
        </p:nvSpPr>
        <p:spPr>
          <a:xfrm>
            <a:off x="1691680" y="5534100"/>
            <a:ext cx="7434233" cy="646331"/>
          </a:xfrm>
          <a:prstGeom prst="rect">
            <a:avLst/>
          </a:prstGeom>
          <a:solidFill>
            <a:schemeClr val="bg1">
              <a:lumMod val="85000"/>
            </a:schemeClr>
          </a:solidFill>
        </p:spPr>
        <p:txBody>
          <a:bodyPr wrap="square" rtlCol="0">
            <a:spAutoFit/>
          </a:bodyPr>
          <a:lstStyle/>
          <a:p>
            <a:r>
              <a:rPr lang="fr-FR" sz="1800" dirty="0"/>
              <a:t>donnez un nom à la nouvelle variable issue de l’</a:t>
            </a:r>
            <a:r>
              <a:rPr lang="fr-FR" dirty="0"/>
              <a:t>imputation </a:t>
            </a:r>
            <a:r>
              <a:rPr lang="fr-FR" sz="1800" dirty="0"/>
              <a:t>dans </a:t>
            </a:r>
            <a:r>
              <a:rPr lang="fr-FR" sz="1800" b="1" dirty="0">
                <a:solidFill>
                  <a:srgbClr val="00B050"/>
                </a:solidFill>
              </a:rPr>
              <a:t>Nom</a:t>
            </a:r>
          </a:p>
          <a:p>
            <a:r>
              <a:rPr lang="fr-FR" sz="1800" dirty="0"/>
              <a:t>choisissez la méthode d’imputation dans </a:t>
            </a:r>
            <a:r>
              <a:rPr lang="fr-FR" sz="1800" b="1" dirty="0">
                <a:solidFill>
                  <a:srgbClr val="00B050"/>
                </a:solidFill>
              </a:rPr>
              <a:t>Méthode</a:t>
            </a:r>
            <a:endParaRPr lang="fr-FR" dirty="0"/>
          </a:p>
        </p:txBody>
      </p:sp>
      <p:cxnSp>
        <p:nvCxnSpPr>
          <p:cNvPr id="1053" name="Connecteur droit avec flèche 1052">
            <a:extLst>
              <a:ext uri="{FF2B5EF4-FFF2-40B4-BE49-F238E27FC236}">
                <a16:creationId xmlns:a16="http://schemas.microsoft.com/office/drawing/2014/main" id="{D224F85A-A691-0DDC-70BE-2A150577D551}"/>
              </a:ext>
            </a:extLst>
          </p:cNvPr>
          <p:cNvCxnSpPr>
            <a:cxnSpLocks/>
            <a:endCxn id="1051" idx="2"/>
          </p:cNvCxnSpPr>
          <p:nvPr/>
        </p:nvCxnSpPr>
        <p:spPr>
          <a:xfrm flipV="1">
            <a:off x="7789941" y="4005065"/>
            <a:ext cx="0" cy="152903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35380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3" dur="500"/>
                                        <p:tgtEl>
                                          <p:spTgt spid="13">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51974"/>
            <a:ext cx="4355977" cy="5201361"/>
          </a:xfrm>
        </p:spPr>
        <p:txBody>
          <a:bodyPr>
            <a:noAutofit/>
          </a:bodyPr>
          <a:lstStyle/>
          <a:p>
            <a:pPr marL="0" indent="0" algn="just">
              <a:buNone/>
            </a:pPr>
            <a:r>
              <a:rPr lang="fr-FR" sz="2400" b="1" dirty="0">
                <a:solidFill>
                  <a:schemeClr val="accent1">
                    <a:lumMod val="50000"/>
                  </a:schemeClr>
                </a:solidFill>
              </a:rPr>
              <a:t>Les tendances centrales </a:t>
            </a:r>
          </a:p>
          <a:p>
            <a:pPr marL="0" indent="0" algn="just">
              <a:buNone/>
            </a:pPr>
            <a:r>
              <a:rPr lang="fr-FR" sz="2000" dirty="0"/>
              <a:t>Les plus utilisées sont la moyenne, la médiane et le mode.</a:t>
            </a:r>
          </a:p>
          <a:p>
            <a:pPr marL="0" indent="0" algn="just">
              <a:buNone/>
            </a:pPr>
            <a:r>
              <a:rPr lang="fr-FR" sz="2000" b="1" dirty="0">
                <a:solidFill>
                  <a:srgbClr val="00B050"/>
                </a:solidFill>
              </a:rPr>
              <a:t>Analyse &gt; Statistiques descriptives &gt; Fréquences</a:t>
            </a:r>
          </a:p>
          <a:p>
            <a:pPr algn="just"/>
            <a:r>
              <a:rPr lang="fr-FR" sz="2000" dirty="0"/>
              <a:t>Choisissez les variables à analyser et faites-les glisser dans la liste </a:t>
            </a:r>
            <a:r>
              <a:rPr lang="fr-FR" sz="2000" b="1" dirty="0">
                <a:solidFill>
                  <a:srgbClr val="00B050"/>
                </a:solidFill>
              </a:rPr>
              <a:t>Variable(s)</a:t>
            </a:r>
            <a:r>
              <a:rPr lang="fr-FR" sz="2000" dirty="0"/>
              <a:t> à droite </a:t>
            </a:r>
          </a:p>
          <a:p>
            <a:pPr marL="0" indent="0" algn="just">
              <a:buNone/>
            </a:pPr>
            <a:r>
              <a:rPr lang="fr-FR" sz="2000" dirty="0"/>
              <a:t>Cliquez sur </a:t>
            </a:r>
            <a:r>
              <a:rPr lang="fr-FR" sz="2000" b="1" dirty="0">
                <a:solidFill>
                  <a:srgbClr val="00B050"/>
                </a:solidFill>
              </a:rPr>
              <a:t>Statistiques</a:t>
            </a:r>
            <a:r>
              <a:rPr lang="fr-FR" sz="2000" dirty="0"/>
              <a:t> &gt; Cochez   </a:t>
            </a:r>
            <a:r>
              <a:rPr lang="fr-FR" sz="2000" b="1" dirty="0">
                <a:solidFill>
                  <a:srgbClr val="00B050"/>
                </a:solidFill>
              </a:rPr>
              <a:t>Moyenne, Médiane et Mode </a:t>
            </a:r>
            <a:r>
              <a:rPr lang="fr-FR" sz="2000" dirty="0"/>
              <a:t>&gt; </a:t>
            </a:r>
            <a:r>
              <a:rPr lang="fr-FR" sz="2000" b="1" dirty="0">
                <a:solidFill>
                  <a:srgbClr val="00B050"/>
                </a:solidFill>
              </a:rPr>
              <a:t>Poursuivre </a:t>
            </a:r>
            <a:r>
              <a:rPr lang="fr-FR" sz="2000" dirty="0"/>
              <a:t>&gt; </a:t>
            </a:r>
            <a:r>
              <a:rPr lang="fr-FR" sz="2000" b="1" dirty="0">
                <a:solidFill>
                  <a:srgbClr val="00B050"/>
                </a:solidFill>
              </a:rPr>
              <a:t>OK</a:t>
            </a:r>
            <a:endParaRPr lang="fr-FR" sz="2000" dirty="0">
              <a:solidFill>
                <a:srgbClr val="00B050"/>
              </a:solidFill>
            </a:endParaRPr>
          </a:p>
          <a:p>
            <a:pPr marL="0" indent="0" algn="just">
              <a:buNone/>
            </a:pPr>
            <a:endParaRPr lang="fr-FR" sz="2000" dirty="0"/>
          </a:p>
          <a:p>
            <a:pPr marL="0" indent="0" algn="just">
              <a:buNone/>
            </a:pPr>
            <a:endParaRPr lang="fr-CI" sz="2000" b="1" dirty="0">
              <a:solidFill>
                <a:srgbClr val="00B0F0"/>
              </a:solidFill>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33</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1035"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674FB533-BDB4-ED75-90F1-785AA1408D01}"/>
              </a:ext>
            </a:extLst>
          </p:cNvPr>
          <p:cNvSpPr txBox="1">
            <a:spLocks/>
          </p:cNvSpPr>
          <p:nvPr/>
        </p:nvSpPr>
        <p:spPr>
          <a:xfrm>
            <a:off x="1" y="834635"/>
            <a:ext cx="9081070" cy="41734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dirty="0"/>
              <a:t>8.  Exploration des variables quantitatives </a:t>
            </a:r>
          </a:p>
        </p:txBody>
      </p:sp>
      <p:pic>
        <p:nvPicPr>
          <p:cNvPr id="22" name="Image 21">
            <a:extLst>
              <a:ext uri="{FF2B5EF4-FFF2-40B4-BE49-F238E27FC236}">
                <a16:creationId xmlns:a16="http://schemas.microsoft.com/office/drawing/2014/main" id="{C81B291C-C134-D9D2-6437-CF27C560DD48}"/>
              </a:ext>
            </a:extLst>
          </p:cNvPr>
          <p:cNvPicPr>
            <a:picLocks noChangeAspect="1"/>
          </p:cNvPicPr>
          <p:nvPr/>
        </p:nvPicPr>
        <p:blipFill>
          <a:blip r:embed="rId15"/>
          <a:stretch>
            <a:fillRect/>
          </a:stretch>
        </p:blipFill>
        <p:spPr>
          <a:xfrm>
            <a:off x="4855753" y="1307847"/>
            <a:ext cx="2983792" cy="1249156"/>
          </a:xfrm>
          <a:prstGeom prst="rect">
            <a:avLst/>
          </a:prstGeom>
        </p:spPr>
      </p:pic>
      <p:cxnSp>
        <p:nvCxnSpPr>
          <p:cNvPr id="25" name="Connecteur droit avec flèche 24">
            <a:extLst>
              <a:ext uri="{FF2B5EF4-FFF2-40B4-BE49-F238E27FC236}">
                <a16:creationId xmlns:a16="http://schemas.microsoft.com/office/drawing/2014/main" id="{A1892AE8-34CD-0112-05DB-A0E4BF05DE42}"/>
              </a:ext>
            </a:extLst>
          </p:cNvPr>
          <p:cNvCxnSpPr>
            <a:cxnSpLocks/>
          </p:cNvCxnSpPr>
          <p:nvPr/>
        </p:nvCxnSpPr>
        <p:spPr>
          <a:xfrm>
            <a:off x="6347649" y="2564486"/>
            <a:ext cx="0" cy="37519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A23716B5-4E6D-FA88-B24B-12D9C3A9F5E0}"/>
              </a:ext>
            </a:extLst>
          </p:cNvPr>
          <p:cNvPicPr>
            <a:picLocks noChangeAspect="1"/>
          </p:cNvPicPr>
          <p:nvPr/>
        </p:nvPicPr>
        <p:blipFill>
          <a:blip r:embed="rId16"/>
          <a:stretch>
            <a:fillRect/>
          </a:stretch>
        </p:blipFill>
        <p:spPr>
          <a:xfrm>
            <a:off x="4420650" y="2967671"/>
            <a:ext cx="4678861" cy="1497432"/>
          </a:xfrm>
          <a:prstGeom prst="rect">
            <a:avLst/>
          </a:prstGeom>
        </p:spPr>
      </p:pic>
      <p:grpSp>
        <p:nvGrpSpPr>
          <p:cNvPr id="1037" name="Groupe 1036">
            <a:extLst>
              <a:ext uri="{FF2B5EF4-FFF2-40B4-BE49-F238E27FC236}">
                <a16:creationId xmlns:a16="http://schemas.microsoft.com/office/drawing/2014/main" id="{C8E5038B-2D29-39A6-F1D8-1B09B274CEB6}"/>
              </a:ext>
            </a:extLst>
          </p:cNvPr>
          <p:cNvGrpSpPr/>
          <p:nvPr/>
        </p:nvGrpSpPr>
        <p:grpSpPr>
          <a:xfrm>
            <a:off x="6137748" y="4936658"/>
            <a:ext cx="1244664" cy="1270065"/>
            <a:chOff x="6137748" y="4936658"/>
            <a:chExt cx="1244664" cy="1270065"/>
          </a:xfrm>
        </p:grpSpPr>
        <p:pic>
          <p:nvPicPr>
            <p:cNvPr id="1025" name="Image 1024">
              <a:extLst>
                <a:ext uri="{FF2B5EF4-FFF2-40B4-BE49-F238E27FC236}">
                  <a16:creationId xmlns:a16="http://schemas.microsoft.com/office/drawing/2014/main" id="{BB1616E9-A5D0-2F9C-B285-A7361689C630}"/>
                </a:ext>
              </a:extLst>
            </p:cNvPr>
            <p:cNvPicPr>
              <a:picLocks noChangeAspect="1"/>
            </p:cNvPicPr>
            <p:nvPr/>
          </p:nvPicPr>
          <p:blipFill>
            <a:blip r:embed="rId17"/>
            <a:stretch>
              <a:fillRect/>
            </a:stretch>
          </p:blipFill>
          <p:spPr>
            <a:xfrm>
              <a:off x="6137748" y="4936658"/>
              <a:ext cx="1244664" cy="1270065"/>
            </a:xfrm>
            <a:prstGeom prst="rect">
              <a:avLst/>
            </a:prstGeom>
          </p:spPr>
        </p:pic>
        <p:sp>
          <p:nvSpPr>
            <p:cNvPr id="1036" name="ZoneTexte 1035">
              <a:extLst>
                <a:ext uri="{FF2B5EF4-FFF2-40B4-BE49-F238E27FC236}">
                  <a16:creationId xmlns:a16="http://schemas.microsoft.com/office/drawing/2014/main" id="{0FC9D330-9AD9-7B9B-02DE-238D78B7A57E}"/>
                </a:ext>
              </a:extLst>
            </p:cNvPr>
            <p:cNvSpPr txBox="1"/>
            <p:nvPr/>
          </p:nvSpPr>
          <p:spPr>
            <a:xfrm>
              <a:off x="6137748" y="5180543"/>
              <a:ext cx="816178" cy="682031"/>
            </a:xfrm>
            <a:prstGeom prst="rect">
              <a:avLst/>
            </a:prstGeom>
            <a:noFill/>
            <a:ln w="28575">
              <a:solidFill>
                <a:srgbClr val="C00000"/>
              </a:solidFill>
            </a:ln>
          </p:spPr>
          <p:txBody>
            <a:bodyPr wrap="square" rtlCol="0">
              <a:spAutoFit/>
            </a:bodyPr>
            <a:lstStyle/>
            <a:p>
              <a:endParaRPr lang="fr-FR" dirty="0"/>
            </a:p>
          </p:txBody>
        </p:sp>
      </p:grpSp>
      <p:cxnSp>
        <p:nvCxnSpPr>
          <p:cNvPr id="1038" name="Connecteur droit avec flèche 1037">
            <a:extLst>
              <a:ext uri="{FF2B5EF4-FFF2-40B4-BE49-F238E27FC236}">
                <a16:creationId xmlns:a16="http://schemas.microsoft.com/office/drawing/2014/main" id="{BCB97513-E898-244B-BC31-A275E24F2CFE}"/>
              </a:ext>
            </a:extLst>
          </p:cNvPr>
          <p:cNvCxnSpPr>
            <a:cxnSpLocks/>
          </p:cNvCxnSpPr>
          <p:nvPr/>
        </p:nvCxnSpPr>
        <p:spPr>
          <a:xfrm>
            <a:off x="6500049" y="4509120"/>
            <a:ext cx="0" cy="37519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39" name="ZoneTexte 1038">
            <a:extLst>
              <a:ext uri="{FF2B5EF4-FFF2-40B4-BE49-F238E27FC236}">
                <a16:creationId xmlns:a16="http://schemas.microsoft.com/office/drawing/2014/main" id="{AF44335E-B774-DA99-BE00-D0D2BEFF8E5A}"/>
              </a:ext>
            </a:extLst>
          </p:cNvPr>
          <p:cNvSpPr txBox="1"/>
          <p:nvPr/>
        </p:nvSpPr>
        <p:spPr>
          <a:xfrm>
            <a:off x="8373422" y="3273605"/>
            <a:ext cx="726089" cy="225316"/>
          </a:xfrm>
          <a:prstGeom prst="rect">
            <a:avLst/>
          </a:prstGeom>
          <a:noFill/>
          <a:ln w="28575">
            <a:solidFill>
              <a:srgbClr val="C00000"/>
            </a:solidFill>
          </a:ln>
        </p:spPr>
        <p:txBody>
          <a:bodyPr wrap="square" rtlCol="0">
            <a:spAutoFit/>
          </a:bodyPr>
          <a:lstStyle/>
          <a:p>
            <a:endParaRPr lang="fr-FR" dirty="0"/>
          </a:p>
        </p:txBody>
      </p:sp>
    </p:spTree>
    <p:extLst>
      <p:ext uri="{BB962C8B-B14F-4D97-AF65-F5344CB8AC3E}">
        <p14:creationId xmlns:p14="http://schemas.microsoft.com/office/powerpoint/2010/main" val="422046757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1" dur="500"/>
                                        <p:tgtEl>
                                          <p:spTgt spid="13">
                                            <p:txEl>
                                              <p:pRg st="0" end="0"/>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15706"/>
            <a:ext cx="4355977" cy="5201361"/>
          </a:xfrm>
        </p:spPr>
        <p:txBody>
          <a:bodyPr>
            <a:noAutofit/>
          </a:bodyPr>
          <a:lstStyle/>
          <a:p>
            <a:pPr marL="0" indent="0" algn="just">
              <a:buNone/>
            </a:pPr>
            <a:r>
              <a:rPr lang="fr-FR" sz="2400" b="1" dirty="0">
                <a:solidFill>
                  <a:schemeClr val="accent1">
                    <a:lumMod val="50000"/>
                  </a:schemeClr>
                </a:solidFill>
              </a:rPr>
              <a:t>Les caractéristique de dispersion </a:t>
            </a:r>
          </a:p>
          <a:p>
            <a:pPr marL="0" indent="0" algn="just">
              <a:buNone/>
            </a:pPr>
            <a:r>
              <a:rPr lang="fr-FR" sz="1900" dirty="0"/>
              <a:t>Elles donnent une idée de l’éparpillement des valeurs dans une série statistique. Les plus utilisées sont : la variance, l’écart type, le minimum, le maximum et l’étendu</a:t>
            </a:r>
          </a:p>
          <a:p>
            <a:pPr marL="0" indent="0" algn="just">
              <a:buNone/>
            </a:pPr>
            <a:r>
              <a:rPr lang="fr-FR" sz="2000" b="1" dirty="0">
                <a:solidFill>
                  <a:srgbClr val="00B050"/>
                </a:solidFill>
              </a:rPr>
              <a:t>Analyse &gt; Statistiques descriptives &gt; Fréquences</a:t>
            </a:r>
          </a:p>
          <a:p>
            <a:pPr algn="just"/>
            <a:r>
              <a:rPr lang="fr-FR" sz="1900" dirty="0"/>
              <a:t>Choisissez les variables à analyser et faites-les glisser dans la liste </a:t>
            </a:r>
            <a:r>
              <a:rPr lang="fr-FR" sz="1900" b="1" dirty="0">
                <a:solidFill>
                  <a:srgbClr val="00B050"/>
                </a:solidFill>
              </a:rPr>
              <a:t>Variable(s)</a:t>
            </a:r>
            <a:r>
              <a:rPr lang="fr-FR" sz="1900" dirty="0"/>
              <a:t> à droite </a:t>
            </a:r>
          </a:p>
          <a:p>
            <a:pPr marL="0" indent="0" algn="just">
              <a:buNone/>
            </a:pPr>
            <a:r>
              <a:rPr lang="fr-FR" sz="1900" dirty="0"/>
              <a:t>Cliquez sur </a:t>
            </a:r>
            <a:r>
              <a:rPr lang="fr-FR" sz="1900" b="1" dirty="0">
                <a:solidFill>
                  <a:srgbClr val="00B050"/>
                </a:solidFill>
              </a:rPr>
              <a:t>Statistiques</a:t>
            </a:r>
            <a:r>
              <a:rPr lang="fr-FR" sz="1900" dirty="0"/>
              <a:t> &gt; Cochez   </a:t>
            </a:r>
            <a:r>
              <a:rPr lang="fr-FR" sz="1900" b="1" dirty="0">
                <a:solidFill>
                  <a:srgbClr val="00B050"/>
                </a:solidFill>
              </a:rPr>
              <a:t>Variance, Ecart type, Minimum, Maximum et Plage </a:t>
            </a:r>
            <a:r>
              <a:rPr lang="fr-FR" sz="1900" dirty="0"/>
              <a:t>&gt; </a:t>
            </a:r>
            <a:r>
              <a:rPr lang="fr-FR" sz="1900" b="1" dirty="0">
                <a:solidFill>
                  <a:srgbClr val="00B050"/>
                </a:solidFill>
              </a:rPr>
              <a:t>Poursuivre </a:t>
            </a:r>
            <a:r>
              <a:rPr lang="fr-FR" sz="1900" dirty="0"/>
              <a:t>&gt; </a:t>
            </a:r>
            <a:r>
              <a:rPr lang="fr-FR" sz="1900" b="1" dirty="0">
                <a:solidFill>
                  <a:srgbClr val="00B050"/>
                </a:solidFill>
              </a:rPr>
              <a:t>OK</a:t>
            </a:r>
            <a:endParaRPr lang="fr-FR" sz="1900" dirty="0">
              <a:solidFill>
                <a:srgbClr val="00B050"/>
              </a:solidFill>
            </a:endParaRPr>
          </a:p>
          <a:p>
            <a:pPr marL="0" indent="0" algn="just">
              <a:buNone/>
            </a:pPr>
            <a:endParaRPr lang="fr-FR" sz="2000" dirty="0"/>
          </a:p>
          <a:p>
            <a:pPr marL="0" indent="0" algn="just">
              <a:buNone/>
            </a:pPr>
            <a:endParaRPr lang="fr-CI" sz="2000" b="1" dirty="0">
              <a:solidFill>
                <a:srgbClr val="00B0F0"/>
              </a:solidFill>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34</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1035"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674FB533-BDB4-ED75-90F1-785AA1408D01}"/>
              </a:ext>
            </a:extLst>
          </p:cNvPr>
          <p:cNvSpPr txBox="1">
            <a:spLocks/>
          </p:cNvSpPr>
          <p:nvPr/>
        </p:nvSpPr>
        <p:spPr>
          <a:xfrm>
            <a:off x="1" y="834635"/>
            <a:ext cx="9081070" cy="41734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dirty="0"/>
              <a:t>8.  Exploration des variables quantitatives </a:t>
            </a:r>
          </a:p>
        </p:txBody>
      </p:sp>
      <p:pic>
        <p:nvPicPr>
          <p:cNvPr id="22" name="Image 21">
            <a:extLst>
              <a:ext uri="{FF2B5EF4-FFF2-40B4-BE49-F238E27FC236}">
                <a16:creationId xmlns:a16="http://schemas.microsoft.com/office/drawing/2014/main" id="{C81B291C-C134-D9D2-6437-CF27C560DD48}"/>
              </a:ext>
            </a:extLst>
          </p:cNvPr>
          <p:cNvPicPr>
            <a:picLocks noChangeAspect="1"/>
          </p:cNvPicPr>
          <p:nvPr/>
        </p:nvPicPr>
        <p:blipFill>
          <a:blip r:embed="rId15"/>
          <a:stretch>
            <a:fillRect/>
          </a:stretch>
        </p:blipFill>
        <p:spPr>
          <a:xfrm>
            <a:off x="4855753" y="1307847"/>
            <a:ext cx="2983792" cy="1249156"/>
          </a:xfrm>
          <a:prstGeom prst="rect">
            <a:avLst/>
          </a:prstGeom>
        </p:spPr>
      </p:pic>
      <p:cxnSp>
        <p:nvCxnSpPr>
          <p:cNvPr id="25" name="Connecteur droit avec flèche 24">
            <a:extLst>
              <a:ext uri="{FF2B5EF4-FFF2-40B4-BE49-F238E27FC236}">
                <a16:creationId xmlns:a16="http://schemas.microsoft.com/office/drawing/2014/main" id="{A1892AE8-34CD-0112-05DB-A0E4BF05DE42}"/>
              </a:ext>
            </a:extLst>
          </p:cNvPr>
          <p:cNvCxnSpPr>
            <a:cxnSpLocks/>
          </p:cNvCxnSpPr>
          <p:nvPr/>
        </p:nvCxnSpPr>
        <p:spPr>
          <a:xfrm>
            <a:off x="6347649" y="2564486"/>
            <a:ext cx="0" cy="37519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A23716B5-4E6D-FA88-B24B-12D9C3A9F5E0}"/>
              </a:ext>
            </a:extLst>
          </p:cNvPr>
          <p:cNvPicPr>
            <a:picLocks noChangeAspect="1"/>
          </p:cNvPicPr>
          <p:nvPr/>
        </p:nvPicPr>
        <p:blipFill>
          <a:blip r:embed="rId16"/>
          <a:stretch>
            <a:fillRect/>
          </a:stretch>
        </p:blipFill>
        <p:spPr>
          <a:xfrm>
            <a:off x="4420650" y="2967671"/>
            <a:ext cx="4678861" cy="1497432"/>
          </a:xfrm>
          <a:prstGeom prst="rect">
            <a:avLst/>
          </a:prstGeom>
        </p:spPr>
      </p:pic>
      <p:cxnSp>
        <p:nvCxnSpPr>
          <p:cNvPr id="1038" name="Connecteur droit avec flèche 1037">
            <a:extLst>
              <a:ext uri="{FF2B5EF4-FFF2-40B4-BE49-F238E27FC236}">
                <a16:creationId xmlns:a16="http://schemas.microsoft.com/office/drawing/2014/main" id="{BCB97513-E898-244B-BC31-A275E24F2CFE}"/>
              </a:ext>
            </a:extLst>
          </p:cNvPr>
          <p:cNvCxnSpPr>
            <a:cxnSpLocks/>
          </p:cNvCxnSpPr>
          <p:nvPr/>
        </p:nvCxnSpPr>
        <p:spPr>
          <a:xfrm>
            <a:off x="6500049" y="4509120"/>
            <a:ext cx="0" cy="37519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39" name="ZoneTexte 1038">
            <a:extLst>
              <a:ext uri="{FF2B5EF4-FFF2-40B4-BE49-F238E27FC236}">
                <a16:creationId xmlns:a16="http://schemas.microsoft.com/office/drawing/2014/main" id="{AF44335E-B774-DA99-BE00-D0D2BEFF8E5A}"/>
              </a:ext>
            </a:extLst>
          </p:cNvPr>
          <p:cNvSpPr txBox="1"/>
          <p:nvPr/>
        </p:nvSpPr>
        <p:spPr>
          <a:xfrm>
            <a:off x="8373422" y="3273605"/>
            <a:ext cx="726089" cy="225316"/>
          </a:xfrm>
          <a:prstGeom prst="rect">
            <a:avLst/>
          </a:prstGeom>
          <a:noFill/>
          <a:ln w="28575">
            <a:solidFill>
              <a:srgbClr val="C00000"/>
            </a:solidFill>
          </a:ln>
        </p:spPr>
        <p:txBody>
          <a:bodyPr wrap="square" rtlCol="0">
            <a:spAutoFit/>
          </a:bodyPr>
          <a:lstStyle/>
          <a:p>
            <a:endParaRPr lang="fr-FR" dirty="0"/>
          </a:p>
        </p:txBody>
      </p:sp>
      <p:grpSp>
        <p:nvGrpSpPr>
          <p:cNvPr id="14" name="Groupe 13">
            <a:extLst>
              <a:ext uri="{FF2B5EF4-FFF2-40B4-BE49-F238E27FC236}">
                <a16:creationId xmlns:a16="http://schemas.microsoft.com/office/drawing/2014/main" id="{7F78E528-D87D-65C6-B14D-178E6FAD5059}"/>
              </a:ext>
            </a:extLst>
          </p:cNvPr>
          <p:cNvGrpSpPr/>
          <p:nvPr/>
        </p:nvGrpSpPr>
        <p:grpSpPr>
          <a:xfrm>
            <a:off x="5567674" y="4891853"/>
            <a:ext cx="2470277" cy="1264756"/>
            <a:chOff x="5567674" y="4891853"/>
            <a:chExt cx="2470277" cy="1264756"/>
          </a:xfrm>
        </p:grpSpPr>
        <p:pic>
          <p:nvPicPr>
            <p:cNvPr id="5" name="Image 4">
              <a:extLst>
                <a:ext uri="{FF2B5EF4-FFF2-40B4-BE49-F238E27FC236}">
                  <a16:creationId xmlns:a16="http://schemas.microsoft.com/office/drawing/2014/main" id="{30CAEFC3-6A81-A5F4-9578-3CCAA5AA21E0}"/>
                </a:ext>
              </a:extLst>
            </p:cNvPr>
            <p:cNvPicPr>
              <a:picLocks noChangeAspect="1"/>
            </p:cNvPicPr>
            <p:nvPr/>
          </p:nvPicPr>
          <p:blipFill>
            <a:blip r:embed="rId17"/>
            <a:stretch>
              <a:fillRect/>
            </a:stretch>
          </p:blipFill>
          <p:spPr>
            <a:xfrm>
              <a:off x="5567674" y="4943697"/>
              <a:ext cx="2470277" cy="1212912"/>
            </a:xfrm>
            <a:prstGeom prst="rect">
              <a:avLst/>
            </a:prstGeom>
          </p:spPr>
        </p:pic>
        <p:sp>
          <p:nvSpPr>
            <p:cNvPr id="6" name="ZoneTexte 5">
              <a:extLst>
                <a:ext uri="{FF2B5EF4-FFF2-40B4-BE49-F238E27FC236}">
                  <a16:creationId xmlns:a16="http://schemas.microsoft.com/office/drawing/2014/main" id="{0FC9D330-9AD9-7B9B-02DE-238D78B7A57E}"/>
                </a:ext>
              </a:extLst>
            </p:cNvPr>
            <p:cNvSpPr txBox="1"/>
            <p:nvPr/>
          </p:nvSpPr>
          <p:spPr>
            <a:xfrm>
              <a:off x="5585351" y="4891853"/>
              <a:ext cx="1524596" cy="918878"/>
            </a:xfrm>
            <a:prstGeom prst="rect">
              <a:avLst/>
            </a:prstGeom>
            <a:noFill/>
            <a:ln w="28575">
              <a:solidFill>
                <a:srgbClr val="C00000"/>
              </a:solidFill>
            </a:ln>
          </p:spPr>
          <p:txBody>
            <a:bodyPr wrap="square" rtlCol="0">
              <a:spAutoFit/>
            </a:bodyPr>
            <a:lstStyle/>
            <a:p>
              <a:endParaRPr lang="fr-FR" dirty="0"/>
            </a:p>
          </p:txBody>
        </p:sp>
        <p:sp>
          <p:nvSpPr>
            <p:cNvPr id="7" name="ZoneTexte 6">
              <a:extLst>
                <a:ext uri="{FF2B5EF4-FFF2-40B4-BE49-F238E27FC236}">
                  <a16:creationId xmlns:a16="http://schemas.microsoft.com/office/drawing/2014/main" id="{ACE629C8-3426-6E2D-754C-3EE09F9065C8}"/>
                </a:ext>
              </a:extLst>
            </p:cNvPr>
            <p:cNvSpPr txBox="1"/>
            <p:nvPr/>
          </p:nvSpPr>
          <p:spPr>
            <a:xfrm>
              <a:off x="6876256" y="5862575"/>
              <a:ext cx="760862" cy="236990"/>
            </a:xfrm>
            <a:prstGeom prst="rect">
              <a:avLst/>
            </a:prstGeom>
            <a:noFill/>
            <a:ln w="28575">
              <a:solidFill>
                <a:srgbClr val="C00000"/>
              </a:solidFill>
            </a:ln>
          </p:spPr>
          <p:txBody>
            <a:bodyPr wrap="square" rtlCol="0">
              <a:spAutoFit/>
            </a:bodyPr>
            <a:lstStyle/>
            <a:p>
              <a:endParaRPr lang="fr-FR" dirty="0"/>
            </a:p>
          </p:txBody>
        </p:sp>
      </p:grpSp>
    </p:spTree>
    <p:extLst>
      <p:ext uri="{BB962C8B-B14F-4D97-AF65-F5344CB8AC3E}">
        <p14:creationId xmlns:p14="http://schemas.microsoft.com/office/powerpoint/2010/main" val="197646234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1" dur="500"/>
                                        <p:tgtEl>
                                          <p:spTgt spid="13">
                                            <p:txEl>
                                              <p:pRg st="0" end="0"/>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058" y="818442"/>
            <a:ext cx="4340874" cy="261561"/>
          </a:xfrm>
        </p:spPr>
        <p:txBody>
          <a:bodyPr>
            <a:noAutofit/>
          </a:bodyPr>
          <a:lstStyle/>
          <a:p>
            <a:pPr marL="88900" algn="just" defTabSz="363538">
              <a:spcBef>
                <a:spcPts val="300"/>
              </a:spcBef>
              <a:spcAft>
                <a:spcPts val="300"/>
              </a:spcAft>
            </a:pPr>
            <a:r>
              <a:rPr lang="fr-FR" sz="2200" dirty="0"/>
              <a:t>9. Représentations graphiques</a:t>
            </a:r>
          </a:p>
        </p:txBody>
      </p:sp>
      <p:sp>
        <p:nvSpPr>
          <p:cNvPr id="3" name="Content Placeholder 2"/>
          <p:cNvSpPr>
            <a:spLocks noGrp="1"/>
          </p:cNvSpPr>
          <p:nvPr>
            <p:ph idx="1"/>
          </p:nvPr>
        </p:nvSpPr>
        <p:spPr>
          <a:xfrm>
            <a:off x="32904" y="1121314"/>
            <a:ext cx="8976951" cy="5296391"/>
          </a:xfrm>
        </p:spPr>
        <p:txBody>
          <a:bodyPr>
            <a:noAutofit/>
          </a:bodyPr>
          <a:lstStyle/>
          <a:p>
            <a:pPr marL="0" indent="0" algn="just">
              <a:buNone/>
            </a:pPr>
            <a:r>
              <a:rPr lang="fr-FR" sz="2400" b="1" dirty="0">
                <a:solidFill>
                  <a:srgbClr val="00B0F0"/>
                </a:solidFill>
                <a:latin typeface="Times New Roman" panose="02020603050405020304" pitchFamily="18" charset="0"/>
                <a:cs typeface="Times New Roman" panose="02020603050405020304" pitchFamily="18" charset="0"/>
              </a:rPr>
              <a:t>Graphiques pour les variables nominales et ordinales (fréquences)</a:t>
            </a:r>
          </a:p>
          <a:p>
            <a:pPr marL="0" indent="0" algn="just">
              <a:buNone/>
            </a:pPr>
            <a:r>
              <a:rPr lang="fr-FR" sz="2000" dirty="0"/>
              <a:t>Sélectionner : </a:t>
            </a:r>
            <a:r>
              <a:rPr lang="fr-FR" sz="2000" dirty="0">
                <a:solidFill>
                  <a:srgbClr val="00B050"/>
                </a:solidFill>
              </a:rPr>
              <a:t>Graphiques &gt; Générateur de diagrammes &gt; Galerie (s’il n’est pas sélectionné)</a:t>
            </a:r>
            <a:r>
              <a:rPr lang="fr-FR" sz="2000" dirty="0"/>
              <a:t> ;</a:t>
            </a:r>
          </a:p>
          <a:p>
            <a:pPr lvl="0" algn="just"/>
            <a:r>
              <a:rPr lang="fr-FR" sz="2000" dirty="0"/>
              <a:t>Cliquer sur le diagramme dont vous avez besoin et faites le glisser dans </a:t>
            </a:r>
            <a:r>
              <a:rPr lang="fr-FR" sz="2000" dirty="0">
                <a:solidFill>
                  <a:srgbClr val="00B050"/>
                </a:solidFill>
              </a:rPr>
              <a:t>la zone étendue au-dessus de la galerie</a:t>
            </a:r>
            <a:r>
              <a:rPr lang="fr-FR" sz="2000" dirty="0"/>
              <a:t> ;</a:t>
            </a:r>
          </a:p>
          <a:p>
            <a:pPr lvl="0" algn="just">
              <a:spcAft>
                <a:spcPts val="600"/>
              </a:spcAft>
            </a:pPr>
            <a:r>
              <a:rPr lang="fr-FR" sz="2000" dirty="0"/>
              <a:t>Renseigner les axes à partir des variables qui sont à gauche ; sélectionner et faire glisser dans le cadre de l’axe réservé.</a:t>
            </a:r>
          </a:p>
        </p:txBody>
      </p:sp>
      <p:sp>
        <p:nvSpPr>
          <p:cNvPr id="4" name="Slide Number Placeholder 3"/>
          <p:cNvSpPr>
            <a:spLocks noGrp="1"/>
          </p:cNvSpPr>
          <p:nvPr>
            <p:ph type="sldNum" sz="quarter" idx="12"/>
          </p:nvPr>
        </p:nvSpPr>
        <p:spPr/>
        <p:txBody>
          <a:bodyPr/>
          <a:lstStyle/>
          <a:p>
            <a:fld id="{02C702AE-1502-43AE-8DBA-2BCAD3408EF2}" type="slidenum">
              <a:rPr lang="fr-FR" smtClean="0"/>
              <a:pPr/>
              <a:t>35</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2050"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B3EBB1D-1159-6681-1E08-C984F26A25CF}"/>
              </a:ext>
            </a:extLst>
          </p:cNvPr>
          <p:cNvPicPr>
            <a:picLocks noChangeAspect="1"/>
          </p:cNvPicPr>
          <p:nvPr/>
        </p:nvPicPr>
        <p:blipFill>
          <a:blip r:embed="rId16"/>
          <a:stretch>
            <a:fillRect/>
          </a:stretch>
        </p:blipFill>
        <p:spPr>
          <a:xfrm>
            <a:off x="32904" y="4339614"/>
            <a:ext cx="3587934" cy="1397072"/>
          </a:xfrm>
          <a:prstGeom prst="rect">
            <a:avLst/>
          </a:prstGeom>
        </p:spPr>
      </p:pic>
      <p:pic>
        <p:nvPicPr>
          <p:cNvPr id="14" name="Image 13">
            <a:extLst>
              <a:ext uri="{FF2B5EF4-FFF2-40B4-BE49-F238E27FC236}">
                <a16:creationId xmlns:a16="http://schemas.microsoft.com/office/drawing/2014/main" id="{83999EC4-129F-0636-5EE3-B6C7B7E30409}"/>
              </a:ext>
            </a:extLst>
          </p:cNvPr>
          <p:cNvPicPr>
            <a:picLocks noChangeAspect="1"/>
          </p:cNvPicPr>
          <p:nvPr/>
        </p:nvPicPr>
        <p:blipFill>
          <a:blip r:embed="rId17"/>
          <a:stretch>
            <a:fillRect/>
          </a:stretch>
        </p:blipFill>
        <p:spPr>
          <a:xfrm>
            <a:off x="5940152" y="3284984"/>
            <a:ext cx="2958591" cy="2925143"/>
          </a:xfrm>
          <a:prstGeom prst="rect">
            <a:avLst/>
          </a:prstGeom>
        </p:spPr>
      </p:pic>
      <p:cxnSp>
        <p:nvCxnSpPr>
          <p:cNvPr id="16" name="Connecteur droit avec flèche 15">
            <a:extLst>
              <a:ext uri="{FF2B5EF4-FFF2-40B4-BE49-F238E27FC236}">
                <a16:creationId xmlns:a16="http://schemas.microsoft.com/office/drawing/2014/main" id="{8D13E02A-8DFB-7B28-4DEA-40344AD07697}"/>
              </a:ext>
            </a:extLst>
          </p:cNvPr>
          <p:cNvCxnSpPr>
            <a:stCxn id="6" idx="3"/>
          </p:cNvCxnSpPr>
          <p:nvPr/>
        </p:nvCxnSpPr>
        <p:spPr>
          <a:xfrm flipV="1">
            <a:off x="3620838" y="5013176"/>
            <a:ext cx="2319314" cy="2497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98612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94" y="1112638"/>
            <a:ext cx="5280564" cy="2889930"/>
          </a:xfrm>
        </p:spPr>
        <p:txBody>
          <a:bodyPr>
            <a:noAutofit/>
          </a:bodyPr>
          <a:lstStyle/>
          <a:p>
            <a:pPr marL="0" indent="0" algn="just">
              <a:buNone/>
            </a:pPr>
            <a:r>
              <a:rPr lang="fr-FR" sz="2400" b="1" dirty="0">
                <a:solidFill>
                  <a:srgbClr val="00B0F0"/>
                </a:solidFill>
                <a:latin typeface="Times New Roman" panose="02020603050405020304" pitchFamily="18" charset="0"/>
                <a:cs typeface="Times New Roman" panose="02020603050405020304" pitchFamily="18" charset="0"/>
              </a:rPr>
              <a:t>Graphiques pour les variables métrique</a:t>
            </a:r>
          </a:p>
          <a:p>
            <a:pPr marL="0" lvl="0" indent="0">
              <a:buNone/>
            </a:pPr>
            <a:r>
              <a:rPr lang="fr-FR" sz="2000" b="1" dirty="0">
                <a:solidFill>
                  <a:srgbClr val="00B050"/>
                </a:solidFill>
              </a:rPr>
              <a:t>Graphiques</a:t>
            </a:r>
            <a:r>
              <a:rPr lang="fr-FR" sz="2000" dirty="0">
                <a:solidFill>
                  <a:srgbClr val="00B050"/>
                </a:solidFill>
              </a:rPr>
              <a:t> &gt; </a:t>
            </a:r>
            <a:r>
              <a:rPr lang="fr-FR" sz="2000" b="1" dirty="0">
                <a:solidFill>
                  <a:srgbClr val="00B050"/>
                </a:solidFill>
              </a:rPr>
              <a:t>Générateur de diagrammes</a:t>
            </a:r>
            <a:r>
              <a:rPr lang="fr-FR" sz="2000" dirty="0">
                <a:solidFill>
                  <a:srgbClr val="00B050"/>
                </a:solidFill>
              </a:rPr>
              <a:t> &gt; </a:t>
            </a:r>
            <a:r>
              <a:rPr lang="fr-FR" sz="2000" b="1" dirty="0">
                <a:solidFill>
                  <a:srgbClr val="00B050"/>
                </a:solidFill>
              </a:rPr>
              <a:t>Galerie</a:t>
            </a:r>
            <a:r>
              <a:rPr lang="fr-FR" sz="2000" dirty="0">
                <a:solidFill>
                  <a:srgbClr val="00B050"/>
                </a:solidFill>
              </a:rPr>
              <a:t> (s’il n’est pas sélectionné) &gt; </a:t>
            </a:r>
            <a:r>
              <a:rPr lang="fr-FR" sz="2000" dirty="0"/>
              <a:t>cliquer et faire glisser </a:t>
            </a:r>
            <a:r>
              <a:rPr lang="fr-FR" sz="2000" b="1" dirty="0">
                <a:solidFill>
                  <a:srgbClr val="00B050"/>
                </a:solidFill>
              </a:rPr>
              <a:t>Histogramme </a:t>
            </a:r>
            <a:r>
              <a:rPr lang="fr-FR" sz="2000" dirty="0"/>
              <a:t>l’espace réservé &gt; renseigner les axes</a:t>
            </a:r>
            <a:endParaRPr lang="fr-FR" sz="2000" dirty="0">
              <a:solidFill>
                <a:srgbClr val="00B050"/>
              </a:solidFill>
            </a:endParaRPr>
          </a:p>
          <a:p>
            <a:pPr marL="0" indent="0" algn="just">
              <a:buNone/>
            </a:pPr>
            <a:r>
              <a:rPr lang="fr-CI" sz="2000" b="1" dirty="0"/>
              <a:t>Ou</a:t>
            </a:r>
            <a:r>
              <a:rPr lang="fr-CI" sz="2000" dirty="0"/>
              <a:t> </a:t>
            </a:r>
            <a:r>
              <a:rPr lang="fr-FR" sz="2000" b="1" dirty="0">
                <a:solidFill>
                  <a:srgbClr val="00B050"/>
                </a:solidFill>
              </a:rPr>
              <a:t>Graphes</a:t>
            </a:r>
            <a:r>
              <a:rPr lang="fr-FR" sz="2000" dirty="0">
                <a:solidFill>
                  <a:srgbClr val="00B050"/>
                </a:solidFill>
              </a:rPr>
              <a:t> &gt; </a:t>
            </a:r>
            <a:r>
              <a:rPr lang="fr-FR" sz="2000" b="1" dirty="0">
                <a:solidFill>
                  <a:srgbClr val="00B050"/>
                </a:solidFill>
              </a:rPr>
              <a:t>Boîtes de dialogue ancienne version</a:t>
            </a:r>
            <a:r>
              <a:rPr lang="fr-FR" sz="2000" dirty="0">
                <a:solidFill>
                  <a:srgbClr val="00B050"/>
                </a:solidFill>
              </a:rPr>
              <a:t> &gt; </a:t>
            </a:r>
            <a:r>
              <a:rPr lang="fr-FR" sz="2000" b="1" dirty="0">
                <a:solidFill>
                  <a:srgbClr val="00B050"/>
                </a:solidFill>
              </a:rPr>
              <a:t>Histogramme</a:t>
            </a:r>
            <a:endParaRPr lang="fr-FR" sz="2000" dirty="0">
              <a:solidFill>
                <a:srgbClr val="00B050"/>
              </a:solidFill>
            </a:endParaRPr>
          </a:p>
          <a:p>
            <a:pPr marL="0" lvl="0" indent="0" algn="just">
              <a:buNone/>
            </a:pPr>
            <a:endParaRPr lang="fr-FR" sz="2400" dirty="0"/>
          </a:p>
          <a:p>
            <a:pPr marL="0" indent="0" algn="just">
              <a:buNone/>
            </a:pPr>
            <a:endParaRPr lang="fr-CI" sz="24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2050"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B7FC8E7D-215A-C8BC-F1C4-1CF82A150C47}"/>
              </a:ext>
            </a:extLst>
          </p:cNvPr>
          <p:cNvPicPr>
            <a:picLocks noChangeAspect="1"/>
          </p:cNvPicPr>
          <p:nvPr/>
        </p:nvPicPr>
        <p:blipFill>
          <a:blip r:embed="rId16"/>
          <a:stretch>
            <a:fillRect/>
          </a:stretch>
        </p:blipFill>
        <p:spPr>
          <a:xfrm>
            <a:off x="36394" y="4192168"/>
            <a:ext cx="3587934" cy="1397072"/>
          </a:xfrm>
          <a:prstGeom prst="rect">
            <a:avLst/>
          </a:prstGeom>
        </p:spPr>
      </p:pic>
      <p:pic>
        <p:nvPicPr>
          <p:cNvPr id="7" name="Image 6">
            <a:extLst>
              <a:ext uri="{FF2B5EF4-FFF2-40B4-BE49-F238E27FC236}">
                <a16:creationId xmlns:a16="http://schemas.microsoft.com/office/drawing/2014/main" id="{DDE7E8FB-BCF3-2206-CFCF-84340B896B8B}"/>
              </a:ext>
            </a:extLst>
          </p:cNvPr>
          <p:cNvPicPr>
            <a:picLocks noChangeAspect="1"/>
          </p:cNvPicPr>
          <p:nvPr/>
        </p:nvPicPr>
        <p:blipFill>
          <a:blip r:embed="rId17"/>
          <a:stretch>
            <a:fillRect/>
          </a:stretch>
        </p:blipFill>
        <p:spPr>
          <a:xfrm>
            <a:off x="5695238" y="2660219"/>
            <a:ext cx="3448762" cy="3793638"/>
          </a:xfrm>
          <a:prstGeom prst="rect">
            <a:avLst/>
          </a:prstGeom>
        </p:spPr>
      </p:pic>
      <p:cxnSp>
        <p:nvCxnSpPr>
          <p:cNvPr id="14" name="Connecteur droit avec flèche 13">
            <a:extLst>
              <a:ext uri="{FF2B5EF4-FFF2-40B4-BE49-F238E27FC236}">
                <a16:creationId xmlns:a16="http://schemas.microsoft.com/office/drawing/2014/main" id="{0265721F-5D2F-70C8-4870-0E4F4723B2F9}"/>
              </a:ext>
            </a:extLst>
          </p:cNvPr>
          <p:cNvCxnSpPr>
            <a:cxnSpLocks/>
          </p:cNvCxnSpPr>
          <p:nvPr/>
        </p:nvCxnSpPr>
        <p:spPr>
          <a:xfrm flipV="1">
            <a:off x="3616876" y="4979697"/>
            <a:ext cx="2078362" cy="116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F36601F-6682-28A6-D478-54AA08F3DC70}"/>
              </a:ext>
            </a:extLst>
          </p:cNvPr>
          <p:cNvSpPr>
            <a:spLocks noGrp="1"/>
          </p:cNvSpPr>
          <p:nvPr>
            <p:ph type="title"/>
          </p:nvPr>
        </p:nvSpPr>
        <p:spPr>
          <a:xfrm>
            <a:off x="2610058" y="818442"/>
            <a:ext cx="4340874" cy="261561"/>
          </a:xfrm>
        </p:spPr>
        <p:txBody>
          <a:bodyPr>
            <a:noAutofit/>
          </a:bodyPr>
          <a:lstStyle/>
          <a:p>
            <a:pPr marL="88900" algn="just" defTabSz="363538">
              <a:spcBef>
                <a:spcPts val="300"/>
              </a:spcBef>
              <a:spcAft>
                <a:spcPts val="300"/>
              </a:spcAft>
            </a:pPr>
            <a:r>
              <a:rPr lang="fr-FR" sz="2200" dirty="0"/>
              <a:t>9. Représentations graphiques</a:t>
            </a:r>
          </a:p>
        </p:txBody>
      </p:sp>
    </p:spTree>
    <p:extLst>
      <p:ext uri="{BB962C8B-B14F-4D97-AF65-F5344CB8AC3E}">
        <p14:creationId xmlns:p14="http://schemas.microsoft.com/office/powerpoint/2010/main" val="265062068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3" dur="500"/>
                                        <p:tgtEl>
                                          <p:spTgt spid="13">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788680"/>
            <a:ext cx="4552528" cy="332634"/>
          </a:xfrm>
        </p:spPr>
        <p:txBody>
          <a:bodyPr>
            <a:noAutofit/>
          </a:bodyPr>
          <a:lstStyle/>
          <a:p>
            <a:pPr marL="88900" algn="just" defTabSz="363538">
              <a:spcBef>
                <a:spcPts val="300"/>
              </a:spcBef>
              <a:spcAft>
                <a:spcPts val="300"/>
              </a:spcAft>
            </a:pPr>
            <a:r>
              <a:rPr lang="fr-FR" sz="2200" dirty="0"/>
              <a:t>10. Mesures descriptives </a:t>
            </a:r>
          </a:p>
        </p:txBody>
      </p:sp>
      <p:sp>
        <p:nvSpPr>
          <p:cNvPr id="3" name="Content Placeholder 2"/>
          <p:cNvSpPr>
            <a:spLocks noGrp="1"/>
          </p:cNvSpPr>
          <p:nvPr>
            <p:ph idx="1"/>
          </p:nvPr>
        </p:nvSpPr>
        <p:spPr>
          <a:xfrm>
            <a:off x="32905" y="1121314"/>
            <a:ext cx="5691223" cy="5296391"/>
          </a:xfrm>
        </p:spPr>
        <p:txBody>
          <a:bodyPr>
            <a:noAutofit/>
          </a:bodyPr>
          <a:lstStyle/>
          <a:p>
            <a:pPr marL="0" indent="0" algn="just">
              <a:buNone/>
            </a:pPr>
            <a:r>
              <a:rPr lang="fr-FR" sz="2400" b="1" dirty="0">
                <a:solidFill>
                  <a:srgbClr val="00B0F0"/>
                </a:solidFill>
                <a:latin typeface="Times New Roman" panose="02020603050405020304" pitchFamily="18" charset="0"/>
                <a:cs typeface="Times New Roman" panose="02020603050405020304" pitchFamily="18" charset="0"/>
              </a:rPr>
              <a:t>Mesures descriptives</a:t>
            </a:r>
          </a:p>
          <a:p>
            <a:pPr marL="0" indent="0" algn="just">
              <a:buNone/>
            </a:pPr>
            <a:r>
              <a:rPr lang="fr-FR" sz="1900" b="1" dirty="0">
                <a:solidFill>
                  <a:srgbClr val="00B050"/>
                </a:solidFill>
              </a:rPr>
              <a:t>Analyse &gt; Statistiques descriptives &gt; Fréquences</a:t>
            </a:r>
            <a:endParaRPr lang="fr-FR" sz="1900" dirty="0">
              <a:solidFill>
                <a:srgbClr val="00B050"/>
              </a:solidFill>
            </a:endParaRPr>
          </a:p>
          <a:p>
            <a:pPr algn="just">
              <a:buFont typeface="Wingdings" panose="05000000000000000000" pitchFamily="2" charset="2"/>
              <a:buChar char="ü"/>
            </a:pPr>
            <a:r>
              <a:rPr lang="fr-FR" sz="1900" b="1" i="1" dirty="0"/>
              <a:t>Afficher les tableaux d’effectifs : </a:t>
            </a:r>
            <a:r>
              <a:rPr lang="fr-FR" sz="1900" dirty="0"/>
              <a:t>tableaux de distribution de fréquences</a:t>
            </a:r>
          </a:p>
          <a:p>
            <a:pPr algn="just">
              <a:buFont typeface="Wingdings" panose="05000000000000000000" pitchFamily="2" charset="2"/>
              <a:buChar char="ü"/>
            </a:pPr>
            <a:r>
              <a:rPr lang="fr-FR" sz="1900" i="1" dirty="0"/>
              <a:t>Le bouton</a:t>
            </a:r>
            <a:r>
              <a:rPr lang="fr-FR" sz="1900" b="1" i="1" dirty="0"/>
              <a:t> Statistiques</a:t>
            </a:r>
            <a:r>
              <a:rPr lang="fr-FR" sz="1900" dirty="0"/>
              <a:t> : permet d’ajouter des statistiques de quartiles, de Tendances centrale, de dispersion et de distribution</a:t>
            </a:r>
          </a:p>
          <a:p>
            <a:pPr marL="0" indent="0" algn="just">
              <a:buNone/>
            </a:pPr>
            <a:endParaRPr lang="fr-FR" sz="2000" dirty="0"/>
          </a:p>
          <a:p>
            <a:pPr marL="0" indent="0" algn="just">
              <a:buNone/>
            </a:pPr>
            <a:endParaRPr lang="fr-FR" sz="2000" dirty="0"/>
          </a:p>
          <a:p>
            <a:pPr marL="0" indent="0" algn="just">
              <a:buNone/>
            </a:pPr>
            <a:r>
              <a:rPr lang="fr-FR" sz="2000" b="1" i="1" u="sng" dirty="0">
                <a:solidFill>
                  <a:srgbClr val="FF0000"/>
                </a:solidFill>
              </a:rPr>
              <a:t>Attention</a:t>
            </a:r>
            <a:r>
              <a:rPr lang="fr-FR" sz="2000" b="1" i="1" dirty="0">
                <a:solidFill>
                  <a:srgbClr val="FF0000"/>
                </a:solidFill>
              </a:rPr>
              <a:t> : le choix des statistiques dépend de l'échelle de mesure, mais SPSS calcule tous les coefficients pour toutes les variables choisies - même si ça n'a pas de sens!</a:t>
            </a:r>
            <a:endParaRPr lang="fr-FR" sz="2000" dirty="0">
              <a:solidFill>
                <a:srgbClr val="FF0000"/>
              </a:solidFill>
            </a:endParaRPr>
          </a:p>
          <a:p>
            <a:pPr marL="0" indent="0" algn="just">
              <a:buNone/>
            </a:pPr>
            <a:endParaRPr lang="fr-CI" sz="24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3074"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2A4E19C5-C675-B3E1-7C27-A3F78383159A}"/>
              </a:ext>
            </a:extLst>
          </p:cNvPr>
          <p:cNvPicPr>
            <a:picLocks noChangeAspect="1"/>
          </p:cNvPicPr>
          <p:nvPr/>
        </p:nvPicPr>
        <p:blipFill>
          <a:blip r:embed="rId16"/>
          <a:stretch>
            <a:fillRect/>
          </a:stretch>
        </p:blipFill>
        <p:spPr>
          <a:xfrm>
            <a:off x="6072116" y="1307847"/>
            <a:ext cx="2784534" cy="1165737"/>
          </a:xfrm>
          <a:prstGeom prst="rect">
            <a:avLst/>
          </a:prstGeom>
        </p:spPr>
      </p:pic>
      <p:cxnSp>
        <p:nvCxnSpPr>
          <p:cNvPr id="17" name="Connecteur droit avec flèche 16">
            <a:extLst>
              <a:ext uri="{FF2B5EF4-FFF2-40B4-BE49-F238E27FC236}">
                <a16:creationId xmlns:a16="http://schemas.microsoft.com/office/drawing/2014/main" id="{FDDB64B1-D7A4-ECE4-F869-5E76BE86D17F}"/>
              </a:ext>
            </a:extLst>
          </p:cNvPr>
          <p:cNvCxnSpPr>
            <a:cxnSpLocks/>
          </p:cNvCxnSpPr>
          <p:nvPr/>
        </p:nvCxnSpPr>
        <p:spPr>
          <a:xfrm>
            <a:off x="7364754" y="2564486"/>
            <a:ext cx="0" cy="35013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e 20">
            <a:extLst>
              <a:ext uri="{FF2B5EF4-FFF2-40B4-BE49-F238E27FC236}">
                <a16:creationId xmlns:a16="http://schemas.microsoft.com/office/drawing/2014/main" id="{809BF178-B9E2-345B-43C2-FFEA1544C78B}"/>
              </a:ext>
            </a:extLst>
          </p:cNvPr>
          <p:cNvGrpSpPr/>
          <p:nvPr/>
        </p:nvGrpSpPr>
        <p:grpSpPr>
          <a:xfrm>
            <a:off x="5872233" y="2936349"/>
            <a:ext cx="3264230" cy="1044691"/>
            <a:chOff x="5879770" y="3104389"/>
            <a:chExt cx="3264230" cy="1044691"/>
          </a:xfrm>
        </p:grpSpPr>
        <p:pic>
          <p:nvPicPr>
            <p:cNvPr id="18" name="Image 17">
              <a:extLst>
                <a:ext uri="{FF2B5EF4-FFF2-40B4-BE49-F238E27FC236}">
                  <a16:creationId xmlns:a16="http://schemas.microsoft.com/office/drawing/2014/main" id="{43F21FEE-E9B9-2905-28FC-A6440815EB68}"/>
                </a:ext>
              </a:extLst>
            </p:cNvPr>
            <p:cNvPicPr>
              <a:picLocks noChangeAspect="1"/>
            </p:cNvPicPr>
            <p:nvPr/>
          </p:nvPicPr>
          <p:blipFill>
            <a:blip r:embed="rId17"/>
            <a:stretch>
              <a:fillRect/>
            </a:stretch>
          </p:blipFill>
          <p:spPr>
            <a:xfrm>
              <a:off x="5879770" y="3104389"/>
              <a:ext cx="3264230" cy="1044691"/>
            </a:xfrm>
            <a:prstGeom prst="rect">
              <a:avLst/>
            </a:prstGeom>
          </p:spPr>
        </p:pic>
        <p:sp>
          <p:nvSpPr>
            <p:cNvPr id="20" name="ZoneTexte 19">
              <a:extLst>
                <a:ext uri="{FF2B5EF4-FFF2-40B4-BE49-F238E27FC236}">
                  <a16:creationId xmlns:a16="http://schemas.microsoft.com/office/drawing/2014/main" id="{C3CDB2F6-62CF-0E69-FF40-28C1A17006FD}"/>
                </a:ext>
              </a:extLst>
            </p:cNvPr>
            <p:cNvSpPr txBox="1"/>
            <p:nvPr/>
          </p:nvSpPr>
          <p:spPr>
            <a:xfrm>
              <a:off x="8676456" y="3284984"/>
              <a:ext cx="466266" cy="214490"/>
            </a:xfrm>
            <a:prstGeom prst="rect">
              <a:avLst/>
            </a:prstGeom>
            <a:noFill/>
            <a:ln w="28575">
              <a:solidFill>
                <a:srgbClr val="C00000"/>
              </a:solidFill>
            </a:ln>
          </p:spPr>
          <p:txBody>
            <a:bodyPr wrap="square" rtlCol="0">
              <a:spAutoFit/>
            </a:bodyPr>
            <a:lstStyle/>
            <a:p>
              <a:endParaRPr lang="fr-FR" dirty="0"/>
            </a:p>
          </p:txBody>
        </p:sp>
      </p:grpSp>
      <p:pic>
        <p:nvPicPr>
          <p:cNvPr id="6" name="Image 5">
            <a:extLst>
              <a:ext uri="{FF2B5EF4-FFF2-40B4-BE49-F238E27FC236}">
                <a16:creationId xmlns:a16="http://schemas.microsoft.com/office/drawing/2014/main" id="{A8F0D5AB-E4D5-0FB5-62A6-620549743E2F}"/>
              </a:ext>
            </a:extLst>
          </p:cNvPr>
          <p:cNvPicPr>
            <a:picLocks noChangeAspect="1"/>
          </p:cNvPicPr>
          <p:nvPr/>
        </p:nvPicPr>
        <p:blipFill>
          <a:blip r:embed="rId18"/>
          <a:stretch>
            <a:fillRect/>
          </a:stretch>
        </p:blipFill>
        <p:spPr>
          <a:xfrm>
            <a:off x="5890447" y="4052661"/>
            <a:ext cx="3041791" cy="2329054"/>
          </a:xfrm>
          <a:prstGeom prst="rect">
            <a:avLst/>
          </a:prstGeom>
        </p:spPr>
      </p:pic>
    </p:spTree>
    <p:extLst>
      <p:ext uri="{BB962C8B-B14F-4D97-AF65-F5344CB8AC3E}">
        <p14:creationId xmlns:p14="http://schemas.microsoft.com/office/powerpoint/2010/main" val="385215348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788680"/>
            <a:ext cx="4552528" cy="332634"/>
          </a:xfrm>
        </p:spPr>
        <p:txBody>
          <a:bodyPr>
            <a:noAutofit/>
          </a:bodyPr>
          <a:lstStyle/>
          <a:p>
            <a:pPr marL="88900" algn="just" defTabSz="363538">
              <a:spcBef>
                <a:spcPts val="300"/>
              </a:spcBef>
              <a:spcAft>
                <a:spcPts val="300"/>
              </a:spcAft>
            </a:pPr>
            <a:r>
              <a:rPr lang="fr-FR" sz="2200" dirty="0"/>
              <a:t>10. Mesures descriptives </a:t>
            </a:r>
          </a:p>
        </p:txBody>
      </p:sp>
      <p:sp>
        <p:nvSpPr>
          <p:cNvPr id="3" name="Content Placeholder 2"/>
          <p:cNvSpPr>
            <a:spLocks noGrp="1"/>
          </p:cNvSpPr>
          <p:nvPr>
            <p:ph idx="1"/>
          </p:nvPr>
        </p:nvSpPr>
        <p:spPr>
          <a:xfrm>
            <a:off x="32904" y="1121314"/>
            <a:ext cx="8976951" cy="5296391"/>
          </a:xfrm>
        </p:spPr>
        <p:txBody>
          <a:bodyPr>
            <a:noAutofit/>
          </a:bodyPr>
          <a:lstStyle/>
          <a:p>
            <a:pPr marL="0" indent="0" algn="just">
              <a:buNone/>
            </a:pPr>
            <a:r>
              <a:rPr lang="fr-FR" sz="2400" b="1" dirty="0">
                <a:solidFill>
                  <a:srgbClr val="00B0F0"/>
                </a:solidFill>
                <a:latin typeface="Times New Roman" panose="02020603050405020304" pitchFamily="18" charset="0"/>
                <a:cs typeface="Times New Roman" panose="02020603050405020304" pitchFamily="18" charset="0"/>
              </a:rPr>
              <a:t>Comparer les groupes</a:t>
            </a:r>
          </a:p>
          <a:p>
            <a:pPr marL="0" indent="0" algn="just">
              <a:buNone/>
            </a:pPr>
            <a:r>
              <a:rPr lang="fr-FR" sz="2400" dirty="0"/>
              <a:t>L’on peut analyser séparément des sous-groupes de l’échantillon afin de les comparer.</a:t>
            </a:r>
          </a:p>
          <a:p>
            <a:pPr marL="0" indent="0" algn="just">
              <a:buNone/>
            </a:pPr>
            <a:r>
              <a:rPr lang="fr-FR" sz="2400" b="1" dirty="0">
                <a:solidFill>
                  <a:srgbClr val="00B050"/>
                </a:solidFill>
              </a:rPr>
              <a:t>Données &gt; Scinder un fichier &gt; Comparer les groupes</a:t>
            </a:r>
            <a:endParaRPr lang="fr-FR" sz="2400" dirty="0">
              <a:solidFill>
                <a:srgbClr val="00B050"/>
              </a:solidFill>
            </a:endParaRPr>
          </a:p>
          <a:p>
            <a:pPr marL="0" indent="0" algn="just">
              <a:buNone/>
            </a:pPr>
            <a:r>
              <a:rPr lang="fr-FR" sz="2400" b="1" i="1" dirty="0"/>
              <a:t>Les options :</a:t>
            </a:r>
          </a:p>
          <a:p>
            <a:pPr algn="just">
              <a:buFont typeface="Wingdings" panose="05000000000000000000" pitchFamily="2" charset="2"/>
              <a:buChar char="ü"/>
            </a:pPr>
            <a:r>
              <a:rPr lang="fr-FR" sz="2400" b="1" i="1" dirty="0"/>
              <a:t>‘Comparer les groupes’ : donne un tableau commun pour les sous-groupes.</a:t>
            </a:r>
          </a:p>
          <a:p>
            <a:pPr algn="just">
              <a:buFont typeface="Wingdings" panose="05000000000000000000" pitchFamily="2" charset="2"/>
              <a:buChar char="ü"/>
            </a:pPr>
            <a:r>
              <a:rPr lang="fr-FR" sz="2400" b="1" i="1" dirty="0"/>
              <a:t>‘Séparer les résultats par groupe’ : donne des tableaux séparés pour les sous-groupes.</a:t>
            </a:r>
          </a:p>
          <a:p>
            <a:pPr marL="0" indent="0" algn="just">
              <a:buNone/>
            </a:pPr>
            <a:endParaRPr lang="fr-FR" sz="2400" dirty="0"/>
          </a:p>
          <a:p>
            <a:pPr marL="0" indent="0" algn="just">
              <a:buNone/>
            </a:pPr>
            <a:r>
              <a:rPr lang="fr-FR" sz="2400" dirty="0"/>
              <a:t>Pour la désactiver, </a:t>
            </a:r>
            <a:r>
              <a:rPr lang="fr-FR" sz="2400" b="1" dirty="0">
                <a:solidFill>
                  <a:srgbClr val="00B050"/>
                </a:solidFill>
              </a:rPr>
              <a:t>Données &gt; Scinder un fichier &gt; Analyser toutes les observations, ne pas créer de groupes</a:t>
            </a:r>
            <a:r>
              <a:rPr lang="fr-FR" sz="2400" dirty="0">
                <a:solidFill>
                  <a:srgbClr val="00B050"/>
                </a:solidFill>
              </a:rPr>
              <a:t>.</a:t>
            </a:r>
          </a:p>
          <a:p>
            <a:pPr marL="0" indent="0" algn="just">
              <a:buNone/>
            </a:pPr>
            <a:endParaRPr lang="fr-FR" sz="2400" dirty="0">
              <a:solidFill>
                <a:srgbClr val="00B050"/>
              </a:solidFill>
            </a:endParaRPr>
          </a:p>
          <a:p>
            <a:pPr marL="0" indent="0" algn="just">
              <a:buNone/>
            </a:pPr>
            <a:endParaRPr lang="fr-CI" sz="24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6146"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1"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3"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55"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39406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4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788680"/>
            <a:ext cx="4552528" cy="332634"/>
          </a:xfrm>
        </p:spPr>
        <p:txBody>
          <a:bodyPr>
            <a:noAutofit/>
          </a:bodyPr>
          <a:lstStyle/>
          <a:p>
            <a:pPr marL="88900" algn="just" defTabSz="363538">
              <a:spcBef>
                <a:spcPts val="300"/>
              </a:spcBef>
              <a:spcAft>
                <a:spcPts val="300"/>
              </a:spcAft>
            </a:pPr>
            <a:r>
              <a:rPr lang="fr-FR" sz="2200" dirty="0"/>
              <a:t>10. Mesures descriptives </a:t>
            </a:r>
          </a:p>
        </p:txBody>
      </p:sp>
      <p:sp>
        <p:nvSpPr>
          <p:cNvPr id="3" name="Content Placeholder 2"/>
          <p:cNvSpPr>
            <a:spLocks noGrp="1"/>
          </p:cNvSpPr>
          <p:nvPr>
            <p:ph idx="1"/>
          </p:nvPr>
        </p:nvSpPr>
        <p:spPr>
          <a:xfrm>
            <a:off x="32904" y="1121314"/>
            <a:ext cx="8976951" cy="5296391"/>
          </a:xfrm>
        </p:spPr>
        <p:txBody>
          <a:bodyPr>
            <a:noAutofit/>
          </a:bodyPr>
          <a:lstStyle/>
          <a:p>
            <a:pPr marL="0" indent="0" algn="just">
              <a:buNone/>
            </a:pPr>
            <a:r>
              <a:rPr lang="fr-FR" sz="2400" b="1" dirty="0">
                <a:solidFill>
                  <a:srgbClr val="00B0F0"/>
                </a:solidFill>
                <a:latin typeface="Times New Roman" panose="02020603050405020304" pitchFamily="18" charset="0"/>
                <a:cs typeface="Times New Roman" panose="02020603050405020304" pitchFamily="18" charset="0"/>
              </a:rPr>
              <a:t>Comparer les groupes</a:t>
            </a:r>
          </a:p>
          <a:p>
            <a:pPr marL="0" indent="0" algn="just">
              <a:buNone/>
            </a:pPr>
            <a:endParaRPr lang="fr-FR" sz="2400" dirty="0">
              <a:solidFill>
                <a:srgbClr val="00B050"/>
              </a:solidFill>
            </a:endParaRPr>
          </a:p>
          <a:p>
            <a:pPr marL="0" indent="0" algn="just">
              <a:buNone/>
            </a:pPr>
            <a:endParaRPr lang="fr-CI" sz="24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39</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6146"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1"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3"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55"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4BA9A77D-39DC-BB5F-8B82-D0FFFD031825}"/>
              </a:ext>
            </a:extLst>
          </p:cNvPr>
          <p:cNvPicPr>
            <a:picLocks noChangeAspect="1"/>
          </p:cNvPicPr>
          <p:nvPr/>
        </p:nvPicPr>
        <p:blipFill>
          <a:blip r:embed="rId16"/>
          <a:stretch>
            <a:fillRect/>
          </a:stretch>
        </p:blipFill>
        <p:spPr>
          <a:xfrm>
            <a:off x="12576" y="1724723"/>
            <a:ext cx="2792553" cy="4690694"/>
          </a:xfrm>
          <a:prstGeom prst="rect">
            <a:avLst/>
          </a:prstGeom>
        </p:spPr>
      </p:pic>
      <p:pic>
        <p:nvPicPr>
          <p:cNvPr id="14" name="Image 13">
            <a:extLst>
              <a:ext uri="{FF2B5EF4-FFF2-40B4-BE49-F238E27FC236}">
                <a16:creationId xmlns:a16="http://schemas.microsoft.com/office/drawing/2014/main" id="{011B9349-4012-48C2-4653-CE3FFA336F05}"/>
              </a:ext>
            </a:extLst>
          </p:cNvPr>
          <p:cNvPicPr>
            <a:picLocks noChangeAspect="1"/>
          </p:cNvPicPr>
          <p:nvPr/>
        </p:nvPicPr>
        <p:blipFill>
          <a:blip r:embed="rId17"/>
          <a:stretch>
            <a:fillRect/>
          </a:stretch>
        </p:blipFill>
        <p:spPr>
          <a:xfrm>
            <a:off x="3347864" y="3270816"/>
            <a:ext cx="5040560" cy="3182520"/>
          </a:xfrm>
          <a:prstGeom prst="rect">
            <a:avLst/>
          </a:prstGeom>
        </p:spPr>
      </p:pic>
      <p:sp>
        <p:nvSpPr>
          <p:cNvPr id="15" name="ZoneTexte 14">
            <a:extLst>
              <a:ext uri="{FF2B5EF4-FFF2-40B4-BE49-F238E27FC236}">
                <a16:creationId xmlns:a16="http://schemas.microsoft.com/office/drawing/2014/main" id="{C0AC986B-836F-F0CB-7E66-1C382B797A71}"/>
              </a:ext>
            </a:extLst>
          </p:cNvPr>
          <p:cNvSpPr txBox="1"/>
          <p:nvPr/>
        </p:nvSpPr>
        <p:spPr>
          <a:xfrm>
            <a:off x="3507598" y="1774977"/>
            <a:ext cx="5040560" cy="646331"/>
          </a:xfrm>
          <a:prstGeom prst="rect">
            <a:avLst/>
          </a:prstGeom>
          <a:solidFill>
            <a:schemeClr val="bg1">
              <a:lumMod val="85000"/>
            </a:schemeClr>
          </a:solidFill>
        </p:spPr>
        <p:txBody>
          <a:bodyPr wrap="square" rtlCol="0">
            <a:spAutoFit/>
          </a:bodyPr>
          <a:lstStyle/>
          <a:p>
            <a:r>
              <a:rPr lang="fr-FR" dirty="0"/>
              <a:t>Glissez les variables de groupement dans la zone </a:t>
            </a:r>
            <a:r>
              <a:rPr lang="fr-FR" b="1" dirty="0">
                <a:solidFill>
                  <a:schemeClr val="accent1">
                    <a:lumMod val="50000"/>
                  </a:schemeClr>
                </a:solidFill>
              </a:rPr>
              <a:t>Critères de regroupement</a:t>
            </a:r>
          </a:p>
        </p:txBody>
      </p:sp>
      <p:cxnSp>
        <p:nvCxnSpPr>
          <p:cNvPr id="17" name="Connecteur droit avec flèche 16">
            <a:extLst>
              <a:ext uri="{FF2B5EF4-FFF2-40B4-BE49-F238E27FC236}">
                <a16:creationId xmlns:a16="http://schemas.microsoft.com/office/drawing/2014/main" id="{C3F96B67-6AE7-800D-269D-8DC282BAE311}"/>
              </a:ext>
            </a:extLst>
          </p:cNvPr>
          <p:cNvCxnSpPr>
            <a:cxnSpLocks/>
          </p:cNvCxnSpPr>
          <p:nvPr/>
        </p:nvCxnSpPr>
        <p:spPr>
          <a:xfrm>
            <a:off x="6677360" y="2412514"/>
            <a:ext cx="0" cy="244956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900872A-A39A-5EAA-2A3A-FE36E58D54F3}"/>
              </a:ext>
            </a:extLst>
          </p:cNvPr>
          <p:cNvSpPr txBox="1"/>
          <p:nvPr/>
        </p:nvSpPr>
        <p:spPr>
          <a:xfrm>
            <a:off x="5021176" y="3942241"/>
            <a:ext cx="1368152" cy="144016"/>
          </a:xfrm>
          <a:prstGeom prst="rect">
            <a:avLst/>
          </a:prstGeom>
          <a:noFill/>
          <a:ln w="28575">
            <a:solidFill>
              <a:srgbClr val="C00000"/>
            </a:solidFill>
          </a:ln>
        </p:spPr>
        <p:txBody>
          <a:bodyPr wrap="square" rtlCol="0">
            <a:spAutoFit/>
          </a:bodyPr>
          <a:lstStyle/>
          <a:p>
            <a:endParaRPr lang="fr-FR" dirty="0"/>
          </a:p>
        </p:txBody>
      </p:sp>
      <p:cxnSp>
        <p:nvCxnSpPr>
          <p:cNvPr id="19" name="Connecteur droit avec flèche 18">
            <a:extLst>
              <a:ext uri="{FF2B5EF4-FFF2-40B4-BE49-F238E27FC236}">
                <a16:creationId xmlns:a16="http://schemas.microsoft.com/office/drawing/2014/main" id="{15DC4041-3220-B9B6-1D3B-DFC88C122BD7}"/>
              </a:ext>
            </a:extLst>
          </p:cNvPr>
          <p:cNvCxnSpPr>
            <a:cxnSpLocks/>
          </p:cNvCxnSpPr>
          <p:nvPr/>
        </p:nvCxnSpPr>
        <p:spPr>
          <a:xfrm flipV="1">
            <a:off x="2258568" y="4070070"/>
            <a:ext cx="2745480" cy="22652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38049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62" y="1470812"/>
            <a:ext cx="8203565" cy="475262"/>
          </a:xfrm>
        </p:spPr>
        <p:txBody>
          <a:bodyPr>
            <a:noAutofit/>
          </a:bodyPr>
          <a:lstStyle/>
          <a:p>
            <a:pPr marL="88900" algn="l" defTabSz="363538">
              <a:spcBef>
                <a:spcPts val="300"/>
              </a:spcBef>
              <a:spcAft>
                <a:spcPts val="300"/>
              </a:spcAft>
            </a:pPr>
            <a:r>
              <a:rPr lang="fr-FR" sz="2400" dirty="0"/>
              <a:t>1. Logiciels  de traitement de données</a:t>
            </a:r>
          </a:p>
        </p:txBody>
      </p:sp>
      <p:sp>
        <p:nvSpPr>
          <p:cNvPr id="3" name="Content Placeholder 2"/>
          <p:cNvSpPr>
            <a:spLocks noGrp="1"/>
          </p:cNvSpPr>
          <p:nvPr>
            <p:ph idx="1"/>
          </p:nvPr>
        </p:nvSpPr>
        <p:spPr>
          <a:xfrm>
            <a:off x="293762" y="2204864"/>
            <a:ext cx="8527119" cy="3528392"/>
          </a:xfrm>
        </p:spPr>
        <p:txBody>
          <a:bodyPr>
            <a:noAutofit/>
          </a:bodyPr>
          <a:lstStyle/>
          <a:p>
            <a:pPr marL="0" lvl="0" indent="0" algn="just">
              <a:buNone/>
            </a:pPr>
            <a:r>
              <a:rPr lang="fr-FR" sz="2400" b="1" dirty="0">
                <a:solidFill>
                  <a:schemeClr val="accent4">
                    <a:lumMod val="50000"/>
                  </a:schemeClr>
                </a:solidFill>
              </a:rPr>
              <a:t>Quelques logiciels de traitement des données car ils sont nombreux :</a:t>
            </a:r>
          </a:p>
          <a:p>
            <a:pPr algn="just">
              <a:buFont typeface="Wingdings" panose="05000000000000000000" pitchFamily="2" charset="2"/>
              <a:buChar char="v"/>
            </a:pPr>
            <a:r>
              <a:rPr lang="fr-FR" sz="2400" b="1" dirty="0">
                <a:solidFill>
                  <a:schemeClr val="accent1"/>
                </a:solidFill>
              </a:rPr>
              <a:t>Excel</a:t>
            </a:r>
          </a:p>
          <a:p>
            <a:pPr algn="just">
              <a:buFont typeface="Wingdings" panose="05000000000000000000" pitchFamily="2" charset="2"/>
              <a:buChar char="v"/>
            </a:pPr>
            <a:r>
              <a:rPr lang="fr-FR" sz="2400" b="1" dirty="0">
                <a:solidFill>
                  <a:schemeClr val="accent1"/>
                </a:solidFill>
              </a:rPr>
              <a:t>STATA</a:t>
            </a:r>
          </a:p>
          <a:p>
            <a:pPr algn="just">
              <a:buFont typeface="Wingdings" panose="05000000000000000000" pitchFamily="2" charset="2"/>
              <a:buChar char="v"/>
            </a:pPr>
            <a:r>
              <a:rPr lang="fr-FR" sz="2400" b="1" dirty="0">
                <a:solidFill>
                  <a:schemeClr val="accent1"/>
                </a:solidFill>
              </a:rPr>
              <a:t>R</a:t>
            </a:r>
          </a:p>
          <a:p>
            <a:pPr algn="just">
              <a:buFont typeface="Wingdings" panose="05000000000000000000" pitchFamily="2" charset="2"/>
              <a:buChar char="v"/>
            </a:pPr>
            <a:r>
              <a:rPr lang="fr-FR" sz="2400" b="1" dirty="0">
                <a:solidFill>
                  <a:schemeClr val="accent1"/>
                </a:solidFill>
              </a:rPr>
              <a:t>Epi info</a:t>
            </a:r>
            <a:endParaRPr lang="fr-FR" sz="2400" dirty="0">
              <a:solidFill>
                <a:schemeClr val="accent1"/>
              </a:solidFill>
            </a:endParaRPr>
          </a:p>
          <a:p>
            <a:pPr algn="just">
              <a:buFont typeface="Wingdings" panose="05000000000000000000" pitchFamily="2" charset="2"/>
              <a:buChar char="v"/>
            </a:pPr>
            <a:r>
              <a:rPr lang="fr-FR" sz="2400" b="1" dirty="0">
                <a:solidFill>
                  <a:schemeClr val="accent4">
                    <a:lumMod val="50000"/>
                  </a:schemeClr>
                </a:solidFill>
              </a:rPr>
              <a:t>SAS</a:t>
            </a:r>
            <a:r>
              <a:rPr lang="fr-FR" sz="2400" dirty="0"/>
              <a:t> (Système d’Analyse Statistique)</a:t>
            </a:r>
          </a:p>
          <a:p>
            <a:pPr algn="just">
              <a:buFont typeface="Wingdings" panose="05000000000000000000" pitchFamily="2" charset="2"/>
              <a:buChar char="v"/>
            </a:pPr>
            <a:r>
              <a:rPr lang="fr-FR" sz="2400" b="1" dirty="0">
                <a:solidFill>
                  <a:schemeClr val="tx2">
                    <a:lumMod val="50000"/>
                  </a:schemeClr>
                </a:solidFill>
              </a:rPr>
              <a:t>SPSS</a:t>
            </a:r>
            <a:r>
              <a:rPr lang="fr-FR" sz="2400" dirty="0"/>
              <a:t> (</a:t>
            </a:r>
            <a:r>
              <a:rPr lang="fr-FR" sz="2400" dirty="0" err="1"/>
              <a:t>Statistical</a:t>
            </a:r>
            <a:r>
              <a:rPr lang="fr-FR" sz="2400" dirty="0"/>
              <a:t> Package for the Social Science</a:t>
            </a:r>
          </a:p>
          <a:p>
            <a:pPr marL="0" indent="0" algn="just">
              <a:buNone/>
            </a:pPr>
            <a:endParaRPr lang="fr-FR" sz="24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4</a:t>
            </a:fld>
            <a:endParaRPr lang="fr-FR"/>
          </a:p>
        </p:txBody>
      </p:sp>
      <p:sp>
        <p:nvSpPr>
          <p:cNvPr id="5" name="Content Placeholder 4"/>
          <p:cNvSpPr>
            <a:spLocks noGrp="1"/>
          </p:cNvSpPr>
          <p:nvPr>
            <p:ph sz="quarter" idx="13"/>
          </p:nvPr>
        </p:nvSpPr>
        <p:spPr>
          <a:xfrm>
            <a:off x="2267744" y="18009"/>
            <a:ext cx="4686182" cy="701158"/>
          </a:xfrm>
        </p:spPr>
        <p:txBody>
          <a:bodyPr/>
          <a:lstStyle/>
          <a:p>
            <a:pPr marL="0" indent="0"/>
            <a:r>
              <a:rPr lang="fr-CI" sz="2200" cap="small" dirty="0"/>
              <a:t>Introduction au traitement des données avec SPSS</a:t>
            </a:r>
            <a:endParaRPr lang="fr-FR" sz="2200" cap="small" dirty="0"/>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45104100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788680"/>
            <a:ext cx="4552528" cy="332634"/>
          </a:xfrm>
        </p:spPr>
        <p:txBody>
          <a:bodyPr>
            <a:noAutofit/>
          </a:bodyPr>
          <a:lstStyle/>
          <a:p>
            <a:pPr marL="88900" algn="just" defTabSz="363538">
              <a:spcBef>
                <a:spcPts val="300"/>
              </a:spcBef>
              <a:spcAft>
                <a:spcPts val="300"/>
              </a:spcAft>
            </a:pPr>
            <a:r>
              <a:rPr lang="fr-FR" sz="2200" dirty="0"/>
              <a:t>10. Mesures descriptives </a:t>
            </a:r>
          </a:p>
        </p:txBody>
      </p:sp>
      <p:sp>
        <p:nvSpPr>
          <p:cNvPr id="3" name="Content Placeholder 2"/>
          <p:cNvSpPr>
            <a:spLocks noGrp="1"/>
          </p:cNvSpPr>
          <p:nvPr>
            <p:ph idx="1"/>
          </p:nvPr>
        </p:nvSpPr>
        <p:spPr>
          <a:xfrm>
            <a:off x="32904" y="1252705"/>
            <a:ext cx="8976952" cy="4839897"/>
          </a:xfrm>
        </p:spPr>
        <p:txBody>
          <a:bodyPr>
            <a:noAutofit/>
          </a:bodyPr>
          <a:lstStyle/>
          <a:p>
            <a:pPr marL="0" indent="0" algn="just">
              <a:buNone/>
            </a:pPr>
            <a:r>
              <a:rPr lang="fr-FR" sz="2400" b="1" dirty="0">
                <a:solidFill>
                  <a:srgbClr val="00B0F0"/>
                </a:solidFill>
                <a:latin typeface="Times New Roman" panose="02020603050405020304" pitchFamily="18" charset="0"/>
                <a:cs typeface="Times New Roman" panose="02020603050405020304" pitchFamily="18" charset="0"/>
              </a:rPr>
              <a:t>Sélectionner des cas (mettre un filtre)</a:t>
            </a:r>
          </a:p>
          <a:p>
            <a:pPr marL="0" indent="0" algn="just">
              <a:buNone/>
            </a:pPr>
            <a:r>
              <a:rPr lang="fr-FR" sz="2000" b="1" dirty="0">
                <a:solidFill>
                  <a:srgbClr val="00B050"/>
                </a:solidFill>
              </a:rPr>
              <a:t>Données &gt; Sélectionner des observations </a:t>
            </a:r>
            <a:r>
              <a:rPr lang="fr-FR" sz="2000" b="1" dirty="0"/>
              <a:t>&gt; </a:t>
            </a:r>
            <a:r>
              <a:rPr lang="fr-FR" sz="2000" dirty="0">
                <a:solidFill>
                  <a:srgbClr val="00B050"/>
                </a:solidFill>
              </a:rPr>
              <a:t>choisir </a:t>
            </a:r>
            <a:r>
              <a:rPr lang="fr-FR" sz="2000" b="1" dirty="0">
                <a:solidFill>
                  <a:srgbClr val="00B050"/>
                </a:solidFill>
              </a:rPr>
              <a:t>«Selon une condition logique» </a:t>
            </a:r>
            <a:r>
              <a:rPr lang="fr-FR" sz="2000" dirty="0">
                <a:solidFill>
                  <a:srgbClr val="00B050"/>
                </a:solidFill>
              </a:rPr>
              <a:t>et cliquer sur</a:t>
            </a:r>
            <a:r>
              <a:rPr lang="fr-FR" sz="2000" b="1" dirty="0">
                <a:solidFill>
                  <a:srgbClr val="00B050"/>
                </a:solidFill>
              </a:rPr>
              <a:t> «Si»</a:t>
            </a:r>
            <a:r>
              <a:rPr lang="fr-FR" sz="2000" b="1" dirty="0"/>
              <a:t> </a:t>
            </a:r>
            <a:r>
              <a:rPr lang="fr-FR" sz="2000" dirty="0"/>
              <a:t>et définir la condition à l’aide de la variable, ainsi que des opérateurs relationnels et des opérateurs logiques. Cliquer sur </a:t>
            </a:r>
            <a:r>
              <a:rPr lang="fr-FR" sz="2000" b="1" dirty="0">
                <a:solidFill>
                  <a:srgbClr val="00B050"/>
                </a:solidFill>
              </a:rPr>
              <a:t>Poursuivre &gt; ok</a:t>
            </a:r>
            <a:r>
              <a:rPr lang="fr-FR" sz="2000" b="1" dirty="0"/>
              <a:t>.</a:t>
            </a:r>
            <a:endParaRPr lang="fr-FR" sz="2000" dirty="0"/>
          </a:p>
          <a:p>
            <a:pPr lvl="0"/>
            <a:r>
              <a:rPr lang="fr-FR" sz="2000" dirty="0"/>
              <a:t>Dans </a:t>
            </a:r>
            <a:r>
              <a:rPr lang="fr-FR" sz="2000" i="1" dirty="0"/>
              <a:t>l’affichage des variables</a:t>
            </a:r>
            <a:r>
              <a:rPr lang="fr-FR" sz="2000" dirty="0"/>
              <a:t>, une nouvelle variable nommée « </a:t>
            </a:r>
            <a:r>
              <a:rPr lang="fr-FR" sz="2000" b="1" dirty="0" err="1"/>
              <a:t>filter</a:t>
            </a:r>
            <a:r>
              <a:rPr lang="fr-FR" sz="2000" b="1" dirty="0"/>
              <a:t>_$</a:t>
            </a:r>
            <a:r>
              <a:rPr lang="fr-FR" sz="2000" dirty="0"/>
              <a:t> ». les valeurs de cette variable filtre sont </a:t>
            </a:r>
            <a:r>
              <a:rPr lang="fr-FR" sz="2000" b="1" i="1" dirty="0"/>
              <a:t>1=le cas est sélectionné </a:t>
            </a:r>
            <a:r>
              <a:rPr lang="fr-FR" sz="2000" dirty="0"/>
              <a:t>ou </a:t>
            </a:r>
            <a:r>
              <a:rPr lang="fr-FR" sz="2000" b="1" i="1" dirty="0"/>
              <a:t>0=le cas n’est pas sélectionné</a:t>
            </a:r>
            <a:r>
              <a:rPr lang="fr-FR" sz="2000" dirty="0"/>
              <a:t>.</a:t>
            </a:r>
          </a:p>
          <a:p>
            <a:pPr lvl="0"/>
            <a:r>
              <a:rPr lang="fr-FR" sz="2000" dirty="0"/>
              <a:t>Une fois cette fonction est en marche, seuls les cas sélectionnés (avec une valeur de 1 sur la variable filtre) seront utilisés dans les analyses qui suivront.</a:t>
            </a:r>
          </a:p>
          <a:p>
            <a:pPr marL="0" indent="0" algn="just">
              <a:buNone/>
            </a:pPr>
            <a:r>
              <a:rPr lang="fr-FR" sz="2000" dirty="0"/>
              <a:t>Pour la désactiver</a:t>
            </a:r>
            <a:r>
              <a:rPr lang="fr-FR" sz="2000" dirty="0">
                <a:solidFill>
                  <a:srgbClr val="00B050"/>
                </a:solidFill>
              </a:rPr>
              <a:t>: </a:t>
            </a:r>
            <a:r>
              <a:rPr lang="fr-FR" sz="2000" b="1" dirty="0">
                <a:solidFill>
                  <a:srgbClr val="00B050"/>
                </a:solidFill>
              </a:rPr>
              <a:t>Données &gt; Sélectionner des observations &gt; </a:t>
            </a:r>
            <a:r>
              <a:rPr lang="fr-FR" sz="2000" dirty="0">
                <a:solidFill>
                  <a:srgbClr val="00B050"/>
                </a:solidFill>
              </a:rPr>
              <a:t>Cocher </a:t>
            </a:r>
            <a:r>
              <a:rPr lang="fr-FR" sz="2000" b="1" dirty="0">
                <a:solidFill>
                  <a:srgbClr val="00B050"/>
                </a:solidFill>
              </a:rPr>
              <a:t>«Toutes les observations» &gt; ok.</a:t>
            </a:r>
            <a:endParaRPr lang="fr-CI" sz="24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40</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5122"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29"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2899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004" y="769050"/>
            <a:ext cx="4552528" cy="332634"/>
          </a:xfrm>
        </p:spPr>
        <p:txBody>
          <a:bodyPr>
            <a:noAutofit/>
          </a:bodyPr>
          <a:lstStyle/>
          <a:p>
            <a:pPr marL="88900" algn="just" defTabSz="363538">
              <a:spcBef>
                <a:spcPts val="300"/>
              </a:spcBef>
              <a:spcAft>
                <a:spcPts val="300"/>
              </a:spcAft>
            </a:pPr>
            <a:r>
              <a:rPr lang="fr-FR" sz="2200" dirty="0"/>
              <a:t>10. Mesures descriptives </a:t>
            </a:r>
          </a:p>
        </p:txBody>
      </p:sp>
      <p:sp>
        <p:nvSpPr>
          <p:cNvPr id="3" name="Content Placeholder 2"/>
          <p:cNvSpPr>
            <a:spLocks noGrp="1"/>
          </p:cNvSpPr>
          <p:nvPr>
            <p:ph idx="1"/>
          </p:nvPr>
        </p:nvSpPr>
        <p:spPr>
          <a:xfrm>
            <a:off x="32904" y="1121314"/>
            <a:ext cx="8976951" cy="5296391"/>
          </a:xfrm>
        </p:spPr>
        <p:txBody>
          <a:bodyPr>
            <a:noAutofit/>
          </a:bodyPr>
          <a:lstStyle/>
          <a:p>
            <a:pPr marL="0" indent="0" algn="just">
              <a:buNone/>
            </a:pPr>
            <a:r>
              <a:rPr lang="fr-FR" sz="2400" b="1" dirty="0">
                <a:solidFill>
                  <a:srgbClr val="00B0F0"/>
                </a:solidFill>
                <a:latin typeface="Times New Roman" panose="02020603050405020304" pitchFamily="18" charset="0"/>
                <a:cs typeface="Times New Roman" panose="02020603050405020304" pitchFamily="18" charset="0"/>
              </a:rPr>
              <a:t>Sélectionner des cas</a:t>
            </a:r>
          </a:p>
          <a:p>
            <a:pPr marL="0" indent="0" algn="just">
              <a:buNone/>
            </a:pPr>
            <a:endParaRPr lang="fr-CI" sz="24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41</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5122"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29"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F6A99E8E-9CEF-3FAD-674E-F8E93B947010}"/>
              </a:ext>
            </a:extLst>
          </p:cNvPr>
          <p:cNvPicPr>
            <a:picLocks noChangeAspect="1"/>
          </p:cNvPicPr>
          <p:nvPr/>
        </p:nvPicPr>
        <p:blipFill>
          <a:blip r:embed="rId16"/>
          <a:stretch>
            <a:fillRect/>
          </a:stretch>
        </p:blipFill>
        <p:spPr>
          <a:xfrm>
            <a:off x="0" y="1719149"/>
            <a:ext cx="2493513" cy="4399300"/>
          </a:xfrm>
          <a:prstGeom prst="rect">
            <a:avLst/>
          </a:prstGeom>
        </p:spPr>
      </p:pic>
      <p:grpSp>
        <p:nvGrpSpPr>
          <p:cNvPr id="18" name="Groupe 17">
            <a:extLst>
              <a:ext uri="{FF2B5EF4-FFF2-40B4-BE49-F238E27FC236}">
                <a16:creationId xmlns:a16="http://schemas.microsoft.com/office/drawing/2014/main" id="{8D84CFDF-947A-1106-B6A8-E6476C6E88C7}"/>
              </a:ext>
            </a:extLst>
          </p:cNvPr>
          <p:cNvGrpSpPr/>
          <p:nvPr/>
        </p:nvGrpSpPr>
        <p:grpSpPr>
          <a:xfrm>
            <a:off x="3347864" y="1224900"/>
            <a:ext cx="4832364" cy="1848148"/>
            <a:chOff x="3436110" y="1772816"/>
            <a:chExt cx="4832364" cy="1848148"/>
          </a:xfrm>
        </p:grpSpPr>
        <p:pic>
          <p:nvPicPr>
            <p:cNvPr id="14" name="Image 13">
              <a:extLst>
                <a:ext uri="{FF2B5EF4-FFF2-40B4-BE49-F238E27FC236}">
                  <a16:creationId xmlns:a16="http://schemas.microsoft.com/office/drawing/2014/main" id="{5D2A6A5E-48AC-733A-E7B5-5873E556F64E}"/>
                </a:ext>
              </a:extLst>
            </p:cNvPr>
            <p:cNvPicPr>
              <a:picLocks noChangeAspect="1"/>
            </p:cNvPicPr>
            <p:nvPr/>
          </p:nvPicPr>
          <p:blipFill>
            <a:blip r:embed="rId17"/>
            <a:stretch>
              <a:fillRect/>
            </a:stretch>
          </p:blipFill>
          <p:spPr>
            <a:xfrm>
              <a:off x="3436110" y="1772816"/>
              <a:ext cx="4832364" cy="1848148"/>
            </a:xfrm>
            <a:prstGeom prst="rect">
              <a:avLst/>
            </a:prstGeom>
          </p:spPr>
        </p:pic>
        <p:sp>
          <p:nvSpPr>
            <p:cNvPr id="15" name="ZoneTexte 14">
              <a:extLst>
                <a:ext uri="{FF2B5EF4-FFF2-40B4-BE49-F238E27FC236}">
                  <a16:creationId xmlns:a16="http://schemas.microsoft.com/office/drawing/2014/main" id="{D713EBAC-F434-1BB9-3105-4984D2D695A0}"/>
                </a:ext>
              </a:extLst>
            </p:cNvPr>
            <p:cNvSpPr txBox="1"/>
            <p:nvPr/>
          </p:nvSpPr>
          <p:spPr>
            <a:xfrm>
              <a:off x="4716016" y="2320732"/>
              <a:ext cx="3421191" cy="388188"/>
            </a:xfrm>
            <a:prstGeom prst="rect">
              <a:avLst/>
            </a:prstGeom>
            <a:noFill/>
            <a:ln w="28575">
              <a:solidFill>
                <a:srgbClr val="C00000"/>
              </a:solidFill>
            </a:ln>
          </p:spPr>
          <p:txBody>
            <a:bodyPr wrap="square" rtlCol="0">
              <a:spAutoFit/>
            </a:bodyPr>
            <a:lstStyle/>
            <a:p>
              <a:endParaRPr lang="fr-FR" dirty="0"/>
            </a:p>
          </p:txBody>
        </p:sp>
      </p:grpSp>
      <p:sp>
        <p:nvSpPr>
          <p:cNvPr id="23" name="ZoneTexte 22">
            <a:extLst>
              <a:ext uri="{FF2B5EF4-FFF2-40B4-BE49-F238E27FC236}">
                <a16:creationId xmlns:a16="http://schemas.microsoft.com/office/drawing/2014/main" id="{2C25C291-3F4A-C743-470B-D8314942E116}"/>
              </a:ext>
            </a:extLst>
          </p:cNvPr>
          <p:cNvSpPr txBox="1"/>
          <p:nvPr/>
        </p:nvSpPr>
        <p:spPr>
          <a:xfrm>
            <a:off x="2195736" y="6048373"/>
            <a:ext cx="6916264" cy="369332"/>
          </a:xfrm>
          <a:prstGeom prst="rect">
            <a:avLst/>
          </a:prstGeom>
          <a:solidFill>
            <a:schemeClr val="bg1">
              <a:lumMod val="85000"/>
            </a:schemeClr>
          </a:solidFill>
        </p:spPr>
        <p:txBody>
          <a:bodyPr wrap="square" rtlCol="0">
            <a:spAutoFit/>
          </a:bodyPr>
          <a:lstStyle/>
          <a:p>
            <a:r>
              <a:rPr lang="fr-FR" dirty="0"/>
              <a:t>Seules les observations de la région de Zinder serons sélectionnés</a:t>
            </a:r>
          </a:p>
        </p:txBody>
      </p:sp>
      <p:cxnSp>
        <p:nvCxnSpPr>
          <p:cNvPr id="5121" name="Connecteur droit avec flèche 5120">
            <a:extLst>
              <a:ext uri="{FF2B5EF4-FFF2-40B4-BE49-F238E27FC236}">
                <a16:creationId xmlns:a16="http://schemas.microsoft.com/office/drawing/2014/main" id="{A8DEACE2-8886-4CC7-CA67-1433840393DF}"/>
              </a:ext>
            </a:extLst>
          </p:cNvPr>
          <p:cNvCxnSpPr>
            <a:cxnSpLocks/>
          </p:cNvCxnSpPr>
          <p:nvPr/>
        </p:nvCxnSpPr>
        <p:spPr>
          <a:xfrm>
            <a:off x="2493513" y="2088726"/>
            <a:ext cx="226852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6514316-11B4-0AD2-D24C-E4784FBB6493}"/>
              </a:ext>
            </a:extLst>
          </p:cNvPr>
          <p:cNvPicPr>
            <a:picLocks noChangeAspect="1"/>
          </p:cNvPicPr>
          <p:nvPr/>
        </p:nvPicPr>
        <p:blipFill>
          <a:blip r:embed="rId18"/>
          <a:stretch>
            <a:fillRect/>
          </a:stretch>
        </p:blipFill>
        <p:spPr>
          <a:xfrm>
            <a:off x="3563888" y="3195207"/>
            <a:ext cx="4298678" cy="2792132"/>
          </a:xfrm>
          <a:prstGeom prst="rect">
            <a:avLst/>
          </a:prstGeom>
        </p:spPr>
      </p:pic>
      <p:sp>
        <p:nvSpPr>
          <p:cNvPr id="16" name="ZoneTexte 15">
            <a:extLst>
              <a:ext uri="{FF2B5EF4-FFF2-40B4-BE49-F238E27FC236}">
                <a16:creationId xmlns:a16="http://schemas.microsoft.com/office/drawing/2014/main" id="{5EA18443-9CC6-54B0-BE19-DD29A0B3A873}"/>
              </a:ext>
            </a:extLst>
          </p:cNvPr>
          <p:cNvSpPr txBox="1"/>
          <p:nvPr/>
        </p:nvSpPr>
        <p:spPr>
          <a:xfrm>
            <a:off x="4795786" y="3333562"/>
            <a:ext cx="1250119" cy="326857"/>
          </a:xfrm>
          <a:prstGeom prst="rect">
            <a:avLst/>
          </a:prstGeom>
          <a:noFill/>
          <a:ln w="28575">
            <a:solidFill>
              <a:srgbClr val="C00000"/>
            </a:solidFill>
          </a:ln>
        </p:spPr>
        <p:txBody>
          <a:bodyPr wrap="square" rtlCol="0">
            <a:spAutoFit/>
          </a:bodyPr>
          <a:lstStyle/>
          <a:p>
            <a:endParaRPr lang="fr-FR" dirty="0"/>
          </a:p>
        </p:txBody>
      </p:sp>
      <p:cxnSp>
        <p:nvCxnSpPr>
          <p:cNvPr id="17" name="Connecteur droit avec flèche 16">
            <a:extLst>
              <a:ext uri="{FF2B5EF4-FFF2-40B4-BE49-F238E27FC236}">
                <a16:creationId xmlns:a16="http://schemas.microsoft.com/office/drawing/2014/main" id="{42EF66C1-597B-6EDC-D3BB-8C4BE072981E}"/>
              </a:ext>
            </a:extLst>
          </p:cNvPr>
          <p:cNvCxnSpPr>
            <a:cxnSpLocks/>
          </p:cNvCxnSpPr>
          <p:nvPr/>
        </p:nvCxnSpPr>
        <p:spPr>
          <a:xfrm flipV="1">
            <a:off x="4905344" y="3680049"/>
            <a:ext cx="242720" cy="241176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DB57D958-4CF9-9DD8-A2AF-446FA8E010F9}"/>
              </a:ext>
            </a:extLst>
          </p:cNvPr>
          <p:cNvSpPr txBox="1"/>
          <p:nvPr/>
        </p:nvSpPr>
        <p:spPr>
          <a:xfrm>
            <a:off x="5004048" y="5805264"/>
            <a:ext cx="504057" cy="182076"/>
          </a:xfrm>
          <a:prstGeom prst="rect">
            <a:avLst/>
          </a:prstGeom>
          <a:noFill/>
          <a:ln w="28575">
            <a:solidFill>
              <a:srgbClr val="C00000"/>
            </a:solidFill>
          </a:ln>
        </p:spPr>
        <p:txBody>
          <a:bodyPr wrap="square" rtlCol="0">
            <a:spAutoFit/>
          </a:bodyPr>
          <a:lstStyle/>
          <a:p>
            <a:endParaRPr lang="fr-FR" dirty="0"/>
          </a:p>
        </p:txBody>
      </p:sp>
    </p:spTree>
    <p:extLst>
      <p:ext uri="{BB962C8B-B14F-4D97-AF65-F5344CB8AC3E}">
        <p14:creationId xmlns:p14="http://schemas.microsoft.com/office/powerpoint/2010/main" val="352650754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004" y="769050"/>
            <a:ext cx="4552528" cy="332634"/>
          </a:xfrm>
        </p:spPr>
        <p:txBody>
          <a:bodyPr>
            <a:noAutofit/>
          </a:bodyPr>
          <a:lstStyle/>
          <a:p>
            <a:pPr marL="88900" algn="just" defTabSz="363538">
              <a:spcBef>
                <a:spcPts val="300"/>
              </a:spcBef>
              <a:spcAft>
                <a:spcPts val="300"/>
              </a:spcAft>
            </a:pPr>
            <a:r>
              <a:rPr lang="fr-FR" sz="2200" dirty="0"/>
              <a:t>10. Mesures descriptives </a:t>
            </a:r>
          </a:p>
        </p:txBody>
      </p:sp>
      <p:sp>
        <p:nvSpPr>
          <p:cNvPr id="3" name="Content Placeholder 2"/>
          <p:cNvSpPr>
            <a:spLocks noGrp="1"/>
          </p:cNvSpPr>
          <p:nvPr>
            <p:ph idx="1"/>
          </p:nvPr>
        </p:nvSpPr>
        <p:spPr>
          <a:xfrm>
            <a:off x="32904" y="1121314"/>
            <a:ext cx="8976951" cy="5296391"/>
          </a:xfrm>
        </p:spPr>
        <p:txBody>
          <a:bodyPr>
            <a:noAutofit/>
          </a:bodyPr>
          <a:lstStyle/>
          <a:p>
            <a:pPr marL="0" indent="0" algn="just">
              <a:buNone/>
            </a:pPr>
            <a:r>
              <a:rPr lang="fr-FR" sz="2400" b="1" dirty="0">
                <a:solidFill>
                  <a:srgbClr val="00B0F0"/>
                </a:solidFill>
                <a:latin typeface="Times New Roman" panose="02020603050405020304" pitchFamily="18" charset="0"/>
                <a:cs typeface="Times New Roman" panose="02020603050405020304" pitchFamily="18" charset="0"/>
              </a:rPr>
              <a:t>Sélectionner des cas (suite de la démarche)</a:t>
            </a:r>
          </a:p>
          <a:p>
            <a:pPr marL="0" indent="0" algn="just">
              <a:buNone/>
            </a:pPr>
            <a:endParaRPr lang="fr-CI" sz="24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42</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5122"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29"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a:extLst>
              <a:ext uri="{FF2B5EF4-FFF2-40B4-BE49-F238E27FC236}">
                <a16:creationId xmlns:a16="http://schemas.microsoft.com/office/drawing/2014/main" id="{2C25C291-3F4A-C743-470B-D8314942E116}"/>
              </a:ext>
            </a:extLst>
          </p:cNvPr>
          <p:cNvSpPr txBox="1"/>
          <p:nvPr/>
        </p:nvSpPr>
        <p:spPr>
          <a:xfrm>
            <a:off x="0" y="4873252"/>
            <a:ext cx="4589717" cy="1569660"/>
          </a:xfrm>
          <a:prstGeom prst="rect">
            <a:avLst/>
          </a:prstGeom>
          <a:solidFill>
            <a:schemeClr val="bg1">
              <a:lumMod val="85000"/>
            </a:schemeClr>
          </a:solidFill>
        </p:spPr>
        <p:txBody>
          <a:bodyPr wrap="square" rtlCol="0">
            <a:spAutoFit/>
          </a:bodyPr>
          <a:lstStyle/>
          <a:p>
            <a:r>
              <a:rPr lang="fr-FR" sz="1600" dirty="0"/>
              <a:t>Pour enregistrer les observations sélectionnées  : cochez le champs Copie des observations sélectionnées dans un nouveau jeu de données.</a:t>
            </a:r>
          </a:p>
          <a:p>
            <a:r>
              <a:rPr lang="fr-FR" sz="1600" dirty="0"/>
              <a:t>Dans le champs Nom du jeu de données : saisissez le nom de la nouvelle base créer puis OK</a:t>
            </a:r>
          </a:p>
        </p:txBody>
      </p:sp>
      <p:grpSp>
        <p:nvGrpSpPr>
          <p:cNvPr id="7" name="Groupe 6">
            <a:extLst>
              <a:ext uri="{FF2B5EF4-FFF2-40B4-BE49-F238E27FC236}">
                <a16:creationId xmlns:a16="http://schemas.microsoft.com/office/drawing/2014/main" id="{E59DF040-1AB1-63F3-D111-AB1CF87EF5F2}"/>
              </a:ext>
            </a:extLst>
          </p:cNvPr>
          <p:cNvGrpSpPr/>
          <p:nvPr/>
        </p:nvGrpSpPr>
        <p:grpSpPr>
          <a:xfrm>
            <a:off x="144179" y="1587333"/>
            <a:ext cx="4139789" cy="2993795"/>
            <a:chOff x="107504" y="1785111"/>
            <a:chExt cx="4880146" cy="4010207"/>
          </a:xfrm>
        </p:grpSpPr>
        <p:pic>
          <p:nvPicPr>
            <p:cNvPr id="19" name="Image 18">
              <a:extLst>
                <a:ext uri="{FF2B5EF4-FFF2-40B4-BE49-F238E27FC236}">
                  <a16:creationId xmlns:a16="http://schemas.microsoft.com/office/drawing/2014/main" id="{E1EA8247-6CFF-188A-0D5D-7CE81BA25672}"/>
                </a:ext>
              </a:extLst>
            </p:cNvPr>
            <p:cNvPicPr>
              <a:picLocks noChangeAspect="1"/>
            </p:cNvPicPr>
            <p:nvPr/>
          </p:nvPicPr>
          <p:blipFill>
            <a:blip r:embed="rId16"/>
            <a:stretch>
              <a:fillRect/>
            </a:stretch>
          </p:blipFill>
          <p:spPr>
            <a:xfrm>
              <a:off x="107504" y="1785111"/>
              <a:ext cx="4880146" cy="4010207"/>
            </a:xfrm>
            <a:prstGeom prst="rect">
              <a:avLst/>
            </a:prstGeom>
          </p:spPr>
        </p:pic>
        <p:sp>
          <p:nvSpPr>
            <p:cNvPr id="21" name="ZoneTexte 20">
              <a:extLst>
                <a:ext uri="{FF2B5EF4-FFF2-40B4-BE49-F238E27FC236}">
                  <a16:creationId xmlns:a16="http://schemas.microsoft.com/office/drawing/2014/main" id="{DB57D958-4CF9-9DD8-A2AF-446FA8E010F9}"/>
                </a:ext>
              </a:extLst>
            </p:cNvPr>
            <p:cNvSpPr txBox="1"/>
            <p:nvPr/>
          </p:nvSpPr>
          <p:spPr>
            <a:xfrm>
              <a:off x="1475656" y="4509120"/>
              <a:ext cx="3384376" cy="326092"/>
            </a:xfrm>
            <a:prstGeom prst="rect">
              <a:avLst/>
            </a:prstGeom>
            <a:noFill/>
            <a:ln w="28575">
              <a:solidFill>
                <a:srgbClr val="C00000"/>
              </a:solidFill>
            </a:ln>
          </p:spPr>
          <p:txBody>
            <a:bodyPr wrap="square" rtlCol="0">
              <a:spAutoFit/>
            </a:bodyPr>
            <a:lstStyle/>
            <a:p>
              <a:endParaRPr lang="fr-FR" dirty="0"/>
            </a:p>
          </p:txBody>
        </p:sp>
      </p:grpSp>
      <p:pic>
        <p:nvPicPr>
          <p:cNvPr id="6" name="Image 5">
            <a:extLst>
              <a:ext uri="{FF2B5EF4-FFF2-40B4-BE49-F238E27FC236}">
                <a16:creationId xmlns:a16="http://schemas.microsoft.com/office/drawing/2014/main" id="{BF00F893-D4E7-448F-C8B2-D87538D0EB5C}"/>
              </a:ext>
            </a:extLst>
          </p:cNvPr>
          <p:cNvPicPr>
            <a:picLocks noChangeAspect="1"/>
          </p:cNvPicPr>
          <p:nvPr/>
        </p:nvPicPr>
        <p:blipFill>
          <a:blip r:embed="rId17"/>
          <a:stretch>
            <a:fillRect/>
          </a:stretch>
        </p:blipFill>
        <p:spPr>
          <a:xfrm>
            <a:off x="4932039" y="1605466"/>
            <a:ext cx="3853813" cy="3166829"/>
          </a:xfrm>
          <a:prstGeom prst="rect">
            <a:avLst/>
          </a:prstGeom>
        </p:spPr>
      </p:pic>
      <p:cxnSp>
        <p:nvCxnSpPr>
          <p:cNvPr id="14" name="Connecteur droit avec flèche 13">
            <a:extLst>
              <a:ext uri="{FF2B5EF4-FFF2-40B4-BE49-F238E27FC236}">
                <a16:creationId xmlns:a16="http://schemas.microsoft.com/office/drawing/2014/main" id="{42EF66C1-597B-6EDC-D3BB-8C4BE072981E}"/>
              </a:ext>
            </a:extLst>
          </p:cNvPr>
          <p:cNvCxnSpPr>
            <a:cxnSpLocks/>
          </p:cNvCxnSpPr>
          <p:nvPr/>
        </p:nvCxnSpPr>
        <p:spPr>
          <a:xfrm flipV="1">
            <a:off x="3528132" y="3883997"/>
            <a:ext cx="251780" cy="99593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C7C5EAE-646A-CB64-4907-FC7871B4737D}"/>
              </a:ext>
            </a:extLst>
          </p:cNvPr>
          <p:cNvSpPr/>
          <p:nvPr/>
        </p:nvSpPr>
        <p:spPr>
          <a:xfrm>
            <a:off x="6012160" y="1980690"/>
            <a:ext cx="2664296" cy="14798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7AD01272-0703-FD49-502D-EB66A4959399}"/>
              </a:ext>
            </a:extLst>
          </p:cNvPr>
          <p:cNvSpPr txBox="1"/>
          <p:nvPr/>
        </p:nvSpPr>
        <p:spPr>
          <a:xfrm>
            <a:off x="5290187" y="5586592"/>
            <a:ext cx="3853813" cy="584775"/>
          </a:xfrm>
          <a:prstGeom prst="rect">
            <a:avLst/>
          </a:prstGeom>
          <a:solidFill>
            <a:schemeClr val="bg1">
              <a:lumMod val="85000"/>
            </a:schemeClr>
          </a:solidFill>
        </p:spPr>
        <p:txBody>
          <a:bodyPr wrap="square" rtlCol="0">
            <a:spAutoFit/>
          </a:bodyPr>
          <a:lstStyle/>
          <a:p>
            <a:r>
              <a:rPr lang="fr-FR" sz="1600" dirty="0"/>
              <a:t>Cochez sur Toutes les observations pour annuler la sélection ou le filtre</a:t>
            </a:r>
          </a:p>
        </p:txBody>
      </p:sp>
      <p:cxnSp>
        <p:nvCxnSpPr>
          <p:cNvPr id="29" name="Connecteur droit avec flèche 28">
            <a:extLst>
              <a:ext uri="{FF2B5EF4-FFF2-40B4-BE49-F238E27FC236}">
                <a16:creationId xmlns:a16="http://schemas.microsoft.com/office/drawing/2014/main" id="{B8A1744F-BD24-F3D5-EA3A-45EAA6D0CEC5}"/>
              </a:ext>
            </a:extLst>
          </p:cNvPr>
          <p:cNvCxnSpPr>
            <a:cxnSpLocks/>
          </p:cNvCxnSpPr>
          <p:nvPr/>
        </p:nvCxnSpPr>
        <p:spPr>
          <a:xfrm flipV="1">
            <a:off x="6480460" y="2148303"/>
            <a:ext cx="863848" cy="344093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46530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788680"/>
            <a:ext cx="4552528" cy="332634"/>
          </a:xfrm>
        </p:spPr>
        <p:txBody>
          <a:bodyPr>
            <a:noAutofit/>
          </a:bodyPr>
          <a:lstStyle/>
          <a:p>
            <a:pPr marL="88900" algn="just" defTabSz="363538">
              <a:spcBef>
                <a:spcPts val="300"/>
              </a:spcBef>
              <a:spcAft>
                <a:spcPts val="300"/>
              </a:spcAft>
            </a:pPr>
            <a:r>
              <a:rPr lang="fr-FR" sz="2200" dirty="0"/>
              <a:t>11. Activation de la pondération</a:t>
            </a:r>
          </a:p>
        </p:txBody>
      </p:sp>
      <p:sp>
        <p:nvSpPr>
          <p:cNvPr id="3" name="Content Placeholder 2"/>
          <p:cNvSpPr>
            <a:spLocks noGrp="1"/>
          </p:cNvSpPr>
          <p:nvPr>
            <p:ph idx="1"/>
          </p:nvPr>
        </p:nvSpPr>
        <p:spPr>
          <a:xfrm>
            <a:off x="32904" y="1121314"/>
            <a:ext cx="8976951" cy="5296391"/>
          </a:xfrm>
        </p:spPr>
        <p:txBody>
          <a:bodyPr>
            <a:noAutofit/>
          </a:bodyPr>
          <a:lstStyle/>
          <a:p>
            <a:pPr marL="0" indent="0" algn="just">
              <a:buNone/>
            </a:pPr>
            <a:r>
              <a:rPr lang="fr-FR" sz="2400" dirty="0"/>
              <a:t>Elle permet de tenir compte du coefficient de pondération (ou poids) accordé à chaque individu de l’échantillon dans les opérations.</a:t>
            </a:r>
          </a:p>
          <a:p>
            <a:pPr marL="0" indent="0" algn="just">
              <a:buNone/>
            </a:pPr>
            <a:r>
              <a:rPr lang="fr-FR" sz="2400" b="1" dirty="0">
                <a:solidFill>
                  <a:srgbClr val="00B050"/>
                </a:solidFill>
              </a:rPr>
              <a:t>Données &gt; Pondérer les observations &gt; </a:t>
            </a:r>
            <a:r>
              <a:rPr lang="fr-FR" sz="2400" dirty="0"/>
              <a:t>cochez </a:t>
            </a:r>
            <a:r>
              <a:rPr lang="fr-FR" sz="2400" b="1" dirty="0">
                <a:solidFill>
                  <a:srgbClr val="00B050"/>
                </a:solidFill>
              </a:rPr>
              <a:t>Pondérer les observations &gt; </a:t>
            </a:r>
            <a:r>
              <a:rPr lang="fr-FR" sz="2400" dirty="0"/>
              <a:t>glissez la variable de pondération dans le champs </a:t>
            </a:r>
            <a:r>
              <a:rPr lang="fr-FR" sz="2400" b="1" dirty="0">
                <a:solidFill>
                  <a:srgbClr val="00B050"/>
                </a:solidFill>
              </a:rPr>
              <a:t>Variable de fréquence &gt;OK</a:t>
            </a:r>
          </a:p>
          <a:p>
            <a:pPr marL="0" indent="0" algn="just">
              <a:buNone/>
            </a:pPr>
            <a:endParaRPr lang="fr-FR" sz="2400" dirty="0"/>
          </a:p>
          <a:p>
            <a:pPr marL="0" indent="0" algn="just">
              <a:buNone/>
            </a:pPr>
            <a:endParaRPr lang="fr-CI" sz="24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43</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394442" y="48556"/>
            <a:ext cx="4559484" cy="636538"/>
          </a:xfrm>
        </p:spPr>
        <p:txBody>
          <a:bodyPr/>
          <a:lstStyle/>
          <a:p>
            <a:pPr marL="0" indent="0" algn="ctr"/>
            <a:r>
              <a:rPr lang="fr-CI" sz="2400" dirty="0"/>
              <a:t>Introduction au traitement des données</a:t>
            </a:r>
            <a:endParaRPr lang="fr-FR" sz="2400" dirty="0"/>
          </a:p>
        </p:txBody>
      </p:sp>
      <p:pic>
        <p:nvPicPr>
          <p:cNvPr id="6146" name="Imag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76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Imag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1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Imag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04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Imag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95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Imag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1" name="Imag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476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Imag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23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3" name="Imag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095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Imag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476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6155" name="Imag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476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Imag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476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B42876C-0B9C-96EC-C6E7-DE134148A53F}"/>
              </a:ext>
            </a:extLst>
          </p:cNvPr>
          <p:cNvPicPr>
            <a:picLocks noChangeAspect="1"/>
          </p:cNvPicPr>
          <p:nvPr/>
        </p:nvPicPr>
        <p:blipFill>
          <a:blip r:embed="rId16"/>
          <a:stretch>
            <a:fillRect/>
          </a:stretch>
        </p:blipFill>
        <p:spPr>
          <a:xfrm>
            <a:off x="0" y="3458474"/>
            <a:ext cx="1835021" cy="3367494"/>
          </a:xfrm>
          <a:prstGeom prst="rect">
            <a:avLst/>
          </a:prstGeom>
        </p:spPr>
      </p:pic>
      <p:pic>
        <p:nvPicPr>
          <p:cNvPr id="20" name="Image 19">
            <a:extLst>
              <a:ext uri="{FF2B5EF4-FFF2-40B4-BE49-F238E27FC236}">
                <a16:creationId xmlns:a16="http://schemas.microsoft.com/office/drawing/2014/main" id="{3CCF7BBA-DA35-FFCC-C19E-30B646CD7F02}"/>
              </a:ext>
            </a:extLst>
          </p:cNvPr>
          <p:cNvPicPr>
            <a:picLocks noChangeAspect="1"/>
          </p:cNvPicPr>
          <p:nvPr/>
        </p:nvPicPr>
        <p:blipFill>
          <a:blip r:embed="rId17"/>
          <a:stretch>
            <a:fillRect/>
          </a:stretch>
        </p:blipFill>
        <p:spPr>
          <a:xfrm>
            <a:off x="2687784" y="3612399"/>
            <a:ext cx="4432528" cy="2495678"/>
          </a:xfrm>
          <a:prstGeom prst="rect">
            <a:avLst/>
          </a:prstGeom>
        </p:spPr>
      </p:pic>
      <p:sp>
        <p:nvSpPr>
          <p:cNvPr id="21" name="ZoneTexte 20">
            <a:extLst>
              <a:ext uri="{FF2B5EF4-FFF2-40B4-BE49-F238E27FC236}">
                <a16:creationId xmlns:a16="http://schemas.microsoft.com/office/drawing/2014/main" id="{E1086FB0-511A-F973-05A2-356EAB3F294C}"/>
              </a:ext>
            </a:extLst>
          </p:cNvPr>
          <p:cNvSpPr txBox="1"/>
          <p:nvPr/>
        </p:nvSpPr>
        <p:spPr>
          <a:xfrm>
            <a:off x="4355976" y="4293096"/>
            <a:ext cx="1944216" cy="144016"/>
          </a:xfrm>
          <a:prstGeom prst="rect">
            <a:avLst/>
          </a:prstGeom>
          <a:noFill/>
          <a:ln w="28575">
            <a:solidFill>
              <a:srgbClr val="C00000"/>
            </a:solidFill>
          </a:ln>
        </p:spPr>
        <p:txBody>
          <a:bodyPr wrap="square" rtlCol="0">
            <a:spAutoFit/>
          </a:bodyPr>
          <a:lstStyle/>
          <a:p>
            <a:endParaRPr lang="fr-FR" dirty="0"/>
          </a:p>
        </p:txBody>
      </p:sp>
      <p:sp>
        <p:nvSpPr>
          <p:cNvPr id="22" name="ZoneTexte 21">
            <a:extLst>
              <a:ext uri="{FF2B5EF4-FFF2-40B4-BE49-F238E27FC236}">
                <a16:creationId xmlns:a16="http://schemas.microsoft.com/office/drawing/2014/main" id="{5EDE3385-B678-A48D-A22F-1812D3EA6113}"/>
              </a:ext>
            </a:extLst>
          </p:cNvPr>
          <p:cNvSpPr txBox="1"/>
          <p:nvPr/>
        </p:nvSpPr>
        <p:spPr>
          <a:xfrm>
            <a:off x="7452320" y="3612399"/>
            <a:ext cx="1557535" cy="2031325"/>
          </a:xfrm>
          <a:prstGeom prst="rect">
            <a:avLst/>
          </a:prstGeom>
          <a:solidFill>
            <a:schemeClr val="bg1">
              <a:lumMod val="85000"/>
            </a:schemeClr>
          </a:solidFill>
        </p:spPr>
        <p:txBody>
          <a:bodyPr wrap="square" rtlCol="0">
            <a:spAutoFit/>
          </a:bodyPr>
          <a:lstStyle/>
          <a:p>
            <a:r>
              <a:rPr lang="fr-FR" sz="1800" dirty="0"/>
              <a:t>glissez la variable de pondération dans le champs </a:t>
            </a:r>
            <a:r>
              <a:rPr lang="fr-FR" sz="1800" b="1" dirty="0">
                <a:solidFill>
                  <a:srgbClr val="00B050"/>
                </a:solidFill>
              </a:rPr>
              <a:t>Variable de fréquence</a:t>
            </a:r>
            <a:endParaRPr lang="fr-FR" dirty="0"/>
          </a:p>
        </p:txBody>
      </p:sp>
      <p:cxnSp>
        <p:nvCxnSpPr>
          <p:cNvPr id="23" name="Connecteur droit avec flèche 22">
            <a:extLst>
              <a:ext uri="{FF2B5EF4-FFF2-40B4-BE49-F238E27FC236}">
                <a16:creationId xmlns:a16="http://schemas.microsoft.com/office/drawing/2014/main" id="{554BEF82-5D68-839D-DEF6-6BB8D90CBADA}"/>
              </a:ext>
            </a:extLst>
          </p:cNvPr>
          <p:cNvCxnSpPr>
            <a:cxnSpLocks/>
          </p:cNvCxnSpPr>
          <p:nvPr/>
        </p:nvCxnSpPr>
        <p:spPr>
          <a:xfrm flipH="1">
            <a:off x="6372200" y="4070070"/>
            <a:ext cx="1080120" cy="65507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99057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a16="http://schemas.microsoft.com/office/drawing/2014/main"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Wa fonda goy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aran</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kam</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ka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ga</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aï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hangane</a:t>
            </a:r>
            <a:endPar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endParaRPr>
          </a:p>
        </p:txBody>
      </p:sp>
      <p:grpSp>
        <p:nvGrpSpPr>
          <p:cNvPr id="7" name="Group 42">
            <a:extLst>
              <a:ext uri="{FF2B5EF4-FFF2-40B4-BE49-F238E27FC236}">
                <a16:creationId xmlns:a16="http://schemas.microsoft.com/office/drawing/2014/main" id="{C59BCD19-87EE-46CD-8251-5A64493344B1}"/>
              </a:ext>
            </a:extLst>
          </p:cNvPr>
          <p:cNvGrpSpPr>
            <a:grpSpLocks/>
          </p:cNvGrpSpPr>
          <p:nvPr/>
        </p:nvGrpSpPr>
        <p:grpSpPr bwMode="auto">
          <a:xfrm>
            <a:off x="8172450" y="6669088"/>
            <a:ext cx="971550" cy="188912"/>
            <a:chOff x="48" y="192"/>
            <a:chExt cx="929" cy="153"/>
          </a:xfrm>
        </p:grpSpPr>
        <p:sp>
          <p:nvSpPr>
            <p:cNvPr id="8" name="AutoShape 41">
              <a:extLst>
                <a:ext uri="{FF2B5EF4-FFF2-40B4-BE49-F238E27FC236}">
                  <a16:creationId xmlns:a16="http://schemas.microsoft.com/office/drawing/2014/main" id="{E5941E02-7291-4671-91C6-B4ED5B8305CE}"/>
                </a:ext>
              </a:extLst>
            </p:cNvPr>
            <p:cNvSpPr>
              <a:spLocks noChangeArrowheads="1"/>
            </p:cNvSpPr>
            <p:nvPr/>
          </p:nvSpPr>
          <p:spPr bwMode="auto">
            <a:xfrm>
              <a:off x="48" y="192"/>
              <a:ext cx="929" cy="153"/>
            </a:xfrm>
            <a:prstGeom prst="actionButtonBlank">
              <a:avLst/>
            </a:prstGeom>
            <a:solidFill>
              <a:srgbClr val="FFFF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grpSp>
          <p:nvGrpSpPr>
            <p:cNvPr id="9" name="Group 40">
              <a:extLst>
                <a:ext uri="{FF2B5EF4-FFF2-40B4-BE49-F238E27FC236}">
                  <a16:creationId xmlns:a16="http://schemas.microsoft.com/office/drawing/2014/main" id="{1175B6BF-4C5D-446C-8101-A7B733C5967A}"/>
                </a:ext>
              </a:extLst>
            </p:cNvPr>
            <p:cNvGrpSpPr>
              <a:grpSpLocks/>
            </p:cNvGrpSpPr>
            <p:nvPr/>
          </p:nvGrpSpPr>
          <p:grpSpPr bwMode="auto">
            <a:xfrm>
              <a:off x="56" y="201"/>
              <a:ext cx="912" cy="135"/>
              <a:chOff x="185" y="195"/>
              <a:chExt cx="914" cy="135"/>
            </a:xfrm>
          </p:grpSpPr>
          <p:sp>
            <p:nvSpPr>
              <p:cNvPr id="10" name="Rectangle 37">
                <a:extLst>
                  <a:ext uri="{FF2B5EF4-FFF2-40B4-BE49-F238E27FC236}">
                    <a16:creationId xmlns:a16="http://schemas.microsoft.com/office/drawing/2014/main" id="{8380AD9E-6C83-4667-A1DF-6569B8D5CD76}"/>
                  </a:ext>
                </a:extLst>
              </p:cNvPr>
              <p:cNvSpPr>
                <a:spLocks noChangeArrowheads="1"/>
              </p:cNvSpPr>
              <p:nvPr/>
            </p:nvSpPr>
            <p:spPr bwMode="auto">
              <a:xfrm>
                <a:off x="185" y="197"/>
                <a:ext cx="914"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pic>
            <p:nvPicPr>
              <p:cNvPr id="11" name="Picture 36" descr="SOFRECO">
                <a:extLst>
                  <a:ext uri="{FF2B5EF4-FFF2-40B4-BE49-F238E27FC236}">
                    <a16:creationId xmlns:a16="http://schemas.microsoft.com/office/drawing/2014/main" id="{D67EAD1B-2C96-4CA4-8316-3F867CEB4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5"/>
                <a:ext cx="90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Forme 2">
            <a:extLst>
              <a:ext uri="{FF2B5EF4-FFF2-40B4-BE49-F238E27FC236}">
                <a16:creationId xmlns:a16="http://schemas.microsoft.com/office/drawing/2014/main"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rPr>
              <a:t>Na gode da kou ka bani hankalin kou</a:t>
            </a: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a16="http://schemas.microsoft.com/office/drawing/2014/main"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3033967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54" y="1123240"/>
            <a:ext cx="8432427" cy="538907"/>
          </a:xfrm>
        </p:spPr>
        <p:txBody>
          <a:bodyPr>
            <a:normAutofit/>
          </a:bodyPr>
          <a:lstStyle/>
          <a:p>
            <a:pPr marL="88900" algn="l" defTabSz="363538">
              <a:spcBef>
                <a:spcPts val="300"/>
              </a:spcBef>
              <a:spcAft>
                <a:spcPts val="300"/>
              </a:spcAft>
            </a:pPr>
            <a:r>
              <a:rPr lang="fr-FR" sz="2400" dirty="0"/>
              <a:t>2. Découverte de SPSS</a:t>
            </a:r>
          </a:p>
        </p:txBody>
      </p:sp>
      <p:sp>
        <p:nvSpPr>
          <p:cNvPr id="3" name="Content Placeholder 2"/>
          <p:cNvSpPr>
            <a:spLocks noGrp="1"/>
          </p:cNvSpPr>
          <p:nvPr>
            <p:ph idx="1"/>
          </p:nvPr>
        </p:nvSpPr>
        <p:spPr>
          <a:xfrm>
            <a:off x="201949" y="1662147"/>
            <a:ext cx="8648451" cy="4755558"/>
          </a:xfrm>
        </p:spPr>
        <p:txBody>
          <a:bodyPr>
            <a:noAutofit/>
          </a:bodyPr>
          <a:lstStyle/>
          <a:p>
            <a:pPr marL="0" indent="0" algn="just">
              <a:buNone/>
            </a:pPr>
            <a:r>
              <a:rPr lang="fr-CI" sz="2200" b="1" dirty="0">
                <a:solidFill>
                  <a:schemeClr val="accent6">
                    <a:lumMod val="50000"/>
                  </a:schemeClr>
                </a:solidFill>
              </a:rPr>
              <a:t>Qu’est ce que SPSS</a:t>
            </a:r>
          </a:p>
          <a:p>
            <a:pPr marL="0" indent="0" algn="just">
              <a:buNone/>
            </a:pPr>
            <a:r>
              <a:rPr lang="fr-FR" sz="2200" dirty="0"/>
              <a:t>SPSS signifie </a:t>
            </a:r>
            <a:r>
              <a:rPr lang="fr-FR" sz="2200" b="1" dirty="0" err="1">
                <a:solidFill>
                  <a:schemeClr val="accent4">
                    <a:lumMod val="50000"/>
                  </a:schemeClr>
                </a:solidFill>
              </a:rPr>
              <a:t>Statistical</a:t>
            </a:r>
            <a:r>
              <a:rPr lang="fr-FR" sz="2200" b="1" dirty="0">
                <a:solidFill>
                  <a:schemeClr val="accent4">
                    <a:lumMod val="50000"/>
                  </a:schemeClr>
                </a:solidFill>
              </a:rPr>
              <a:t> Package for the Social Science :</a:t>
            </a:r>
          </a:p>
          <a:p>
            <a:pPr marL="0" indent="0" algn="just">
              <a:buNone/>
            </a:pPr>
            <a:r>
              <a:rPr lang="fr-FR" sz="2200" dirty="0"/>
              <a:t>Logiciel spécialisé de traitement statistique des données dont l’objectif est d’offrir un outil intégré pour réaliser des analyses et des tests statistiques. </a:t>
            </a:r>
          </a:p>
        </p:txBody>
      </p:sp>
      <p:sp>
        <p:nvSpPr>
          <p:cNvPr id="4" name="Slide Number Placeholder 3"/>
          <p:cNvSpPr>
            <a:spLocks noGrp="1"/>
          </p:cNvSpPr>
          <p:nvPr>
            <p:ph type="sldNum" sz="quarter" idx="12"/>
          </p:nvPr>
        </p:nvSpPr>
        <p:spPr/>
        <p:txBody>
          <a:bodyPr/>
          <a:lstStyle/>
          <a:p>
            <a:fld id="{02C702AE-1502-43AE-8DBA-2BCAD3408EF2}" type="slidenum">
              <a:rPr lang="fr-FR" smtClean="0"/>
              <a:pPr/>
              <a:t>5</a:t>
            </a:fld>
            <a:endParaRPr lang="fr-FR"/>
          </a:p>
        </p:txBody>
      </p:sp>
      <p:sp>
        <p:nvSpPr>
          <p:cNvPr id="5" name="Content Placeholder 4"/>
          <p:cNvSpPr>
            <a:spLocks noGrp="1"/>
          </p:cNvSpPr>
          <p:nvPr>
            <p:ph sz="quarter" idx="13"/>
          </p:nvPr>
        </p:nvSpPr>
        <p:spPr>
          <a:xfrm>
            <a:off x="2267744" y="48556"/>
            <a:ext cx="4686182" cy="636538"/>
          </a:xfrm>
        </p:spPr>
        <p:txBody>
          <a:bodyPr/>
          <a:lstStyle/>
          <a:p>
            <a:pPr marL="0" indent="0"/>
            <a:r>
              <a:rPr lang="fr-CI" sz="2200" cap="small" dirty="0"/>
              <a:t>Introduction au traitement des données</a:t>
            </a:r>
            <a:endParaRPr lang="fr-FR" sz="2200" cap="small" dirty="0"/>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00175818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52" y="1106027"/>
            <a:ext cx="8554828" cy="538907"/>
          </a:xfrm>
        </p:spPr>
        <p:txBody>
          <a:bodyPr>
            <a:normAutofit/>
          </a:bodyPr>
          <a:lstStyle/>
          <a:p>
            <a:pPr marL="88900" algn="l" defTabSz="363538">
              <a:spcBef>
                <a:spcPts val="300"/>
              </a:spcBef>
              <a:spcAft>
                <a:spcPts val="300"/>
              </a:spcAft>
            </a:pPr>
            <a:r>
              <a:rPr lang="fr-FR" sz="2800" dirty="0"/>
              <a:t>2. Découverte de SPSS</a:t>
            </a:r>
          </a:p>
        </p:txBody>
      </p:sp>
      <p:sp>
        <p:nvSpPr>
          <p:cNvPr id="3" name="Content Placeholder 2"/>
          <p:cNvSpPr>
            <a:spLocks noGrp="1"/>
          </p:cNvSpPr>
          <p:nvPr>
            <p:ph idx="1"/>
          </p:nvPr>
        </p:nvSpPr>
        <p:spPr>
          <a:xfrm>
            <a:off x="361488" y="1668329"/>
            <a:ext cx="8458984" cy="2460528"/>
          </a:xfrm>
        </p:spPr>
        <p:txBody>
          <a:bodyPr>
            <a:noAutofit/>
          </a:bodyPr>
          <a:lstStyle/>
          <a:p>
            <a:pPr marL="0" indent="0" algn="just">
              <a:buNone/>
            </a:pPr>
            <a:r>
              <a:rPr lang="fr-CI" sz="2400" b="1" dirty="0">
                <a:solidFill>
                  <a:schemeClr val="accent4">
                    <a:lumMod val="50000"/>
                  </a:schemeClr>
                </a:solidFill>
              </a:rPr>
              <a:t>Comment démarrer SPSS</a:t>
            </a:r>
          </a:p>
          <a:p>
            <a:pPr marL="0" indent="0" algn="just">
              <a:buNone/>
            </a:pPr>
            <a:r>
              <a:rPr lang="fr-FR" sz="2400" dirty="0"/>
              <a:t>Pour lancer SPSS, 2 méthodes peuvent être utilisées :</a:t>
            </a:r>
          </a:p>
          <a:p>
            <a:pPr lvl="0">
              <a:buFont typeface="Wingdings" panose="05000000000000000000" pitchFamily="2" charset="2"/>
              <a:buChar char="§"/>
            </a:pPr>
            <a:r>
              <a:rPr lang="fr-FR" sz="2400" dirty="0"/>
              <a:t>Faites un double clic sur l’icône SPSS apparaissant sur le bureau        ou ;</a:t>
            </a:r>
          </a:p>
          <a:p>
            <a:pPr lvl="0">
              <a:buFont typeface="Wingdings" panose="05000000000000000000" pitchFamily="2" charset="2"/>
              <a:buChar char="§"/>
            </a:pPr>
            <a:r>
              <a:rPr lang="fr-FR" sz="2400" dirty="0"/>
              <a:t>Cliquez sur </a:t>
            </a:r>
            <a:r>
              <a:rPr lang="fr-FR" sz="2400" dirty="0">
                <a:solidFill>
                  <a:schemeClr val="accent6">
                    <a:lumMod val="50000"/>
                  </a:schemeClr>
                </a:solidFill>
              </a:rPr>
              <a:t>Démarrer</a:t>
            </a:r>
            <a:r>
              <a:rPr lang="fr-FR" sz="2400" dirty="0"/>
              <a:t>, puis </a:t>
            </a:r>
            <a:r>
              <a:rPr lang="fr-FR" sz="2400" dirty="0">
                <a:solidFill>
                  <a:schemeClr val="accent6">
                    <a:lumMod val="50000"/>
                  </a:schemeClr>
                </a:solidFill>
              </a:rPr>
              <a:t>Programmes</a:t>
            </a:r>
            <a:r>
              <a:rPr lang="fr-FR" sz="2400" dirty="0"/>
              <a:t> et </a:t>
            </a:r>
            <a:r>
              <a:rPr lang="fr-FR" sz="2400" i="1" dirty="0">
                <a:solidFill>
                  <a:schemeClr val="accent6">
                    <a:lumMod val="50000"/>
                  </a:schemeClr>
                </a:solidFill>
              </a:rPr>
              <a:t>IBM SPSS </a:t>
            </a:r>
            <a:r>
              <a:rPr lang="fr-FR" sz="2400" i="1" dirty="0" err="1">
                <a:solidFill>
                  <a:schemeClr val="accent6">
                    <a:lumMod val="50000"/>
                  </a:schemeClr>
                </a:solidFill>
              </a:rPr>
              <a:t>Statistics</a:t>
            </a:r>
            <a:r>
              <a:rPr lang="fr-FR" sz="2400" i="1" dirty="0"/>
              <a:t>.</a:t>
            </a:r>
          </a:p>
          <a:p>
            <a:pPr lvl="0" algn="just"/>
            <a:endParaRPr lang="fr-FR" sz="2400" i="1" dirty="0"/>
          </a:p>
          <a:p>
            <a:pPr lvl="0" algn="just"/>
            <a:endParaRPr lang="fr-FR" sz="2400" i="1" dirty="0"/>
          </a:p>
          <a:p>
            <a:pPr marL="0" lvl="0" indent="0" algn="just">
              <a:buNone/>
            </a:pPr>
            <a:endParaRPr lang="fr-FR" sz="24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14" name="Image 13" descr="D:\SYNERGIE\NIGER\FORMATION\31CKjRnKwEL._AC_UL436_.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2974994"/>
            <a:ext cx="514350" cy="309989"/>
          </a:xfrm>
          <a:prstGeom prst="rect">
            <a:avLst/>
          </a:prstGeom>
          <a:noFill/>
          <a:ln>
            <a:noFill/>
          </a:ln>
        </p:spPr>
      </p:pic>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
        <p:nvSpPr>
          <p:cNvPr id="5" name="Rectangle 4"/>
          <p:cNvSpPr/>
          <p:nvPr/>
        </p:nvSpPr>
        <p:spPr>
          <a:xfrm>
            <a:off x="361488" y="4152252"/>
            <a:ext cx="8458984" cy="2169825"/>
          </a:xfrm>
          <a:prstGeom prst="rect">
            <a:avLst/>
          </a:prstGeom>
        </p:spPr>
        <p:txBody>
          <a:bodyPr wrap="square">
            <a:spAutoFit/>
          </a:bodyPr>
          <a:lstStyle/>
          <a:p>
            <a:pPr algn="just">
              <a:spcBef>
                <a:spcPts val="1200"/>
              </a:spcBef>
              <a:spcAft>
                <a:spcPts val="600"/>
              </a:spcAft>
            </a:pPr>
            <a:r>
              <a:rPr lang="fr-CI" sz="2400" b="1" dirty="0">
                <a:solidFill>
                  <a:schemeClr val="accent4">
                    <a:lumMod val="50000"/>
                  </a:schemeClr>
                </a:solidFill>
              </a:rPr>
              <a:t>Types de fenêtre dans </a:t>
            </a:r>
            <a:r>
              <a:rPr lang="fr-CI" sz="2400" b="1" dirty="0" err="1">
                <a:solidFill>
                  <a:schemeClr val="accent4">
                    <a:lumMod val="50000"/>
                  </a:schemeClr>
                </a:solidFill>
              </a:rPr>
              <a:t>SPSS</a:t>
            </a:r>
            <a:endParaRPr lang="fr-CI" sz="2400" b="1" dirty="0">
              <a:solidFill>
                <a:schemeClr val="accent4">
                  <a:lumMod val="50000"/>
                </a:schemeClr>
              </a:solidFill>
            </a:endParaRPr>
          </a:p>
          <a:p>
            <a:pPr algn="just">
              <a:spcAft>
                <a:spcPts val="1200"/>
              </a:spcAft>
            </a:pPr>
            <a:r>
              <a:rPr lang="fr-FR" sz="2400" dirty="0"/>
              <a:t>Une session typique </a:t>
            </a:r>
            <a:r>
              <a:rPr lang="fr-FR" sz="2400" dirty="0" err="1"/>
              <a:t>SPSS</a:t>
            </a:r>
            <a:r>
              <a:rPr lang="fr-FR" sz="2400" dirty="0"/>
              <a:t> a toujours 3 fenêtres :</a:t>
            </a:r>
            <a:endParaRPr lang="fr-CI" sz="2400" b="1" dirty="0">
              <a:solidFill>
                <a:srgbClr val="00B0F0"/>
              </a:solidFill>
            </a:endParaRPr>
          </a:p>
          <a:p>
            <a:pPr marL="342900" lvl="0" indent="-342900" algn="just">
              <a:buFont typeface="Wingdings" panose="05000000000000000000" pitchFamily="2" charset="2"/>
              <a:buChar char="§"/>
            </a:pPr>
            <a:r>
              <a:rPr lang="fr-FR" sz="2400" dirty="0"/>
              <a:t>L’éditeur de données/ Data Editor</a:t>
            </a:r>
          </a:p>
          <a:p>
            <a:pPr marL="342900" lvl="0" indent="-342900" algn="just">
              <a:buFont typeface="Wingdings" panose="05000000000000000000" pitchFamily="2" charset="2"/>
              <a:buChar char="§"/>
            </a:pPr>
            <a:r>
              <a:rPr lang="fr-FR" sz="2400" dirty="0"/>
              <a:t>La fenêtre des résultats/ </a:t>
            </a:r>
            <a:r>
              <a:rPr lang="fr-FR" sz="2400" dirty="0" err="1"/>
              <a:t>Viewer</a:t>
            </a:r>
            <a:endParaRPr lang="fr-FR" sz="2400" dirty="0"/>
          </a:p>
          <a:p>
            <a:pPr marL="342900" lvl="0" indent="-342900" algn="just">
              <a:buFont typeface="Wingdings" panose="05000000000000000000" pitchFamily="2" charset="2"/>
              <a:buChar char="§"/>
            </a:pPr>
            <a:r>
              <a:rPr lang="fr-FR" sz="2400" dirty="0"/>
              <a:t>La fenêtre de syntaxe/ </a:t>
            </a:r>
            <a:r>
              <a:rPr lang="fr-FR" sz="2400" dirty="0" err="1"/>
              <a:t>Syntax</a:t>
            </a:r>
            <a:r>
              <a:rPr lang="fr-FR" sz="2400" dirty="0"/>
              <a:t> Editor</a:t>
            </a:r>
          </a:p>
        </p:txBody>
      </p:sp>
    </p:spTree>
    <p:extLst>
      <p:ext uri="{BB962C8B-B14F-4D97-AF65-F5344CB8AC3E}">
        <p14:creationId xmlns:p14="http://schemas.microsoft.com/office/powerpoint/2010/main" val="365702083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5" dur="500"/>
                                        <p:tgtEl>
                                          <p:spTgt spid="3">
                                            <p:txEl>
                                              <p:pRg st="3" end="3"/>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barn(inVertical)">
                                      <p:cBhvr>
                                        <p:cTn id="39" dur="500"/>
                                        <p:tgtEl>
                                          <p:spTgt spid="5">
                                            <p:txEl>
                                              <p:pRg st="0" end="0"/>
                                            </p:txEl>
                                          </p:spTgt>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3" dur="500"/>
                                        <p:tgtEl>
                                          <p:spTgt spid="5">
                                            <p:txEl>
                                              <p:pRg st="1" end="1"/>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left)">
                                      <p:cBhvr>
                                        <p:cTn id="47" dur="500"/>
                                        <p:tgtEl>
                                          <p:spTgt spid="5">
                                            <p:txEl>
                                              <p:pRg st="2" end="2"/>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wipe(left)">
                                      <p:cBhvr>
                                        <p:cTn id="51" dur="500"/>
                                        <p:tgtEl>
                                          <p:spTgt spid="5">
                                            <p:txEl>
                                              <p:pRg st="3" end="3"/>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wipe(left)">
                                      <p:cBhvr>
                                        <p:cTn id="5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46" y="1094478"/>
            <a:ext cx="5166182" cy="538907"/>
          </a:xfrm>
        </p:spPr>
        <p:txBody>
          <a:bodyPr>
            <a:normAutofit/>
          </a:bodyPr>
          <a:lstStyle/>
          <a:p>
            <a:pPr marL="88900" algn="l" defTabSz="363538">
              <a:spcBef>
                <a:spcPts val="300"/>
              </a:spcBef>
              <a:spcAft>
                <a:spcPts val="300"/>
              </a:spcAft>
            </a:pPr>
            <a:r>
              <a:rPr lang="fr-FR" sz="2400" dirty="0"/>
              <a:t>2. Découverte de SPSS</a:t>
            </a:r>
          </a:p>
        </p:txBody>
      </p:sp>
      <p:sp>
        <p:nvSpPr>
          <p:cNvPr id="3" name="Content Placeholder 2"/>
          <p:cNvSpPr>
            <a:spLocks noGrp="1"/>
          </p:cNvSpPr>
          <p:nvPr>
            <p:ph idx="1"/>
          </p:nvPr>
        </p:nvSpPr>
        <p:spPr>
          <a:xfrm>
            <a:off x="-35979" y="2042769"/>
            <a:ext cx="4103924" cy="4104456"/>
          </a:xfrm>
        </p:spPr>
        <p:txBody>
          <a:bodyPr>
            <a:noAutofit/>
          </a:bodyPr>
          <a:lstStyle/>
          <a:p>
            <a:pPr>
              <a:buFont typeface="Wingdings" panose="05000000000000000000" pitchFamily="2" charset="2"/>
              <a:buChar char="§"/>
            </a:pPr>
            <a:r>
              <a:rPr lang="fr-FR" sz="2000" b="1" dirty="0">
                <a:solidFill>
                  <a:schemeClr val="accent6">
                    <a:lumMod val="50000"/>
                  </a:schemeClr>
                </a:solidFill>
              </a:rPr>
              <a:t>L’éditeur de données</a:t>
            </a:r>
            <a:r>
              <a:rPr lang="fr-FR" sz="2000" dirty="0">
                <a:solidFill>
                  <a:schemeClr val="accent6">
                    <a:lumMod val="50000"/>
                  </a:schemeClr>
                </a:solidFill>
              </a:rPr>
              <a:t>: </a:t>
            </a:r>
            <a:r>
              <a:rPr lang="fr-FR" sz="1800" dirty="0">
                <a:cs typeface="Times" panose="02020603050405020304" pitchFamily="18" charset="0"/>
              </a:rPr>
              <a:t>cette fenêtre permet créer de nouveaux fichiers de données ou modifier des fichiers de données existants. </a:t>
            </a:r>
            <a:r>
              <a:rPr lang="fr-FR" sz="1800" b="1" i="1" dirty="0">
                <a:solidFill>
                  <a:schemeClr val="accent5">
                    <a:lumMod val="50000"/>
                  </a:schemeClr>
                </a:solidFill>
                <a:cs typeface="Times" panose="02020603050405020304" pitchFamily="18" charset="0"/>
              </a:rPr>
              <a:t>Un fichier de données à l’extension «.</a:t>
            </a:r>
            <a:r>
              <a:rPr lang="fr-FR" sz="1800" b="1" i="1" dirty="0" err="1">
                <a:solidFill>
                  <a:schemeClr val="accent5">
                    <a:lumMod val="50000"/>
                  </a:schemeClr>
                </a:solidFill>
                <a:cs typeface="Times" panose="02020603050405020304" pitchFamily="18" charset="0"/>
              </a:rPr>
              <a:t>sav</a:t>
            </a:r>
            <a:r>
              <a:rPr lang="fr-FR" sz="1800" b="1" i="1" dirty="0">
                <a:solidFill>
                  <a:schemeClr val="accent5">
                    <a:lumMod val="50000"/>
                  </a:schemeClr>
                </a:solidFill>
                <a:cs typeface="Times" panose="02020603050405020304" pitchFamily="18" charset="0"/>
              </a:rPr>
              <a:t>.»</a:t>
            </a:r>
            <a:endParaRPr lang="fr-FR" sz="1800" b="1" dirty="0">
              <a:cs typeface="Times" panose="02020603050405020304" pitchFamily="18" charset="0"/>
            </a:endParaRPr>
          </a:p>
          <a:p>
            <a:pPr>
              <a:buFont typeface="Wingdings" panose="05000000000000000000" pitchFamily="2" charset="2"/>
              <a:buChar char="§"/>
            </a:pPr>
            <a:r>
              <a:rPr lang="fr-FR" sz="2000" b="1" dirty="0">
                <a:solidFill>
                  <a:schemeClr val="accent6">
                    <a:lumMod val="50000"/>
                  </a:schemeClr>
                </a:solidFill>
              </a:rPr>
              <a:t>La fenêtre des résultats/ Viewer: </a:t>
            </a:r>
            <a:r>
              <a:rPr lang="fr-FR" sz="1800" dirty="0"/>
              <a:t>s’ouvre automatiquement la 1</a:t>
            </a:r>
            <a:r>
              <a:rPr lang="fr-FR" sz="1800" baseline="30000" dirty="0"/>
              <a:t>ère</a:t>
            </a:r>
            <a:r>
              <a:rPr lang="fr-FR" sz="1800" dirty="0"/>
              <a:t> fois que vous exécutez une procédure qui génère des résultats (tableaux et diagrammes) : </a:t>
            </a:r>
            <a:r>
              <a:rPr lang="fr-FR" sz="1800" b="1" i="1" dirty="0">
                <a:solidFill>
                  <a:schemeClr val="accent5">
                    <a:lumMod val="50000"/>
                  </a:schemeClr>
                </a:solidFill>
              </a:rPr>
              <a:t>c’est un fichier d’extension «.</a:t>
            </a:r>
            <a:r>
              <a:rPr lang="fr-FR" sz="1800" b="1" i="1" dirty="0" err="1">
                <a:solidFill>
                  <a:schemeClr val="accent5">
                    <a:lumMod val="50000"/>
                  </a:schemeClr>
                </a:solidFill>
              </a:rPr>
              <a:t>spo</a:t>
            </a:r>
            <a:r>
              <a:rPr lang="fr-FR" sz="1800" b="1" i="1" dirty="0">
                <a:solidFill>
                  <a:schemeClr val="accent5">
                    <a:lumMod val="50000"/>
                  </a:schemeClr>
                </a:solidFill>
              </a:rPr>
              <a:t>.»</a:t>
            </a:r>
            <a:endParaRPr lang="fr-FR" sz="2000" dirty="0">
              <a:solidFill>
                <a:schemeClr val="accent5">
                  <a:lumMod val="50000"/>
                </a:schemeClr>
              </a:solidFill>
              <a:cs typeface="Times"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6" name="Rectangle 5"/>
          <p:cNvSpPr/>
          <p:nvPr/>
        </p:nvSpPr>
        <p:spPr>
          <a:xfrm>
            <a:off x="251520" y="1614493"/>
            <a:ext cx="3139257" cy="369332"/>
          </a:xfrm>
          <a:prstGeom prst="rect">
            <a:avLst/>
          </a:prstGeom>
        </p:spPr>
        <p:txBody>
          <a:bodyPr wrap="none">
            <a:spAutoFit/>
          </a:bodyPr>
          <a:lstStyle/>
          <a:p>
            <a:pPr algn="just"/>
            <a:r>
              <a:rPr lang="fr-CI" b="1" dirty="0">
                <a:solidFill>
                  <a:srgbClr val="00B0F0"/>
                </a:solidFill>
              </a:rPr>
              <a:t>Types de fenêtre dans SPSS</a:t>
            </a:r>
          </a:p>
        </p:txBody>
      </p:sp>
      <p:sp>
        <p:nvSpPr>
          <p:cNvPr id="15"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17" name="Image 16">
            <a:extLst>
              <a:ext uri="{FF2B5EF4-FFF2-40B4-BE49-F238E27FC236}">
                <a16:creationId xmlns:a16="http://schemas.microsoft.com/office/drawing/2014/main" id="{3A3EF1BE-EF30-29D0-41E7-5D51949A699A}"/>
              </a:ext>
            </a:extLst>
          </p:cNvPr>
          <p:cNvPicPr>
            <a:picLocks noChangeAspect="1"/>
          </p:cNvPicPr>
          <p:nvPr/>
        </p:nvPicPr>
        <p:blipFill>
          <a:blip r:embed="rId5"/>
          <a:stretch>
            <a:fillRect/>
          </a:stretch>
        </p:blipFill>
        <p:spPr>
          <a:xfrm>
            <a:off x="4206417" y="4293096"/>
            <a:ext cx="4830134" cy="1629754"/>
          </a:xfrm>
          <a:prstGeom prst="rect">
            <a:avLst/>
          </a:prstGeom>
        </p:spPr>
      </p:pic>
      <p:pic>
        <p:nvPicPr>
          <p:cNvPr id="22" name="Image 21">
            <a:extLst>
              <a:ext uri="{FF2B5EF4-FFF2-40B4-BE49-F238E27FC236}">
                <a16:creationId xmlns:a16="http://schemas.microsoft.com/office/drawing/2014/main" id="{83314E3F-D38F-73A6-28F4-23F7B71F58C5}"/>
              </a:ext>
            </a:extLst>
          </p:cNvPr>
          <p:cNvPicPr>
            <a:picLocks noChangeAspect="1"/>
          </p:cNvPicPr>
          <p:nvPr/>
        </p:nvPicPr>
        <p:blipFill>
          <a:blip r:embed="rId6"/>
          <a:stretch>
            <a:fillRect/>
          </a:stretch>
        </p:blipFill>
        <p:spPr>
          <a:xfrm>
            <a:off x="4495257" y="759839"/>
            <a:ext cx="4252454" cy="3363595"/>
          </a:xfrm>
          <a:prstGeom prst="rect">
            <a:avLst/>
          </a:prstGeom>
        </p:spPr>
      </p:pic>
    </p:spTree>
    <p:extLst>
      <p:ext uri="{BB962C8B-B14F-4D97-AF65-F5344CB8AC3E}">
        <p14:creationId xmlns:p14="http://schemas.microsoft.com/office/powerpoint/2010/main" val="21335961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1" dur="500"/>
                                        <p:tgtEl>
                                          <p:spTgt spid="1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3" dur="500"/>
                                        <p:tgtEl>
                                          <p:spTgt spid="3">
                                            <p:txEl>
                                              <p:pRg st="0" end="0"/>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89" y="971562"/>
            <a:ext cx="5166182" cy="538907"/>
          </a:xfrm>
        </p:spPr>
        <p:txBody>
          <a:bodyPr>
            <a:normAutofit/>
          </a:bodyPr>
          <a:lstStyle/>
          <a:p>
            <a:pPr marL="88900" algn="l" defTabSz="363538">
              <a:spcBef>
                <a:spcPts val="300"/>
              </a:spcBef>
              <a:spcAft>
                <a:spcPts val="300"/>
              </a:spcAft>
            </a:pPr>
            <a:r>
              <a:rPr lang="fr-FR" sz="2400" dirty="0"/>
              <a:t>2. Découverte de SPSS</a:t>
            </a:r>
          </a:p>
        </p:txBody>
      </p:sp>
      <p:sp>
        <p:nvSpPr>
          <p:cNvPr id="3" name="Content Placeholder 2"/>
          <p:cNvSpPr>
            <a:spLocks noGrp="1"/>
          </p:cNvSpPr>
          <p:nvPr>
            <p:ph idx="1"/>
          </p:nvPr>
        </p:nvSpPr>
        <p:spPr>
          <a:xfrm>
            <a:off x="1" y="5589240"/>
            <a:ext cx="9111898" cy="759709"/>
          </a:xfrm>
        </p:spPr>
        <p:txBody>
          <a:bodyPr>
            <a:noAutofit/>
          </a:bodyPr>
          <a:lstStyle/>
          <a:p>
            <a:pPr marL="0" indent="0">
              <a:buNone/>
            </a:pPr>
            <a:r>
              <a:rPr lang="fr-FR" sz="2000" dirty="0"/>
              <a:t>Lorsqu'une commande est complète, on peut l'exécuter en allant dans le menu "</a:t>
            </a:r>
            <a:r>
              <a:rPr lang="fr-FR" sz="2000" dirty="0" err="1">
                <a:solidFill>
                  <a:schemeClr val="accent1">
                    <a:lumMod val="50000"/>
                  </a:schemeClr>
                </a:solidFill>
              </a:rPr>
              <a:t>Run</a:t>
            </a:r>
            <a:r>
              <a:rPr lang="fr-FR" sz="2000" dirty="0">
                <a:solidFill>
                  <a:schemeClr val="accent1">
                    <a:lumMod val="50000"/>
                  </a:schemeClr>
                </a:solidFill>
              </a:rPr>
              <a:t> : </a:t>
            </a:r>
            <a:r>
              <a:rPr lang="fr-FR" sz="2000" dirty="0" err="1">
                <a:solidFill>
                  <a:schemeClr val="accent1">
                    <a:lumMod val="50000"/>
                  </a:schemeClr>
                </a:solidFill>
              </a:rPr>
              <a:t>Current</a:t>
            </a:r>
            <a:r>
              <a:rPr lang="fr-FR" sz="2000" dirty="0"/>
              <a:t>" (ou encore en tapant Ctrl-R).</a:t>
            </a:r>
            <a:endParaRPr lang="fr-CI" sz="2000" b="1" dirty="0">
              <a:cs typeface="Times" panose="02020603050405020304" pitchFamily="18" charset="0"/>
            </a:endParaRPr>
          </a:p>
          <a:p>
            <a:pPr marL="0" indent="0" algn="just">
              <a:buNone/>
            </a:pPr>
            <a:endParaRPr lang="fr-CI" sz="2000" b="1" dirty="0">
              <a:cs typeface="Times" panose="02020603050405020304" pitchFamily="18" charset="0"/>
            </a:endParaRPr>
          </a:p>
          <a:p>
            <a:pPr marL="0" indent="0" algn="just">
              <a:buNone/>
            </a:pPr>
            <a:endParaRPr lang="fr-FR" sz="2000" b="1" dirty="0">
              <a:cs typeface="Times"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6" name="Rectangle 5"/>
          <p:cNvSpPr/>
          <p:nvPr/>
        </p:nvSpPr>
        <p:spPr>
          <a:xfrm>
            <a:off x="235920" y="1428359"/>
            <a:ext cx="3225819" cy="400110"/>
          </a:xfrm>
          <a:prstGeom prst="rect">
            <a:avLst/>
          </a:prstGeom>
        </p:spPr>
        <p:txBody>
          <a:bodyPr wrap="none">
            <a:spAutoFit/>
          </a:bodyPr>
          <a:lstStyle/>
          <a:p>
            <a:pPr algn="just"/>
            <a:r>
              <a:rPr lang="fr-CI" b="1" dirty="0">
                <a:solidFill>
                  <a:schemeClr val="accent6">
                    <a:lumMod val="50000"/>
                  </a:schemeClr>
                </a:solidFill>
              </a:rPr>
              <a:t>Types de </a:t>
            </a:r>
            <a:r>
              <a:rPr lang="fr-CI" sz="2000" b="1" dirty="0">
                <a:solidFill>
                  <a:schemeClr val="accent6">
                    <a:lumMod val="50000"/>
                  </a:schemeClr>
                </a:solidFill>
              </a:rPr>
              <a:t>fenêtre</a:t>
            </a:r>
            <a:r>
              <a:rPr lang="fr-CI" b="1" dirty="0">
                <a:solidFill>
                  <a:schemeClr val="accent6">
                    <a:lumMod val="50000"/>
                  </a:schemeClr>
                </a:solidFill>
              </a:rPr>
              <a:t> dans SPSS</a:t>
            </a:r>
          </a:p>
        </p:txBody>
      </p:sp>
      <p:sp>
        <p:nvSpPr>
          <p:cNvPr id="15"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sp>
        <p:nvSpPr>
          <p:cNvPr id="5" name="Rectangle 4"/>
          <p:cNvSpPr/>
          <p:nvPr/>
        </p:nvSpPr>
        <p:spPr>
          <a:xfrm>
            <a:off x="214689" y="1733587"/>
            <a:ext cx="8523083" cy="707886"/>
          </a:xfrm>
          <a:prstGeom prst="rect">
            <a:avLst/>
          </a:prstGeom>
        </p:spPr>
        <p:txBody>
          <a:bodyPr wrap="square">
            <a:spAutoFit/>
          </a:bodyPr>
          <a:lstStyle/>
          <a:p>
            <a:r>
              <a:rPr lang="fr-FR" sz="2000" b="1" dirty="0"/>
              <a:t>La fenêtre de syntaxe: </a:t>
            </a:r>
            <a:r>
              <a:rPr lang="fr-FR" sz="2000" dirty="0"/>
              <a:t>permet d’écrire les commandes d’analyses statistiques;</a:t>
            </a:r>
            <a:r>
              <a:rPr lang="fr-FR" sz="2000" dirty="0">
                <a:cs typeface="Times" panose="02020603050405020304" pitchFamily="18" charset="0"/>
              </a:rPr>
              <a:t> </a:t>
            </a:r>
            <a:r>
              <a:rPr lang="fr-FR" sz="2000" i="1" dirty="0"/>
              <a:t>c’est un fichier </a:t>
            </a:r>
            <a:r>
              <a:rPr lang="fr-FR" sz="2000" b="1" i="1" dirty="0"/>
              <a:t>«.</a:t>
            </a:r>
            <a:r>
              <a:rPr lang="fr-FR" sz="2000" b="1" i="1" dirty="0" err="1"/>
              <a:t>sps</a:t>
            </a:r>
            <a:r>
              <a:rPr lang="fr-FR" sz="2000" b="1" i="1" dirty="0"/>
              <a:t>.».</a:t>
            </a:r>
          </a:p>
        </p:txBody>
      </p:sp>
      <p:pic>
        <p:nvPicPr>
          <p:cNvPr id="13" name="Image 12">
            <a:extLst>
              <a:ext uri="{FF2B5EF4-FFF2-40B4-BE49-F238E27FC236}">
                <a16:creationId xmlns:a16="http://schemas.microsoft.com/office/drawing/2014/main" id="{274EA6F9-4287-41CD-9BE6-F1FA9DF03BC3}"/>
              </a:ext>
            </a:extLst>
          </p:cNvPr>
          <p:cNvPicPr>
            <a:picLocks noChangeAspect="1"/>
          </p:cNvPicPr>
          <p:nvPr/>
        </p:nvPicPr>
        <p:blipFill>
          <a:blip r:embed="rId5"/>
          <a:stretch>
            <a:fillRect/>
          </a:stretch>
        </p:blipFill>
        <p:spPr>
          <a:xfrm>
            <a:off x="1603621" y="2386179"/>
            <a:ext cx="5904657" cy="3203061"/>
          </a:xfrm>
          <a:prstGeom prst="rect">
            <a:avLst/>
          </a:prstGeom>
        </p:spPr>
      </p:pic>
      <p:sp>
        <p:nvSpPr>
          <p:cNvPr id="14" name="ZoneTexte 13">
            <a:extLst>
              <a:ext uri="{FF2B5EF4-FFF2-40B4-BE49-F238E27FC236}">
                <a16:creationId xmlns:a16="http://schemas.microsoft.com/office/drawing/2014/main" id="{6CF8847D-586C-02B6-2AF6-37F4116FB974}"/>
              </a:ext>
            </a:extLst>
          </p:cNvPr>
          <p:cNvSpPr txBox="1"/>
          <p:nvPr/>
        </p:nvSpPr>
        <p:spPr>
          <a:xfrm>
            <a:off x="3563888" y="3489966"/>
            <a:ext cx="3390038" cy="369332"/>
          </a:xfrm>
          <a:prstGeom prst="rect">
            <a:avLst/>
          </a:prstGeom>
          <a:noFill/>
        </p:spPr>
        <p:txBody>
          <a:bodyPr wrap="square" rtlCol="0">
            <a:spAutoFit/>
          </a:bodyPr>
          <a:lstStyle/>
          <a:p>
            <a:r>
              <a:rPr lang="fr-FR" b="1" dirty="0">
                <a:solidFill>
                  <a:srgbClr val="C00000"/>
                </a:solidFill>
              </a:rPr>
              <a:t>Zone de saisie des syntaxes</a:t>
            </a:r>
          </a:p>
        </p:txBody>
      </p:sp>
      <p:sp>
        <p:nvSpPr>
          <p:cNvPr id="16" name="ZoneTexte 15">
            <a:extLst>
              <a:ext uri="{FF2B5EF4-FFF2-40B4-BE49-F238E27FC236}">
                <a16:creationId xmlns:a16="http://schemas.microsoft.com/office/drawing/2014/main" id="{95BD8D76-649A-A145-D4C8-E9739ECFEE73}"/>
              </a:ext>
            </a:extLst>
          </p:cNvPr>
          <p:cNvSpPr txBox="1"/>
          <p:nvPr/>
        </p:nvSpPr>
        <p:spPr>
          <a:xfrm>
            <a:off x="1691680" y="3781073"/>
            <a:ext cx="1440160" cy="1138773"/>
          </a:xfrm>
          <a:prstGeom prst="rect">
            <a:avLst/>
          </a:prstGeom>
          <a:noFill/>
        </p:spPr>
        <p:txBody>
          <a:bodyPr wrap="square" rtlCol="0">
            <a:spAutoFit/>
          </a:bodyPr>
          <a:lstStyle/>
          <a:p>
            <a:r>
              <a:rPr lang="fr-FR" sz="1700" b="1" dirty="0">
                <a:solidFill>
                  <a:srgbClr val="002060"/>
                </a:solidFill>
              </a:rPr>
              <a:t>Vue de</a:t>
            </a:r>
          </a:p>
          <a:p>
            <a:r>
              <a:rPr lang="fr-FR" sz="1700" b="1" dirty="0">
                <a:solidFill>
                  <a:srgbClr val="002060"/>
                </a:solidFill>
              </a:rPr>
              <a:t>l’historique des syntaxes</a:t>
            </a:r>
          </a:p>
        </p:txBody>
      </p:sp>
    </p:spTree>
    <p:extLst>
      <p:ext uri="{BB962C8B-B14F-4D97-AF65-F5344CB8AC3E}">
        <p14:creationId xmlns:p14="http://schemas.microsoft.com/office/powerpoint/2010/main" val="103482557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1" dur="500"/>
                                        <p:tgtEl>
                                          <p:spTgt spid="1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5"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54" y="1129653"/>
            <a:ext cx="8728626" cy="538907"/>
          </a:xfrm>
        </p:spPr>
        <p:txBody>
          <a:bodyPr>
            <a:normAutofit/>
          </a:bodyPr>
          <a:lstStyle/>
          <a:p>
            <a:pPr marL="88900" algn="l" defTabSz="363538">
              <a:spcBef>
                <a:spcPts val="300"/>
              </a:spcBef>
              <a:spcAft>
                <a:spcPts val="300"/>
              </a:spcAft>
            </a:pPr>
            <a:r>
              <a:rPr lang="fr-FR" sz="2400" dirty="0"/>
              <a:t>2. Découverte de SPSS</a:t>
            </a:r>
          </a:p>
        </p:txBody>
      </p:sp>
      <p:sp>
        <p:nvSpPr>
          <p:cNvPr id="3" name="Content Placeholder 2"/>
          <p:cNvSpPr>
            <a:spLocks noGrp="1"/>
          </p:cNvSpPr>
          <p:nvPr>
            <p:ph idx="1"/>
          </p:nvPr>
        </p:nvSpPr>
        <p:spPr>
          <a:xfrm>
            <a:off x="163854" y="2644185"/>
            <a:ext cx="8846001" cy="3672408"/>
          </a:xfrm>
        </p:spPr>
        <p:txBody>
          <a:bodyPr>
            <a:noAutofit/>
          </a:bodyPr>
          <a:lstStyle/>
          <a:p>
            <a:pPr marL="0" indent="0" algn="just">
              <a:buNone/>
            </a:pPr>
            <a:r>
              <a:rPr lang="fr-FR" sz="2000" dirty="0"/>
              <a:t>La barre d’outils est uniquement un raccourci de la barre des menus</a:t>
            </a:r>
          </a:p>
          <a:p>
            <a:pPr marL="0" indent="0" algn="just">
              <a:buNone/>
            </a:pPr>
            <a:r>
              <a:rPr lang="fr-CI" sz="2000" dirty="0">
                <a:cs typeface="Times New Roman" panose="02020603050405020304" pitchFamily="18" charset="0"/>
              </a:rPr>
              <a:t>La barre des menus contient :</a:t>
            </a:r>
          </a:p>
          <a:p>
            <a:pPr>
              <a:buFont typeface="Wingdings" panose="05000000000000000000" pitchFamily="2" charset="2"/>
              <a:buChar char="ü"/>
            </a:pPr>
            <a:r>
              <a:rPr lang="fr-FR" sz="2000" b="1" dirty="0">
                <a:solidFill>
                  <a:schemeClr val="accent1">
                    <a:lumMod val="50000"/>
                  </a:schemeClr>
                </a:solidFill>
                <a:cs typeface="Times New Roman" panose="02020603050405020304" pitchFamily="18" charset="0"/>
              </a:rPr>
              <a:t>FICHIER/ FILE</a:t>
            </a:r>
            <a:r>
              <a:rPr lang="fr-FR" sz="2000" dirty="0">
                <a:cs typeface="Times New Roman" panose="02020603050405020304" pitchFamily="18" charset="0"/>
              </a:rPr>
              <a:t> : permet la gestion des fichiers (ex : ouvrir un nouveau fichier, importer un fichier, exporter un fichier, fermer, enregistrer, etc.)</a:t>
            </a:r>
          </a:p>
          <a:p>
            <a:pPr>
              <a:buFont typeface="Wingdings" panose="05000000000000000000" pitchFamily="2" charset="2"/>
              <a:buChar char="ü"/>
            </a:pPr>
            <a:r>
              <a:rPr lang="fr-FR" sz="2000" b="1" dirty="0">
                <a:solidFill>
                  <a:schemeClr val="accent5">
                    <a:lumMod val="50000"/>
                  </a:schemeClr>
                </a:solidFill>
                <a:cs typeface="Times New Roman" panose="02020603050405020304" pitchFamily="18" charset="0"/>
              </a:rPr>
              <a:t>EDITION/ EDIT</a:t>
            </a:r>
            <a:r>
              <a:rPr lang="fr-FR" sz="2000" b="1" dirty="0"/>
              <a:t> </a:t>
            </a:r>
            <a:r>
              <a:rPr lang="fr-FR" sz="2000" dirty="0">
                <a:cs typeface="Times New Roman" panose="02020603050405020304" pitchFamily="18" charset="0"/>
              </a:rPr>
              <a:t>: permet d’effectuer les opérations de traitement de texte (ex : copier, couper, coller, sélectionner, etc.)</a:t>
            </a:r>
          </a:p>
          <a:p>
            <a:pPr>
              <a:buFont typeface="Wingdings" panose="05000000000000000000" pitchFamily="2" charset="2"/>
              <a:buChar char="ü"/>
            </a:pPr>
            <a:r>
              <a:rPr lang="fr-FR" sz="2000" b="1" dirty="0">
                <a:solidFill>
                  <a:schemeClr val="accent6">
                    <a:lumMod val="75000"/>
                  </a:schemeClr>
                </a:solidFill>
                <a:cs typeface="Times New Roman" panose="02020603050405020304" pitchFamily="18" charset="0"/>
              </a:rPr>
              <a:t>AFFICHAGE/ VIEW</a:t>
            </a:r>
            <a:r>
              <a:rPr lang="fr-FR" sz="2000" b="1" dirty="0"/>
              <a:t> </a:t>
            </a:r>
            <a:r>
              <a:rPr lang="fr-FR" sz="2000" dirty="0">
                <a:cs typeface="Times New Roman" panose="02020603050405020304" pitchFamily="18" charset="0"/>
              </a:rPr>
              <a:t>: permet de définir les options de l’écran (ex : barres d’outils)</a:t>
            </a:r>
          </a:p>
          <a:p>
            <a:pPr>
              <a:buFont typeface="Wingdings" panose="05000000000000000000" pitchFamily="2" charset="2"/>
              <a:buChar char="ü"/>
            </a:pPr>
            <a:r>
              <a:rPr lang="fr-FR" sz="2000" b="1" dirty="0">
                <a:solidFill>
                  <a:schemeClr val="accent3">
                    <a:lumMod val="75000"/>
                  </a:schemeClr>
                </a:solidFill>
                <a:cs typeface="Times New Roman" panose="02020603050405020304" pitchFamily="18" charset="0"/>
              </a:rPr>
              <a:t>DONNÉES/ DATA</a:t>
            </a:r>
            <a:r>
              <a:rPr lang="fr-FR" sz="2000" dirty="0">
                <a:solidFill>
                  <a:schemeClr val="accent3">
                    <a:lumMod val="75000"/>
                  </a:schemeClr>
                </a:solidFill>
              </a:rPr>
              <a:t> </a:t>
            </a:r>
            <a:r>
              <a:rPr lang="fr-FR" sz="2000" dirty="0">
                <a:cs typeface="Times New Roman" panose="02020603050405020304" pitchFamily="18" charset="0"/>
              </a:rPr>
              <a:t>: traite de tout ce qui est lié à la gestion de la barre de données (ex : fusionner les données, trier les données, pondération, etc.)</a:t>
            </a:r>
            <a:endParaRPr lang="fr-FR" sz="2000" b="1"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9</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6" name="Rectangle 5"/>
          <p:cNvSpPr/>
          <p:nvPr/>
        </p:nvSpPr>
        <p:spPr>
          <a:xfrm>
            <a:off x="484456" y="1700808"/>
            <a:ext cx="5027338" cy="461665"/>
          </a:xfrm>
          <a:prstGeom prst="rect">
            <a:avLst/>
          </a:prstGeom>
        </p:spPr>
        <p:txBody>
          <a:bodyPr wrap="none">
            <a:spAutoFit/>
          </a:bodyPr>
          <a:lstStyle/>
          <a:p>
            <a:pPr algn="just"/>
            <a:r>
              <a:rPr lang="fr-FR" sz="2400" b="1" dirty="0">
                <a:solidFill>
                  <a:schemeClr val="accent6">
                    <a:lumMod val="50000"/>
                  </a:schemeClr>
                </a:solidFill>
              </a:rPr>
              <a:t>Barre des menus et Barre d’outils</a:t>
            </a:r>
            <a:endParaRPr lang="fr-CI" sz="2400" b="1" dirty="0">
              <a:solidFill>
                <a:schemeClr val="accent6">
                  <a:lumMod val="50000"/>
                </a:schemeClr>
              </a:solidFill>
            </a:endParaRPr>
          </a:p>
        </p:txBody>
      </p:sp>
      <p:sp>
        <p:nvSpPr>
          <p:cNvPr id="13" name="Content Placeholder 4"/>
          <p:cNvSpPr>
            <a:spLocks noGrp="1"/>
          </p:cNvSpPr>
          <p:nvPr>
            <p:ph sz="quarter" idx="13"/>
          </p:nvPr>
        </p:nvSpPr>
        <p:spPr>
          <a:xfrm>
            <a:off x="2267744" y="48556"/>
            <a:ext cx="4686182" cy="636538"/>
          </a:xfrm>
        </p:spPr>
        <p:txBody>
          <a:bodyPr/>
          <a:lstStyle/>
          <a:p>
            <a:pPr marL="0" indent="0"/>
            <a:r>
              <a:rPr lang="fr-CI" sz="2400" cap="small" dirty="0"/>
              <a:t>Introduction au traitement des données</a:t>
            </a:r>
            <a:endParaRPr lang="fr-FR" sz="2400" cap="small" dirty="0"/>
          </a:p>
        </p:txBody>
      </p:sp>
      <p:pic>
        <p:nvPicPr>
          <p:cNvPr id="5" name="Image 4">
            <a:extLst>
              <a:ext uri="{FF2B5EF4-FFF2-40B4-BE49-F238E27FC236}">
                <a16:creationId xmlns:a16="http://schemas.microsoft.com/office/drawing/2014/main" id="{69A78686-D1F4-845D-3425-F421019E97E7}"/>
              </a:ext>
            </a:extLst>
          </p:cNvPr>
          <p:cNvPicPr>
            <a:picLocks noChangeAspect="1"/>
          </p:cNvPicPr>
          <p:nvPr/>
        </p:nvPicPr>
        <p:blipFill rotWithShape="1">
          <a:blip r:embed="rId5"/>
          <a:srcRect t="1" r="8155" b="5739"/>
          <a:stretch/>
        </p:blipFill>
        <p:spPr>
          <a:xfrm>
            <a:off x="228836" y="2223757"/>
            <a:ext cx="8686328" cy="283686"/>
          </a:xfrm>
          <a:prstGeom prst="rect">
            <a:avLst/>
          </a:prstGeom>
        </p:spPr>
      </p:pic>
    </p:spTree>
    <p:extLst>
      <p:ext uri="{BB962C8B-B14F-4D97-AF65-F5344CB8AC3E}">
        <p14:creationId xmlns:p14="http://schemas.microsoft.com/office/powerpoint/2010/main" val="116775962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3" dur="500"/>
                                        <p:tgtEl>
                                          <p:spTgt spid="3">
                                            <p:txEl>
                                              <p:pRg st="0" end="0"/>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left)">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build="p"/>
    </p:bld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13872</TotalTime>
  <Words>5027</Words>
  <Application>Microsoft Office PowerPoint</Application>
  <PresentationFormat>Affichage à l'écran (4:3)</PresentationFormat>
  <Paragraphs>671</Paragraphs>
  <Slides>44</Slides>
  <Notes>44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44</vt:i4>
      </vt:variant>
    </vt:vector>
  </HeadingPairs>
  <TitlesOfParts>
    <vt:vector size="53" baseType="lpstr">
      <vt:lpstr>Arial</vt:lpstr>
      <vt:lpstr>Calibri</vt:lpstr>
      <vt:lpstr>Times</vt:lpstr>
      <vt:lpstr>Times New Roman</vt:lpstr>
      <vt:lpstr>Trebuchet MS</vt:lpstr>
      <vt:lpstr>Wingdings</vt:lpstr>
      <vt:lpstr>Wingdings 2</vt:lpstr>
      <vt:lpstr>Conception personnalisée</vt:lpstr>
      <vt:lpstr>Thème Office</vt:lpstr>
      <vt:lpstr>Introduction au traitement des données avec SPSS</vt:lpstr>
      <vt:lpstr>Présentation PowerPoint</vt:lpstr>
      <vt:lpstr>Présentation PowerPoint</vt:lpstr>
      <vt:lpstr>1. Logiciels  de traitement de données</vt:lpstr>
      <vt:lpstr>2. Découverte de SPSS</vt:lpstr>
      <vt:lpstr>2. Découverte de SPSS</vt:lpstr>
      <vt:lpstr>2. Découverte de SPSS</vt:lpstr>
      <vt:lpstr>2. Découverte de SPSS</vt:lpstr>
      <vt:lpstr>2. Découverte de SPSS</vt:lpstr>
      <vt:lpstr>2. Découverte de SPSS</vt:lpstr>
      <vt:lpstr>2. Découverte de SPSS</vt:lpstr>
      <vt:lpstr>3. Comment charger les données sur SPSS</vt:lpstr>
      <vt:lpstr>3. Comment charger les données sur SPSS</vt:lpstr>
      <vt:lpstr>3. Comment charger les données sur SPSS</vt:lpstr>
      <vt:lpstr>3. Comment charger les données sur SPSS</vt:lpstr>
      <vt:lpstr>3. Comment charger les données sur SPSS</vt:lpstr>
      <vt:lpstr>3. Comment charger les données sur SPSS</vt:lpstr>
      <vt:lpstr>3. Comment charger les données sur SPSS</vt:lpstr>
      <vt:lpstr>3. Comment charger les données sur SPSS</vt:lpstr>
      <vt:lpstr>4. Fusion des données sous SPSS</vt:lpstr>
      <vt:lpstr>Présentation PowerPoint</vt:lpstr>
      <vt:lpstr>4. Fusion des données sous SPSS</vt:lpstr>
      <vt:lpstr>4. Fusion des données sous SPSS</vt:lpstr>
      <vt:lpstr>Présentation PowerPoint</vt:lpstr>
      <vt:lpstr>5. Labélisation des données</vt:lpstr>
      <vt:lpstr>Présentation PowerPoint</vt:lpstr>
      <vt:lpstr>6. Transformation et création des variables</vt:lpstr>
      <vt:lpstr>6. Transformation et création des variables</vt:lpstr>
      <vt:lpstr>6. Transformation et création des variables</vt:lpstr>
      <vt:lpstr>6. Transformation et création des variables</vt:lpstr>
      <vt:lpstr>7.  Exploration des variables qualitatives</vt:lpstr>
      <vt:lpstr>Présentation PowerPoint</vt:lpstr>
      <vt:lpstr>Présentation PowerPoint</vt:lpstr>
      <vt:lpstr>Présentation PowerPoint</vt:lpstr>
      <vt:lpstr>9. Représentations graphiques</vt:lpstr>
      <vt:lpstr>9. Représentations graphiques</vt:lpstr>
      <vt:lpstr>10. Mesures descriptives </vt:lpstr>
      <vt:lpstr>10. Mesures descriptives </vt:lpstr>
      <vt:lpstr>10. Mesures descriptives </vt:lpstr>
      <vt:lpstr>10. Mesures descriptives </vt:lpstr>
      <vt:lpstr>10. Mesures descriptives </vt:lpstr>
      <vt:lpstr>10. Mesures descriptives </vt:lpstr>
      <vt:lpstr>11. Activation de la pondération</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hello</dc:creator>
  <cp:lastModifiedBy>Ali ADAMOU ISSA</cp:lastModifiedBy>
  <cp:revision>708</cp:revision>
  <cp:lastPrinted>2019-07-15T06:54:15Z</cp:lastPrinted>
  <dcterms:created xsi:type="dcterms:W3CDTF">2016-04-15T07:54:58Z</dcterms:created>
  <dcterms:modified xsi:type="dcterms:W3CDTF">2024-08-14T08:38:10Z</dcterms:modified>
</cp:coreProperties>
</file>