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Lst>
  <p:notesMasterIdLst>
    <p:notesMasterId r:id="rId22"/>
  </p:notesMasterIdLst>
  <p:handoutMasterIdLst>
    <p:handoutMasterId r:id="rId23"/>
  </p:handoutMasterIdLst>
  <p:sldIdLst>
    <p:sldId id="261" r:id="rId3"/>
    <p:sldId id="349" r:id="rId4"/>
    <p:sldId id="382" r:id="rId5"/>
    <p:sldId id="383" r:id="rId6"/>
    <p:sldId id="412" r:id="rId7"/>
    <p:sldId id="413" r:id="rId8"/>
    <p:sldId id="414" r:id="rId9"/>
    <p:sldId id="415" r:id="rId10"/>
    <p:sldId id="385" r:id="rId11"/>
    <p:sldId id="386" r:id="rId12"/>
    <p:sldId id="387" r:id="rId13"/>
    <p:sldId id="405" r:id="rId14"/>
    <p:sldId id="406" r:id="rId15"/>
    <p:sldId id="407" r:id="rId16"/>
    <p:sldId id="408" r:id="rId17"/>
    <p:sldId id="409" r:id="rId18"/>
    <p:sldId id="410" r:id="rId19"/>
    <p:sldId id="411" r:id="rId20"/>
    <p:sldId id="404" r:id="rId21"/>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F086483-2D91-4471-986A-8602A20ABE82}">
          <p14:sldIdLst>
            <p14:sldId id="261"/>
            <p14:sldId id="349"/>
          </p14:sldIdLst>
        </p14:section>
        <p14:section name="Section sans titre" id="{00D89633-A985-4816-9627-1918724D7E72}">
          <p14:sldIdLst>
            <p14:sldId id="382"/>
            <p14:sldId id="383"/>
            <p14:sldId id="412"/>
            <p14:sldId id="413"/>
            <p14:sldId id="414"/>
            <p14:sldId id="415"/>
            <p14:sldId id="385"/>
            <p14:sldId id="386"/>
            <p14:sldId id="387"/>
            <p14:sldId id="405"/>
            <p14:sldId id="406"/>
            <p14:sldId id="407"/>
            <p14:sldId id="408"/>
            <p14:sldId id="409"/>
            <p14:sldId id="410"/>
            <p14:sldId id="411"/>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D965B"/>
    <a:srgbClr val="1A5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92" autoAdjust="0"/>
    <p:restoredTop sz="86715" autoAdjust="0"/>
  </p:normalViewPr>
  <p:slideViewPr>
    <p:cSldViewPr>
      <p:cViewPr varScale="1">
        <p:scale>
          <a:sx n="63" d="100"/>
          <a:sy n="63" d="100"/>
        </p:scale>
        <p:origin x="908"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3" d="100"/>
          <a:sy n="83" d="100"/>
        </p:scale>
        <p:origin x="3254" y="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7FEEBB-005D-4CE8-AAB8-502220AEE3B9}"/>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E782D32-6546-4FFA-A147-5BD51FA50610}"/>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F558D55-4607-46FB-AF3A-7E763C8C1AB5}" type="datetimeFigureOut">
              <a:rPr lang="fr-FR" smtClean="0"/>
              <a:t>08/08/2024</a:t>
            </a:fld>
            <a:endParaRPr lang="fr-FR"/>
          </a:p>
        </p:txBody>
      </p:sp>
      <p:sp>
        <p:nvSpPr>
          <p:cNvPr id="4" name="Espace réservé du pied de page 3">
            <a:extLst>
              <a:ext uri="{FF2B5EF4-FFF2-40B4-BE49-F238E27FC236}">
                <a16:creationId xmlns:a16="http://schemas.microsoft.com/office/drawing/2014/main" id="{85119441-5F84-4A90-BED6-8D0BE06FA57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F575A46-040C-4301-8749-7AC725CC320C}"/>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198A646-86ED-4D08-95E4-BEFF50718E35}" type="slidenum">
              <a:rPr lang="fr-FR" smtClean="0"/>
              <a:t>‹N°›</a:t>
            </a:fld>
            <a:endParaRPr lang="fr-FR"/>
          </a:p>
        </p:txBody>
      </p:sp>
    </p:spTree>
    <p:extLst>
      <p:ext uri="{BB962C8B-B14F-4D97-AF65-F5344CB8AC3E}">
        <p14:creationId xmlns:p14="http://schemas.microsoft.com/office/powerpoint/2010/main" val="70183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fr-FR" dirty="0"/>
              <a:t>Présentation COPIL 1</a:t>
            </a: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1DD3592-F663-4DAD-82B0-B6206D1A948B}" type="datetimeFigureOut">
              <a:rPr lang="fr-FR" smtClean="0"/>
              <a:pPr/>
              <a:t>08/08/2024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fr-FR" dirty="0"/>
              <a:t>Guillaume Poirel</a:t>
            </a: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dirty="0"/>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17218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10</a:t>
            </a:fld>
            <a:endParaRPr lang="fr-FR" dirty="0"/>
          </a:p>
        </p:txBody>
      </p:sp>
    </p:spTree>
    <p:extLst>
      <p:ext uri="{BB962C8B-B14F-4D97-AF65-F5344CB8AC3E}">
        <p14:creationId xmlns:p14="http://schemas.microsoft.com/office/powerpoint/2010/main" val="193170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11</a:t>
            </a:fld>
            <a:endParaRPr lang="fr-FR" dirty="0"/>
          </a:p>
        </p:txBody>
      </p:sp>
    </p:spTree>
    <p:extLst>
      <p:ext uri="{BB962C8B-B14F-4D97-AF65-F5344CB8AC3E}">
        <p14:creationId xmlns:p14="http://schemas.microsoft.com/office/powerpoint/2010/main" val="378585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dirty="0"/>
          </a:p>
        </p:txBody>
      </p:sp>
    </p:spTree>
    <p:extLst>
      <p:ext uri="{BB962C8B-B14F-4D97-AF65-F5344CB8AC3E}">
        <p14:creationId xmlns:p14="http://schemas.microsoft.com/office/powerpoint/2010/main" val="379462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Coefficient Phi</a:t>
            </a:r>
            <a:r>
              <a:rPr lang="fr-FR" sz="1200" dirty="0">
                <a:solidFill>
                  <a:srgbClr val="00B050"/>
                </a:solidFill>
              </a:rPr>
              <a:t> : cette mesure d’association est pertinente pour les tableaux 2*2 seulement.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V de Cramer</a:t>
            </a:r>
            <a:r>
              <a:rPr lang="fr-FR" sz="1200" dirty="0">
                <a:solidFill>
                  <a:srgbClr val="00B050"/>
                </a:solidFill>
              </a:rPr>
              <a:t> : cette mesure d’association est valable pour tous les tableaux plus grands que 2*2. Cependant, pour l’interpréter, il faut transformer le coefficient pour tenir compte de l’inflation de la valeur du Khi2 en fonction de la taille du tableau. </a:t>
            </a:r>
            <a:endParaRPr lang="fr-FR" sz="1200"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13</a:t>
            </a:fld>
            <a:endParaRPr lang="fr-FR" dirty="0"/>
          </a:p>
        </p:txBody>
      </p:sp>
    </p:spTree>
    <p:extLst>
      <p:ext uri="{BB962C8B-B14F-4D97-AF65-F5344CB8AC3E}">
        <p14:creationId xmlns:p14="http://schemas.microsoft.com/office/powerpoint/2010/main" val="235601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dirty="0"/>
          </a:p>
        </p:txBody>
      </p:sp>
    </p:spTree>
    <p:extLst>
      <p:ext uri="{BB962C8B-B14F-4D97-AF65-F5344CB8AC3E}">
        <p14:creationId xmlns:p14="http://schemas.microsoft.com/office/powerpoint/2010/main" val="209269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dirty="0"/>
          </a:p>
        </p:txBody>
      </p:sp>
    </p:spTree>
    <p:extLst>
      <p:ext uri="{BB962C8B-B14F-4D97-AF65-F5344CB8AC3E}">
        <p14:creationId xmlns:p14="http://schemas.microsoft.com/office/powerpoint/2010/main" val="3103625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Coefficient Phi</a:t>
            </a:r>
            <a:r>
              <a:rPr lang="fr-FR" sz="1200" dirty="0">
                <a:solidFill>
                  <a:srgbClr val="00B050"/>
                </a:solidFill>
              </a:rPr>
              <a:t> : cette mesure d’association est pertinente pour les tableaux 2*2 seulement.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V de Cramer</a:t>
            </a:r>
            <a:r>
              <a:rPr lang="fr-FR" sz="1200" dirty="0">
                <a:solidFill>
                  <a:srgbClr val="00B050"/>
                </a:solidFill>
              </a:rPr>
              <a:t> : cette mesure d’association est valable pour tous les tableaux plus grands que 2*2. Cependant, pour l’interpréter, il faut transformer le coefficient pour tenir compte de l’inflation de la valeur du Khi2 en fonction de la taille du tableau. </a:t>
            </a:r>
            <a:endParaRPr lang="fr-FR" sz="1200"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dirty="0"/>
          </a:p>
        </p:txBody>
      </p:sp>
    </p:spTree>
    <p:extLst>
      <p:ext uri="{BB962C8B-B14F-4D97-AF65-F5344CB8AC3E}">
        <p14:creationId xmlns:p14="http://schemas.microsoft.com/office/powerpoint/2010/main" val="332933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Coefficient Phi</a:t>
            </a:r>
            <a:r>
              <a:rPr lang="fr-FR" sz="1200" dirty="0">
                <a:solidFill>
                  <a:srgbClr val="00B050"/>
                </a:solidFill>
              </a:rPr>
              <a:t> : cette mesure d’association est pertinente pour les tableaux 2*2 seulement.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V de Cramer</a:t>
            </a:r>
            <a:r>
              <a:rPr lang="fr-FR" sz="1200" dirty="0">
                <a:solidFill>
                  <a:srgbClr val="00B050"/>
                </a:solidFill>
              </a:rPr>
              <a:t> : cette mesure d’association est valable pour tous les tableaux plus grands que 2*2. Cependant, pour l’interpréter, il faut transformer le coefficient pour tenir compte de l’inflation de la valeur du Khi2 en fonction de la taille du tableau. </a:t>
            </a:r>
            <a:endParaRPr lang="fr-FR" sz="1200"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17</a:t>
            </a:fld>
            <a:endParaRPr lang="fr-FR" dirty="0"/>
          </a:p>
        </p:txBody>
      </p:sp>
    </p:spTree>
    <p:extLst>
      <p:ext uri="{BB962C8B-B14F-4D97-AF65-F5344CB8AC3E}">
        <p14:creationId xmlns:p14="http://schemas.microsoft.com/office/powerpoint/2010/main" val="131125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Coefficient Phi</a:t>
            </a:r>
            <a:r>
              <a:rPr lang="fr-FR" sz="1200" dirty="0">
                <a:solidFill>
                  <a:srgbClr val="00B050"/>
                </a:solidFill>
              </a:rPr>
              <a:t> : cette mesure d’association est pertinente pour les tableaux 2*2 seulement.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V de Cramer</a:t>
            </a:r>
            <a:r>
              <a:rPr lang="fr-FR" sz="1200" dirty="0">
                <a:solidFill>
                  <a:srgbClr val="00B050"/>
                </a:solidFill>
              </a:rPr>
              <a:t> : cette mesure d’association est valable pour tous les tableaux plus grands que 2*2. Cependant, pour l’interpréter, il faut transformer le coefficient pour tenir compte de l’inflation de la valeur du Khi2 en fonction de la taille du tableau. </a:t>
            </a:r>
            <a:endParaRPr lang="fr-FR" sz="1200" b="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dirty="0"/>
          </a:p>
        </p:txBody>
      </p:sp>
    </p:spTree>
    <p:extLst>
      <p:ext uri="{BB962C8B-B14F-4D97-AF65-F5344CB8AC3E}">
        <p14:creationId xmlns:p14="http://schemas.microsoft.com/office/powerpoint/2010/main" val="220281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a:p>
        </p:txBody>
      </p:sp>
    </p:spTree>
    <p:extLst>
      <p:ext uri="{BB962C8B-B14F-4D97-AF65-F5344CB8AC3E}">
        <p14:creationId xmlns:p14="http://schemas.microsoft.com/office/powerpoint/2010/main" val="113623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a:p>
        </p:txBody>
      </p:sp>
    </p:spTree>
    <p:extLst>
      <p:ext uri="{BB962C8B-B14F-4D97-AF65-F5344CB8AC3E}">
        <p14:creationId xmlns:p14="http://schemas.microsoft.com/office/powerpoint/2010/main" val="36645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dirty="0"/>
          </a:p>
        </p:txBody>
      </p:sp>
    </p:spTree>
    <p:extLst>
      <p:ext uri="{BB962C8B-B14F-4D97-AF65-F5344CB8AC3E}">
        <p14:creationId xmlns:p14="http://schemas.microsoft.com/office/powerpoint/2010/main" val="23746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dirty="0"/>
          </a:p>
        </p:txBody>
      </p:sp>
    </p:spTree>
    <p:extLst>
      <p:ext uri="{BB962C8B-B14F-4D97-AF65-F5344CB8AC3E}">
        <p14:creationId xmlns:p14="http://schemas.microsoft.com/office/powerpoint/2010/main" val="23746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dirty="0"/>
          </a:p>
        </p:txBody>
      </p:sp>
    </p:spTree>
    <p:extLst>
      <p:ext uri="{BB962C8B-B14F-4D97-AF65-F5344CB8AC3E}">
        <p14:creationId xmlns:p14="http://schemas.microsoft.com/office/powerpoint/2010/main" val="197840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dirty="0"/>
          </a:p>
        </p:txBody>
      </p:sp>
    </p:spTree>
    <p:extLst>
      <p:ext uri="{BB962C8B-B14F-4D97-AF65-F5344CB8AC3E}">
        <p14:creationId xmlns:p14="http://schemas.microsoft.com/office/powerpoint/2010/main" val="218963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dirty="0"/>
          </a:p>
        </p:txBody>
      </p:sp>
    </p:spTree>
    <p:extLst>
      <p:ext uri="{BB962C8B-B14F-4D97-AF65-F5344CB8AC3E}">
        <p14:creationId xmlns:p14="http://schemas.microsoft.com/office/powerpoint/2010/main" val="338158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dirty="0"/>
          </a:p>
        </p:txBody>
      </p:sp>
    </p:spTree>
    <p:extLst>
      <p:ext uri="{BB962C8B-B14F-4D97-AF65-F5344CB8AC3E}">
        <p14:creationId xmlns:p14="http://schemas.microsoft.com/office/powerpoint/2010/main" val="138475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dirty="0"/>
          </a:p>
        </p:txBody>
      </p:sp>
    </p:spTree>
    <p:extLst>
      <p:ext uri="{BB962C8B-B14F-4D97-AF65-F5344CB8AC3E}">
        <p14:creationId xmlns:p14="http://schemas.microsoft.com/office/powerpoint/2010/main" val="317106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905762567"/>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transition>
    <p:strips dir="ru"/>
  </p:transition>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Lst>
  <p:transition>
    <p:strips dir="ru"/>
  </p:transition>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3"/>
          <p:cNvSpPr>
            <a:spLocks noGrp="1"/>
          </p:cNvSpPr>
          <p:nvPr>
            <p:ph idx="1"/>
          </p:nvPr>
        </p:nvSpPr>
        <p:spPr>
          <a:xfrm>
            <a:off x="5117706" y="5805264"/>
            <a:ext cx="3528392" cy="504056"/>
          </a:xfrm>
        </p:spPr>
        <p:txBody>
          <a:bodyPr>
            <a:normAutofit/>
          </a:bodyPr>
          <a:lstStyle/>
          <a:p>
            <a:pPr algn="ctr"/>
            <a:r>
              <a:rPr lang="fr-FR" sz="2000" i="1" dirty="0"/>
              <a:t>Août 2024</a:t>
            </a:r>
          </a:p>
        </p:txBody>
      </p:sp>
      <p:sp>
        <p:nvSpPr>
          <p:cNvPr id="6" name="Titre 1"/>
          <p:cNvSpPr>
            <a:spLocks noGrp="1"/>
          </p:cNvSpPr>
          <p:nvPr>
            <p:ph type="title"/>
          </p:nvPr>
        </p:nvSpPr>
        <p:spPr>
          <a:xfrm>
            <a:off x="4825718" y="2851488"/>
            <a:ext cx="4176464" cy="1945664"/>
          </a:xfrm>
        </p:spPr>
        <p:txBody>
          <a:bodyPr>
            <a:noAutofit/>
          </a:bodyPr>
          <a:lstStyle/>
          <a:p>
            <a:pPr algn="ctr"/>
            <a:r>
              <a:rPr lang="fr-FR" sz="3200" dirty="0">
                <a:solidFill>
                  <a:schemeClr val="bg1"/>
                </a:solidFill>
                <a:latin typeface="+mn-lt"/>
                <a:ea typeface="+mn-ea"/>
                <a:cs typeface="Arial" panose="020B0604020202020204" pitchFamily="34" charset="0"/>
              </a:rPr>
              <a:t>Tableau de contingence – Test de KHI2</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212" y="1657822"/>
            <a:ext cx="8352928" cy="3858417"/>
          </a:xfrm>
        </p:spPr>
        <p:txBody>
          <a:bodyPr>
            <a:noAutofit/>
          </a:bodyPr>
          <a:lstStyle/>
          <a:p>
            <a:pPr marL="0" indent="0" algn="just">
              <a:buNone/>
            </a:pPr>
            <a:r>
              <a:rPr lang="fr-FR" sz="2400" b="1" dirty="0">
                <a:solidFill>
                  <a:srgbClr val="0070C0"/>
                </a:solidFill>
              </a:rPr>
              <a:t>Formulation des hypothèses</a:t>
            </a:r>
          </a:p>
          <a:p>
            <a:pPr lvl="0" algn="just">
              <a:buFont typeface="Wingdings" panose="05000000000000000000" pitchFamily="2" charset="2"/>
              <a:buChar char="Ø"/>
            </a:pPr>
            <a:r>
              <a:rPr lang="fr-FR" sz="2400" b="1" dirty="0">
                <a:solidFill>
                  <a:srgbClr val="00B050"/>
                </a:solidFill>
              </a:rPr>
              <a:t>Hypothèse nulle (H0)</a:t>
            </a:r>
            <a:r>
              <a:rPr lang="fr-FR" sz="2400" dirty="0">
                <a:solidFill>
                  <a:srgbClr val="00B050"/>
                </a:solidFill>
              </a:rPr>
              <a:t>: </a:t>
            </a:r>
            <a:r>
              <a:rPr lang="fr-FR" sz="2400" dirty="0"/>
              <a:t>il n’y a pas de relation entre les 2 variables catégorielles. Nous pouvons dire aussi que les 2 variables sont indépendantes. </a:t>
            </a:r>
            <a:r>
              <a:rPr lang="fr-FR" sz="2400" b="1" i="1" dirty="0">
                <a:solidFill>
                  <a:srgbClr val="FF0000"/>
                </a:solidFill>
              </a:rPr>
              <a:t>H0: les variables X et Y sont indépendantes</a:t>
            </a:r>
          </a:p>
          <a:p>
            <a:pPr marL="0" lvl="0" indent="0" algn="just">
              <a:buNone/>
            </a:pPr>
            <a:endParaRPr lang="fr-FR" sz="2400" dirty="0">
              <a:solidFill>
                <a:srgbClr val="FF0000"/>
              </a:solidFill>
            </a:endParaRPr>
          </a:p>
          <a:p>
            <a:pPr lvl="0" algn="just">
              <a:buFont typeface="Wingdings" panose="05000000000000000000" pitchFamily="2" charset="2"/>
              <a:buChar char="Ø"/>
            </a:pPr>
            <a:r>
              <a:rPr lang="fr-FR" sz="2400" b="1" dirty="0">
                <a:solidFill>
                  <a:srgbClr val="00B050"/>
                </a:solidFill>
              </a:rPr>
              <a:t>Hypothèse alternative (H1)</a:t>
            </a:r>
            <a:r>
              <a:rPr lang="fr-FR" sz="2400" dirty="0">
                <a:solidFill>
                  <a:srgbClr val="00B050"/>
                </a:solidFill>
              </a:rPr>
              <a:t>: </a:t>
            </a:r>
            <a:r>
              <a:rPr lang="fr-FR" sz="2400" dirty="0"/>
              <a:t>il existe une relation entre les variables ou ; les deux variables sont dépendantes. </a:t>
            </a:r>
            <a:r>
              <a:rPr lang="fr-FR" sz="2400" b="1" i="1" dirty="0">
                <a:solidFill>
                  <a:srgbClr val="FF0000"/>
                </a:solidFill>
              </a:rPr>
              <a:t>H1: les variables X et Y ne sont pas indépendantes</a:t>
            </a:r>
            <a:endParaRPr lang="fr-FR" sz="2400" dirty="0">
              <a:solidFill>
                <a:srgbClr val="FF0000"/>
              </a:solidFill>
            </a:endParaRPr>
          </a:p>
          <a:p>
            <a:pPr marL="0" indent="0" algn="just">
              <a:buNone/>
            </a:pPr>
            <a:endParaRPr lang="fr-FR" sz="24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a:spLocks noGrp="1"/>
          </p:cNvSpPr>
          <p:nvPr>
            <p:ph type="title"/>
          </p:nvPr>
        </p:nvSpPr>
        <p:spPr>
          <a:xfrm>
            <a:off x="2381327" y="727075"/>
            <a:ext cx="5135252" cy="365279"/>
          </a:xfrm>
        </p:spPr>
        <p:txBody>
          <a:bodyPr>
            <a:noAutofit/>
          </a:bodyPr>
          <a:lstStyle/>
          <a:p>
            <a:pPr marL="88900" defTabSz="363538">
              <a:spcBef>
                <a:spcPts val="300"/>
              </a:spcBef>
              <a:spcAft>
                <a:spcPts val="300"/>
              </a:spcAft>
            </a:pPr>
            <a:r>
              <a:rPr lang="fr-FR" sz="2400" dirty="0"/>
              <a:t>3. Mise en œuvre du test de Khi2</a:t>
            </a:r>
          </a:p>
        </p:txBody>
      </p:sp>
    </p:spTree>
    <p:extLst>
      <p:ext uri="{BB962C8B-B14F-4D97-AF65-F5344CB8AC3E}">
        <p14:creationId xmlns:p14="http://schemas.microsoft.com/office/powerpoint/2010/main" val="139859324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3" dur="500"/>
                                        <p:tgtEl>
                                          <p:spTgt spid="13">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234855" y="1292740"/>
            <a:ext cx="8640960" cy="4870329"/>
          </a:xfrm>
        </p:spPr>
        <p:txBody>
          <a:bodyPr>
            <a:noAutofit/>
          </a:bodyPr>
          <a:lstStyle/>
          <a:p>
            <a:pPr marL="0" indent="0" algn="just">
              <a:buNone/>
            </a:pPr>
            <a:r>
              <a:rPr lang="fr-FR" sz="2200" b="1" dirty="0">
                <a:solidFill>
                  <a:srgbClr val="0070C0"/>
                </a:solidFill>
              </a:rPr>
              <a:t>Calcul de la statistique Khi2</a:t>
            </a:r>
          </a:p>
          <a:p>
            <a:pPr marL="0" indent="0" algn="just">
              <a:buNone/>
            </a:pPr>
            <a:r>
              <a:rPr lang="fr-FR" sz="2200" dirty="0"/>
              <a:t>La statistique se calcul en utilisant les effectifs observés et les effectifs théoriques: χ² ou </a:t>
            </a:r>
          </a:p>
          <a:p>
            <a:pPr marL="0" indent="0" algn="just">
              <a:spcAft>
                <a:spcPts val="1200"/>
              </a:spcAft>
              <a:buNone/>
            </a:pPr>
            <a:r>
              <a:rPr lang="fr-FR" sz="2200" i="1" dirty="0"/>
              <a:t>*Le « o » est l’effectif observé et le « e » est l’effectif de l’hypothèse nulle (effectif théorique).</a:t>
            </a:r>
          </a:p>
          <a:p>
            <a:pPr marL="0" indent="0" algn="just">
              <a:spcBef>
                <a:spcPts val="1200"/>
              </a:spcBef>
              <a:buNone/>
            </a:pPr>
            <a:r>
              <a:rPr lang="fr-FR" sz="2200" b="1" dirty="0">
                <a:solidFill>
                  <a:srgbClr val="0070C0"/>
                </a:solidFill>
              </a:rPr>
              <a:t>Détermination du risque d’erreur et du degré de liberté</a:t>
            </a:r>
          </a:p>
          <a:p>
            <a:pPr algn="just">
              <a:spcBef>
                <a:spcPts val="1200"/>
              </a:spcBef>
              <a:buFont typeface="Wingdings" panose="05000000000000000000" pitchFamily="2" charset="2"/>
              <a:buChar char="Ø"/>
            </a:pPr>
            <a:r>
              <a:rPr lang="fr-FR" sz="2200" dirty="0"/>
              <a:t>Le risque d’erreur c’est le pourcentage de chances de se tromper, c’est-à-dire de rejeter à tort l’hypothèse nulle le plus souvent, </a:t>
            </a:r>
            <a:r>
              <a:rPr lang="fr-FR" sz="2200" b="1" i="1" dirty="0"/>
              <a:t>α=5% (0,05)</a:t>
            </a:r>
            <a:r>
              <a:rPr lang="fr-FR" sz="2200" dirty="0"/>
              <a:t> ; mais d’autres seuils de probabilité peuvent être choisis.</a:t>
            </a:r>
          </a:p>
          <a:p>
            <a:pPr algn="just">
              <a:buFont typeface="Wingdings" panose="05000000000000000000" pitchFamily="2" charset="2"/>
              <a:buChar char="Ø"/>
            </a:pPr>
            <a:r>
              <a:rPr lang="fr-FR" sz="2200" b="1" i="1" dirty="0">
                <a:solidFill>
                  <a:srgbClr val="FF0000"/>
                </a:solidFill>
              </a:rPr>
              <a:t>Degré de liberté (</a:t>
            </a:r>
            <a:r>
              <a:rPr lang="fr-FR" sz="2200" b="1" i="1" dirty="0" err="1">
                <a:solidFill>
                  <a:srgbClr val="FF0000"/>
                </a:solidFill>
              </a:rPr>
              <a:t>ddl</a:t>
            </a:r>
            <a:r>
              <a:rPr lang="fr-FR" sz="2200" b="1" i="1" dirty="0">
                <a:solidFill>
                  <a:srgbClr val="FF0000"/>
                </a:solidFill>
              </a:rPr>
              <a:t>)= (nombre de lignes -1) * (nombre de colonnes -1)</a:t>
            </a:r>
          </a:p>
          <a:p>
            <a:pPr marL="0" indent="0" algn="just">
              <a:buNone/>
            </a:pPr>
            <a:endParaRPr lang="fr-CI" sz="2200" dirty="0">
              <a:solidFill>
                <a:srgbClr val="FF0000"/>
              </a:solidFill>
            </a:endParaRPr>
          </a:p>
          <a:p>
            <a:pPr marL="0" indent="0" algn="just">
              <a:buNone/>
            </a:pPr>
            <a:endParaRPr lang="fr-FR" sz="2200" dirty="0">
              <a:solidFill>
                <a:srgbClr val="FF0000"/>
              </a:solidFill>
            </a:endParaRPr>
          </a:p>
          <a:p>
            <a:pPr marL="0" indent="0" algn="just">
              <a:buNone/>
            </a:pPr>
            <a:endParaRPr lang="fr-FR" sz="22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2276879" y="716478"/>
            <a:ext cx="5135252"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a:t>3. Mise en œuvre du test de Khi2</a:t>
            </a:r>
            <a:endParaRPr lang="fr-FR" sz="2400" dirty="0"/>
          </a:p>
        </p:txBody>
      </p:sp>
      <p:pic>
        <p:nvPicPr>
          <p:cNvPr id="15" name="Image 14" descr="https://www.apprendre-en-ligne.net/random/Q.gif"/>
          <p:cNvPicPr/>
          <p:nvPr/>
        </p:nvPicPr>
        <p:blipFill>
          <a:blip r:embed="rId5">
            <a:extLst>
              <a:ext uri="{28A0092B-C50C-407E-A947-70E740481C1C}">
                <a14:useLocalDpi xmlns:a14="http://schemas.microsoft.com/office/drawing/2010/main" val="0"/>
              </a:ext>
            </a:extLst>
          </a:blip>
          <a:srcRect/>
          <a:stretch>
            <a:fillRect/>
          </a:stretch>
        </p:blipFill>
        <p:spPr bwMode="auto">
          <a:xfrm>
            <a:off x="4555335" y="2060848"/>
            <a:ext cx="2134091" cy="465958"/>
          </a:xfrm>
          <a:prstGeom prst="rect">
            <a:avLst/>
          </a:prstGeom>
          <a:noFill/>
          <a:ln>
            <a:noFill/>
          </a:ln>
        </p:spPr>
      </p:pic>
    </p:spTree>
    <p:extLst>
      <p:ext uri="{BB962C8B-B14F-4D97-AF65-F5344CB8AC3E}">
        <p14:creationId xmlns:p14="http://schemas.microsoft.com/office/powerpoint/2010/main" val="11638251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234855" y="1292740"/>
            <a:ext cx="8640960" cy="4870329"/>
          </a:xfrm>
        </p:spPr>
        <p:txBody>
          <a:bodyPr>
            <a:noAutofit/>
          </a:bodyPr>
          <a:lstStyle/>
          <a:p>
            <a:pPr marL="0" indent="0" algn="just">
              <a:buNone/>
            </a:pPr>
            <a:r>
              <a:rPr lang="fr-FR" sz="2200" b="1" dirty="0">
                <a:solidFill>
                  <a:srgbClr val="0070C0"/>
                </a:solidFill>
              </a:rPr>
              <a:t>Démarche générale</a:t>
            </a:r>
          </a:p>
          <a:p>
            <a:pPr lvl="0" algn="just">
              <a:buFont typeface="Wingdings" panose="05000000000000000000" pitchFamily="2" charset="2"/>
              <a:buChar char="ü"/>
            </a:pPr>
            <a:r>
              <a:rPr lang="fr-FR" sz="2200" dirty="0">
                <a:solidFill>
                  <a:srgbClr val="00B050"/>
                </a:solidFill>
              </a:rPr>
              <a:t>Identifier si le test de Khi2 est applicable (vérifier les conditions d’utilisation du test) ;</a:t>
            </a:r>
          </a:p>
          <a:p>
            <a:pPr lvl="0" algn="just">
              <a:buFont typeface="Wingdings" panose="05000000000000000000" pitchFamily="2" charset="2"/>
              <a:buChar char="ü"/>
            </a:pPr>
            <a:r>
              <a:rPr lang="fr-FR" sz="2200" dirty="0">
                <a:solidFill>
                  <a:srgbClr val="00B050"/>
                </a:solidFill>
              </a:rPr>
              <a:t>Si oui, formuler les hypothèses. H0 : les variables sont indépendantes ; H1 : les variables ne sont pas indépendantes ;</a:t>
            </a:r>
          </a:p>
          <a:p>
            <a:pPr lvl="0" algn="just">
              <a:buFont typeface="Wingdings" panose="05000000000000000000" pitchFamily="2" charset="2"/>
              <a:buChar char="ü"/>
            </a:pPr>
            <a:r>
              <a:rPr lang="fr-FR" sz="2200" dirty="0">
                <a:solidFill>
                  <a:srgbClr val="00B050"/>
                </a:solidFill>
              </a:rPr>
              <a:t>Calculer l’indicateur de Khi2, en calculant les effectifs théoriques et observés. Ou utiliser un logiciel statistique (nous utilisons dans ce module le logiciel SPSS) ;</a:t>
            </a:r>
          </a:p>
          <a:p>
            <a:pPr lvl="0" algn="just">
              <a:buFont typeface="Wingdings" panose="05000000000000000000" pitchFamily="2" charset="2"/>
              <a:buChar char="ü"/>
            </a:pPr>
            <a:r>
              <a:rPr lang="fr-FR" sz="2200" dirty="0">
                <a:solidFill>
                  <a:srgbClr val="00B050"/>
                </a:solidFill>
              </a:rPr>
              <a:t>Déterminer le risque d’erreur et le degré de liberté ;Confronter l’indicateur de Khi2 à la table de la loi du Khi2. On compare χ² à une valeur          issue de la table de la loi du Khi2 ; </a:t>
            </a:r>
          </a:p>
          <a:p>
            <a:pPr lvl="0" algn="just">
              <a:buFont typeface="Wingdings" panose="05000000000000000000" pitchFamily="2" charset="2"/>
              <a:buChar char="ü"/>
            </a:pPr>
            <a:r>
              <a:rPr lang="fr-FR" sz="2200" dirty="0">
                <a:solidFill>
                  <a:srgbClr val="00B050"/>
                </a:solidFill>
              </a:rPr>
              <a:t>Interpréter les résultats. Si χ² &lt;      on accepte H0 au seuil </a:t>
            </a:r>
            <a:r>
              <a:rPr lang="fr-FR" sz="2200" b="1" i="1" dirty="0">
                <a:solidFill>
                  <a:srgbClr val="00B050"/>
                </a:solidFill>
              </a:rPr>
              <a:t>α ; </a:t>
            </a:r>
            <a:r>
              <a:rPr lang="fr-FR" sz="2200" dirty="0">
                <a:solidFill>
                  <a:srgbClr val="00B050"/>
                </a:solidFill>
              </a:rPr>
              <a:t>si χ² &gt;         on rejette H0 au seuil </a:t>
            </a:r>
            <a:r>
              <a:rPr lang="fr-FR" sz="2200" b="1" i="1" dirty="0">
                <a:solidFill>
                  <a:srgbClr val="00B050"/>
                </a:solidFill>
              </a:rPr>
              <a:t>α.</a:t>
            </a:r>
            <a:endParaRPr lang="fr-FR" sz="2200" dirty="0">
              <a:solidFill>
                <a:srgbClr val="00B050"/>
              </a:solidFill>
            </a:endParaRPr>
          </a:p>
          <a:p>
            <a:pPr marL="0" indent="0" algn="just">
              <a:buNone/>
            </a:pPr>
            <a:r>
              <a:rPr lang="fr-FR" sz="2200" dirty="0"/>
              <a:t>            </a:t>
            </a:r>
            <a:endParaRPr lang="fr-FR" sz="2200" b="1" dirty="0">
              <a:solidFill>
                <a:srgbClr val="0070C0"/>
              </a:solidFill>
            </a:endParaRPr>
          </a:p>
          <a:p>
            <a:pPr marL="0" indent="0" algn="just">
              <a:buNone/>
            </a:pPr>
            <a:endParaRPr lang="fr-CI" sz="2200" dirty="0">
              <a:solidFill>
                <a:srgbClr val="FF0000"/>
              </a:solidFill>
            </a:endParaRPr>
          </a:p>
          <a:p>
            <a:pPr marL="0" indent="0" algn="just">
              <a:buNone/>
            </a:pPr>
            <a:endParaRPr lang="fr-FR" sz="2200" dirty="0">
              <a:solidFill>
                <a:srgbClr val="FF0000"/>
              </a:solidFill>
            </a:endParaRPr>
          </a:p>
          <a:p>
            <a:pPr marL="0" indent="0" algn="just">
              <a:buNone/>
            </a:pPr>
            <a:endParaRPr lang="fr-FR" sz="22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2276879" y="716478"/>
            <a:ext cx="5135252"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a:t>3. Mise en œuvre du test de Khi2</a:t>
            </a:r>
            <a:endParaRPr lang="fr-FR" sz="2400" dirty="0"/>
          </a:p>
        </p:txBody>
      </p:sp>
      <p:pic>
        <p:nvPicPr>
          <p:cNvPr id="20" name="Image 19" descr="https://www.apprendre-en-ligne.net/random/khi.gif"/>
          <p:cNvPicPr/>
          <p:nvPr/>
        </p:nvPicPr>
        <p:blipFill>
          <a:blip r:embed="rId5">
            <a:extLst>
              <a:ext uri="{28A0092B-C50C-407E-A947-70E740481C1C}">
                <a14:useLocalDpi xmlns:a14="http://schemas.microsoft.com/office/drawing/2010/main" val="0"/>
              </a:ext>
            </a:extLst>
          </a:blip>
          <a:srcRect/>
          <a:stretch>
            <a:fillRect/>
          </a:stretch>
        </p:blipFill>
        <p:spPr bwMode="auto">
          <a:xfrm>
            <a:off x="2276879" y="4941168"/>
            <a:ext cx="749321" cy="288032"/>
          </a:xfrm>
          <a:prstGeom prst="rect">
            <a:avLst/>
          </a:prstGeom>
          <a:noFill/>
          <a:ln>
            <a:noFill/>
          </a:ln>
        </p:spPr>
      </p:pic>
      <p:pic>
        <p:nvPicPr>
          <p:cNvPr id="21" name="Image 20" descr="https://www.apprendre-en-ligne.net/random/khi.gif"/>
          <p:cNvPicPr/>
          <p:nvPr/>
        </p:nvPicPr>
        <p:blipFill>
          <a:blip r:embed="rId5">
            <a:extLst>
              <a:ext uri="{28A0092B-C50C-407E-A947-70E740481C1C}">
                <a14:useLocalDpi xmlns:a14="http://schemas.microsoft.com/office/drawing/2010/main" val="0"/>
              </a:ext>
            </a:extLst>
          </a:blip>
          <a:srcRect/>
          <a:stretch>
            <a:fillRect/>
          </a:stretch>
        </p:blipFill>
        <p:spPr bwMode="auto">
          <a:xfrm>
            <a:off x="4673029" y="5421981"/>
            <a:ext cx="457200" cy="285797"/>
          </a:xfrm>
          <a:prstGeom prst="rect">
            <a:avLst/>
          </a:prstGeom>
          <a:noFill/>
          <a:ln>
            <a:noFill/>
          </a:ln>
        </p:spPr>
      </p:pic>
      <p:pic>
        <p:nvPicPr>
          <p:cNvPr id="22" name="Image 21" descr="https://www.apprendre-en-ligne.net/random/khi.gif"/>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707778"/>
            <a:ext cx="504056" cy="290267"/>
          </a:xfrm>
          <a:prstGeom prst="rect">
            <a:avLst/>
          </a:prstGeom>
          <a:noFill/>
          <a:ln>
            <a:noFill/>
          </a:ln>
        </p:spPr>
      </p:pic>
    </p:spTree>
    <p:extLst>
      <p:ext uri="{BB962C8B-B14F-4D97-AF65-F5344CB8AC3E}">
        <p14:creationId xmlns:p14="http://schemas.microsoft.com/office/powerpoint/2010/main" val="109050135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0" y="1092134"/>
            <a:ext cx="9114513" cy="5216739"/>
          </a:xfrm>
        </p:spPr>
        <p:txBody>
          <a:bodyPr>
            <a:noAutofit/>
          </a:bodyPr>
          <a:lstStyle/>
          <a:p>
            <a:pPr marL="0" indent="0" algn="just">
              <a:buNone/>
            </a:pPr>
            <a:r>
              <a:rPr lang="fr-FR" sz="2200" b="1" dirty="0">
                <a:solidFill>
                  <a:srgbClr val="0070C0"/>
                </a:solidFill>
              </a:rPr>
              <a:t>Force de la relation (Coefficient de contingence, Coefficient Phi) </a:t>
            </a:r>
          </a:p>
          <a:p>
            <a:pPr algn="just">
              <a:buFont typeface="Wingdings" panose="05000000000000000000" pitchFamily="2" charset="2"/>
              <a:buChar char="Ø"/>
            </a:pPr>
            <a:r>
              <a:rPr lang="fr-FR" sz="2200" dirty="0"/>
              <a:t>Le Khi2 donne la signification; mais, il ne donne pas d’information sur la force de la relation.</a:t>
            </a:r>
          </a:p>
          <a:p>
            <a:pPr marL="0" indent="0" algn="just">
              <a:buNone/>
            </a:pPr>
            <a:r>
              <a:rPr lang="fr-FR" sz="2200" dirty="0"/>
              <a:t>Il est possible d’apprécier la force de l’association entre les variables à partir de tests complémentaires sur les mesures symétriques: les plus fréquemment utilisés sont le </a:t>
            </a:r>
            <a:r>
              <a:rPr lang="fr-FR" sz="2200" b="1" dirty="0">
                <a:solidFill>
                  <a:srgbClr val="00B050"/>
                </a:solidFill>
              </a:rPr>
              <a:t>Phi</a:t>
            </a:r>
            <a:r>
              <a:rPr lang="fr-FR" sz="2200" dirty="0"/>
              <a:t> et le </a:t>
            </a:r>
            <a:r>
              <a:rPr lang="fr-FR" sz="2200" b="1" dirty="0">
                <a:solidFill>
                  <a:srgbClr val="00B050"/>
                </a:solidFill>
              </a:rPr>
              <a:t>V de Cramer</a:t>
            </a:r>
            <a:r>
              <a:rPr lang="fr-FR" sz="2200" dirty="0"/>
              <a:t>.</a:t>
            </a:r>
          </a:p>
          <a:p>
            <a:pPr algn="just">
              <a:buFont typeface="Wingdings" panose="05000000000000000000" pitchFamily="2" charset="2"/>
              <a:buChar char="ü"/>
            </a:pPr>
            <a:r>
              <a:rPr lang="fr-FR" sz="2200" b="1" dirty="0">
                <a:solidFill>
                  <a:srgbClr val="00B050"/>
                </a:solidFill>
              </a:rPr>
              <a:t>Coefficient Phi</a:t>
            </a:r>
            <a:r>
              <a:rPr lang="fr-FR" sz="2200" dirty="0">
                <a:solidFill>
                  <a:srgbClr val="00B050"/>
                </a:solidFill>
              </a:rPr>
              <a:t>: La valeur s’interprète directement selon les balises de taille d’effet de la corrélation de Pearson.</a:t>
            </a:r>
          </a:p>
          <a:p>
            <a:pPr algn="just">
              <a:buFont typeface="Wingdings" panose="05000000000000000000" pitchFamily="2" charset="2"/>
              <a:buChar char="ü"/>
            </a:pPr>
            <a:r>
              <a:rPr lang="fr-FR" sz="2200" b="1" dirty="0">
                <a:solidFill>
                  <a:srgbClr val="00B050"/>
                </a:solidFill>
              </a:rPr>
              <a:t>V de Cramer</a:t>
            </a:r>
            <a:r>
              <a:rPr lang="fr-FR" sz="2200" dirty="0">
                <a:solidFill>
                  <a:srgbClr val="00B050"/>
                </a:solidFill>
              </a:rPr>
              <a:t>: interprétation</a:t>
            </a:r>
            <a:endParaRPr lang="fr-FR" sz="2200" b="1" dirty="0">
              <a:solidFill>
                <a:srgbClr val="0070C0"/>
              </a:solidFill>
            </a:endParaRPr>
          </a:p>
          <a:p>
            <a:pPr marL="0" indent="0" algn="just">
              <a:buNone/>
            </a:pPr>
            <a:endParaRPr lang="fr-CI" sz="2200" dirty="0">
              <a:solidFill>
                <a:srgbClr val="FF0000"/>
              </a:solidFill>
            </a:endParaRPr>
          </a:p>
          <a:p>
            <a:pPr marL="0" indent="0" algn="just">
              <a:buNone/>
            </a:pPr>
            <a:endParaRPr lang="fr-FR" sz="2200" dirty="0">
              <a:solidFill>
                <a:srgbClr val="FF0000"/>
              </a:solidFill>
            </a:endParaRPr>
          </a:p>
          <a:p>
            <a:pPr marL="0" indent="0" algn="just">
              <a:buNone/>
            </a:pPr>
            <a:endParaRPr lang="fr-FR" sz="22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2276879" y="716478"/>
            <a:ext cx="5135252"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a:t>3. Mise en œuvre du test de Khi2</a:t>
            </a:r>
            <a:endParaRPr lang="fr-FR" sz="2400" dirty="0"/>
          </a:p>
        </p:txBody>
      </p:sp>
      <p:graphicFrame>
        <p:nvGraphicFramePr>
          <p:cNvPr id="5" name="Tableau 4"/>
          <p:cNvGraphicFramePr>
            <a:graphicFrameLocks noGrp="1"/>
          </p:cNvGraphicFramePr>
          <p:nvPr>
            <p:extLst>
              <p:ext uri="{D42A27DB-BD31-4B8C-83A1-F6EECF244321}">
                <p14:modId xmlns:p14="http://schemas.microsoft.com/office/powerpoint/2010/main" val="572434453"/>
              </p:ext>
            </p:extLst>
          </p:nvPr>
        </p:nvGraphicFramePr>
        <p:xfrm>
          <a:off x="3831422" y="4471751"/>
          <a:ext cx="5283091" cy="1837122"/>
        </p:xfrm>
        <a:graphic>
          <a:graphicData uri="http://schemas.openxmlformats.org/drawingml/2006/table">
            <a:tbl>
              <a:tblPr firstRow="1" firstCol="1" bandRow="1">
                <a:tableStyleId>{5C22544A-7EE6-4342-B048-85BDC9FD1C3A}</a:tableStyleId>
              </a:tblPr>
              <a:tblGrid>
                <a:gridCol w="2540778">
                  <a:extLst>
                    <a:ext uri="{9D8B030D-6E8A-4147-A177-3AD203B41FA5}">
                      <a16:colId xmlns:a16="http://schemas.microsoft.com/office/drawing/2014/main" val="20000"/>
                    </a:ext>
                  </a:extLst>
                </a:gridCol>
                <a:gridCol w="2742313">
                  <a:extLst>
                    <a:ext uri="{9D8B030D-6E8A-4147-A177-3AD203B41FA5}">
                      <a16:colId xmlns:a16="http://schemas.microsoft.com/office/drawing/2014/main" val="20001"/>
                    </a:ext>
                  </a:extLst>
                </a:gridCol>
              </a:tblGrid>
              <a:tr h="236375">
                <a:tc>
                  <a:txBody>
                    <a:bodyPr/>
                    <a:lstStyle/>
                    <a:p>
                      <a:pPr algn="ctr">
                        <a:lnSpc>
                          <a:spcPct val="115000"/>
                        </a:lnSpc>
                        <a:spcAft>
                          <a:spcPts val="0"/>
                        </a:spcAft>
                      </a:pPr>
                      <a:r>
                        <a:rPr lang="fr-FR" sz="1600">
                          <a:effectLst/>
                        </a:rPr>
                        <a:t>Valeur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rPr>
                        <a:t>Force du lien statistique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6375">
                <a:tc>
                  <a:txBody>
                    <a:bodyPr/>
                    <a:lstStyle/>
                    <a:p>
                      <a:pPr algn="just">
                        <a:lnSpc>
                          <a:spcPct val="115000"/>
                        </a:lnSpc>
                        <a:spcAft>
                          <a:spcPts val="0"/>
                        </a:spcAft>
                      </a:pPr>
                      <a:r>
                        <a:rPr lang="fr-FR" sz="1600">
                          <a:effectLst/>
                        </a:rPr>
                        <a:t>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dirty="0">
                          <a:effectLst/>
                        </a:rPr>
                        <a:t>Absence de relation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6375">
                <a:tc>
                  <a:txBody>
                    <a:bodyPr/>
                    <a:lstStyle/>
                    <a:p>
                      <a:pPr algn="just">
                        <a:lnSpc>
                          <a:spcPct val="115000"/>
                        </a:lnSpc>
                        <a:spcAft>
                          <a:spcPts val="0"/>
                        </a:spcAft>
                      </a:pPr>
                      <a:r>
                        <a:rPr lang="fr-FR" sz="1600">
                          <a:effectLst/>
                        </a:rPr>
                        <a:t>Entre 0,05 et 0,10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Très faible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6375">
                <a:tc>
                  <a:txBody>
                    <a:bodyPr/>
                    <a:lstStyle/>
                    <a:p>
                      <a:pPr algn="just">
                        <a:lnSpc>
                          <a:spcPct val="115000"/>
                        </a:lnSpc>
                        <a:spcAft>
                          <a:spcPts val="0"/>
                        </a:spcAft>
                      </a:pPr>
                      <a:r>
                        <a:rPr lang="fr-FR" sz="1600">
                          <a:effectLst/>
                        </a:rPr>
                        <a:t>Entre 0,10 et 0,20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Faible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36375">
                <a:tc>
                  <a:txBody>
                    <a:bodyPr/>
                    <a:lstStyle/>
                    <a:p>
                      <a:pPr algn="just">
                        <a:lnSpc>
                          <a:spcPct val="115000"/>
                        </a:lnSpc>
                        <a:spcAft>
                          <a:spcPts val="0"/>
                        </a:spcAft>
                      </a:pPr>
                      <a:r>
                        <a:rPr lang="fr-FR" sz="1600">
                          <a:effectLst/>
                        </a:rPr>
                        <a:t>Entre 0,20 et 0,40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Modérée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6375">
                <a:tc>
                  <a:txBody>
                    <a:bodyPr/>
                    <a:lstStyle/>
                    <a:p>
                      <a:pPr algn="just">
                        <a:lnSpc>
                          <a:spcPct val="115000"/>
                        </a:lnSpc>
                        <a:spcAft>
                          <a:spcPts val="0"/>
                        </a:spcAft>
                      </a:pPr>
                      <a:r>
                        <a:rPr lang="fr-FR" sz="1600">
                          <a:effectLst/>
                        </a:rPr>
                        <a:t>Entre 0,40 et 0,80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Forte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6375">
                <a:tc>
                  <a:txBody>
                    <a:bodyPr/>
                    <a:lstStyle/>
                    <a:p>
                      <a:pPr algn="just">
                        <a:lnSpc>
                          <a:spcPct val="115000"/>
                        </a:lnSpc>
                        <a:spcAft>
                          <a:spcPts val="0"/>
                        </a:spcAft>
                      </a:pPr>
                      <a:r>
                        <a:rPr lang="fr-FR" sz="1600">
                          <a:effectLst/>
                        </a:rPr>
                        <a:t>Entre 0,80 et 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dirty="0">
                          <a:effectLst/>
                        </a:rPr>
                        <a:t>Louche (Colinéarité)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1451992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82279" y="1069134"/>
            <a:ext cx="9031307" cy="2768913"/>
          </a:xfrm>
        </p:spPr>
        <p:txBody>
          <a:bodyPr>
            <a:noAutofit/>
          </a:bodyPr>
          <a:lstStyle/>
          <a:p>
            <a:pPr marL="0" indent="0" algn="just">
              <a:buNone/>
            </a:pPr>
            <a:r>
              <a:rPr lang="fr-FR" sz="2200" b="1" dirty="0">
                <a:solidFill>
                  <a:srgbClr val="0070C0"/>
                </a:solidFill>
              </a:rPr>
              <a:t>Formalisation du processus </a:t>
            </a:r>
          </a:p>
          <a:p>
            <a:pPr marL="0" indent="0">
              <a:buNone/>
            </a:pPr>
            <a:r>
              <a:rPr lang="fr-FR" sz="2000" b="1" i="1" u="sng" dirty="0"/>
              <a:t>Etape1</a:t>
            </a:r>
            <a:r>
              <a:rPr lang="fr-FR" sz="2000" b="1" i="1" dirty="0"/>
              <a:t>: </a:t>
            </a:r>
            <a:r>
              <a:rPr lang="fr-FR" sz="2000" dirty="0"/>
              <a:t>choisir le menu </a:t>
            </a:r>
            <a:r>
              <a:rPr lang="fr-FR" sz="2000" dirty="0">
                <a:solidFill>
                  <a:srgbClr val="00B050"/>
                </a:solidFill>
              </a:rPr>
              <a:t>Analyse &gt; Statistiques Descriptives &gt; Tableaux Croisés</a:t>
            </a:r>
            <a:r>
              <a:rPr lang="fr-FR" sz="2000" dirty="0"/>
              <a:t>.</a:t>
            </a:r>
          </a:p>
          <a:p>
            <a:pPr marL="0" indent="0" algn="just">
              <a:buNone/>
            </a:pPr>
            <a:r>
              <a:rPr lang="fr-FR" sz="2000" b="1" i="1" u="sng" dirty="0"/>
              <a:t>Etape2</a:t>
            </a:r>
            <a:r>
              <a:rPr lang="fr-FR" sz="2000" b="1" i="1" dirty="0"/>
              <a:t>: </a:t>
            </a:r>
            <a:r>
              <a:rPr lang="fr-FR" sz="2000" dirty="0"/>
              <a:t>Au moyen des flèches choisir votre </a:t>
            </a:r>
            <a:r>
              <a:rPr lang="fr-FR" sz="2000" dirty="0">
                <a:solidFill>
                  <a:srgbClr val="00B050"/>
                </a:solidFill>
              </a:rPr>
              <a:t>Ligne (la variable indépendante)</a:t>
            </a:r>
            <a:r>
              <a:rPr lang="fr-FR" sz="2000" dirty="0"/>
              <a:t> ensuite votre </a:t>
            </a:r>
            <a:r>
              <a:rPr lang="fr-FR" sz="2000" dirty="0">
                <a:solidFill>
                  <a:srgbClr val="00B050"/>
                </a:solidFill>
              </a:rPr>
              <a:t>Colonne (la variable dépendante)</a:t>
            </a:r>
          </a:p>
          <a:p>
            <a:pPr marL="0" indent="0" algn="just">
              <a:buNone/>
            </a:pPr>
            <a:r>
              <a:rPr lang="fr-FR" sz="2000" b="1" i="1" u="sng" dirty="0"/>
              <a:t>Etape 3 </a:t>
            </a:r>
            <a:r>
              <a:rPr lang="fr-FR" sz="2000" b="1" i="1" dirty="0"/>
              <a:t>: </a:t>
            </a:r>
            <a:r>
              <a:rPr lang="fr-FR" sz="2000" dirty="0"/>
              <a:t>cliquez sur statistique puis cochez </a:t>
            </a:r>
            <a:r>
              <a:rPr lang="fr-FR" sz="2000" dirty="0">
                <a:solidFill>
                  <a:srgbClr val="00B050"/>
                </a:solidFill>
              </a:rPr>
              <a:t>Khi-carré</a:t>
            </a:r>
            <a:endParaRPr lang="fr-FR" sz="2000" dirty="0"/>
          </a:p>
          <a:p>
            <a:pPr marL="0" indent="0" algn="just">
              <a:buNone/>
            </a:pPr>
            <a:r>
              <a:rPr lang="fr-FR" sz="2000" b="1" i="1" u="sng" dirty="0"/>
              <a:t>Etape 4 </a:t>
            </a:r>
            <a:r>
              <a:rPr lang="fr-FR" sz="2000" dirty="0"/>
              <a:t>: cochez </a:t>
            </a:r>
            <a:r>
              <a:rPr lang="fr-FR" sz="2000" dirty="0">
                <a:solidFill>
                  <a:schemeClr val="accent6">
                    <a:lumMod val="50000"/>
                  </a:schemeClr>
                </a:solidFill>
              </a:rPr>
              <a:t>Phi et V de Cramer </a:t>
            </a:r>
            <a:r>
              <a:rPr lang="fr-FR" sz="2000" dirty="0"/>
              <a:t>&gt; cliquez sur </a:t>
            </a:r>
            <a:r>
              <a:rPr lang="fr-FR" sz="2000" b="1" dirty="0"/>
              <a:t>Poursuivre et </a:t>
            </a:r>
            <a:r>
              <a:rPr lang="fr-FR" sz="2000" b="1" dirty="0">
                <a:solidFill>
                  <a:srgbClr val="00B050"/>
                </a:solidFill>
              </a:rPr>
              <a:t>OK</a:t>
            </a:r>
            <a:r>
              <a:rPr lang="fr-FR" sz="2000" dirty="0"/>
              <a:t> </a:t>
            </a:r>
            <a:endParaRPr lang="fr-FR" sz="2000"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1945471" y="668601"/>
            <a:ext cx="6445251"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dirty="0"/>
              <a:t>3. Syntaxe et interprétation des résultats</a:t>
            </a:r>
          </a:p>
        </p:txBody>
      </p:sp>
      <p:pic>
        <p:nvPicPr>
          <p:cNvPr id="18" name="Image 17">
            <a:extLst>
              <a:ext uri="{FF2B5EF4-FFF2-40B4-BE49-F238E27FC236}">
                <a16:creationId xmlns:a16="http://schemas.microsoft.com/office/drawing/2014/main" id="{A266AF43-673B-7308-6F57-9E2091983CD0}"/>
              </a:ext>
            </a:extLst>
          </p:cNvPr>
          <p:cNvPicPr>
            <a:picLocks noChangeAspect="1"/>
          </p:cNvPicPr>
          <p:nvPr/>
        </p:nvPicPr>
        <p:blipFill>
          <a:blip r:embed="rId5"/>
          <a:stretch>
            <a:fillRect/>
          </a:stretch>
        </p:blipFill>
        <p:spPr>
          <a:xfrm>
            <a:off x="0" y="4103071"/>
            <a:ext cx="2639602" cy="1726070"/>
          </a:xfrm>
          <a:prstGeom prst="rect">
            <a:avLst/>
          </a:prstGeom>
        </p:spPr>
      </p:pic>
      <p:grpSp>
        <p:nvGrpSpPr>
          <p:cNvPr id="36" name="Groupe 35">
            <a:extLst>
              <a:ext uri="{FF2B5EF4-FFF2-40B4-BE49-F238E27FC236}">
                <a16:creationId xmlns:a16="http://schemas.microsoft.com/office/drawing/2014/main" id="{C429A05E-9887-5922-2059-1B542ADC6EFC}"/>
              </a:ext>
            </a:extLst>
          </p:cNvPr>
          <p:cNvGrpSpPr/>
          <p:nvPr/>
        </p:nvGrpSpPr>
        <p:grpSpPr>
          <a:xfrm>
            <a:off x="6800178" y="3882443"/>
            <a:ext cx="2279728" cy="2188721"/>
            <a:chOff x="6800178" y="4072468"/>
            <a:chExt cx="2279728" cy="2188721"/>
          </a:xfrm>
        </p:grpSpPr>
        <p:pic>
          <p:nvPicPr>
            <p:cNvPr id="32" name="Image 31">
              <a:extLst>
                <a:ext uri="{FF2B5EF4-FFF2-40B4-BE49-F238E27FC236}">
                  <a16:creationId xmlns:a16="http://schemas.microsoft.com/office/drawing/2014/main" id="{95726104-422C-2C68-4AAE-0B5F72F6FA4D}"/>
                </a:ext>
              </a:extLst>
            </p:cNvPr>
            <p:cNvPicPr>
              <a:picLocks noChangeAspect="1"/>
            </p:cNvPicPr>
            <p:nvPr/>
          </p:nvPicPr>
          <p:blipFill>
            <a:blip r:embed="rId6"/>
            <a:stretch>
              <a:fillRect/>
            </a:stretch>
          </p:blipFill>
          <p:spPr>
            <a:xfrm>
              <a:off x="6800178" y="4072468"/>
              <a:ext cx="2279728" cy="2188721"/>
            </a:xfrm>
            <a:prstGeom prst="rect">
              <a:avLst/>
            </a:prstGeom>
          </p:spPr>
        </p:pic>
        <p:sp>
          <p:nvSpPr>
            <p:cNvPr id="33" name="Organigramme : Procédé 32">
              <a:extLst>
                <a:ext uri="{FF2B5EF4-FFF2-40B4-BE49-F238E27FC236}">
                  <a16:creationId xmlns:a16="http://schemas.microsoft.com/office/drawing/2014/main" id="{6BDC53FA-6C28-2172-CCE7-F22FF4C39480}"/>
                </a:ext>
              </a:extLst>
            </p:cNvPr>
            <p:cNvSpPr/>
            <p:nvPr/>
          </p:nvSpPr>
          <p:spPr>
            <a:xfrm>
              <a:off x="6800178" y="4117746"/>
              <a:ext cx="602805" cy="220628"/>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Organigramme : Procédé 33">
              <a:extLst>
                <a:ext uri="{FF2B5EF4-FFF2-40B4-BE49-F238E27FC236}">
                  <a16:creationId xmlns:a16="http://schemas.microsoft.com/office/drawing/2014/main" id="{D4083B9E-B8C8-5399-FDD6-D7CF45F26F87}"/>
                </a:ext>
              </a:extLst>
            </p:cNvPr>
            <p:cNvSpPr/>
            <p:nvPr/>
          </p:nvSpPr>
          <p:spPr>
            <a:xfrm>
              <a:off x="6800178" y="4619454"/>
              <a:ext cx="1296000" cy="180000"/>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7" name="Groupe 36">
            <a:extLst>
              <a:ext uri="{FF2B5EF4-FFF2-40B4-BE49-F238E27FC236}">
                <a16:creationId xmlns:a16="http://schemas.microsoft.com/office/drawing/2014/main" id="{14AD55BD-88B9-25C9-046B-FB38490BED12}"/>
              </a:ext>
            </a:extLst>
          </p:cNvPr>
          <p:cNvGrpSpPr/>
          <p:nvPr/>
        </p:nvGrpSpPr>
        <p:grpSpPr>
          <a:xfrm>
            <a:off x="2771800" y="3861048"/>
            <a:ext cx="3843165" cy="2210116"/>
            <a:chOff x="2771800" y="4051073"/>
            <a:chExt cx="3843165" cy="2210116"/>
          </a:xfrm>
        </p:grpSpPr>
        <p:pic>
          <p:nvPicPr>
            <p:cNvPr id="22" name="Image 21">
              <a:extLst>
                <a:ext uri="{FF2B5EF4-FFF2-40B4-BE49-F238E27FC236}">
                  <a16:creationId xmlns:a16="http://schemas.microsoft.com/office/drawing/2014/main" id="{422BF618-EC87-4E9F-E855-1A42C8D81F7B}"/>
                </a:ext>
              </a:extLst>
            </p:cNvPr>
            <p:cNvPicPr>
              <a:picLocks noChangeAspect="1"/>
            </p:cNvPicPr>
            <p:nvPr/>
          </p:nvPicPr>
          <p:blipFill>
            <a:blip r:embed="rId7"/>
            <a:stretch>
              <a:fillRect/>
            </a:stretch>
          </p:blipFill>
          <p:spPr>
            <a:xfrm>
              <a:off x="2771800" y="4051073"/>
              <a:ext cx="3798637" cy="2210116"/>
            </a:xfrm>
            <a:prstGeom prst="rect">
              <a:avLst/>
            </a:prstGeom>
          </p:spPr>
        </p:pic>
        <p:sp>
          <p:nvSpPr>
            <p:cNvPr id="35" name="Organigramme : Procédé 34">
              <a:extLst>
                <a:ext uri="{FF2B5EF4-FFF2-40B4-BE49-F238E27FC236}">
                  <a16:creationId xmlns:a16="http://schemas.microsoft.com/office/drawing/2014/main" id="{9D74856E-438D-C6B3-4EC1-27CD8F991867}"/>
                </a:ext>
              </a:extLst>
            </p:cNvPr>
            <p:cNvSpPr/>
            <p:nvPr/>
          </p:nvSpPr>
          <p:spPr>
            <a:xfrm>
              <a:off x="6012160" y="4360500"/>
              <a:ext cx="602805" cy="220628"/>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53686011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91393" y="1244863"/>
            <a:ext cx="8891039" cy="5143344"/>
          </a:xfrm>
        </p:spPr>
        <p:txBody>
          <a:bodyPr>
            <a:noAutofit/>
          </a:bodyPr>
          <a:lstStyle/>
          <a:p>
            <a:pPr marL="0" indent="0" algn="just">
              <a:spcAft>
                <a:spcPts val="1200"/>
              </a:spcAft>
              <a:buNone/>
            </a:pPr>
            <a:r>
              <a:rPr lang="fr-FR" sz="2200" b="1" dirty="0">
                <a:solidFill>
                  <a:srgbClr val="0070C0"/>
                </a:solidFill>
              </a:rPr>
              <a:t>Interprétation des résultats</a:t>
            </a:r>
          </a:p>
          <a:p>
            <a:pPr algn="just">
              <a:spcAft>
                <a:spcPts val="1200"/>
              </a:spcAft>
              <a:buFont typeface="Wingdings" panose="05000000000000000000" pitchFamily="2" charset="2"/>
              <a:buChar char="Ø"/>
            </a:pPr>
            <a:r>
              <a:rPr lang="fr-FR" sz="2200" dirty="0">
                <a:solidFill>
                  <a:srgbClr val="FF0000"/>
                </a:solidFill>
              </a:rPr>
              <a:t>2 tableaux importants</a:t>
            </a:r>
            <a:r>
              <a:rPr lang="fr-FR" sz="2200" dirty="0"/>
              <a:t>: </a:t>
            </a:r>
            <a:r>
              <a:rPr lang="fr-FR" sz="2200" dirty="0">
                <a:solidFill>
                  <a:srgbClr val="00B050"/>
                </a:solidFill>
              </a:rPr>
              <a:t>le </a:t>
            </a:r>
            <a:r>
              <a:rPr lang="fr-FR" sz="2200" b="1" dirty="0">
                <a:solidFill>
                  <a:srgbClr val="00B050"/>
                </a:solidFill>
              </a:rPr>
              <a:t>tableau des effectifs ou des fréquences</a:t>
            </a:r>
            <a:r>
              <a:rPr lang="fr-FR" sz="2200" dirty="0"/>
              <a:t> qui décrit les 2 groupes, et </a:t>
            </a:r>
            <a:r>
              <a:rPr lang="fr-FR" sz="2200" dirty="0">
                <a:solidFill>
                  <a:srgbClr val="00B050"/>
                </a:solidFill>
              </a:rPr>
              <a:t>le </a:t>
            </a:r>
            <a:r>
              <a:rPr lang="fr-FR" sz="2200" b="1" dirty="0">
                <a:solidFill>
                  <a:srgbClr val="00B050"/>
                </a:solidFill>
              </a:rPr>
              <a:t>tableau du Khi2</a:t>
            </a:r>
            <a:r>
              <a:rPr lang="fr-FR" sz="2200" dirty="0"/>
              <a:t> qui permet de comparer ces groupes.</a:t>
            </a:r>
          </a:p>
          <a:p>
            <a:pPr marL="0" indent="0">
              <a:buNone/>
            </a:pPr>
            <a:r>
              <a:rPr lang="fr-FR" sz="2200" dirty="0"/>
              <a:t>Dans le </a:t>
            </a:r>
            <a:r>
              <a:rPr lang="fr-FR" sz="2200" b="1" dirty="0">
                <a:solidFill>
                  <a:srgbClr val="00B050"/>
                </a:solidFill>
              </a:rPr>
              <a:t>tableau du Khi2</a:t>
            </a:r>
            <a:r>
              <a:rPr lang="fr-FR" sz="2200" dirty="0"/>
              <a:t>, il y a </a:t>
            </a:r>
            <a:r>
              <a:rPr lang="fr-FR" sz="2200" u="sng" dirty="0">
                <a:solidFill>
                  <a:srgbClr val="FF0000"/>
                </a:solidFill>
              </a:rPr>
              <a:t>3 résultats importants</a:t>
            </a:r>
            <a:r>
              <a:rPr lang="fr-FR" sz="2200" u="sng" dirty="0"/>
              <a:t>:</a:t>
            </a:r>
            <a:endParaRPr lang="fr-FR" sz="2200" dirty="0"/>
          </a:p>
          <a:p>
            <a:pPr algn="just">
              <a:buFont typeface="Wingdings" panose="05000000000000000000" pitchFamily="2" charset="2"/>
              <a:buChar char="ü"/>
            </a:pPr>
            <a:r>
              <a:rPr lang="fr-FR" sz="2200" b="1" dirty="0">
                <a:solidFill>
                  <a:srgbClr val="00B050"/>
                </a:solidFill>
              </a:rPr>
              <a:t>Le résultat du test  ;</a:t>
            </a:r>
          </a:p>
          <a:p>
            <a:pPr algn="just">
              <a:buFont typeface="Wingdings" panose="05000000000000000000" pitchFamily="2" charset="2"/>
              <a:buChar char="ü"/>
            </a:pPr>
            <a:r>
              <a:rPr lang="fr-FR" sz="2200" b="1" dirty="0">
                <a:solidFill>
                  <a:srgbClr val="00B050"/>
                </a:solidFill>
              </a:rPr>
              <a:t>Le </a:t>
            </a:r>
            <a:r>
              <a:rPr lang="fr-FR" sz="2200" b="1" dirty="0" err="1">
                <a:solidFill>
                  <a:srgbClr val="00B050"/>
                </a:solidFill>
              </a:rPr>
              <a:t>ddl</a:t>
            </a:r>
            <a:r>
              <a:rPr lang="fr-FR" sz="2200" b="1" dirty="0">
                <a:solidFill>
                  <a:srgbClr val="00B050"/>
                </a:solidFill>
              </a:rPr>
              <a:t> ou degré de liberté;</a:t>
            </a:r>
          </a:p>
          <a:p>
            <a:pPr algn="just">
              <a:buFont typeface="Wingdings" panose="05000000000000000000" pitchFamily="2" charset="2"/>
              <a:buChar char="ü"/>
            </a:pPr>
            <a:r>
              <a:rPr lang="fr-FR" sz="2200" b="1" dirty="0">
                <a:solidFill>
                  <a:srgbClr val="00B050"/>
                </a:solidFill>
              </a:rPr>
              <a:t>La signification asymptotique (bilatérale) ou valeur de p: </a:t>
            </a:r>
            <a:r>
              <a:rPr lang="fr-FR" sz="2200" dirty="0"/>
              <a:t>permet de confirmer ou d’infirmer l’hypothèse nulle (H0).</a:t>
            </a:r>
          </a:p>
          <a:p>
            <a:pPr lvl="1" algn="just">
              <a:buFont typeface="Courier New" panose="02070309020205020404" pitchFamily="49" charset="0"/>
              <a:buChar char="o"/>
            </a:pPr>
            <a:r>
              <a:rPr lang="fr-FR" b="1" dirty="0">
                <a:solidFill>
                  <a:srgbClr val="FF0000"/>
                </a:solidFill>
              </a:rPr>
              <a:t>Si la valeur de p </a:t>
            </a:r>
            <a:r>
              <a:rPr lang="fr-FR" dirty="0">
                <a:solidFill>
                  <a:srgbClr val="FF0000"/>
                </a:solidFill>
              </a:rPr>
              <a:t>ou </a:t>
            </a:r>
            <a:r>
              <a:rPr lang="fr-FR" b="1" dirty="0">
                <a:solidFill>
                  <a:srgbClr val="FF0000"/>
                </a:solidFill>
              </a:rPr>
              <a:t>Signification asymptotique est supérieure à α ; alors on accepte H0 ;</a:t>
            </a:r>
            <a:endParaRPr lang="fr-FR" dirty="0">
              <a:solidFill>
                <a:srgbClr val="FF0000"/>
              </a:solidFill>
            </a:endParaRPr>
          </a:p>
          <a:p>
            <a:pPr lvl="1" algn="just">
              <a:buFont typeface="Courier New" panose="02070309020205020404" pitchFamily="49" charset="0"/>
              <a:buChar char="o"/>
            </a:pPr>
            <a:r>
              <a:rPr lang="fr-FR" sz="2000" b="1" dirty="0">
                <a:solidFill>
                  <a:srgbClr val="FF0000"/>
                </a:solidFill>
              </a:rPr>
              <a:t>Si la valeur de p </a:t>
            </a:r>
            <a:r>
              <a:rPr lang="fr-FR" sz="2000" dirty="0">
                <a:solidFill>
                  <a:srgbClr val="FF0000"/>
                </a:solidFill>
              </a:rPr>
              <a:t>ou </a:t>
            </a:r>
            <a:r>
              <a:rPr lang="fr-FR" sz="2000" b="1" dirty="0">
                <a:solidFill>
                  <a:srgbClr val="FF0000"/>
                </a:solidFill>
              </a:rPr>
              <a:t>Signification asymptotique est inférieure à α; alors on rejette H0. </a:t>
            </a:r>
          </a:p>
          <a:p>
            <a:pPr marL="457200" lvl="1" indent="0" algn="just">
              <a:buNone/>
            </a:pPr>
            <a:br>
              <a:rPr lang="fr-FR" sz="2000" dirty="0">
                <a:solidFill>
                  <a:srgbClr val="FF0000"/>
                </a:solidFill>
              </a:rPr>
            </a:br>
            <a:r>
              <a:rPr lang="fr-FR" sz="2000" dirty="0">
                <a:solidFill>
                  <a:srgbClr val="FF0000"/>
                </a:solidFill>
              </a:rPr>
              <a:t> </a:t>
            </a:r>
            <a:r>
              <a:rPr lang="fr-FR" sz="2000" b="1" dirty="0">
                <a:solidFill>
                  <a:srgbClr val="FF0000"/>
                </a:solidFill>
              </a:rPr>
              <a:t> </a:t>
            </a:r>
          </a:p>
          <a:p>
            <a:pPr algn="just">
              <a:buFont typeface="Wingdings" panose="05000000000000000000" pitchFamily="2" charset="2"/>
              <a:buChar char="ü"/>
            </a:pPr>
            <a:endParaRPr lang="fr-FR" sz="2200" b="1" dirty="0">
              <a:solidFill>
                <a:srgbClr val="00B05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1945471" y="668601"/>
            <a:ext cx="6445251"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dirty="0"/>
              <a:t>3. Syntaxe et interprétation des résultats</a:t>
            </a:r>
          </a:p>
        </p:txBody>
      </p:sp>
    </p:spTree>
    <p:extLst>
      <p:ext uri="{BB962C8B-B14F-4D97-AF65-F5344CB8AC3E}">
        <p14:creationId xmlns:p14="http://schemas.microsoft.com/office/powerpoint/2010/main" val="251876133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0" y="1092134"/>
            <a:ext cx="9114513" cy="5216739"/>
          </a:xfrm>
        </p:spPr>
        <p:txBody>
          <a:bodyPr>
            <a:noAutofit/>
          </a:bodyPr>
          <a:lstStyle/>
          <a:p>
            <a:pPr marL="0" indent="0" algn="just">
              <a:buNone/>
            </a:pPr>
            <a:r>
              <a:rPr lang="fr-FR" sz="2200" b="1" dirty="0" err="1">
                <a:solidFill>
                  <a:srgbClr val="0070C0"/>
                </a:solidFill>
              </a:rPr>
              <a:t>Odds</a:t>
            </a:r>
            <a:r>
              <a:rPr lang="fr-FR" sz="2200" b="1" dirty="0">
                <a:solidFill>
                  <a:srgbClr val="0070C0"/>
                </a:solidFill>
              </a:rPr>
              <a:t> ratio  (rapport des chances) :</a:t>
            </a:r>
          </a:p>
          <a:p>
            <a:pPr marL="0" indent="0" algn="just">
              <a:buNone/>
            </a:pPr>
            <a:r>
              <a:rPr lang="fr-FR" sz="2000" dirty="0"/>
              <a:t>Il est définit comme le rapport de cote d’un événement arrivant dans un groupe A d’individus (par exemple, une maladie) avec celle du même événement arrivant dans un groupe B d’individus. Il est beaucoup plus utilisé en épidémiologie. Il est également risque relatif rapproché.</a:t>
            </a:r>
          </a:p>
          <a:p>
            <a:pPr marL="0" indent="0" algn="just">
              <a:buNone/>
            </a:pPr>
            <a:r>
              <a:rPr lang="fr-FR" sz="2000" dirty="0">
                <a:solidFill>
                  <a:srgbClr val="C00000"/>
                </a:solidFill>
              </a:rPr>
              <a:t>OR &lt; 1 </a:t>
            </a:r>
            <a:r>
              <a:rPr lang="fr-FR" sz="2000" dirty="0"/>
              <a:t>signifie que l’événement est moins fréquent dans le groupe A que dans le groupe B</a:t>
            </a:r>
          </a:p>
          <a:p>
            <a:pPr marL="0" indent="0" algn="just">
              <a:buNone/>
            </a:pPr>
            <a:r>
              <a:rPr lang="fr-FR" sz="2000" dirty="0">
                <a:solidFill>
                  <a:srgbClr val="C00000"/>
                </a:solidFill>
              </a:rPr>
              <a:t>OR = 1 </a:t>
            </a:r>
            <a:r>
              <a:rPr lang="fr-FR" sz="2000" dirty="0"/>
              <a:t>signifie que l’événement est aussi fréquent dans les deux groupes.</a:t>
            </a:r>
          </a:p>
          <a:p>
            <a:pPr marL="0" indent="0" algn="just">
              <a:buNone/>
            </a:pPr>
            <a:r>
              <a:rPr lang="fr-FR" sz="2000" dirty="0">
                <a:solidFill>
                  <a:srgbClr val="C00000"/>
                </a:solidFill>
              </a:rPr>
              <a:t>OR &gt; 1 </a:t>
            </a:r>
            <a:r>
              <a:rPr lang="fr-FR" sz="2000" dirty="0"/>
              <a:t>signifie que l’événement est plus fréquent dans le groupe A que dans le groupe B.</a:t>
            </a:r>
          </a:p>
          <a:p>
            <a:pPr marL="0" indent="0" algn="just">
              <a:buNone/>
            </a:pPr>
            <a:endParaRPr lang="fr-FR" sz="22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2276879" y="716478"/>
            <a:ext cx="5135252"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a:t>3. Mise en œuvre du test de Khi2</a:t>
            </a:r>
            <a:endParaRPr lang="fr-FR" sz="2400" dirty="0"/>
          </a:p>
        </p:txBody>
      </p:sp>
      <p:graphicFrame>
        <p:nvGraphicFramePr>
          <p:cNvPr id="6" name="Tableau 5">
            <a:extLst>
              <a:ext uri="{FF2B5EF4-FFF2-40B4-BE49-F238E27FC236}">
                <a16:creationId xmlns:a16="http://schemas.microsoft.com/office/drawing/2014/main" id="{2BC6DF36-218E-8A9A-8297-8A03F2458BFB}"/>
              </a:ext>
            </a:extLst>
          </p:cNvPr>
          <p:cNvGraphicFramePr>
            <a:graphicFrameLocks noGrp="1"/>
          </p:cNvGraphicFramePr>
          <p:nvPr>
            <p:extLst>
              <p:ext uri="{D42A27DB-BD31-4B8C-83A1-F6EECF244321}">
                <p14:modId xmlns:p14="http://schemas.microsoft.com/office/powerpoint/2010/main" val="2983614398"/>
              </p:ext>
            </p:extLst>
          </p:nvPr>
        </p:nvGraphicFramePr>
        <p:xfrm>
          <a:off x="143769" y="4681713"/>
          <a:ext cx="4266220" cy="1699391"/>
        </p:xfrm>
        <a:graphic>
          <a:graphicData uri="http://schemas.openxmlformats.org/drawingml/2006/table">
            <a:tbl>
              <a:tblPr>
                <a:tableStyleId>{16D9F66E-5EB9-4882-86FB-DCBF35E3C3E4}</a:tableStyleId>
              </a:tblPr>
              <a:tblGrid>
                <a:gridCol w="1025860">
                  <a:extLst>
                    <a:ext uri="{9D8B030D-6E8A-4147-A177-3AD203B41FA5}">
                      <a16:colId xmlns:a16="http://schemas.microsoft.com/office/drawing/2014/main" val="3679930118"/>
                    </a:ext>
                  </a:extLst>
                </a:gridCol>
                <a:gridCol w="1152128">
                  <a:extLst>
                    <a:ext uri="{9D8B030D-6E8A-4147-A177-3AD203B41FA5}">
                      <a16:colId xmlns:a16="http://schemas.microsoft.com/office/drawing/2014/main" val="15718428"/>
                    </a:ext>
                  </a:extLst>
                </a:gridCol>
                <a:gridCol w="1152128">
                  <a:extLst>
                    <a:ext uri="{9D8B030D-6E8A-4147-A177-3AD203B41FA5}">
                      <a16:colId xmlns:a16="http://schemas.microsoft.com/office/drawing/2014/main" val="1203912393"/>
                    </a:ext>
                  </a:extLst>
                </a:gridCol>
                <a:gridCol w="936104">
                  <a:extLst>
                    <a:ext uri="{9D8B030D-6E8A-4147-A177-3AD203B41FA5}">
                      <a16:colId xmlns:a16="http://schemas.microsoft.com/office/drawing/2014/main" val="4174507558"/>
                    </a:ext>
                  </a:extLst>
                </a:gridCol>
              </a:tblGrid>
              <a:tr h="520885">
                <a:tc>
                  <a:txBody>
                    <a:bodyPr/>
                    <a:lstStyle/>
                    <a:p>
                      <a:pPr algn="l" fontAlgn="ctr"/>
                      <a:r>
                        <a:rPr lang="fr-FR" sz="2000" b="1" u="none" strike="noStrike" dirty="0">
                          <a:effectLst/>
                        </a:rPr>
                        <a:t>Enfant</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Anémié</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Pas d'anémie</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Total</a:t>
                      </a:r>
                      <a:endParaRPr lang="fr-FR"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51635628"/>
                  </a:ext>
                </a:extLst>
              </a:tr>
              <a:tr h="361147">
                <a:tc>
                  <a:txBody>
                    <a:bodyPr/>
                    <a:lstStyle/>
                    <a:p>
                      <a:pPr algn="l" fontAlgn="ctr"/>
                      <a:r>
                        <a:rPr lang="fr-FR" sz="1800" u="none" strike="noStrike" dirty="0">
                          <a:effectLst/>
                        </a:rPr>
                        <a:t>Fille</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A</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B</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a:effectLst/>
                        </a:rPr>
                        <a:t>A+B</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7037682"/>
                  </a:ext>
                </a:extLst>
              </a:tr>
              <a:tr h="361147">
                <a:tc>
                  <a:txBody>
                    <a:bodyPr/>
                    <a:lstStyle/>
                    <a:p>
                      <a:pPr algn="l" fontAlgn="ctr"/>
                      <a:r>
                        <a:rPr lang="fr-FR" sz="1800" u="none" strike="noStrike">
                          <a:effectLst/>
                        </a:rPr>
                        <a:t>Garçons</a:t>
                      </a:r>
                      <a:endParaRPr lang="fr-FR"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C</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D</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C+D</a:t>
                      </a:r>
                      <a:endParaRPr lang="fr-FR"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76810549"/>
                  </a:ext>
                </a:extLst>
              </a:tr>
              <a:tr h="361147">
                <a:tc>
                  <a:txBody>
                    <a:bodyPr/>
                    <a:lstStyle/>
                    <a:p>
                      <a:pPr algn="l" fontAlgn="ctr"/>
                      <a:r>
                        <a:rPr lang="fr-FR" sz="1800" u="none" strike="noStrike">
                          <a:effectLst/>
                        </a:rPr>
                        <a:t>Total</a:t>
                      </a:r>
                      <a:endParaRPr lang="fr-FR"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a:effectLst/>
                        </a:rPr>
                        <a:t>A+C</a:t>
                      </a:r>
                      <a:endParaRPr lang="fr-FR"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B+D</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800" u="none" strike="noStrike" dirty="0">
                          <a:effectLst/>
                        </a:rPr>
                        <a:t>A+B+C+D</a:t>
                      </a:r>
                      <a:endParaRPr lang="fr-FR"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13790665"/>
                  </a:ext>
                </a:extLst>
              </a:tr>
            </a:tbl>
          </a:graphicData>
        </a:graphic>
      </p:graphicFrame>
      <p:sp>
        <p:nvSpPr>
          <p:cNvPr id="7" name="ZoneTexte 6">
            <a:extLst>
              <a:ext uri="{FF2B5EF4-FFF2-40B4-BE49-F238E27FC236}">
                <a16:creationId xmlns:a16="http://schemas.microsoft.com/office/drawing/2014/main" id="{2629FA28-50E6-710B-E47D-C2B871CC9099}"/>
              </a:ext>
            </a:extLst>
          </p:cNvPr>
          <p:cNvSpPr txBox="1"/>
          <p:nvPr/>
        </p:nvSpPr>
        <p:spPr>
          <a:xfrm>
            <a:off x="5265339" y="4846832"/>
            <a:ext cx="3168352" cy="923330"/>
          </a:xfrm>
          <a:prstGeom prst="rect">
            <a:avLst/>
          </a:prstGeom>
          <a:noFill/>
        </p:spPr>
        <p:txBody>
          <a:bodyPr wrap="square" rtlCol="0">
            <a:spAutoFit/>
          </a:bodyPr>
          <a:lstStyle/>
          <a:p>
            <a:r>
              <a:rPr lang="fr-FR" dirty="0"/>
              <a:t>P1=[A/A+B]</a:t>
            </a:r>
          </a:p>
          <a:p>
            <a:r>
              <a:rPr lang="fr-FR" dirty="0"/>
              <a:t>P2=[C/C+D]</a:t>
            </a:r>
          </a:p>
          <a:p>
            <a:r>
              <a:rPr lang="fr-FR" sz="1800" dirty="0"/>
              <a:t>OR = [P1/1-P1] / [P2/1-P2]</a:t>
            </a:r>
          </a:p>
        </p:txBody>
      </p:sp>
    </p:spTree>
    <p:extLst>
      <p:ext uri="{BB962C8B-B14F-4D97-AF65-F5344CB8AC3E}">
        <p14:creationId xmlns:p14="http://schemas.microsoft.com/office/powerpoint/2010/main" val="331715321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0" y="1092134"/>
            <a:ext cx="9114513" cy="5216739"/>
          </a:xfrm>
        </p:spPr>
        <p:txBody>
          <a:bodyPr>
            <a:noAutofit/>
          </a:bodyPr>
          <a:lstStyle/>
          <a:p>
            <a:pPr marL="0" indent="0" algn="just">
              <a:buNone/>
            </a:pPr>
            <a:r>
              <a:rPr lang="fr-FR" sz="2200" b="1" dirty="0" err="1">
                <a:solidFill>
                  <a:srgbClr val="0070C0"/>
                </a:solidFill>
              </a:rPr>
              <a:t>Odds</a:t>
            </a:r>
            <a:r>
              <a:rPr lang="fr-FR" sz="2200" b="1" dirty="0">
                <a:solidFill>
                  <a:srgbClr val="0070C0"/>
                </a:solidFill>
              </a:rPr>
              <a:t> ratio  (rapport des chances ou risque relatif rapproché)</a:t>
            </a:r>
          </a:p>
          <a:p>
            <a:pPr marL="0" indent="0" algn="just">
              <a:buNone/>
            </a:pPr>
            <a:r>
              <a:rPr lang="fr-FR" sz="1900" dirty="0"/>
              <a:t>Il est définit comme le rapport de cote d’un événement arrivant dans un groupe A d’individus (par exemple, une maladie) avec celle du même événement arrivant dans un groupe B d’individus. Il est beaucoup plus utilisé en épidémiologie. Il est également risque relatif rapproché.</a:t>
            </a:r>
          </a:p>
          <a:p>
            <a:pPr marL="0" indent="0" algn="just">
              <a:buNone/>
            </a:pPr>
            <a:r>
              <a:rPr lang="fr-FR" sz="1900" b="1" dirty="0">
                <a:solidFill>
                  <a:srgbClr val="C00000"/>
                </a:solidFill>
              </a:rPr>
              <a:t>OR &lt; 1 </a:t>
            </a:r>
            <a:r>
              <a:rPr lang="fr-FR" sz="1900" dirty="0"/>
              <a:t>signifie que l’événement est moins fréquent dans le groupe A que dans le groupe B</a:t>
            </a:r>
          </a:p>
          <a:p>
            <a:pPr marL="0" indent="0" algn="just">
              <a:buNone/>
            </a:pPr>
            <a:r>
              <a:rPr lang="fr-FR" sz="1900" b="1" dirty="0">
                <a:solidFill>
                  <a:srgbClr val="C00000"/>
                </a:solidFill>
              </a:rPr>
              <a:t>OR = 1 </a:t>
            </a:r>
            <a:r>
              <a:rPr lang="fr-FR" sz="1900" dirty="0"/>
              <a:t>signifie que l’événement est aussi fréquent dans les deux groupes.</a:t>
            </a:r>
          </a:p>
          <a:p>
            <a:pPr marL="0" indent="0" algn="just">
              <a:buNone/>
            </a:pPr>
            <a:r>
              <a:rPr lang="fr-FR" sz="1900" b="1" dirty="0">
                <a:solidFill>
                  <a:srgbClr val="C00000"/>
                </a:solidFill>
              </a:rPr>
              <a:t>OR &gt; 1 </a:t>
            </a:r>
            <a:r>
              <a:rPr lang="fr-FR" sz="1900" dirty="0"/>
              <a:t>signifie que l’événement est plus fréquent dans le groupe A que dans le groupe B. </a:t>
            </a:r>
          </a:p>
          <a:p>
            <a:pPr marL="0" indent="0" algn="just">
              <a:buNone/>
            </a:pPr>
            <a:r>
              <a:rPr lang="fr-FR" sz="1900" b="1" dirty="0">
                <a:solidFill>
                  <a:srgbClr val="C00000"/>
                </a:solidFill>
              </a:rPr>
              <a:t>Exercice pratique : </a:t>
            </a:r>
          </a:p>
          <a:p>
            <a:pPr marL="0" indent="0" algn="just">
              <a:buNone/>
            </a:pPr>
            <a:endParaRPr lang="fr-FR" sz="2200" b="1" dirty="0">
              <a:solidFill>
                <a:srgbClr val="C0000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2276879" y="716478"/>
            <a:ext cx="5135252"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a:t>3. Mise en œuvre du test de Khi2</a:t>
            </a:r>
            <a:endParaRPr lang="fr-FR" sz="2400" dirty="0"/>
          </a:p>
        </p:txBody>
      </p:sp>
      <p:graphicFrame>
        <p:nvGraphicFramePr>
          <p:cNvPr id="6" name="Tableau 5">
            <a:extLst>
              <a:ext uri="{FF2B5EF4-FFF2-40B4-BE49-F238E27FC236}">
                <a16:creationId xmlns:a16="http://schemas.microsoft.com/office/drawing/2014/main" id="{2BC6DF36-218E-8A9A-8297-8A03F2458BFB}"/>
              </a:ext>
            </a:extLst>
          </p:cNvPr>
          <p:cNvGraphicFramePr>
            <a:graphicFrameLocks noGrp="1"/>
          </p:cNvGraphicFramePr>
          <p:nvPr>
            <p:extLst>
              <p:ext uri="{D42A27DB-BD31-4B8C-83A1-F6EECF244321}">
                <p14:modId xmlns:p14="http://schemas.microsoft.com/office/powerpoint/2010/main" val="2364575688"/>
              </p:ext>
            </p:extLst>
          </p:nvPr>
        </p:nvGraphicFramePr>
        <p:xfrm>
          <a:off x="51839" y="4759473"/>
          <a:ext cx="3775099" cy="1549400"/>
        </p:xfrm>
        <a:graphic>
          <a:graphicData uri="http://schemas.openxmlformats.org/drawingml/2006/table">
            <a:tbl>
              <a:tblPr>
                <a:tableStyleId>{16D9F66E-5EB9-4882-86FB-DCBF35E3C3E4}</a:tableStyleId>
              </a:tblPr>
              <a:tblGrid>
                <a:gridCol w="864096">
                  <a:extLst>
                    <a:ext uri="{9D8B030D-6E8A-4147-A177-3AD203B41FA5}">
                      <a16:colId xmlns:a16="http://schemas.microsoft.com/office/drawing/2014/main" val="3679930118"/>
                    </a:ext>
                  </a:extLst>
                </a:gridCol>
                <a:gridCol w="936104">
                  <a:extLst>
                    <a:ext uri="{9D8B030D-6E8A-4147-A177-3AD203B41FA5}">
                      <a16:colId xmlns:a16="http://schemas.microsoft.com/office/drawing/2014/main" val="15718428"/>
                    </a:ext>
                  </a:extLst>
                </a:gridCol>
                <a:gridCol w="1152128">
                  <a:extLst>
                    <a:ext uri="{9D8B030D-6E8A-4147-A177-3AD203B41FA5}">
                      <a16:colId xmlns:a16="http://schemas.microsoft.com/office/drawing/2014/main" val="1203912393"/>
                    </a:ext>
                  </a:extLst>
                </a:gridCol>
                <a:gridCol w="822771">
                  <a:extLst>
                    <a:ext uri="{9D8B030D-6E8A-4147-A177-3AD203B41FA5}">
                      <a16:colId xmlns:a16="http://schemas.microsoft.com/office/drawing/2014/main" val="4174507558"/>
                    </a:ext>
                  </a:extLst>
                </a:gridCol>
              </a:tblGrid>
              <a:tr h="607122">
                <a:tc>
                  <a:txBody>
                    <a:bodyPr/>
                    <a:lstStyle/>
                    <a:p>
                      <a:pPr algn="l" fontAlgn="ctr"/>
                      <a:r>
                        <a:rPr lang="fr-FR" sz="2000" b="1" u="none" strike="noStrike" dirty="0">
                          <a:effectLst/>
                        </a:rPr>
                        <a:t>Enfant</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Anémie</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Absence d'anémie</a:t>
                      </a:r>
                      <a:endParaRPr lang="fr-FR"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fr-FR" sz="2000" b="1" u="none" strike="noStrike" dirty="0">
                          <a:effectLst/>
                        </a:rPr>
                        <a:t>Total</a:t>
                      </a:r>
                      <a:endParaRPr lang="fr-FR"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51635628"/>
                  </a:ext>
                </a:extLst>
              </a:tr>
              <a:tr h="306691">
                <a:tc>
                  <a:txBody>
                    <a:bodyPr/>
                    <a:lstStyle/>
                    <a:p>
                      <a:pPr algn="l" fontAlgn="ctr"/>
                      <a:r>
                        <a:rPr lang="fr-FR" sz="1800" u="none" strike="noStrike" dirty="0">
                          <a:effectLst/>
                        </a:rPr>
                        <a:t>Garçons</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FR" sz="2000" b="0" i="0" u="none" strike="noStrike">
                          <a:solidFill>
                            <a:srgbClr val="000000"/>
                          </a:solidFill>
                          <a:effectLst/>
                          <a:latin typeface="Calibri" panose="020F0502020204030204" pitchFamily="34" charset="0"/>
                        </a:rPr>
                        <a:t>200</a:t>
                      </a:r>
                    </a:p>
                  </a:txBody>
                  <a:tcPr marL="6350" marR="6350" marT="6350" marB="0" anchor="b"/>
                </a:tc>
                <a:tc>
                  <a:txBody>
                    <a:bodyPr/>
                    <a:lstStyle/>
                    <a:p>
                      <a:pPr algn="ctr" fontAlgn="b"/>
                      <a:r>
                        <a:rPr lang="fr-FR" sz="2000" b="0" i="0" u="none" strike="noStrike">
                          <a:solidFill>
                            <a:srgbClr val="000000"/>
                          </a:solidFill>
                          <a:effectLst/>
                          <a:latin typeface="Calibri" panose="020F0502020204030204" pitchFamily="34" charset="0"/>
                        </a:rPr>
                        <a:t>260</a:t>
                      </a:r>
                    </a:p>
                  </a:txBody>
                  <a:tcPr marL="6350" marR="6350" marT="6350" marB="0" anchor="b"/>
                </a:tc>
                <a:tc>
                  <a:txBody>
                    <a:bodyPr/>
                    <a:lstStyle/>
                    <a:p>
                      <a:pPr algn="ctr" fontAlgn="b"/>
                      <a:r>
                        <a:rPr lang="fr-FR" sz="2000" b="0" i="0" u="none" strike="noStrike" dirty="0">
                          <a:solidFill>
                            <a:srgbClr val="000000"/>
                          </a:solidFill>
                          <a:effectLst/>
                          <a:latin typeface="Calibri" panose="020F0502020204030204" pitchFamily="34" charset="0"/>
                        </a:rPr>
                        <a:t>460</a:t>
                      </a:r>
                    </a:p>
                  </a:txBody>
                  <a:tcPr marL="6350" marR="6350" marT="6350" marB="0" anchor="b"/>
                </a:tc>
                <a:extLst>
                  <a:ext uri="{0D108BD9-81ED-4DB2-BD59-A6C34878D82A}">
                    <a16:rowId xmlns:a16="http://schemas.microsoft.com/office/drawing/2014/main" val="1157037682"/>
                  </a:ext>
                </a:extLst>
              </a:tr>
              <a:tr h="306691">
                <a:tc>
                  <a:txBody>
                    <a:bodyPr/>
                    <a:lstStyle/>
                    <a:p>
                      <a:pPr algn="l" fontAlgn="ctr"/>
                      <a:r>
                        <a:rPr lang="fr-FR" sz="1800" u="none" strike="noStrike" dirty="0">
                          <a:effectLst/>
                        </a:rPr>
                        <a:t>Filles</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FR" sz="2000" b="0" i="0" u="none" strike="noStrike">
                          <a:solidFill>
                            <a:srgbClr val="000000"/>
                          </a:solidFill>
                          <a:effectLst/>
                          <a:latin typeface="Calibri" panose="020F0502020204030204" pitchFamily="34" charset="0"/>
                        </a:rPr>
                        <a:t>80</a:t>
                      </a:r>
                    </a:p>
                  </a:txBody>
                  <a:tcPr marL="6350" marR="6350" marT="6350" marB="0" anchor="b"/>
                </a:tc>
                <a:tc>
                  <a:txBody>
                    <a:bodyPr/>
                    <a:lstStyle/>
                    <a:p>
                      <a:pPr algn="ctr" fontAlgn="b"/>
                      <a:r>
                        <a:rPr lang="fr-FR" sz="2000" b="0" i="0" u="none" strike="noStrike">
                          <a:solidFill>
                            <a:srgbClr val="000000"/>
                          </a:solidFill>
                          <a:effectLst/>
                          <a:latin typeface="Calibri" panose="020F0502020204030204" pitchFamily="34" charset="0"/>
                        </a:rPr>
                        <a:t>210</a:t>
                      </a:r>
                    </a:p>
                  </a:txBody>
                  <a:tcPr marL="6350" marR="6350" marT="6350" marB="0" anchor="b"/>
                </a:tc>
                <a:tc>
                  <a:txBody>
                    <a:bodyPr/>
                    <a:lstStyle/>
                    <a:p>
                      <a:pPr algn="ctr" fontAlgn="b"/>
                      <a:r>
                        <a:rPr lang="fr-FR" sz="2000" b="0" i="0" u="none" strike="noStrike">
                          <a:solidFill>
                            <a:srgbClr val="000000"/>
                          </a:solidFill>
                          <a:effectLst/>
                          <a:latin typeface="Calibri" panose="020F0502020204030204" pitchFamily="34" charset="0"/>
                        </a:rPr>
                        <a:t>290</a:t>
                      </a:r>
                    </a:p>
                  </a:txBody>
                  <a:tcPr marL="6350" marR="6350" marT="6350" marB="0" anchor="b"/>
                </a:tc>
                <a:extLst>
                  <a:ext uri="{0D108BD9-81ED-4DB2-BD59-A6C34878D82A}">
                    <a16:rowId xmlns:a16="http://schemas.microsoft.com/office/drawing/2014/main" val="1676810549"/>
                  </a:ext>
                </a:extLst>
              </a:tr>
              <a:tr h="306691">
                <a:tc>
                  <a:txBody>
                    <a:bodyPr/>
                    <a:lstStyle/>
                    <a:p>
                      <a:pPr algn="l" fontAlgn="ctr"/>
                      <a:r>
                        <a:rPr lang="fr-FR" sz="1800" u="none" strike="noStrike" dirty="0">
                          <a:effectLst/>
                        </a:rPr>
                        <a:t>Total</a:t>
                      </a:r>
                      <a:endParaRPr lang="fr-FR"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FR" sz="2000" b="0" i="0" u="none" strike="noStrike" dirty="0">
                          <a:solidFill>
                            <a:srgbClr val="000000"/>
                          </a:solidFill>
                          <a:effectLst/>
                          <a:latin typeface="Calibri" panose="020F0502020204030204" pitchFamily="34" charset="0"/>
                        </a:rPr>
                        <a:t>280</a:t>
                      </a:r>
                    </a:p>
                  </a:txBody>
                  <a:tcPr marL="6350" marR="6350" marT="6350" marB="0" anchor="b"/>
                </a:tc>
                <a:tc>
                  <a:txBody>
                    <a:bodyPr/>
                    <a:lstStyle/>
                    <a:p>
                      <a:pPr algn="ctr" fontAlgn="b"/>
                      <a:r>
                        <a:rPr lang="fr-FR" sz="2000" b="0" i="0" u="none" strike="noStrike">
                          <a:solidFill>
                            <a:srgbClr val="000000"/>
                          </a:solidFill>
                          <a:effectLst/>
                          <a:latin typeface="Calibri" panose="020F0502020204030204" pitchFamily="34" charset="0"/>
                        </a:rPr>
                        <a:t>470</a:t>
                      </a:r>
                    </a:p>
                  </a:txBody>
                  <a:tcPr marL="6350" marR="6350" marT="6350" marB="0" anchor="b"/>
                </a:tc>
                <a:tc>
                  <a:txBody>
                    <a:bodyPr/>
                    <a:lstStyle/>
                    <a:p>
                      <a:pPr algn="ctr" fontAlgn="b"/>
                      <a:r>
                        <a:rPr lang="fr-FR" sz="2000" b="0" i="0" u="none" strike="noStrike" dirty="0">
                          <a:solidFill>
                            <a:srgbClr val="000000"/>
                          </a:solidFill>
                          <a:effectLst/>
                          <a:latin typeface="Calibri" panose="020F0502020204030204" pitchFamily="34" charset="0"/>
                        </a:rPr>
                        <a:t>750</a:t>
                      </a:r>
                    </a:p>
                  </a:txBody>
                  <a:tcPr marL="6350" marR="6350" marT="6350" marB="0" anchor="b"/>
                </a:tc>
                <a:extLst>
                  <a:ext uri="{0D108BD9-81ED-4DB2-BD59-A6C34878D82A}">
                    <a16:rowId xmlns:a16="http://schemas.microsoft.com/office/drawing/2014/main" val="1213790665"/>
                  </a:ext>
                </a:extLst>
              </a:tr>
            </a:tbl>
          </a:graphicData>
        </a:graphic>
      </p:graphicFrame>
      <p:sp>
        <p:nvSpPr>
          <p:cNvPr id="7" name="ZoneTexte 6">
            <a:extLst>
              <a:ext uri="{FF2B5EF4-FFF2-40B4-BE49-F238E27FC236}">
                <a16:creationId xmlns:a16="http://schemas.microsoft.com/office/drawing/2014/main" id="{2629FA28-50E6-710B-E47D-C2B871CC9099}"/>
              </a:ext>
            </a:extLst>
          </p:cNvPr>
          <p:cNvSpPr txBox="1"/>
          <p:nvPr/>
        </p:nvSpPr>
        <p:spPr>
          <a:xfrm>
            <a:off x="3878777" y="4050575"/>
            <a:ext cx="5287575" cy="2308324"/>
          </a:xfrm>
          <a:prstGeom prst="rect">
            <a:avLst/>
          </a:prstGeom>
          <a:noFill/>
        </p:spPr>
        <p:txBody>
          <a:bodyPr wrap="square" rtlCol="0">
            <a:spAutoFit/>
          </a:bodyPr>
          <a:lstStyle/>
          <a:p>
            <a:r>
              <a:rPr lang="fr-FR" dirty="0"/>
              <a:t>P1=[A/A+B]</a:t>
            </a:r>
          </a:p>
          <a:p>
            <a:r>
              <a:rPr lang="fr-FR" dirty="0"/>
              <a:t>P2=[C/C+D]</a:t>
            </a:r>
          </a:p>
          <a:p>
            <a:r>
              <a:rPr lang="fr-FR" sz="1800" dirty="0"/>
              <a:t>OR = [P1/1-P1] / [P2/1-P2]</a:t>
            </a:r>
          </a:p>
          <a:p>
            <a:r>
              <a:rPr lang="fr-FR" dirty="0"/>
              <a:t>P1=0,43</a:t>
            </a:r>
          </a:p>
          <a:p>
            <a:r>
              <a:rPr lang="fr-FR" sz="1800" dirty="0"/>
              <a:t>P2=0,28</a:t>
            </a:r>
          </a:p>
          <a:p>
            <a:r>
              <a:rPr lang="fr-FR" dirty="0"/>
              <a:t>OR=2,02</a:t>
            </a:r>
          </a:p>
          <a:p>
            <a:r>
              <a:rPr lang="fr-FR" sz="1800" b="1" dirty="0">
                <a:solidFill>
                  <a:srgbClr val="C00000"/>
                </a:solidFill>
              </a:rPr>
              <a:t>Conclusion</a:t>
            </a:r>
            <a:r>
              <a:rPr lang="fr-FR" sz="1800" b="1" dirty="0">
                <a:solidFill>
                  <a:schemeClr val="accent1"/>
                </a:solidFill>
              </a:rPr>
              <a:t> : les garç</a:t>
            </a:r>
            <a:r>
              <a:rPr lang="fr-FR" b="1" dirty="0">
                <a:solidFill>
                  <a:schemeClr val="accent1"/>
                </a:solidFill>
              </a:rPr>
              <a:t>ons courent 2,02 fois plus de risque d’avoir l’anémie que les filles </a:t>
            </a:r>
            <a:endParaRPr lang="fr-FR" sz="1800" b="1" dirty="0">
              <a:solidFill>
                <a:schemeClr val="accent1"/>
              </a:solidFill>
            </a:endParaRPr>
          </a:p>
        </p:txBody>
      </p:sp>
    </p:spTree>
    <p:extLst>
      <p:ext uri="{BB962C8B-B14F-4D97-AF65-F5344CB8AC3E}">
        <p14:creationId xmlns:p14="http://schemas.microsoft.com/office/powerpoint/2010/main" val="124176965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55979"/>
            <a:ext cx="6670410" cy="686812"/>
          </a:xfrm>
        </p:spPr>
        <p:txBody>
          <a:bodyPr>
            <a:noAutofit/>
          </a:bodyPr>
          <a:lstStyle/>
          <a:p>
            <a:pPr marL="88900" defTabSz="363538">
              <a:spcBef>
                <a:spcPts val="300"/>
              </a:spcBef>
              <a:spcAft>
                <a:spcPts val="300"/>
              </a:spcAft>
            </a:pPr>
            <a:br>
              <a:rPr lang="fr-FR" sz="2400" dirty="0"/>
            </a:br>
            <a:br>
              <a:rPr lang="fr-FR" sz="2400" dirty="0"/>
            </a:br>
            <a:endParaRPr lang="fr-FR" sz="2400" dirty="0"/>
          </a:p>
        </p:txBody>
      </p:sp>
      <p:sp>
        <p:nvSpPr>
          <p:cNvPr id="3" name="Content Placeholder 2"/>
          <p:cNvSpPr>
            <a:spLocks noGrp="1"/>
          </p:cNvSpPr>
          <p:nvPr>
            <p:ph idx="1"/>
          </p:nvPr>
        </p:nvSpPr>
        <p:spPr>
          <a:xfrm>
            <a:off x="0" y="1092134"/>
            <a:ext cx="9114513" cy="5216739"/>
          </a:xfrm>
        </p:spPr>
        <p:txBody>
          <a:bodyPr>
            <a:noAutofit/>
          </a:bodyPr>
          <a:lstStyle/>
          <a:p>
            <a:pPr marL="0" indent="0" algn="just">
              <a:buNone/>
            </a:pPr>
            <a:r>
              <a:rPr lang="fr-FR" sz="2200" b="1" dirty="0" err="1">
                <a:solidFill>
                  <a:srgbClr val="0070C0"/>
                </a:solidFill>
              </a:rPr>
              <a:t>Odds</a:t>
            </a:r>
            <a:r>
              <a:rPr lang="fr-FR" sz="2200" b="1" dirty="0">
                <a:solidFill>
                  <a:srgbClr val="0070C0"/>
                </a:solidFill>
              </a:rPr>
              <a:t> ratio  (rapport des chances ou risque relatif rapproché)</a:t>
            </a:r>
          </a:p>
          <a:p>
            <a:pPr marL="0" indent="0" algn="just">
              <a:buNone/>
            </a:pPr>
            <a:r>
              <a:rPr lang="fr-FR" sz="2400" b="1" dirty="0">
                <a:solidFill>
                  <a:srgbClr val="C00000"/>
                </a:solidFill>
              </a:rPr>
              <a:t>Démarche sur SPSS : </a:t>
            </a:r>
          </a:p>
          <a:p>
            <a:pPr marL="0" indent="0" algn="just">
              <a:buNone/>
            </a:pPr>
            <a:r>
              <a:rPr lang="fr-FR" sz="1900" b="1" dirty="0">
                <a:solidFill>
                  <a:schemeClr val="accent1"/>
                </a:solidFill>
              </a:rPr>
              <a:t>Le nombre de facteurs de chaque variable ne doit pas dépasser deux (2)</a:t>
            </a:r>
          </a:p>
          <a:p>
            <a:pPr marL="0" indent="0">
              <a:buNone/>
            </a:pPr>
            <a:r>
              <a:rPr lang="fr-FR" sz="2000" b="1" i="1" u="sng" dirty="0"/>
              <a:t>Etape1</a:t>
            </a:r>
            <a:r>
              <a:rPr lang="fr-FR" sz="2000" b="1" i="1" dirty="0"/>
              <a:t>: </a:t>
            </a:r>
            <a:r>
              <a:rPr lang="fr-FR" sz="2000" dirty="0"/>
              <a:t>choisir le menu </a:t>
            </a:r>
            <a:r>
              <a:rPr lang="fr-FR" sz="2000" dirty="0">
                <a:solidFill>
                  <a:srgbClr val="00B050"/>
                </a:solidFill>
              </a:rPr>
              <a:t>Analyse &gt; Statistiques Descriptives &gt; Tableaux Croisés</a:t>
            </a:r>
            <a:r>
              <a:rPr lang="fr-FR" sz="2000" dirty="0"/>
              <a:t>.</a:t>
            </a:r>
          </a:p>
          <a:p>
            <a:pPr marL="0" indent="0" algn="just">
              <a:buNone/>
            </a:pPr>
            <a:r>
              <a:rPr lang="fr-FR" sz="2000" b="1" i="1" u="sng" dirty="0"/>
              <a:t>Etape2</a:t>
            </a:r>
            <a:r>
              <a:rPr lang="fr-FR" sz="2000" b="1" i="1" dirty="0"/>
              <a:t>: </a:t>
            </a:r>
            <a:r>
              <a:rPr lang="fr-FR" sz="2000" dirty="0"/>
              <a:t>Au moyen des flèches choisir votre </a:t>
            </a:r>
            <a:r>
              <a:rPr lang="fr-FR" sz="2000" dirty="0">
                <a:solidFill>
                  <a:srgbClr val="00B050"/>
                </a:solidFill>
              </a:rPr>
              <a:t>Ligne (la variable indépendante)</a:t>
            </a:r>
            <a:r>
              <a:rPr lang="fr-FR" sz="2000" dirty="0"/>
              <a:t> ensuite votre </a:t>
            </a:r>
            <a:r>
              <a:rPr lang="fr-FR" sz="2000" dirty="0">
                <a:solidFill>
                  <a:srgbClr val="00B050"/>
                </a:solidFill>
              </a:rPr>
              <a:t>Colonne (la variable dépendante)</a:t>
            </a:r>
          </a:p>
          <a:p>
            <a:pPr marL="0" indent="0" algn="just">
              <a:buNone/>
            </a:pPr>
            <a:r>
              <a:rPr lang="fr-FR" sz="2000" b="1" i="1" u="sng" dirty="0"/>
              <a:t>Etape3 </a:t>
            </a:r>
            <a:r>
              <a:rPr lang="fr-FR" sz="2000" b="1" i="1" dirty="0"/>
              <a:t>: </a:t>
            </a:r>
            <a:r>
              <a:rPr lang="fr-FR" sz="2000" dirty="0"/>
              <a:t>cliquez sur statistique puis cochez </a:t>
            </a:r>
            <a:r>
              <a:rPr lang="fr-FR" sz="2000" dirty="0">
                <a:solidFill>
                  <a:srgbClr val="00B050"/>
                </a:solidFill>
              </a:rPr>
              <a:t>Risque </a:t>
            </a:r>
            <a:r>
              <a:rPr lang="fr-FR" sz="2000" dirty="0"/>
              <a:t>&gt; cliquez sur </a:t>
            </a:r>
            <a:r>
              <a:rPr lang="fr-FR" sz="2000" b="1" dirty="0"/>
              <a:t>Poursuivre et </a:t>
            </a:r>
            <a:r>
              <a:rPr lang="fr-FR" sz="2000" b="1" dirty="0">
                <a:solidFill>
                  <a:srgbClr val="00B050"/>
                </a:solidFill>
              </a:rPr>
              <a:t>OK</a:t>
            </a:r>
            <a:r>
              <a:rPr lang="fr-FR" sz="2000" dirty="0"/>
              <a:t> </a:t>
            </a:r>
            <a:endParaRPr lang="fr-FR" sz="2000" dirty="0">
              <a:solidFill>
                <a:schemeClr val="accent6">
                  <a:lumMod val="50000"/>
                </a:schemeClr>
              </a:solidFill>
            </a:endParaRPr>
          </a:p>
          <a:p>
            <a:pPr marL="0" indent="0" algn="just">
              <a:buNone/>
            </a:pPr>
            <a:endParaRPr lang="fr-FR" sz="2200" b="1" dirty="0">
              <a:solidFill>
                <a:srgbClr val="C0000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4" name="Title 1"/>
          <p:cNvSpPr txBox="1">
            <a:spLocks/>
          </p:cNvSpPr>
          <p:nvPr/>
        </p:nvSpPr>
        <p:spPr>
          <a:xfrm>
            <a:off x="2276879" y="716478"/>
            <a:ext cx="5135252" cy="365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cap="none" baseline="0">
                <a:solidFill>
                  <a:schemeClr val="accent4"/>
                </a:solidFill>
                <a:latin typeface="+mj-lt"/>
                <a:ea typeface="+mj-ea"/>
                <a:cs typeface="+mj-cs"/>
              </a:defRPr>
            </a:lvl1pPr>
          </a:lstStyle>
          <a:p>
            <a:pPr marL="88900" defTabSz="363538">
              <a:spcBef>
                <a:spcPts val="300"/>
              </a:spcBef>
              <a:spcAft>
                <a:spcPts val="300"/>
              </a:spcAft>
            </a:pPr>
            <a:r>
              <a:rPr lang="fr-FR" sz="2400"/>
              <a:t>3. Mise en œuvre du test de Khi2</a:t>
            </a:r>
            <a:endParaRPr lang="fr-FR" sz="2400" dirty="0"/>
          </a:p>
        </p:txBody>
      </p:sp>
      <p:pic>
        <p:nvPicPr>
          <p:cNvPr id="5" name="Image 4">
            <a:extLst>
              <a:ext uri="{FF2B5EF4-FFF2-40B4-BE49-F238E27FC236}">
                <a16:creationId xmlns:a16="http://schemas.microsoft.com/office/drawing/2014/main" id="{777EF053-D481-7FDE-9037-95D068996FB5}"/>
              </a:ext>
            </a:extLst>
          </p:cNvPr>
          <p:cNvPicPr>
            <a:picLocks noChangeAspect="1"/>
          </p:cNvPicPr>
          <p:nvPr/>
        </p:nvPicPr>
        <p:blipFill>
          <a:blip r:embed="rId5"/>
          <a:stretch>
            <a:fillRect/>
          </a:stretch>
        </p:blipFill>
        <p:spPr>
          <a:xfrm>
            <a:off x="29487" y="4708578"/>
            <a:ext cx="2639602" cy="1726070"/>
          </a:xfrm>
          <a:prstGeom prst="rect">
            <a:avLst/>
          </a:prstGeom>
        </p:spPr>
      </p:pic>
      <p:grpSp>
        <p:nvGrpSpPr>
          <p:cNvPr id="15" name="Groupe 14">
            <a:extLst>
              <a:ext uri="{FF2B5EF4-FFF2-40B4-BE49-F238E27FC236}">
                <a16:creationId xmlns:a16="http://schemas.microsoft.com/office/drawing/2014/main" id="{6E8FB25C-E4F5-C46E-0FC1-1F7B04E212C0}"/>
              </a:ext>
            </a:extLst>
          </p:cNvPr>
          <p:cNvGrpSpPr/>
          <p:nvPr/>
        </p:nvGrpSpPr>
        <p:grpSpPr>
          <a:xfrm>
            <a:off x="2771800" y="4170989"/>
            <a:ext cx="3843165" cy="2210116"/>
            <a:chOff x="2771800" y="4051073"/>
            <a:chExt cx="3843165" cy="2210116"/>
          </a:xfrm>
        </p:grpSpPr>
        <p:pic>
          <p:nvPicPr>
            <p:cNvPr id="16" name="Image 15">
              <a:extLst>
                <a:ext uri="{FF2B5EF4-FFF2-40B4-BE49-F238E27FC236}">
                  <a16:creationId xmlns:a16="http://schemas.microsoft.com/office/drawing/2014/main" id="{B618D454-2BC6-1C95-CF0A-FC9A9FEED36C}"/>
                </a:ext>
              </a:extLst>
            </p:cNvPr>
            <p:cNvPicPr>
              <a:picLocks noChangeAspect="1"/>
            </p:cNvPicPr>
            <p:nvPr/>
          </p:nvPicPr>
          <p:blipFill>
            <a:blip r:embed="rId6"/>
            <a:stretch>
              <a:fillRect/>
            </a:stretch>
          </p:blipFill>
          <p:spPr>
            <a:xfrm>
              <a:off x="2771800" y="4051073"/>
              <a:ext cx="3798637" cy="2210116"/>
            </a:xfrm>
            <a:prstGeom prst="rect">
              <a:avLst/>
            </a:prstGeom>
          </p:spPr>
        </p:pic>
        <p:sp>
          <p:nvSpPr>
            <p:cNvPr id="17" name="Organigramme : Procédé 16">
              <a:extLst>
                <a:ext uri="{FF2B5EF4-FFF2-40B4-BE49-F238E27FC236}">
                  <a16:creationId xmlns:a16="http://schemas.microsoft.com/office/drawing/2014/main" id="{6EAEC015-8254-213C-BE59-A9E89ABC317C}"/>
                </a:ext>
              </a:extLst>
            </p:cNvPr>
            <p:cNvSpPr/>
            <p:nvPr/>
          </p:nvSpPr>
          <p:spPr>
            <a:xfrm>
              <a:off x="6012160" y="4360500"/>
              <a:ext cx="602805" cy="220628"/>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1" name="Image 20">
            <a:extLst>
              <a:ext uri="{FF2B5EF4-FFF2-40B4-BE49-F238E27FC236}">
                <a16:creationId xmlns:a16="http://schemas.microsoft.com/office/drawing/2014/main" id="{AC4CB748-C565-F54A-A756-D4ED37D4916B}"/>
              </a:ext>
            </a:extLst>
          </p:cNvPr>
          <p:cNvPicPr>
            <a:picLocks noChangeAspect="1"/>
          </p:cNvPicPr>
          <p:nvPr/>
        </p:nvPicPr>
        <p:blipFill>
          <a:blip r:embed="rId7"/>
          <a:stretch>
            <a:fillRect/>
          </a:stretch>
        </p:blipFill>
        <p:spPr>
          <a:xfrm>
            <a:off x="6742251" y="3964634"/>
            <a:ext cx="2200447" cy="2344239"/>
          </a:xfrm>
          <a:prstGeom prst="rect">
            <a:avLst/>
          </a:prstGeom>
        </p:spPr>
      </p:pic>
      <p:sp>
        <p:nvSpPr>
          <p:cNvPr id="22" name="Rectangle 21">
            <a:extLst>
              <a:ext uri="{FF2B5EF4-FFF2-40B4-BE49-F238E27FC236}">
                <a16:creationId xmlns:a16="http://schemas.microsoft.com/office/drawing/2014/main" id="{9B120030-F3E2-2580-030E-7B8CDE59F913}"/>
              </a:ext>
            </a:extLst>
          </p:cNvPr>
          <p:cNvSpPr/>
          <p:nvPr/>
        </p:nvSpPr>
        <p:spPr>
          <a:xfrm>
            <a:off x="8048963" y="5373216"/>
            <a:ext cx="960893" cy="21602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9132176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5" dur="500"/>
                                        <p:tgtEl>
                                          <p:spTgt spid="1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grpSp>
        <p:nvGrpSpPr>
          <p:cNvPr id="7" name="Group 42">
            <a:extLst>
              <a:ext uri="{FF2B5EF4-FFF2-40B4-BE49-F238E27FC236}">
                <a16:creationId xmlns:a16="http://schemas.microsoft.com/office/drawing/2014/main" id="{C59BCD19-87EE-46CD-8251-5A64493344B1}"/>
              </a:ext>
            </a:extLst>
          </p:cNvPr>
          <p:cNvGrpSpPr>
            <a:grpSpLocks/>
          </p:cNvGrpSpPr>
          <p:nvPr/>
        </p:nvGrpSpPr>
        <p:grpSpPr bwMode="auto">
          <a:xfrm>
            <a:off x="8172450" y="6669088"/>
            <a:ext cx="971550" cy="188912"/>
            <a:chOff x="48" y="192"/>
            <a:chExt cx="929" cy="153"/>
          </a:xfrm>
        </p:grpSpPr>
        <p:sp>
          <p:nvSpPr>
            <p:cNvPr id="8" name="AutoShape 41">
              <a:extLst>
                <a:ext uri="{FF2B5EF4-FFF2-40B4-BE49-F238E27FC236}">
                  <a16:creationId xmlns:a16="http://schemas.microsoft.com/office/drawing/2014/main" id="{E5941E02-7291-4671-91C6-B4ED5B8305CE}"/>
                </a:ext>
              </a:extLst>
            </p:cNvPr>
            <p:cNvSpPr>
              <a:spLocks noChangeArrowheads="1"/>
            </p:cNvSpPr>
            <p:nvPr/>
          </p:nvSpPr>
          <p:spPr bwMode="auto">
            <a:xfrm>
              <a:off x="48" y="192"/>
              <a:ext cx="929" cy="153"/>
            </a:xfrm>
            <a:prstGeom prst="actionButtonBlank">
              <a:avLst/>
            </a:prstGeom>
            <a:solidFill>
              <a:srgbClr val="FFFF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grpSp>
          <p:nvGrpSpPr>
            <p:cNvPr id="9" name="Group 40">
              <a:extLst>
                <a:ext uri="{FF2B5EF4-FFF2-40B4-BE49-F238E27FC236}">
                  <a16:creationId xmlns:a16="http://schemas.microsoft.com/office/drawing/2014/main" id="{1175B6BF-4C5D-446C-8101-A7B733C5967A}"/>
                </a:ext>
              </a:extLst>
            </p:cNvPr>
            <p:cNvGrpSpPr>
              <a:grpSpLocks/>
            </p:cNvGrpSpPr>
            <p:nvPr/>
          </p:nvGrpSpPr>
          <p:grpSpPr bwMode="auto">
            <a:xfrm>
              <a:off x="56" y="201"/>
              <a:ext cx="912" cy="135"/>
              <a:chOff x="185" y="195"/>
              <a:chExt cx="914" cy="135"/>
            </a:xfrm>
          </p:grpSpPr>
          <p:sp>
            <p:nvSpPr>
              <p:cNvPr id="10" name="Rectangle 37">
                <a:extLst>
                  <a:ext uri="{FF2B5EF4-FFF2-40B4-BE49-F238E27FC236}">
                    <a16:creationId xmlns:a16="http://schemas.microsoft.com/office/drawing/2014/main" id="{8380AD9E-6C83-4667-A1DF-6569B8D5CD76}"/>
                  </a:ext>
                </a:extLst>
              </p:cNvPr>
              <p:cNvSpPr>
                <a:spLocks noChangeArrowheads="1"/>
              </p:cNvSpPr>
              <p:nvPr/>
            </p:nvSpPr>
            <p:spPr bwMode="auto">
              <a:xfrm>
                <a:off x="185" y="197"/>
                <a:ext cx="914"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pic>
            <p:nvPicPr>
              <p:cNvPr id="11" name="Picture 36" descr="SOFRECO">
                <a:extLst>
                  <a:ext uri="{FF2B5EF4-FFF2-40B4-BE49-F238E27FC236}">
                    <a16:creationId xmlns:a16="http://schemas.microsoft.com/office/drawing/2014/main" id="{D67EAD1B-2C96-4CA4-8316-3F867CEB4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5"/>
                <a:ext cx="90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Forme 2">
            <a:extLst>
              <a:ext uri="{FF2B5EF4-FFF2-40B4-BE49-F238E27FC236}">
                <a16:creationId xmlns:a16="http://schemas.microsoft.com/office/drawing/2014/main"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369617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a:t>
            </a:fld>
            <a:endParaRPr lang="fr-FR"/>
          </a:p>
        </p:txBody>
      </p:sp>
      <p:sp>
        <p:nvSpPr>
          <p:cNvPr id="5" name="ZoneTexte 4"/>
          <p:cNvSpPr txBox="1"/>
          <p:nvPr/>
        </p:nvSpPr>
        <p:spPr>
          <a:xfrm>
            <a:off x="2195735" y="116632"/>
            <a:ext cx="4787677" cy="523220"/>
          </a:xfrm>
          <a:prstGeom prst="rect">
            <a:avLst/>
          </a:prstGeom>
          <a:noFill/>
        </p:spPr>
        <p:txBody>
          <a:bodyPr wrap="square" rtlCol="0">
            <a:spAutoFit/>
          </a:bodyPr>
          <a:lstStyle/>
          <a:p>
            <a:r>
              <a:rPr lang="fr-FR" sz="2800" b="1" dirty="0"/>
              <a:t>PLAN DE LA PRESENTATION</a:t>
            </a:r>
          </a:p>
        </p:txBody>
      </p:sp>
      <p:sp>
        <p:nvSpPr>
          <p:cNvPr id="6" name="ZoneTexte 5"/>
          <p:cNvSpPr txBox="1"/>
          <p:nvPr/>
        </p:nvSpPr>
        <p:spPr>
          <a:xfrm>
            <a:off x="251452" y="1196752"/>
            <a:ext cx="8676242" cy="4741683"/>
          </a:xfrm>
          <a:prstGeom prst="rect">
            <a:avLst/>
          </a:prstGeom>
          <a:noFill/>
        </p:spPr>
        <p:txBody>
          <a:bodyPr wrap="square" rtlCol="0">
            <a:spAutoFit/>
          </a:bodyPr>
          <a:lstStyle/>
          <a:p>
            <a:pPr marL="628650" indent="-539750" algn="just" defTabSz="363538">
              <a:lnSpc>
                <a:spcPct val="150000"/>
              </a:lnSpc>
              <a:spcBef>
                <a:spcPts val="300"/>
              </a:spcBef>
              <a:spcAft>
                <a:spcPts val="300"/>
              </a:spcAft>
              <a:buFont typeface="+mj-lt"/>
              <a:buAutoNum type="arabicPeriod"/>
            </a:pPr>
            <a:r>
              <a:rPr lang="fr-FR" sz="3200" b="1" dirty="0"/>
              <a:t>Principe du test de Khi2</a:t>
            </a:r>
          </a:p>
          <a:p>
            <a:pPr marL="628650" indent="-539750" algn="just" defTabSz="363538">
              <a:lnSpc>
                <a:spcPct val="150000"/>
              </a:lnSpc>
              <a:spcBef>
                <a:spcPts val="300"/>
              </a:spcBef>
              <a:spcAft>
                <a:spcPts val="300"/>
              </a:spcAft>
              <a:buFont typeface="+mj-lt"/>
              <a:buAutoNum type="arabicPeriod"/>
            </a:pPr>
            <a:r>
              <a:rPr lang="fr-CI" sz="3200" b="1" dirty="0"/>
              <a:t>Tableau de contingence</a:t>
            </a:r>
          </a:p>
          <a:p>
            <a:pPr marL="628650" indent="-539750" algn="just" defTabSz="363538">
              <a:lnSpc>
                <a:spcPct val="150000"/>
              </a:lnSpc>
              <a:spcBef>
                <a:spcPts val="300"/>
              </a:spcBef>
              <a:spcAft>
                <a:spcPts val="300"/>
              </a:spcAft>
              <a:buFont typeface="+mj-lt"/>
              <a:buAutoNum type="arabicPeriod"/>
            </a:pPr>
            <a:r>
              <a:rPr lang="fr-CI" sz="3200" b="1" dirty="0"/>
              <a:t>Mise en œuvre du test de Khi2</a:t>
            </a:r>
          </a:p>
          <a:p>
            <a:pPr marL="628650" indent="-539750" algn="just" defTabSz="363538">
              <a:lnSpc>
                <a:spcPct val="150000"/>
              </a:lnSpc>
              <a:spcBef>
                <a:spcPts val="300"/>
              </a:spcBef>
              <a:spcAft>
                <a:spcPts val="300"/>
              </a:spcAft>
              <a:buFont typeface="+mj-lt"/>
              <a:buAutoNum type="arabicPeriod"/>
            </a:pPr>
            <a:r>
              <a:rPr lang="fr-CI" sz="3200" b="1" dirty="0"/>
              <a:t>Force de la relation</a:t>
            </a:r>
          </a:p>
          <a:p>
            <a:pPr marL="628650" indent="-539750" algn="just" defTabSz="363538">
              <a:lnSpc>
                <a:spcPct val="150000"/>
              </a:lnSpc>
              <a:spcBef>
                <a:spcPts val="300"/>
              </a:spcBef>
              <a:spcAft>
                <a:spcPts val="300"/>
              </a:spcAft>
              <a:buFont typeface="+mj-lt"/>
              <a:buAutoNum type="arabicPeriod"/>
            </a:pPr>
            <a:r>
              <a:rPr lang="fr-CI" sz="3200" b="1" dirty="0"/>
              <a:t>Syntaxes SPSS et interprétation des résultats</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85574045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578" y="1292817"/>
            <a:ext cx="8586700" cy="5016055"/>
          </a:xfrm>
        </p:spPr>
        <p:txBody>
          <a:bodyPr>
            <a:noAutofit/>
          </a:bodyPr>
          <a:lstStyle/>
          <a:p>
            <a:pPr algn="just">
              <a:buFont typeface="Wingdings" panose="05000000000000000000" pitchFamily="2" charset="2"/>
              <a:buChar char="v"/>
            </a:pPr>
            <a:r>
              <a:rPr lang="fr-FR" sz="2400" dirty="0"/>
              <a:t>Le test de Khi2 est une analyse bivariée qui consiste à déterminer s’il existe une </a:t>
            </a:r>
            <a:r>
              <a:rPr lang="fr-FR" sz="2400" b="1" dirty="0">
                <a:solidFill>
                  <a:srgbClr val="00B050"/>
                </a:solidFill>
              </a:rPr>
              <a:t>association entre 2 variables qualitatives</a:t>
            </a:r>
            <a:r>
              <a:rPr lang="fr-FR" sz="2400" dirty="0"/>
              <a:t>. </a:t>
            </a:r>
          </a:p>
          <a:p>
            <a:pPr algn="just">
              <a:spcAft>
                <a:spcPts val="600"/>
              </a:spcAft>
              <a:buFont typeface="Wingdings" panose="05000000000000000000" pitchFamily="2" charset="2"/>
              <a:buChar char="v"/>
            </a:pPr>
            <a:r>
              <a:rPr lang="fr-FR" sz="2400" dirty="0"/>
              <a:t>Le Khi2 est une analyse dite non-paramétrique, en d’autres termes, le Khi2 est un test statistique conçu pour déterminer si la différence entre 2 distributions de fréquences est attribuable à l’erreur d’échantillonnage ou est statistiquement significative.</a:t>
            </a:r>
          </a:p>
          <a:p>
            <a:pPr marL="0" indent="0" algn="just">
              <a:buNone/>
            </a:pPr>
            <a:r>
              <a:rPr lang="fr-FR" sz="2400" b="1" dirty="0">
                <a:solidFill>
                  <a:srgbClr val="0070C0"/>
                </a:solidFill>
              </a:rPr>
              <a:t>Questions de recherche</a:t>
            </a:r>
          </a:p>
          <a:p>
            <a:pPr lvl="0" algn="just">
              <a:buFont typeface="Wingdings" panose="05000000000000000000" pitchFamily="2" charset="2"/>
              <a:buChar char="ü"/>
            </a:pPr>
            <a:r>
              <a:rPr lang="fr-FR" sz="2400" dirty="0"/>
              <a:t>Les variables X et Y sont-elles indépendantes ?</a:t>
            </a:r>
          </a:p>
          <a:p>
            <a:pPr lvl="0" algn="just">
              <a:buFont typeface="Wingdings" panose="05000000000000000000" pitchFamily="2" charset="2"/>
              <a:buChar char="ü"/>
            </a:pPr>
            <a:r>
              <a:rPr lang="fr-FR" sz="2400" dirty="0"/>
              <a:t>Existe-t-il un lien entre les variables X et Y ?</a:t>
            </a:r>
          </a:p>
          <a:p>
            <a:pPr algn="just">
              <a:buFont typeface="Wingdings" panose="05000000000000000000" pitchFamily="2" charset="2"/>
              <a:buChar char="ü"/>
            </a:pPr>
            <a:r>
              <a:rPr lang="fr-FR" sz="2400" i="1" dirty="0"/>
              <a:t>X et Y étant des variables qualitatives.</a:t>
            </a:r>
            <a:endParaRPr lang="fr-FR" sz="2400" dirty="0"/>
          </a:p>
          <a:p>
            <a:pPr marL="0" indent="0" algn="just">
              <a:buNone/>
            </a:pPr>
            <a:endParaRPr lang="fr-FR" sz="2400" b="1" dirty="0">
              <a:solidFill>
                <a:srgbClr val="0070C0"/>
              </a:solidFill>
            </a:endParaRPr>
          </a:p>
          <a:p>
            <a:pPr marL="0" indent="0" algn="just">
              <a:buNone/>
            </a:pPr>
            <a:endParaRPr lang="fr-FR" sz="2400" dirty="0"/>
          </a:p>
          <a:p>
            <a:pPr marL="0" indent="0" algn="just">
              <a:buNone/>
            </a:pPr>
            <a:r>
              <a:rPr lang="fr-FR" sz="2400" dirty="0"/>
              <a:t>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3</a:t>
            </a:fld>
            <a:endParaRPr lang="fr-FR"/>
          </a:p>
        </p:txBody>
      </p:sp>
      <p:sp>
        <p:nvSpPr>
          <p:cNvPr id="5" name="Content Placeholder 4"/>
          <p:cNvSpPr>
            <a:spLocks noGrp="1"/>
          </p:cNvSpPr>
          <p:nvPr>
            <p:ph sz="quarter" idx="13"/>
          </p:nvPr>
        </p:nvSpPr>
        <p:spPr>
          <a:xfrm>
            <a:off x="2225186" y="144462"/>
            <a:ext cx="4559484" cy="431800"/>
          </a:xfrm>
        </p:spPr>
        <p:txBody>
          <a:bodyPr/>
          <a:lstStyle/>
          <a:p>
            <a:pPr marL="0" indent="0" algn="just"/>
            <a:r>
              <a:rPr lang="fr-FR" sz="2000" dirty="0"/>
              <a:t>Tableau de contingence-Test de Khi2</a:t>
            </a: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Title 1"/>
          <p:cNvSpPr>
            <a:spLocks noGrp="1"/>
          </p:cNvSpPr>
          <p:nvPr>
            <p:ph type="title"/>
          </p:nvPr>
        </p:nvSpPr>
        <p:spPr>
          <a:xfrm>
            <a:off x="2699792" y="727075"/>
            <a:ext cx="5020112" cy="414930"/>
          </a:xfrm>
        </p:spPr>
        <p:txBody>
          <a:bodyPr>
            <a:noAutofit/>
          </a:bodyPr>
          <a:lstStyle/>
          <a:p>
            <a:pPr marL="88900" defTabSz="363538">
              <a:spcBef>
                <a:spcPts val="300"/>
              </a:spcBef>
              <a:spcAft>
                <a:spcPts val="300"/>
              </a:spcAft>
            </a:pPr>
            <a:r>
              <a:rPr lang="fr-CI" sz="2400" dirty="0"/>
              <a:t>1.</a:t>
            </a:r>
            <a:r>
              <a:rPr lang="fr-FR" sz="2400" dirty="0">
                <a:solidFill>
                  <a:srgbClr val="0070C0"/>
                </a:solidFill>
              </a:rPr>
              <a:t> Principe du test de Khi2 </a:t>
            </a:r>
            <a:endParaRPr lang="fr-FR" sz="2400" dirty="0"/>
          </a:p>
        </p:txBody>
      </p:sp>
    </p:spTree>
    <p:extLst>
      <p:ext uri="{BB962C8B-B14F-4D97-AF65-F5344CB8AC3E}">
        <p14:creationId xmlns:p14="http://schemas.microsoft.com/office/powerpoint/2010/main" val="407534137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3591"/>
            <a:ext cx="9144000" cy="1626169"/>
          </a:xfrm>
        </p:spPr>
        <p:txBody>
          <a:bodyPr>
            <a:noAutofit/>
          </a:bodyPr>
          <a:lstStyle/>
          <a:p>
            <a:pPr marL="0" indent="0" algn="just">
              <a:buNone/>
            </a:pPr>
            <a:r>
              <a:rPr lang="fr-FR" sz="2000" dirty="0"/>
              <a:t>Le test de Khi2 utilise le tableau croisé pour examiner la relation entre deux variables catégorielle.  Les catégories d’une variable apparaissent dans les lignes et celles de l’autre variable apparaissent dans les colonnes. </a:t>
            </a:r>
          </a:p>
          <a:p>
            <a:pPr marL="0" indent="0" algn="just">
              <a:buNone/>
            </a:pPr>
            <a:r>
              <a:rPr lang="fr-FR" sz="2000" dirty="0"/>
              <a:t>Pour faciliter l’interprétation des résultats, il est plus judicieux d’établir les profils lignes ou les profils colonnes.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graphicFrame>
        <p:nvGraphicFramePr>
          <p:cNvPr id="7" name="Tableau 6"/>
          <p:cNvGraphicFramePr>
            <a:graphicFrameLocks noGrp="1"/>
          </p:cNvGraphicFramePr>
          <p:nvPr>
            <p:extLst>
              <p:ext uri="{D42A27DB-BD31-4B8C-83A1-F6EECF244321}">
                <p14:modId xmlns:p14="http://schemas.microsoft.com/office/powerpoint/2010/main" val="1187480395"/>
              </p:ext>
            </p:extLst>
          </p:nvPr>
        </p:nvGraphicFramePr>
        <p:xfrm>
          <a:off x="563003" y="3131021"/>
          <a:ext cx="8136137" cy="3176716"/>
        </p:xfrm>
        <a:graphic>
          <a:graphicData uri="http://schemas.openxmlformats.org/drawingml/2006/table">
            <a:tbl>
              <a:tblPr firstRow="1" firstCol="1" bandRow="1">
                <a:tableStyleId>{5C22544A-7EE6-4342-B048-85BDC9FD1C3A}</a:tableStyleId>
              </a:tblPr>
              <a:tblGrid>
                <a:gridCol w="2069833">
                  <a:extLst>
                    <a:ext uri="{9D8B030D-6E8A-4147-A177-3AD203B41FA5}">
                      <a16:colId xmlns:a16="http://schemas.microsoft.com/office/drawing/2014/main" val="20000"/>
                    </a:ext>
                  </a:extLst>
                </a:gridCol>
                <a:gridCol w="1072343">
                  <a:extLst>
                    <a:ext uri="{9D8B030D-6E8A-4147-A177-3AD203B41FA5}">
                      <a16:colId xmlns:a16="http://schemas.microsoft.com/office/drawing/2014/main" val="20001"/>
                    </a:ext>
                  </a:extLst>
                </a:gridCol>
                <a:gridCol w="907993">
                  <a:extLst>
                    <a:ext uri="{9D8B030D-6E8A-4147-A177-3AD203B41FA5}">
                      <a16:colId xmlns:a16="http://schemas.microsoft.com/office/drawing/2014/main" val="20002"/>
                    </a:ext>
                  </a:extLst>
                </a:gridCol>
                <a:gridCol w="945419">
                  <a:extLst>
                    <a:ext uri="{9D8B030D-6E8A-4147-A177-3AD203B41FA5}">
                      <a16:colId xmlns:a16="http://schemas.microsoft.com/office/drawing/2014/main" val="20003"/>
                    </a:ext>
                  </a:extLst>
                </a:gridCol>
                <a:gridCol w="982845">
                  <a:extLst>
                    <a:ext uri="{9D8B030D-6E8A-4147-A177-3AD203B41FA5}">
                      <a16:colId xmlns:a16="http://schemas.microsoft.com/office/drawing/2014/main" val="20004"/>
                    </a:ext>
                  </a:extLst>
                </a:gridCol>
                <a:gridCol w="921011">
                  <a:extLst>
                    <a:ext uri="{9D8B030D-6E8A-4147-A177-3AD203B41FA5}">
                      <a16:colId xmlns:a16="http://schemas.microsoft.com/office/drawing/2014/main" val="20005"/>
                    </a:ext>
                  </a:extLst>
                </a:gridCol>
                <a:gridCol w="1236693">
                  <a:extLst>
                    <a:ext uri="{9D8B030D-6E8A-4147-A177-3AD203B41FA5}">
                      <a16:colId xmlns:a16="http://schemas.microsoft.com/office/drawing/2014/main" val="20006"/>
                    </a:ext>
                  </a:extLst>
                </a:gridCol>
              </a:tblGrid>
              <a:tr h="655094">
                <a:tc>
                  <a:txBody>
                    <a:bodyPr/>
                    <a:lstStyle/>
                    <a:p>
                      <a:pPr algn="ctr">
                        <a:lnSpc>
                          <a:spcPct val="107000"/>
                        </a:lnSpc>
                        <a:spcAft>
                          <a:spcPts val="0"/>
                        </a:spcAft>
                      </a:pPr>
                      <a:r>
                        <a:rPr lang="fr-FR" sz="1800" dirty="0">
                          <a:effectLst/>
                        </a:rPr>
                        <a:t>                       Y</a:t>
                      </a:r>
                    </a:p>
                    <a:p>
                      <a:pPr algn="ctr">
                        <a:lnSpc>
                          <a:spcPct val="107000"/>
                        </a:lnSpc>
                        <a:spcAft>
                          <a:spcPts val="0"/>
                        </a:spcAft>
                      </a:pPr>
                      <a:r>
                        <a:rPr lang="fr-FR" sz="1800" dirty="0">
                          <a:effectLst/>
                        </a:rPr>
                        <a:t>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Y1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Y2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Yj</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Yp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541574">
                <a:tc>
                  <a:txBody>
                    <a:bodyPr/>
                    <a:lstStyle/>
                    <a:p>
                      <a:pPr algn="ctr">
                        <a:lnSpc>
                          <a:spcPct val="107000"/>
                        </a:lnSpc>
                        <a:spcAft>
                          <a:spcPts val="0"/>
                        </a:spcAft>
                      </a:pPr>
                      <a:r>
                        <a:rPr lang="fr-FR" sz="1800">
                          <a:effectLst/>
                        </a:rPr>
                        <a:t>X1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330008">
                <a:tc>
                  <a:txBody>
                    <a:bodyPr/>
                    <a:lstStyle/>
                    <a:p>
                      <a:pPr algn="ctr">
                        <a:lnSpc>
                          <a:spcPct val="107000"/>
                        </a:lnSpc>
                        <a:spcAft>
                          <a:spcPts val="0"/>
                        </a:spcAft>
                      </a:pPr>
                      <a:r>
                        <a:rPr lang="fr-FR" sz="1800">
                          <a:effectLst/>
                        </a:rPr>
                        <a:t>X2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330008">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330008">
                <a:tc>
                  <a:txBody>
                    <a:bodyPr/>
                    <a:lstStyle/>
                    <a:p>
                      <a:pPr algn="ctr">
                        <a:lnSpc>
                          <a:spcPct val="107000"/>
                        </a:lnSpc>
                        <a:spcAft>
                          <a:spcPts val="0"/>
                        </a:spcAft>
                      </a:pPr>
                      <a:r>
                        <a:rPr lang="fr-FR" sz="1800">
                          <a:effectLst/>
                        </a:rPr>
                        <a:t>Xi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r h="330008">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330008">
                <a:tc>
                  <a:txBody>
                    <a:bodyPr/>
                    <a:lstStyle/>
                    <a:p>
                      <a:pPr algn="ctr">
                        <a:lnSpc>
                          <a:spcPct val="107000"/>
                        </a:lnSpc>
                        <a:spcAft>
                          <a:spcPts val="0"/>
                        </a:spcAft>
                      </a:pPr>
                      <a:r>
                        <a:rPr lang="fr-FR" sz="1800">
                          <a:effectLst/>
                        </a:rPr>
                        <a:t>Xk</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Nk</a:t>
                      </a:r>
                      <a:r>
                        <a:rPr lang="fr-FR" sz="1800" dirty="0">
                          <a:effectLst/>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6"/>
                  </a:ext>
                </a:extLst>
              </a:tr>
              <a:tr h="330008">
                <a:tc>
                  <a:txBody>
                    <a:bodyPr/>
                    <a:lstStyle/>
                    <a:p>
                      <a:pPr algn="ctr">
                        <a:lnSpc>
                          <a:spcPct val="107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7"/>
                  </a:ext>
                </a:extLst>
              </a:tr>
            </a:tbl>
          </a:graphicData>
        </a:graphic>
      </p:graphicFrame>
      <p:sp>
        <p:nvSpPr>
          <p:cNvPr id="16" name="Title 1"/>
          <p:cNvSpPr>
            <a:spLocks noGrp="1"/>
          </p:cNvSpPr>
          <p:nvPr>
            <p:ph type="title"/>
          </p:nvPr>
        </p:nvSpPr>
        <p:spPr>
          <a:xfrm>
            <a:off x="1979315" y="714030"/>
            <a:ext cx="6719825" cy="439561"/>
          </a:xfrm>
        </p:spPr>
        <p:txBody>
          <a:bodyPr>
            <a:noAutofit/>
          </a:bodyPr>
          <a:lstStyle/>
          <a:p>
            <a:pPr marL="88900" defTabSz="363538">
              <a:spcBef>
                <a:spcPts val="300"/>
              </a:spcBef>
              <a:spcAft>
                <a:spcPts val="300"/>
              </a:spcAft>
            </a:pPr>
            <a:r>
              <a:rPr lang="fr-CI" sz="2400" dirty="0"/>
              <a:t>2.</a:t>
            </a:r>
            <a:r>
              <a:rPr lang="fr-FR" sz="2400" dirty="0">
                <a:solidFill>
                  <a:srgbClr val="0070C0"/>
                </a:solidFill>
              </a:rPr>
              <a:t> Tableau de contingence ou tableau croisé</a:t>
            </a:r>
            <a:endParaRPr lang="fr-FR" sz="2400" dirty="0"/>
          </a:p>
        </p:txBody>
      </p:sp>
    </p:spTree>
    <p:extLst>
      <p:ext uri="{BB962C8B-B14F-4D97-AF65-F5344CB8AC3E}">
        <p14:creationId xmlns:p14="http://schemas.microsoft.com/office/powerpoint/2010/main" val="407534137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5991"/>
            <a:ext cx="9144000" cy="2353009"/>
          </a:xfrm>
        </p:spPr>
        <p:txBody>
          <a:bodyPr>
            <a:noAutofit/>
          </a:bodyPr>
          <a:lstStyle/>
          <a:p>
            <a:pPr marL="0" indent="0" algn="just">
              <a:buNone/>
            </a:pPr>
            <a:r>
              <a:rPr lang="fr-FR" b="1" dirty="0">
                <a:solidFill>
                  <a:srgbClr val="002060"/>
                </a:solidFill>
              </a:rPr>
              <a:t>Profil ligne (théorie) :</a:t>
            </a:r>
          </a:p>
          <a:p>
            <a:pPr marL="0" indent="0" algn="just">
              <a:buNone/>
            </a:pPr>
            <a:r>
              <a:rPr lang="fr-FR" sz="2000" dirty="0"/>
              <a:t>Il permet d’évaluer le pourcentage que représente chaque modalité de la variable en colonne par rapport au total de chaque modalité de la variable en ligne. Si par exemple le sexe est en ligne et la prévalence de l’anémie est en colonne. Le profil ligne donne pour l’ensemble des enfants de sexe masculin le pourcentage de ceux qui présentent l’anémie et le pourcentage de ceux qui ne présentent pas l’anémie. Il fera de même pour les enfants de sexe féminin.</a:t>
            </a:r>
          </a:p>
        </p:txBody>
      </p:sp>
      <p:sp>
        <p:nvSpPr>
          <p:cNvPr id="4" name="Slide Number Placeholder 3"/>
          <p:cNvSpPr>
            <a:spLocks noGrp="1"/>
          </p:cNvSpPr>
          <p:nvPr>
            <p:ph type="sldNum" sz="quarter" idx="12"/>
          </p:nvPr>
        </p:nvSpPr>
        <p:spPr/>
        <p:txBody>
          <a:bodyPr/>
          <a:lstStyle/>
          <a:p>
            <a:fld id="{02C702AE-1502-43AE-8DBA-2BCAD3408EF2}" type="slidenum">
              <a:rPr lang="fr-FR" smtClean="0"/>
              <a:pPr/>
              <a:t>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graphicFrame>
        <p:nvGraphicFramePr>
          <p:cNvPr id="7" name="Tableau 6"/>
          <p:cNvGraphicFramePr>
            <a:graphicFrameLocks noGrp="1"/>
          </p:cNvGraphicFramePr>
          <p:nvPr>
            <p:extLst>
              <p:ext uri="{D42A27DB-BD31-4B8C-83A1-F6EECF244321}">
                <p14:modId xmlns:p14="http://schemas.microsoft.com/office/powerpoint/2010/main" val="646496262"/>
              </p:ext>
            </p:extLst>
          </p:nvPr>
        </p:nvGraphicFramePr>
        <p:xfrm>
          <a:off x="795998" y="3743503"/>
          <a:ext cx="7835899" cy="2668742"/>
        </p:xfrm>
        <a:graphic>
          <a:graphicData uri="http://schemas.openxmlformats.org/drawingml/2006/table">
            <a:tbl>
              <a:tblPr firstRow="1" firstCol="1" bandRow="1">
                <a:tableStyleId>{5C22544A-7EE6-4342-B048-85BDC9FD1C3A}</a:tableStyleId>
              </a:tblPr>
              <a:tblGrid>
                <a:gridCol w="1993452">
                  <a:extLst>
                    <a:ext uri="{9D8B030D-6E8A-4147-A177-3AD203B41FA5}">
                      <a16:colId xmlns:a16="http://schemas.microsoft.com/office/drawing/2014/main" val="20000"/>
                    </a:ext>
                  </a:extLst>
                </a:gridCol>
                <a:gridCol w="1032772">
                  <a:extLst>
                    <a:ext uri="{9D8B030D-6E8A-4147-A177-3AD203B41FA5}">
                      <a16:colId xmlns:a16="http://schemas.microsoft.com/office/drawing/2014/main" val="20001"/>
                    </a:ext>
                  </a:extLst>
                </a:gridCol>
                <a:gridCol w="874486">
                  <a:extLst>
                    <a:ext uri="{9D8B030D-6E8A-4147-A177-3AD203B41FA5}">
                      <a16:colId xmlns:a16="http://schemas.microsoft.com/office/drawing/2014/main" val="20002"/>
                    </a:ext>
                  </a:extLst>
                </a:gridCol>
                <a:gridCol w="910531">
                  <a:extLst>
                    <a:ext uri="{9D8B030D-6E8A-4147-A177-3AD203B41FA5}">
                      <a16:colId xmlns:a16="http://schemas.microsoft.com/office/drawing/2014/main" val="20003"/>
                    </a:ext>
                  </a:extLst>
                </a:gridCol>
                <a:gridCol w="946576">
                  <a:extLst>
                    <a:ext uri="{9D8B030D-6E8A-4147-A177-3AD203B41FA5}">
                      <a16:colId xmlns:a16="http://schemas.microsoft.com/office/drawing/2014/main" val="20004"/>
                    </a:ext>
                  </a:extLst>
                </a:gridCol>
                <a:gridCol w="887025">
                  <a:extLst>
                    <a:ext uri="{9D8B030D-6E8A-4147-A177-3AD203B41FA5}">
                      <a16:colId xmlns:a16="http://schemas.microsoft.com/office/drawing/2014/main" val="20005"/>
                    </a:ext>
                  </a:extLst>
                </a:gridCol>
                <a:gridCol w="1191057">
                  <a:extLst>
                    <a:ext uri="{9D8B030D-6E8A-4147-A177-3AD203B41FA5}">
                      <a16:colId xmlns:a16="http://schemas.microsoft.com/office/drawing/2014/main" val="20006"/>
                    </a:ext>
                  </a:extLst>
                </a:gridCol>
              </a:tblGrid>
              <a:tr h="533961">
                <a:tc>
                  <a:txBody>
                    <a:bodyPr/>
                    <a:lstStyle/>
                    <a:p>
                      <a:pPr algn="ctr">
                        <a:lnSpc>
                          <a:spcPct val="107000"/>
                        </a:lnSpc>
                        <a:spcAft>
                          <a:spcPts val="0"/>
                        </a:spcAft>
                      </a:pPr>
                      <a:r>
                        <a:rPr lang="fr-FR" sz="1800" dirty="0">
                          <a:effectLst/>
                        </a:rPr>
                        <a:t>                       Y</a:t>
                      </a:r>
                    </a:p>
                    <a:p>
                      <a:pPr algn="ctr">
                        <a:lnSpc>
                          <a:spcPct val="107000"/>
                        </a:lnSpc>
                        <a:spcAft>
                          <a:spcPts val="0"/>
                        </a:spcAft>
                      </a:pPr>
                      <a:r>
                        <a:rPr lang="fr-FR" sz="1800" dirty="0">
                          <a:effectLst/>
                        </a:rPr>
                        <a:t>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Y1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Y2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Yj</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Yp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356767">
                <a:tc>
                  <a:txBody>
                    <a:bodyPr/>
                    <a:lstStyle/>
                    <a:p>
                      <a:pPr algn="ctr">
                        <a:lnSpc>
                          <a:spcPct val="107000"/>
                        </a:lnSpc>
                        <a:spcAft>
                          <a:spcPts val="0"/>
                        </a:spcAft>
                      </a:pPr>
                      <a:r>
                        <a:rPr lang="fr-FR" sz="1800">
                          <a:effectLst/>
                        </a:rPr>
                        <a:t>X1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N1j</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264621">
                <a:tc>
                  <a:txBody>
                    <a:bodyPr/>
                    <a:lstStyle/>
                    <a:p>
                      <a:pPr algn="ctr">
                        <a:lnSpc>
                          <a:spcPct val="107000"/>
                        </a:lnSpc>
                        <a:spcAft>
                          <a:spcPts val="0"/>
                        </a:spcAft>
                      </a:pPr>
                      <a:r>
                        <a:rPr lang="fr-FR" sz="1800">
                          <a:effectLst/>
                        </a:rPr>
                        <a:t>X2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264621">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264621">
                <a:tc>
                  <a:txBody>
                    <a:bodyPr/>
                    <a:lstStyle/>
                    <a:p>
                      <a:pPr algn="ctr">
                        <a:lnSpc>
                          <a:spcPct val="107000"/>
                        </a:lnSpc>
                        <a:spcAft>
                          <a:spcPts val="0"/>
                        </a:spcAft>
                      </a:pPr>
                      <a:r>
                        <a:rPr lang="fr-FR" sz="1800">
                          <a:effectLst/>
                        </a:rPr>
                        <a:t>Xi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r h="264621">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264621">
                <a:tc>
                  <a:txBody>
                    <a:bodyPr/>
                    <a:lstStyle/>
                    <a:p>
                      <a:pPr algn="ctr">
                        <a:lnSpc>
                          <a:spcPct val="107000"/>
                        </a:lnSpc>
                        <a:spcAft>
                          <a:spcPts val="0"/>
                        </a:spcAft>
                      </a:pPr>
                      <a:r>
                        <a:rPr lang="fr-FR" sz="1800">
                          <a:effectLst/>
                        </a:rPr>
                        <a:t>Xk</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6"/>
                  </a:ext>
                </a:extLst>
              </a:tr>
              <a:tr h="264621">
                <a:tc>
                  <a:txBody>
                    <a:bodyPr/>
                    <a:lstStyle/>
                    <a:p>
                      <a:pPr algn="ctr">
                        <a:lnSpc>
                          <a:spcPct val="107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N.j</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7"/>
                  </a:ext>
                </a:extLst>
              </a:tr>
            </a:tbl>
          </a:graphicData>
        </a:graphic>
      </p:graphicFrame>
      <p:sp>
        <p:nvSpPr>
          <p:cNvPr id="16" name="Title 1"/>
          <p:cNvSpPr>
            <a:spLocks noGrp="1"/>
          </p:cNvSpPr>
          <p:nvPr>
            <p:ph type="title"/>
          </p:nvPr>
        </p:nvSpPr>
        <p:spPr>
          <a:xfrm>
            <a:off x="1979315" y="714030"/>
            <a:ext cx="6719825" cy="439561"/>
          </a:xfrm>
        </p:spPr>
        <p:txBody>
          <a:bodyPr>
            <a:noAutofit/>
          </a:bodyPr>
          <a:lstStyle/>
          <a:p>
            <a:pPr marL="88900" defTabSz="363538">
              <a:spcBef>
                <a:spcPts val="300"/>
              </a:spcBef>
              <a:spcAft>
                <a:spcPts val="300"/>
              </a:spcAft>
            </a:pPr>
            <a:r>
              <a:rPr lang="fr-CI" sz="2400" dirty="0"/>
              <a:t>2.</a:t>
            </a:r>
            <a:r>
              <a:rPr lang="fr-FR" sz="2400" dirty="0">
                <a:solidFill>
                  <a:srgbClr val="0070C0"/>
                </a:solidFill>
              </a:rPr>
              <a:t> Tableau de contingence ou tableau croisé</a:t>
            </a:r>
            <a:endParaRPr lang="fr-FR" sz="2400" dirty="0"/>
          </a:p>
        </p:txBody>
      </p:sp>
    </p:spTree>
    <p:extLst>
      <p:ext uri="{BB962C8B-B14F-4D97-AF65-F5344CB8AC3E}">
        <p14:creationId xmlns:p14="http://schemas.microsoft.com/office/powerpoint/2010/main" val="199827444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5991"/>
            <a:ext cx="9144000" cy="2353009"/>
          </a:xfrm>
        </p:spPr>
        <p:txBody>
          <a:bodyPr>
            <a:noAutofit/>
          </a:bodyPr>
          <a:lstStyle/>
          <a:p>
            <a:pPr marL="0" indent="0" algn="just">
              <a:buNone/>
            </a:pPr>
            <a:r>
              <a:rPr lang="fr-FR" b="1" dirty="0">
                <a:solidFill>
                  <a:srgbClr val="002060"/>
                </a:solidFill>
              </a:rPr>
              <a:t>Profil colonne (théorie) :</a:t>
            </a:r>
          </a:p>
          <a:p>
            <a:pPr marL="0" indent="0" algn="just">
              <a:buNone/>
            </a:pPr>
            <a:r>
              <a:rPr lang="fr-FR" sz="2000" dirty="0"/>
              <a:t>Il permet d’évaluer le pourcentage que représente chaque modalité de la variable en ligne par rapport au total de chaque modalité de la variable en colonne. Si par exemple le sexe est en ligne et la prévalence de l’anémie est en colonne. Le profil colonne donnera pour l’ensemble des enfants ayant l’anémie le pourcentage des filles et le pourcentage des garçons. Il fera de même pour les enfants n’ayant pas l’anémie.</a:t>
            </a:r>
          </a:p>
        </p:txBody>
      </p:sp>
      <p:sp>
        <p:nvSpPr>
          <p:cNvPr id="4" name="Slide Number Placeholder 3"/>
          <p:cNvSpPr>
            <a:spLocks noGrp="1"/>
          </p:cNvSpPr>
          <p:nvPr>
            <p:ph type="sldNum" sz="quarter" idx="12"/>
          </p:nvPr>
        </p:nvSpPr>
        <p:spPr/>
        <p:txBody>
          <a:bodyPr/>
          <a:lstStyle/>
          <a:p>
            <a:fld id="{02C702AE-1502-43AE-8DBA-2BCAD3408EF2}" type="slidenum">
              <a:rPr lang="fr-FR" smtClean="0"/>
              <a:pPr/>
              <a:t>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graphicFrame>
        <p:nvGraphicFramePr>
          <p:cNvPr id="7" name="Tableau 6"/>
          <p:cNvGraphicFramePr>
            <a:graphicFrameLocks noGrp="1"/>
          </p:cNvGraphicFramePr>
          <p:nvPr>
            <p:extLst>
              <p:ext uri="{D42A27DB-BD31-4B8C-83A1-F6EECF244321}">
                <p14:modId xmlns:p14="http://schemas.microsoft.com/office/powerpoint/2010/main" val="2370392260"/>
              </p:ext>
            </p:extLst>
          </p:nvPr>
        </p:nvGraphicFramePr>
        <p:xfrm>
          <a:off x="535952" y="3498344"/>
          <a:ext cx="8072096" cy="2897052"/>
        </p:xfrm>
        <a:graphic>
          <a:graphicData uri="http://schemas.openxmlformats.org/drawingml/2006/table">
            <a:tbl>
              <a:tblPr firstRow="1" firstCol="1" bandRow="1">
                <a:tableStyleId>{5C22544A-7EE6-4342-B048-85BDC9FD1C3A}</a:tableStyleId>
              </a:tblPr>
              <a:tblGrid>
                <a:gridCol w="2053541">
                  <a:extLst>
                    <a:ext uri="{9D8B030D-6E8A-4147-A177-3AD203B41FA5}">
                      <a16:colId xmlns:a16="http://schemas.microsoft.com/office/drawing/2014/main" val="20000"/>
                    </a:ext>
                  </a:extLst>
                </a:gridCol>
                <a:gridCol w="1063902">
                  <a:extLst>
                    <a:ext uri="{9D8B030D-6E8A-4147-A177-3AD203B41FA5}">
                      <a16:colId xmlns:a16="http://schemas.microsoft.com/office/drawing/2014/main" val="20001"/>
                    </a:ext>
                  </a:extLst>
                </a:gridCol>
                <a:gridCol w="900846">
                  <a:extLst>
                    <a:ext uri="{9D8B030D-6E8A-4147-A177-3AD203B41FA5}">
                      <a16:colId xmlns:a16="http://schemas.microsoft.com/office/drawing/2014/main" val="20002"/>
                    </a:ext>
                  </a:extLst>
                </a:gridCol>
                <a:gridCol w="937977">
                  <a:extLst>
                    <a:ext uri="{9D8B030D-6E8A-4147-A177-3AD203B41FA5}">
                      <a16:colId xmlns:a16="http://schemas.microsoft.com/office/drawing/2014/main" val="20003"/>
                    </a:ext>
                  </a:extLst>
                </a:gridCol>
                <a:gridCol w="975109">
                  <a:extLst>
                    <a:ext uri="{9D8B030D-6E8A-4147-A177-3AD203B41FA5}">
                      <a16:colId xmlns:a16="http://schemas.microsoft.com/office/drawing/2014/main" val="20004"/>
                    </a:ext>
                  </a:extLst>
                </a:gridCol>
                <a:gridCol w="913762">
                  <a:extLst>
                    <a:ext uri="{9D8B030D-6E8A-4147-A177-3AD203B41FA5}">
                      <a16:colId xmlns:a16="http://schemas.microsoft.com/office/drawing/2014/main" val="20005"/>
                    </a:ext>
                  </a:extLst>
                </a:gridCol>
                <a:gridCol w="1226959">
                  <a:extLst>
                    <a:ext uri="{9D8B030D-6E8A-4147-A177-3AD203B41FA5}">
                      <a16:colId xmlns:a16="http://schemas.microsoft.com/office/drawing/2014/main" val="20006"/>
                    </a:ext>
                  </a:extLst>
                </a:gridCol>
              </a:tblGrid>
              <a:tr h="599942">
                <a:tc>
                  <a:txBody>
                    <a:bodyPr/>
                    <a:lstStyle/>
                    <a:p>
                      <a:pPr algn="ctr">
                        <a:lnSpc>
                          <a:spcPct val="107000"/>
                        </a:lnSpc>
                        <a:spcAft>
                          <a:spcPts val="0"/>
                        </a:spcAft>
                      </a:pPr>
                      <a:r>
                        <a:rPr lang="fr-FR" sz="1800" dirty="0">
                          <a:effectLst/>
                        </a:rPr>
                        <a:t>                       Y</a:t>
                      </a:r>
                    </a:p>
                    <a:p>
                      <a:pPr algn="ctr">
                        <a:lnSpc>
                          <a:spcPct val="107000"/>
                        </a:lnSpc>
                        <a:spcAft>
                          <a:spcPts val="0"/>
                        </a:spcAft>
                      </a:pPr>
                      <a:r>
                        <a:rPr lang="fr-FR" sz="1800" dirty="0">
                          <a:effectLst/>
                        </a:rPr>
                        <a:t>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Y1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Y2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Yj</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Yp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495980">
                <a:tc>
                  <a:txBody>
                    <a:bodyPr/>
                    <a:lstStyle/>
                    <a:p>
                      <a:pPr algn="ctr">
                        <a:lnSpc>
                          <a:spcPct val="107000"/>
                        </a:lnSpc>
                        <a:spcAft>
                          <a:spcPts val="0"/>
                        </a:spcAft>
                      </a:pPr>
                      <a:r>
                        <a:rPr lang="fr-FR" sz="1800">
                          <a:effectLst/>
                        </a:rPr>
                        <a:t>X1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302225">
                <a:tc>
                  <a:txBody>
                    <a:bodyPr/>
                    <a:lstStyle/>
                    <a:p>
                      <a:pPr algn="ctr">
                        <a:lnSpc>
                          <a:spcPct val="107000"/>
                        </a:lnSpc>
                        <a:spcAft>
                          <a:spcPts val="0"/>
                        </a:spcAft>
                      </a:pPr>
                      <a:r>
                        <a:rPr lang="fr-FR" sz="1800">
                          <a:effectLst/>
                        </a:rPr>
                        <a:t>X2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N21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N22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N2j</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N1p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302225">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302225">
                <a:tc>
                  <a:txBody>
                    <a:bodyPr/>
                    <a:lstStyle/>
                    <a:p>
                      <a:pPr algn="ctr">
                        <a:lnSpc>
                          <a:spcPct val="107000"/>
                        </a:lnSpc>
                        <a:spcAft>
                          <a:spcPts val="0"/>
                        </a:spcAft>
                      </a:pPr>
                      <a:r>
                        <a:rPr lang="fr-FR" sz="1800">
                          <a:effectLst/>
                        </a:rPr>
                        <a:t>Xi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Ni1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Nip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Ni.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r h="302225">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302225">
                <a:tc>
                  <a:txBody>
                    <a:bodyPr/>
                    <a:lstStyle/>
                    <a:p>
                      <a:pPr algn="ctr">
                        <a:lnSpc>
                          <a:spcPct val="107000"/>
                        </a:lnSpc>
                        <a:spcAft>
                          <a:spcPts val="0"/>
                        </a:spcAft>
                      </a:pPr>
                      <a:r>
                        <a:rPr lang="fr-FR" sz="1800">
                          <a:effectLst/>
                        </a:rPr>
                        <a:t>Xk</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Nkj</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a:effectLst/>
                        </a:rPr>
                        <a:t>Nkp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err="1">
                          <a:effectLst/>
                        </a:rPr>
                        <a:t>Nk</a:t>
                      </a:r>
                      <a:r>
                        <a:rPr lang="fr-FR" sz="1800" dirty="0">
                          <a:effectLst/>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6"/>
                  </a:ext>
                </a:extLst>
              </a:tr>
              <a:tr h="203929">
                <a:tc>
                  <a:txBody>
                    <a:bodyPr/>
                    <a:lstStyle/>
                    <a:p>
                      <a:pPr algn="ctr">
                        <a:lnSpc>
                          <a:spcPct val="107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800" dirty="0">
                          <a:effectLst/>
                        </a:rPr>
                        <a:t>100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7"/>
                  </a:ext>
                </a:extLst>
              </a:tr>
            </a:tbl>
          </a:graphicData>
        </a:graphic>
      </p:graphicFrame>
      <p:sp>
        <p:nvSpPr>
          <p:cNvPr id="16" name="Title 1"/>
          <p:cNvSpPr>
            <a:spLocks noGrp="1"/>
          </p:cNvSpPr>
          <p:nvPr>
            <p:ph type="title"/>
          </p:nvPr>
        </p:nvSpPr>
        <p:spPr>
          <a:xfrm>
            <a:off x="1979315" y="714030"/>
            <a:ext cx="6719825" cy="439561"/>
          </a:xfrm>
        </p:spPr>
        <p:txBody>
          <a:bodyPr>
            <a:noAutofit/>
          </a:bodyPr>
          <a:lstStyle/>
          <a:p>
            <a:pPr marL="88900" defTabSz="363538">
              <a:spcBef>
                <a:spcPts val="300"/>
              </a:spcBef>
              <a:spcAft>
                <a:spcPts val="300"/>
              </a:spcAft>
            </a:pPr>
            <a:r>
              <a:rPr lang="fr-CI" sz="2400" dirty="0"/>
              <a:t>2.</a:t>
            </a:r>
            <a:r>
              <a:rPr lang="fr-FR" sz="2400" dirty="0">
                <a:solidFill>
                  <a:srgbClr val="0070C0"/>
                </a:solidFill>
              </a:rPr>
              <a:t> Tableau de contingence ou tableau croisé</a:t>
            </a:r>
            <a:endParaRPr lang="fr-FR" sz="2400" dirty="0"/>
          </a:p>
        </p:txBody>
      </p:sp>
    </p:spTree>
    <p:extLst>
      <p:ext uri="{BB962C8B-B14F-4D97-AF65-F5344CB8AC3E}">
        <p14:creationId xmlns:p14="http://schemas.microsoft.com/office/powerpoint/2010/main" val="185054525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5991"/>
            <a:ext cx="9144000" cy="2785057"/>
          </a:xfrm>
        </p:spPr>
        <p:txBody>
          <a:bodyPr>
            <a:noAutofit/>
          </a:bodyPr>
          <a:lstStyle/>
          <a:p>
            <a:pPr marL="0" indent="0" algn="just">
              <a:buNone/>
            </a:pPr>
            <a:r>
              <a:rPr lang="fr-FR" b="1" dirty="0">
                <a:solidFill>
                  <a:srgbClr val="C00000"/>
                </a:solidFill>
              </a:rPr>
              <a:t>Démarche sur SPSS : </a:t>
            </a:r>
            <a:r>
              <a:rPr lang="fr-FR" b="1" dirty="0">
                <a:solidFill>
                  <a:srgbClr val="002060"/>
                </a:solidFill>
              </a:rPr>
              <a:t>profil ligne</a:t>
            </a:r>
          </a:p>
          <a:p>
            <a:pPr marL="0" lvl="0" indent="0">
              <a:buNone/>
            </a:pPr>
            <a:r>
              <a:rPr lang="fr-FR" sz="2000" b="1" i="1" u="sng" dirty="0">
                <a:solidFill>
                  <a:srgbClr val="575757"/>
                </a:solidFill>
              </a:rPr>
              <a:t>Etape1</a:t>
            </a:r>
            <a:r>
              <a:rPr lang="fr-FR" sz="2000" b="1" i="1" dirty="0">
                <a:solidFill>
                  <a:srgbClr val="575757"/>
                </a:solidFill>
              </a:rPr>
              <a:t>: </a:t>
            </a:r>
            <a:r>
              <a:rPr lang="fr-FR" sz="2000" dirty="0">
                <a:solidFill>
                  <a:srgbClr val="575757"/>
                </a:solidFill>
              </a:rPr>
              <a:t>choisir le menu </a:t>
            </a:r>
            <a:r>
              <a:rPr lang="fr-FR" sz="2000" dirty="0">
                <a:solidFill>
                  <a:srgbClr val="00B050"/>
                </a:solidFill>
              </a:rPr>
              <a:t>Analyse &gt; Statistiques Descriptives &gt; Tableaux Croisés</a:t>
            </a:r>
            <a:r>
              <a:rPr lang="fr-FR" sz="2000" dirty="0">
                <a:solidFill>
                  <a:srgbClr val="575757"/>
                </a:solidFill>
              </a:rPr>
              <a:t>.</a:t>
            </a:r>
          </a:p>
          <a:p>
            <a:pPr marL="0" lvl="0" indent="0" algn="just">
              <a:buNone/>
            </a:pPr>
            <a:r>
              <a:rPr lang="fr-FR" sz="2000" b="1" i="1" u="sng" dirty="0">
                <a:solidFill>
                  <a:srgbClr val="575757"/>
                </a:solidFill>
              </a:rPr>
              <a:t>Etape2</a:t>
            </a:r>
            <a:r>
              <a:rPr lang="fr-FR" sz="2000" b="1" i="1" dirty="0">
                <a:solidFill>
                  <a:srgbClr val="575757"/>
                </a:solidFill>
              </a:rPr>
              <a:t>: </a:t>
            </a:r>
            <a:r>
              <a:rPr lang="fr-FR" sz="2000" dirty="0">
                <a:solidFill>
                  <a:srgbClr val="575757"/>
                </a:solidFill>
              </a:rPr>
              <a:t>Au moyen des flèches choisir votre </a:t>
            </a:r>
            <a:r>
              <a:rPr lang="fr-FR" sz="2000" dirty="0">
                <a:solidFill>
                  <a:srgbClr val="00B050"/>
                </a:solidFill>
              </a:rPr>
              <a:t>Ligne (la variable indépendante)</a:t>
            </a:r>
            <a:r>
              <a:rPr lang="fr-FR" sz="2000" dirty="0">
                <a:solidFill>
                  <a:srgbClr val="575757"/>
                </a:solidFill>
              </a:rPr>
              <a:t> ensuite votre </a:t>
            </a:r>
            <a:r>
              <a:rPr lang="fr-FR" sz="2000" dirty="0">
                <a:solidFill>
                  <a:srgbClr val="00B050"/>
                </a:solidFill>
              </a:rPr>
              <a:t>Colonne (la variable dépendante)</a:t>
            </a:r>
          </a:p>
          <a:p>
            <a:pPr marL="0" indent="0" algn="just">
              <a:buNone/>
            </a:pPr>
            <a:r>
              <a:rPr lang="fr-FR" sz="2000" b="1" i="1" u="sng" dirty="0"/>
              <a:t>Etape 3 </a:t>
            </a:r>
            <a:r>
              <a:rPr lang="fr-FR" sz="2000" b="1" i="1" dirty="0"/>
              <a:t>: </a:t>
            </a:r>
            <a:r>
              <a:rPr lang="fr-FR" sz="2000" dirty="0"/>
              <a:t>cliquez sur </a:t>
            </a:r>
            <a:r>
              <a:rPr lang="fr-FR" sz="2000" dirty="0">
                <a:solidFill>
                  <a:srgbClr val="00B050"/>
                </a:solidFill>
              </a:rPr>
              <a:t>Cellules &gt;Pourcentages</a:t>
            </a:r>
            <a:r>
              <a:rPr lang="fr-FR" sz="2000" dirty="0"/>
              <a:t> puis cochez </a:t>
            </a:r>
            <a:r>
              <a:rPr lang="fr-FR" sz="2000" dirty="0">
                <a:solidFill>
                  <a:srgbClr val="00B050"/>
                </a:solidFill>
              </a:rPr>
              <a:t>Ligne </a:t>
            </a:r>
          </a:p>
          <a:p>
            <a:pPr marL="0" indent="0" algn="just">
              <a:buNone/>
            </a:pPr>
            <a:r>
              <a:rPr lang="fr-FR" sz="2000" b="1" i="1" u="sng" dirty="0"/>
              <a:t>Etape 4 :</a:t>
            </a:r>
            <a:r>
              <a:rPr lang="fr-FR" sz="2000" b="1" dirty="0">
                <a:solidFill>
                  <a:srgbClr val="00B050"/>
                </a:solidFill>
              </a:rPr>
              <a:t> </a:t>
            </a:r>
            <a:r>
              <a:rPr lang="fr-FR" sz="2000" dirty="0"/>
              <a:t>Cliquez sur </a:t>
            </a:r>
            <a:r>
              <a:rPr lang="fr-FR" sz="2000" b="1" dirty="0"/>
              <a:t>Poursuivre et </a:t>
            </a:r>
            <a:r>
              <a:rPr lang="fr-FR" sz="2000" b="1" dirty="0">
                <a:solidFill>
                  <a:srgbClr val="00B050"/>
                </a:solidFill>
              </a:rPr>
              <a:t>OK</a:t>
            </a:r>
            <a:r>
              <a:rPr lang="fr-FR" sz="2000" dirty="0"/>
              <a:t> </a:t>
            </a:r>
            <a:endParaRPr lang="fr-FR" sz="2000" dirty="0">
              <a:solidFill>
                <a:schemeClr val="accent6">
                  <a:lumMod val="50000"/>
                </a:schemeClr>
              </a:solidFill>
            </a:endParaRPr>
          </a:p>
          <a:p>
            <a:pPr marL="0" lvl="0" indent="0" algn="just">
              <a:buNone/>
            </a:pPr>
            <a:endParaRPr lang="fr-FR" sz="2000" dirty="0">
              <a:solidFill>
                <a:srgbClr val="00B050"/>
              </a:solidFill>
            </a:endParaRPr>
          </a:p>
          <a:p>
            <a:pPr marL="0" lvl="0" indent="0" algn="just">
              <a:buNone/>
            </a:pPr>
            <a:endParaRPr lang="fr-FR" sz="2000" dirty="0">
              <a:solidFill>
                <a:srgbClr val="00B050"/>
              </a:solidFill>
            </a:endParaRPr>
          </a:p>
          <a:p>
            <a:pPr marL="0" indent="0" algn="just">
              <a:buNone/>
            </a:pPr>
            <a:endParaRPr lang="fr-FR" b="1" dirty="0">
              <a:solidFill>
                <a:srgbClr val="002060"/>
              </a:solidFill>
            </a:endParaRPr>
          </a:p>
          <a:p>
            <a:pPr marL="0" indent="0" algn="just">
              <a:buNone/>
            </a:pPr>
            <a:endParaRPr lang="fr-FR" b="1" dirty="0">
              <a:solidFill>
                <a:srgbClr val="C00000"/>
              </a:solidFill>
            </a:endParaRPr>
          </a:p>
          <a:p>
            <a:pPr marL="0" indent="0" algn="just">
              <a:buNone/>
            </a:pP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6" name="Title 1"/>
          <p:cNvSpPr>
            <a:spLocks noGrp="1"/>
          </p:cNvSpPr>
          <p:nvPr>
            <p:ph type="title"/>
          </p:nvPr>
        </p:nvSpPr>
        <p:spPr>
          <a:xfrm>
            <a:off x="1979315" y="714030"/>
            <a:ext cx="6719825" cy="439561"/>
          </a:xfrm>
        </p:spPr>
        <p:txBody>
          <a:bodyPr>
            <a:noAutofit/>
          </a:bodyPr>
          <a:lstStyle/>
          <a:p>
            <a:pPr marL="88900" defTabSz="363538">
              <a:spcBef>
                <a:spcPts val="300"/>
              </a:spcBef>
              <a:spcAft>
                <a:spcPts val="300"/>
              </a:spcAft>
            </a:pPr>
            <a:r>
              <a:rPr lang="fr-CI" sz="2400" dirty="0"/>
              <a:t>2.</a:t>
            </a:r>
            <a:r>
              <a:rPr lang="fr-FR" sz="2400" dirty="0">
                <a:solidFill>
                  <a:srgbClr val="0070C0"/>
                </a:solidFill>
              </a:rPr>
              <a:t> Tableau de contingence ou tableau croisé</a:t>
            </a:r>
            <a:endParaRPr lang="fr-FR" sz="2400" dirty="0"/>
          </a:p>
        </p:txBody>
      </p:sp>
      <p:pic>
        <p:nvPicPr>
          <p:cNvPr id="2" name="Image 1">
            <a:extLst>
              <a:ext uri="{FF2B5EF4-FFF2-40B4-BE49-F238E27FC236}">
                <a16:creationId xmlns:a16="http://schemas.microsoft.com/office/drawing/2014/main" id="{FDAF231A-84F3-CCFD-3EFE-FB77385C1C39}"/>
              </a:ext>
            </a:extLst>
          </p:cNvPr>
          <p:cNvPicPr>
            <a:picLocks noChangeAspect="1"/>
          </p:cNvPicPr>
          <p:nvPr/>
        </p:nvPicPr>
        <p:blipFill>
          <a:blip r:embed="rId5"/>
          <a:stretch>
            <a:fillRect/>
          </a:stretch>
        </p:blipFill>
        <p:spPr>
          <a:xfrm>
            <a:off x="0" y="4269219"/>
            <a:ext cx="2639602" cy="1726070"/>
          </a:xfrm>
          <a:prstGeom prst="rect">
            <a:avLst/>
          </a:prstGeom>
        </p:spPr>
      </p:pic>
      <p:grpSp>
        <p:nvGrpSpPr>
          <p:cNvPr id="21" name="Groupe 20">
            <a:extLst>
              <a:ext uri="{FF2B5EF4-FFF2-40B4-BE49-F238E27FC236}">
                <a16:creationId xmlns:a16="http://schemas.microsoft.com/office/drawing/2014/main" id="{63F3FED9-3EE0-ECF3-B65A-F184D9D13E16}"/>
              </a:ext>
            </a:extLst>
          </p:cNvPr>
          <p:cNvGrpSpPr/>
          <p:nvPr/>
        </p:nvGrpSpPr>
        <p:grpSpPr>
          <a:xfrm>
            <a:off x="2771800" y="4027196"/>
            <a:ext cx="3798637" cy="2210116"/>
            <a:chOff x="2771800" y="4027196"/>
            <a:chExt cx="3798637" cy="2210116"/>
          </a:xfrm>
        </p:grpSpPr>
        <p:pic>
          <p:nvPicPr>
            <p:cNvPr id="6" name="Image 5">
              <a:extLst>
                <a:ext uri="{FF2B5EF4-FFF2-40B4-BE49-F238E27FC236}">
                  <a16:creationId xmlns:a16="http://schemas.microsoft.com/office/drawing/2014/main" id="{76EF4A5C-B374-4ED0-736F-6C8AFD5F1CF9}"/>
                </a:ext>
              </a:extLst>
            </p:cNvPr>
            <p:cNvPicPr>
              <a:picLocks noChangeAspect="1"/>
            </p:cNvPicPr>
            <p:nvPr/>
          </p:nvPicPr>
          <p:blipFill>
            <a:blip r:embed="rId6"/>
            <a:stretch>
              <a:fillRect/>
            </a:stretch>
          </p:blipFill>
          <p:spPr>
            <a:xfrm>
              <a:off x="2771800" y="4027196"/>
              <a:ext cx="3798637" cy="2210116"/>
            </a:xfrm>
            <a:prstGeom prst="rect">
              <a:avLst/>
            </a:prstGeom>
          </p:spPr>
        </p:pic>
        <p:sp>
          <p:nvSpPr>
            <p:cNvPr id="14" name="Organigramme : Procédé 13">
              <a:extLst>
                <a:ext uri="{FF2B5EF4-FFF2-40B4-BE49-F238E27FC236}">
                  <a16:creationId xmlns:a16="http://schemas.microsoft.com/office/drawing/2014/main" id="{80D9E54C-8CDC-4C6F-1BF2-A781A9C0CB7C}"/>
                </a:ext>
              </a:extLst>
            </p:cNvPr>
            <p:cNvSpPr/>
            <p:nvPr/>
          </p:nvSpPr>
          <p:spPr>
            <a:xfrm>
              <a:off x="6084169" y="4509120"/>
              <a:ext cx="432048" cy="144016"/>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 name="Groupe 19">
            <a:extLst>
              <a:ext uri="{FF2B5EF4-FFF2-40B4-BE49-F238E27FC236}">
                <a16:creationId xmlns:a16="http://schemas.microsoft.com/office/drawing/2014/main" id="{FA767E75-46CF-BE1D-EA08-6A7CD4590D6F}"/>
              </a:ext>
            </a:extLst>
          </p:cNvPr>
          <p:cNvGrpSpPr/>
          <p:nvPr/>
        </p:nvGrpSpPr>
        <p:grpSpPr>
          <a:xfrm>
            <a:off x="6654237" y="4039484"/>
            <a:ext cx="2460276" cy="2128392"/>
            <a:chOff x="6654237" y="4039484"/>
            <a:chExt cx="2460276" cy="2128392"/>
          </a:xfrm>
        </p:grpSpPr>
        <p:pic>
          <p:nvPicPr>
            <p:cNvPr id="17" name="Image 16">
              <a:extLst>
                <a:ext uri="{FF2B5EF4-FFF2-40B4-BE49-F238E27FC236}">
                  <a16:creationId xmlns:a16="http://schemas.microsoft.com/office/drawing/2014/main" id="{531E65DC-4FE3-B633-2F7E-3F176CF46B27}"/>
                </a:ext>
              </a:extLst>
            </p:cNvPr>
            <p:cNvPicPr>
              <a:picLocks noChangeAspect="1"/>
            </p:cNvPicPr>
            <p:nvPr/>
          </p:nvPicPr>
          <p:blipFill>
            <a:blip r:embed="rId7"/>
            <a:stretch>
              <a:fillRect/>
            </a:stretch>
          </p:blipFill>
          <p:spPr>
            <a:xfrm>
              <a:off x="6654237" y="4039484"/>
              <a:ext cx="2460276" cy="2128392"/>
            </a:xfrm>
            <a:prstGeom prst="rect">
              <a:avLst/>
            </a:prstGeom>
          </p:spPr>
        </p:pic>
        <p:sp>
          <p:nvSpPr>
            <p:cNvPr id="18" name="Organigramme : Procédé 17">
              <a:extLst>
                <a:ext uri="{FF2B5EF4-FFF2-40B4-BE49-F238E27FC236}">
                  <a16:creationId xmlns:a16="http://schemas.microsoft.com/office/drawing/2014/main" id="{0BCC7D9F-C180-90E8-16F1-049DA2FF0AA8}"/>
                </a:ext>
              </a:extLst>
            </p:cNvPr>
            <p:cNvSpPr/>
            <p:nvPr/>
          </p:nvSpPr>
          <p:spPr>
            <a:xfrm>
              <a:off x="6654237" y="5031672"/>
              <a:ext cx="432048" cy="144016"/>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Organigramme : Procédé 18">
              <a:extLst>
                <a:ext uri="{FF2B5EF4-FFF2-40B4-BE49-F238E27FC236}">
                  <a16:creationId xmlns:a16="http://schemas.microsoft.com/office/drawing/2014/main" id="{D72F8BC8-630D-EC44-ED25-700D09E4FC12}"/>
                </a:ext>
              </a:extLst>
            </p:cNvPr>
            <p:cNvSpPr/>
            <p:nvPr/>
          </p:nvSpPr>
          <p:spPr>
            <a:xfrm>
              <a:off x="7380312" y="6021288"/>
              <a:ext cx="432048" cy="144016"/>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33501118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1" dur="500"/>
                                        <p:tgtEl>
                                          <p:spTgt spid="13">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5991"/>
            <a:ext cx="9144000" cy="2785057"/>
          </a:xfrm>
        </p:spPr>
        <p:txBody>
          <a:bodyPr>
            <a:noAutofit/>
          </a:bodyPr>
          <a:lstStyle/>
          <a:p>
            <a:pPr marL="0" indent="0" algn="just">
              <a:buNone/>
            </a:pPr>
            <a:r>
              <a:rPr lang="fr-FR" b="1" dirty="0">
                <a:solidFill>
                  <a:srgbClr val="C00000"/>
                </a:solidFill>
              </a:rPr>
              <a:t>Démarche sur SPSS : </a:t>
            </a:r>
            <a:r>
              <a:rPr lang="fr-FR" b="1" dirty="0">
                <a:solidFill>
                  <a:srgbClr val="002060"/>
                </a:solidFill>
              </a:rPr>
              <a:t>profil colonne</a:t>
            </a:r>
          </a:p>
          <a:p>
            <a:pPr marL="0" lvl="0" indent="0">
              <a:buNone/>
            </a:pPr>
            <a:r>
              <a:rPr lang="fr-FR" sz="2000" b="1" i="1" u="sng" dirty="0">
                <a:solidFill>
                  <a:srgbClr val="575757"/>
                </a:solidFill>
              </a:rPr>
              <a:t>Etape1</a:t>
            </a:r>
            <a:r>
              <a:rPr lang="fr-FR" sz="2000" b="1" i="1" dirty="0">
                <a:solidFill>
                  <a:srgbClr val="575757"/>
                </a:solidFill>
              </a:rPr>
              <a:t>: </a:t>
            </a:r>
            <a:r>
              <a:rPr lang="fr-FR" sz="2000" dirty="0">
                <a:solidFill>
                  <a:srgbClr val="575757"/>
                </a:solidFill>
              </a:rPr>
              <a:t>choisir le menu </a:t>
            </a:r>
            <a:r>
              <a:rPr lang="fr-FR" sz="2000" dirty="0">
                <a:solidFill>
                  <a:srgbClr val="00B050"/>
                </a:solidFill>
              </a:rPr>
              <a:t>Analyse &gt; Statistiques Descriptives &gt; Tableaux Croisés</a:t>
            </a:r>
            <a:r>
              <a:rPr lang="fr-FR" sz="2000" dirty="0">
                <a:solidFill>
                  <a:srgbClr val="575757"/>
                </a:solidFill>
              </a:rPr>
              <a:t>.</a:t>
            </a:r>
          </a:p>
          <a:p>
            <a:pPr marL="0" lvl="0" indent="0" algn="just">
              <a:buNone/>
            </a:pPr>
            <a:r>
              <a:rPr lang="fr-FR" sz="2000" b="1" i="1" u="sng" dirty="0">
                <a:solidFill>
                  <a:srgbClr val="575757"/>
                </a:solidFill>
              </a:rPr>
              <a:t>Etape2</a:t>
            </a:r>
            <a:r>
              <a:rPr lang="fr-FR" sz="2000" b="1" i="1" dirty="0">
                <a:solidFill>
                  <a:srgbClr val="575757"/>
                </a:solidFill>
              </a:rPr>
              <a:t>: </a:t>
            </a:r>
            <a:r>
              <a:rPr lang="fr-FR" sz="2000" dirty="0">
                <a:solidFill>
                  <a:srgbClr val="575757"/>
                </a:solidFill>
              </a:rPr>
              <a:t>Au moyen des flèches choisir votre </a:t>
            </a:r>
            <a:r>
              <a:rPr lang="fr-FR" sz="2000" dirty="0">
                <a:solidFill>
                  <a:srgbClr val="00B050"/>
                </a:solidFill>
              </a:rPr>
              <a:t>Ligne (la variable indépendante)</a:t>
            </a:r>
            <a:r>
              <a:rPr lang="fr-FR" sz="2000" dirty="0">
                <a:solidFill>
                  <a:srgbClr val="575757"/>
                </a:solidFill>
              </a:rPr>
              <a:t> ensuite votre </a:t>
            </a:r>
            <a:r>
              <a:rPr lang="fr-FR" sz="2000" dirty="0">
                <a:solidFill>
                  <a:srgbClr val="00B050"/>
                </a:solidFill>
              </a:rPr>
              <a:t>Colonne (la variable dépendante)</a:t>
            </a:r>
          </a:p>
          <a:p>
            <a:pPr marL="0" indent="0" algn="just">
              <a:buNone/>
            </a:pPr>
            <a:r>
              <a:rPr lang="fr-FR" sz="2000" b="1" i="1" u="sng" dirty="0"/>
              <a:t>Etape 3 </a:t>
            </a:r>
            <a:r>
              <a:rPr lang="fr-FR" sz="2000" b="1" i="1" dirty="0"/>
              <a:t>: </a:t>
            </a:r>
            <a:r>
              <a:rPr lang="fr-FR" sz="2000" dirty="0"/>
              <a:t>cliquez sur </a:t>
            </a:r>
            <a:r>
              <a:rPr lang="fr-FR" sz="2000" dirty="0">
                <a:solidFill>
                  <a:srgbClr val="00B050"/>
                </a:solidFill>
              </a:rPr>
              <a:t>Cellules &gt;Pourcentages</a:t>
            </a:r>
            <a:r>
              <a:rPr lang="fr-FR" sz="2000" dirty="0"/>
              <a:t> puis cochez </a:t>
            </a:r>
            <a:r>
              <a:rPr lang="fr-FR" sz="2000" dirty="0">
                <a:solidFill>
                  <a:srgbClr val="00B050"/>
                </a:solidFill>
              </a:rPr>
              <a:t>Position </a:t>
            </a:r>
          </a:p>
          <a:p>
            <a:pPr marL="0" indent="0" algn="just">
              <a:buNone/>
            </a:pPr>
            <a:r>
              <a:rPr lang="fr-FR" sz="2000" b="1" i="1" u="sng" dirty="0"/>
              <a:t>Etape 4 :</a:t>
            </a:r>
            <a:r>
              <a:rPr lang="fr-FR" sz="2000" b="1" dirty="0">
                <a:solidFill>
                  <a:srgbClr val="00B050"/>
                </a:solidFill>
              </a:rPr>
              <a:t> </a:t>
            </a:r>
            <a:r>
              <a:rPr lang="fr-FR" sz="2000" dirty="0"/>
              <a:t>Cliquez sur </a:t>
            </a:r>
            <a:r>
              <a:rPr lang="fr-FR" sz="2000" b="1" dirty="0"/>
              <a:t>Poursuivre et </a:t>
            </a:r>
            <a:r>
              <a:rPr lang="fr-FR" sz="2000" b="1" dirty="0">
                <a:solidFill>
                  <a:srgbClr val="00B050"/>
                </a:solidFill>
              </a:rPr>
              <a:t>OK</a:t>
            </a:r>
            <a:r>
              <a:rPr lang="fr-FR" sz="2000" dirty="0"/>
              <a:t> </a:t>
            </a:r>
            <a:endParaRPr lang="fr-FR" sz="2000" dirty="0">
              <a:solidFill>
                <a:schemeClr val="accent6">
                  <a:lumMod val="50000"/>
                </a:schemeClr>
              </a:solidFill>
            </a:endParaRPr>
          </a:p>
          <a:p>
            <a:pPr marL="0" lvl="0" indent="0" algn="just">
              <a:buNone/>
            </a:pPr>
            <a:endParaRPr lang="fr-FR" sz="2000" dirty="0">
              <a:solidFill>
                <a:srgbClr val="00B050"/>
              </a:solidFill>
            </a:endParaRPr>
          </a:p>
          <a:p>
            <a:pPr marL="0" lvl="0" indent="0" algn="just">
              <a:buNone/>
            </a:pPr>
            <a:endParaRPr lang="fr-FR" sz="2000" dirty="0">
              <a:solidFill>
                <a:srgbClr val="00B050"/>
              </a:solidFill>
            </a:endParaRPr>
          </a:p>
          <a:p>
            <a:pPr marL="0" indent="0" algn="just">
              <a:buNone/>
            </a:pPr>
            <a:endParaRPr lang="fr-FR" b="1" dirty="0">
              <a:solidFill>
                <a:srgbClr val="002060"/>
              </a:solidFill>
            </a:endParaRPr>
          </a:p>
          <a:p>
            <a:pPr marL="0" indent="0" algn="just">
              <a:buNone/>
            </a:pPr>
            <a:endParaRPr lang="fr-FR" b="1" dirty="0">
              <a:solidFill>
                <a:srgbClr val="C00000"/>
              </a:solidFill>
            </a:endParaRPr>
          </a:p>
          <a:p>
            <a:pPr marL="0" indent="0" algn="just">
              <a:buNone/>
            </a:pP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
        <p:nvSpPr>
          <p:cNvPr id="16" name="Title 1"/>
          <p:cNvSpPr>
            <a:spLocks noGrp="1"/>
          </p:cNvSpPr>
          <p:nvPr>
            <p:ph type="title"/>
          </p:nvPr>
        </p:nvSpPr>
        <p:spPr>
          <a:xfrm>
            <a:off x="1979315" y="714030"/>
            <a:ext cx="6719825" cy="439561"/>
          </a:xfrm>
        </p:spPr>
        <p:txBody>
          <a:bodyPr>
            <a:noAutofit/>
          </a:bodyPr>
          <a:lstStyle/>
          <a:p>
            <a:pPr marL="88900" defTabSz="363538">
              <a:spcBef>
                <a:spcPts val="300"/>
              </a:spcBef>
              <a:spcAft>
                <a:spcPts val="300"/>
              </a:spcAft>
            </a:pPr>
            <a:r>
              <a:rPr lang="fr-CI" sz="2400" dirty="0"/>
              <a:t>2.</a:t>
            </a:r>
            <a:r>
              <a:rPr lang="fr-FR" sz="2400" dirty="0">
                <a:solidFill>
                  <a:srgbClr val="0070C0"/>
                </a:solidFill>
              </a:rPr>
              <a:t> Tableau de contingence ou tableau croisé</a:t>
            </a:r>
            <a:endParaRPr lang="fr-FR" sz="2400" dirty="0"/>
          </a:p>
        </p:txBody>
      </p:sp>
      <p:pic>
        <p:nvPicPr>
          <p:cNvPr id="2" name="Image 1">
            <a:extLst>
              <a:ext uri="{FF2B5EF4-FFF2-40B4-BE49-F238E27FC236}">
                <a16:creationId xmlns:a16="http://schemas.microsoft.com/office/drawing/2014/main" id="{FDAF231A-84F3-CCFD-3EFE-FB77385C1C39}"/>
              </a:ext>
            </a:extLst>
          </p:cNvPr>
          <p:cNvPicPr>
            <a:picLocks noChangeAspect="1"/>
          </p:cNvPicPr>
          <p:nvPr/>
        </p:nvPicPr>
        <p:blipFill>
          <a:blip r:embed="rId5"/>
          <a:stretch>
            <a:fillRect/>
          </a:stretch>
        </p:blipFill>
        <p:spPr>
          <a:xfrm>
            <a:off x="0" y="4372059"/>
            <a:ext cx="2459124" cy="1608053"/>
          </a:xfrm>
          <a:prstGeom prst="rect">
            <a:avLst/>
          </a:prstGeom>
        </p:spPr>
      </p:pic>
      <p:grpSp>
        <p:nvGrpSpPr>
          <p:cNvPr id="21" name="Groupe 20">
            <a:extLst>
              <a:ext uri="{FF2B5EF4-FFF2-40B4-BE49-F238E27FC236}">
                <a16:creationId xmlns:a16="http://schemas.microsoft.com/office/drawing/2014/main" id="{63F3FED9-3EE0-ECF3-B65A-F184D9D13E16}"/>
              </a:ext>
            </a:extLst>
          </p:cNvPr>
          <p:cNvGrpSpPr/>
          <p:nvPr/>
        </p:nvGrpSpPr>
        <p:grpSpPr>
          <a:xfrm>
            <a:off x="2530215" y="4027196"/>
            <a:ext cx="3798637" cy="2210116"/>
            <a:chOff x="2771800" y="4027196"/>
            <a:chExt cx="3798637" cy="2210116"/>
          </a:xfrm>
        </p:grpSpPr>
        <p:pic>
          <p:nvPicPr>
            <p:cNvPr id="6" name="Image 5">
              <a:extLst>
                <a:ext uri="{FF2B5EF4-FFF2-40B4-BE49-F238E27FC236}">
                  <a16:creationId xmlns:a16="http://schemas.microsoft.com/office/drawing/2014/main" id="{76EF4A5C-B374-4ED0-736F-6C8AFD5F1CF9}"/>
                </a:ext>
              </a:extLst>
            </p:cNvPr>
            <p:cNvPicPr>
              <a:picLocks noChangeAspect="1"/>
            </p:cNvPicPr>
            <p:nvPr/>
          </p:nvPicPr>
          <p:blipFill>
            <a:blip r:embed="rId6"/>
            <a:stretch>
              <a:fillRect/>
            </a:stretch>
          </p:blipFill>
          <p:spPr>
            <a:xfrm>
              <a:off x="2771800" y="4027196"/>
              <a:ext cx="3798637" cy="2210116"/>
            </a:xfrm>
            <a:prstGeom prst="rect">
              <a:avLst/>
            </a:prstGeom>
          </p:spPr>
        </p:pic>
        <p:sp>
          <p:nvSpPr>
            <p:cNvPr id="14" name="Organigramme : Procédé 13">
              <a:extLst>
                <a:ext uri="{FF2B5EF4-FFF2-40B4-BE49-F238E27FC236}">
                  <a16:creationId xmlns:a16="http://schemas.microsoft.com/office/drawing/2014/main" id="{80D9E54C-8CDC-4C6F-1BF2-A781A9C0CB7C}"/>
                </a:ext>
              </a:extLst>
            </p:cNvPr>
            <p:cNvSpPr/>
            <p:nvPr/>
          </p:nvSpPr>
          <p:spPr>
            <a:xfrm>
              <a:off x="6084169" y="4509120"/>
              <a:ext cx="432048" cy="144016"/>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7" name="Image 6">
            <a:extLst>
              <a:ext uri="{FF2B5EF4-FFF2-40B4-BE49-F238E27FC236}">
                <a16:creationId xmlns:a16="http://schemas.microsoft.com/office/drawing/2014/main" id="{786DA9F1-1718-590C-0E3C-1249BD435F80}"/>
              </a:ext>
            </a:extLst>
          </p:cNvPr>
          <p:cNvPicPr>
            <a:picLocks noChangeAspect="1"/>
          </p:cNvPicPr>
          <p:nvPr/>
        </p:nvPicPr>
        <p:blipFill>
          <a:blip r:embed="rId7"/>
          <a:stretch>
            <a:fillRect/>
          </a:stretch>
        </p:blipFill>
        <p:spPr>
          <a:xfrm>
            <a:off x="6526470" y="4027196"/>
            <a:ext cx="2608784" cy="2138108"/>
          </a:xfrm>
          <a:prstGeom prst="rect">
            <a:avLst/>
          </a:prstGeom>
        </p:spPr>
      </p:pic>
      <p:sp>
        <p:nvSpPr>
          <p:cNvPr id="15" name="Organigramme : Procédé 14">
            <a:extLst>
              <a:ext uri="{FF2B5EF4-FFF2-40B4-BE49-F238E27FC236}">
                <a16:creationId xmlns:a16="http://schemas.microsoft.com/office/drawing/2014/main" id="{D72F8BC8-630D-EC44-ED25-700D09E4FC12}"/>
              </a:ext>
            </a:extLst>
          </p:cNvPr>
          <p:cNvSpPr/>
          <p:nvPr/>
        </p:nvSpPr>
        <p:spPr>
          <a:xfrm>
            <a:off x="6551365" y="5133708"/>
            <a:ext cx="432048" cy="144016"/>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Organigramme : Procédé 21">
            <a:extLst>
              <a:ext uri="{FF2B5EF4-FFF2-40B4-BE49-F238E27FC236}">
                <a16:creationId xmlns:a16="http://schemas.microsoft.com/office/drawing/2014/main" id="{0BCC7D9F-C180-90E8-16F1-049DA2FF0AA8}"/>
              </a:ext>
            </a:extLst>
          </p:cNvPr>
          <p:cNvSpPr/>
          <p:nvPr/>
        </p:nvSpPr>
        <p:spPr>
          <a:xfrm>
            <a:off x="7236296" y="5996840"/>
            <a:ext cx="432048" cy="144016"/>
          </a:xfrm>
          <a:prstGeom prst="flowChartProcess">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6328272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1" dur="500"/>
                                        <p:tgtEl>
                                          <p:spTgt spid="13">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27" y="727075"/>
            <a:ext cx="5135252" cy="365279"/>
          </a:xfrm>
        </p:spPr>
        <p:txBody>
          <a:bodyPr>
            <a:noAutofit/>
          </a:bodyPr>
          <a:lstStyle/>
          <a:p>
            <a:pPr marL="88900" defTabSz="363538">
              <a:spcBef>
                <a:spcPts val="300"/>
              </a:spcBef>
              <a:spcAft>
                <a:spcPts val="300"/>
              </a:spcAft>
            </a:pPr>
            <a:r>
              <a:rPr lang="fr-FR" sz="2400" dirty="0"/>
              <a:t>3. Mise en œuvre du test de Khi2</a:t>
            </a:r>
          </a:p>
        </p:txBody>
      </p:sp>
      <p:sp>
        <p:nvSpPr>
          <p:cNvPr id="3" name="Content Placeholder 2"/>
          <p:cNvSpPr>
            <a:spLocks noGrp="1"/>
          </p:cNvSpPr>
          <p:nvPr>
            <p:ph idx="1"/>
          </p:nvPr>
        </p:nvSpPr>
        <p:spPr>
          <a:xfrm>
            <a:off x="323528" y="1442791"/>
            <a:ext cx="8568952" cy="4722513"/>
          </a:xfrm>
        </p:spPr>
        <p:txBody>
          <a:bodyPr>
            <a:noAutofit/>
          </a:bodyPr>
          <a:lstStyle/>
          <a:p>
            <a:pPr marL="0" indent="0" algn="just">
              <a:spcAft>
                <a:spcPts val="1200"/>
              </a:spcAft>
              <a:buNone/>
            </a:pPr>
            <a:r>
              <a:rPr lang="fr-FR" sz="2400" b="1" dirty="0">
                <a:solidFill>
                  <a:srgbClr val="0070C0"/>
                </a:solidFill>
              </a:rPr>
              <a:t>Conditions d’utilisation du test</a:t>
            </a:r>
            <a:endParaRPr lang="fr-FR" sz="2400" dirty="0">
              <a:solidFill>
                <a:srgbClr val="0070C0"/>
              </a:solidFill>
            </a:endParaRPr>
          </a:p>
          <a:p>
            <a:pPr algn="just">
              <a:buFont typeface="Wingdings" panose="05000000000000000000" pitchFamily="2" charset="2"/>
              <a:buChar char="ü"/>
            </a:pPr>
            <a:r>
              <a:rPr lang="fr-FR" sz="2400" b="1" dirty="0">
                <a:solidFill>
                  <a:srgbClr val="00B050"/>
                </a:solidFill>
              </a:rPr>
              <a:t>Les deux variables sont qualitatives </a:t>
            </a:r>
          </a:p>
          <a:p>
            <a:pPr algn="just">
              <a:buFont typeface="Wingdings" panose="05000000000000000000" pitchFamily="2" charset="2"/>
              <a:buChar char="ü"/>
            </a:pPr>
            <a:r>
              <a:rPr lang="fr-FR" sz="2400" b="1" dirty="0">
                <a:solidFill>
                  <a:srgbClr val="00B050"/>
                </a:solidFill>
              </a:rPr>
              <a:t>Chaque variable comporte deux ou plusieurs modalités </a:t>
            </a:r>
          </a:p>
          <a:p>
            <a:pPr algn="just">
              <a:buFont typeface="Wingdings" panose="05000000000000000000" pitchFamily="2" charset="2"/>
              <a:buChar char="ü"/>
            </a:pPr>
            <a:r>
              <a:rPr lang="fr-FR" sz="2400" b="1" dirty="0">
                <a:solidFill>
                  <a:srgbClr val="00B050"/>
                </a:solidFill>
              </a:rPr>
              <a:t>La taille de l’échantillon est relativement grande et aléatoire ;</a:t>
            </a:r>
          </a:p>
          <a:p>
            <a:pPr algn="just">
              <a:buFont typeface="Wingdings" panose="05000000000000000000" pitchFamily="2" charset="2"/>
              <a:buChar char="ü"/>
            </a:pPr>
            <a:r>
              <a:rPr lang="fr-FR" sz="2400" b="1" dirty="0">
                <a:solidFill>
                  <a:srgbClr val="00B050"/>
                </a:solidFill>
              </a:rPr>
              <a:t>Les modalités des variables sont mutuellement exclusives;</a:t>
            </a:r>
          </a:p>
          <a:p>
            <a:pPr algn="just">
              <a:buFont typeface="Wingdings" panose="05000000000000000000" pitchFamily="2" charset="2"/>
              <a:buChar char="ü"/>
            </a:pPr>
            <a:r>
              <a:rPr lang="fr-FR" sz="2400" b="1" dirty="0">
                <a:solidFill>
                  <a:srgbClr val="00B050"/>
                </a:solidFill>
              </a:rPr>
              <a:t>Les occurrences attendue doivent être supérieures ou égales à 5 et aucune occurrence attendue ne doit être inférieure à 1</a:t>
            </a:r>
          </a:p>
          <a:p>
            <a:pPr algn="just">
              <a:buFont typeface="Wingdings" panose="05000000000000000000" pitchFamily="2" charset="2"/>
              <a:buChar char="ü"/>
            </a:pPr>
            <a:endParaRPr lang="fr-FR" sz="2400" dirty="0"/>
          </a:p>
          <a:p>
            <a:pPr marL="0" indent="0" algn="just">
              <a:buNone/>
            </a:pPr>
            <a:r>
              <a:rPr lang="fr-FR" sz="2400" dirty="0"/>
              <a:t>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Content Placeholder 4"/>
          <p:cNvSpPr>
            <a:spLocks noGrp="1"/>
          </p:cNvSpPr>
          <p:nvPr>
            <p:ph sz="quarter" idx="13"/>
          </p:nvPr>
        </p:nvSpPr>
        <p:spPr>
          <a:xfrm>
            <a:off x="2290031" y="144462"/>
            <a:ext cx="4559484" cy="431800"/>
          </a:xfrm>
        </p:spPr>
        <p:txBody>
          <a:bodyPr/>
          <a:lstStyle/>
          <a:p>
            <a:pPr marL="0" indent="0" algn="just"/>
            <a:r>
              <a:rPr lang="fr-FR" sz="2000" dirty="0"/>
              <a:t>Tableau de contingence-Test de Khi2</a:t>
            </a:r>
          </a:p>
        </p:txBody>
      </p:sp>
    </p:spTree>
    <p:extLst>
      <p:ext uri="{BB962C8B-B14F-4D97-AF65-F5344CB8AC3E}">
        <p14:creationId xmlns:p14="http://schemas.microsoft.com/office/powerpoint/2010/main" val="201040992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5" dur="500"/>
                                        <p:tgtEl>
                                          <p:spTgt spid="3">
                                            <p:txEl>
                                              <p:pRg st="7" end="7"/>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12634</TotalTime>
  <Words>2298</Words>
  <Application>Microsoft Office PowerPoint</Application>
  <PresentationFormat>Affichage à l'écran (4:3)</PresentationFormat>
  <Paragraphs>417</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19</vt:i4>
      </vt:variant>
    </vt:vector>
  </HeadingPairs>
  <TitlesOfParts>
    <vt:vector size="27" baseType="lpstr">
      <vt:lpstr>Arial</vt:lpstr>
      <vt:lpstr>Calibri</vt:lpstr>
      <vt:lpstr>Courier New</vt:lpstr>
      <vt:lpstr>Trebuchet MS</vt:lpstr>
      <vt:lpstr>Wingdings</vt:lpstr>
      <vt:lpstr>Wingdings 2</vt:lpstr>
      <vt:lpstr>Conception personnalisée</vt:lpstr>
      <vt:lpstr>Thème Office</vt:lpstr>
      <vt:lpstr>Tableau de contingence – Test de KHI2</vt:lpstr>
      <vt:lpstr>Présentation PowerPoint</vt:lpstr>
      <vt:lpstr>1. Principe du test de Khi2 </vt:lpstr>
      <vt:lpstr>2. Tableau de contingence ou tableau croisé</vt:lpstr>
      <vt:lpstr>2. Tableau de contingence ou tableau croisé</vt:lpstr>
      <vt:lpstr>2. Tableau de contingence ou tableau croisé</vt:lpstr>
      <vt:lpstr>2. Tableau de contingence ou tableau croisé</vt:lpstr>
      <vt:lpstr>2. Tableau de contingence ou tableau croisé</vt:lpstr>
      <vt:lpstr>3. Mise en œuvre du test de Khi2</vt:lpstr>
      <vt:lpstr>3. Mise en œuvre du test de Khi2</vt:lpstr>
      <vt:lpstr>  </vt:lpstr>
      <vt:lpstr>  </vt:lpstr>
      <vt:lpstr>  </vt:lpstr>
      <vt:lpstr>  </vt:lpstr>
      <vt:lpstr>  </vt:lpstr>
      <vt:lpstr>  </vt:lpstr>
      <vt:lpstr>  </vt:lpstr>
      <vt:lpstr>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Ali ADAMOU ISSA</cp:lastModifiedBy>
  <cp:revision>605</cp:revision>
  <cp:lastPrinted>2018-04-12T07:41:41Z</cp:lastPrinted>
  <dcterms:created xsi:type="dcterms:W3CDTF">2016-04-15T07:54:58Z</dcterms:created>
  <dcterms:modified xsi:type="dcterms:W3CDTF">2024-08-08T11:53:06Z</dcterms:modified>
</cp:coreProperties>
</file>