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6" r:id="rId1"/>
    <p:sldMasterId id="2147483648" r:id="rId2"/>
  </p:sldMasterIdLst>
  <p:notesMasterIdLst>
    <p:notesMasterId r:id="rId50"/>
  </p:notesMasterIdLst>
  <p:handoutMasterIdLst>
    <p:handoutMasterId r:id="rId51"/>
  </p:handoutMasterIdLst>
  <p:sldIdLst>
    <p:sldId id="261" r:id="rId3"/>
    <p:sldId id="488" r:id="rId4"/>
    <p:sldId id="349" r:id="rId5"/>
    <p:sldId id="496" r:id="rId6"/>
    <p:sldId id="483" r:id="rId7"/>
    <p:sldId id="497" r:id="rId8"/>
    <p:sldId id="498" r:id="rId9"/>
    <p:sldId id="499" r:id="rId10"/>
    <p:sldId id="505" r:id="rId11"/>
    <p:sldId id="500" r:id="rId12"/>
    <p:sldId id="501" r:id="rId13"/>
    <p:sldId id="502" r:id="rId14"/>
    <p:sldId id="503" r:id="rId15"/>
    <p:sldId id="504" r:id="rId16"/>
    <p:sldId id="507" r:id="rId17"/>
    <p:sldId id="506" r:id="rId18"/>
    <p:sldId id="508" r:id="rId19"/>
    <p:sldId id="510" r:id="rId20"/>
    <p:sldId id="521" r:id="rId21"/>
    <p:sldId id="511" r:id="rId22"/>
    <p:sldId id="512" r:id="rId23"/>
    <p:sldId id="533" r:id="rId24"/>
    <p:sldId id="482" r:id="rId25"/>
    <p:sldId id="485" r:id="rId26"/>
    <p:sldId id="534" r:id="rId27"/>
    <p:sldId id="513" r:id="rId28"/>
    <p:sldId id="514" r:id="rId29"/>
    <p:sldId id="515" r:id="rId30"/>
    <p:sldId id="516" r:id="rId31"/>
    <p:sldId id="517" r:id="rId32"/>
    <p:sldId id="535" r:id="rId33"/>
    <p:sldId id="536" r:id="rId34"/>
    <p:sldId id="522" r:id="rId35"/>
    <p:sldId id="518" r:id="rId36"/>
    <p:sldId id="520" r:id="rId37"/>
    <p:sldId id="523" r:id="rId38"/>
    <p:sldId id="524" r:id="rId39"/>
    <p:sldId id="525" r:id="rId40"/>
    <p:sldId id="519" r:id="rId41"/>
    <p:sldId id="526" r:id="rId42"/>
    <p:sldId id="527" r:id="rId43"/>
    <p:sldId id="528" r:id="rId44"/>
    <p:sldId id="529" r:id="rId45"/>
    <p:sldId id="530" r:id="rId46"/>
    <p:sldId id="531" r:id="rId47"/>
    <p:sldId id="532" r:id="rId48"/>
    <p:sldId id="491" r:id="rId49"/>
  </p:sldIdLst>
  <p:sldSz cx="9144000" cy="6858000" type="screen4x3"/>
  <p:notesSz cx="6797675" cy="99282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65F724B-4BB1-4C2C-AB79-C25ECD5622C1}">
          <p14:sldIdLst>
            <p14:sldId id="261"/>
            <p14:sldId id="488"/>
            <p14:sldId id="349"/>
            <p14:sldId id="496"/>
            <p14:sldId id="483"/>
            <p14:sldId id="497"/>
            <p14:sldId id="498"/>
            <p14:sldId id="499"/>
            <p14:sldId id="505"/>
            <p14:sldId id="500"/>
            <p14:sldId id="501"/>
            <p14:sldId id="502"/>
            <p14:sldId id="503"/>
            <p14:sldId id="504"/>
            <p14:sldId id="507"/>
            <p14:sldId id="506"/>
            <p14:sldId id="508"/>
            <p14:sldId id="510"/>
            <p14:sldId id="521"/>
            <p14:sldId id="511"/>
            <p14:sldId id="512"/>
            <p14:sldId id="533"/>
            <p14:sldId id="482"/>
            <p14:sldId id="485"/>
            <p14:sldId id="534"/>
            <p14:sldId id="513"/>
            <p14:sldId id="514"/>
            <p14:sldId id="515"/>
            <p14:sldId id="516"/>
            <p14:sldId id="517"/>
            <p14:sldId id="535"/>
            <p14:sldId id="536"/>
            <p14:sldId id="522"/>
            <p14:sldId id="518"/>
            <p14:sldId id="520"/>
            <p14:sldId id="523"/>
            <p14:sldId id="524"/>
            <p14:sldId id="525"/>
            <p14:sldId id="519"/>
            <p14:sldId id="526"/>
            <p14:sldId id="527"/>
            <p14:sldId id="528"/>
            <p14:sldId id="529"/>
            <p14:sldId id="530"/>
            <p14:sldId id="531"/>
            <p14:sldId id="532"/>
          </p14:sldIdLst>
        </p14:section>
        <p14:section name="Section sans titre" id="{C67A54A2-4A70-4FDB-88A2-550EBAA4A7D9}">
          <p14:sldIdLst>
            <p14:sldId id="49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moustapha THÉODORE  YATTA" initials="AT" lastIdx="1" clrIdx="0">
    <p:extLst>
      <p:ext uri="{19B8F6BF-5375-455C-9EA6-DF929625EA0E}">
        <p15:presenceInfo xmlns:p15="http://schemas.microsoft.com/office/powerpoint/2012/main" userId="4e4092ff30bb0b7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ED965B"/>
    <a:srgbClr val="1A57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269D01E-BC32-4049-B463-5C60D7B0CCD2}" styleName="Style à thème 2 - Accentuation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Style à thème 2 - Accentuation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1EBBBCC-DAD2-459C-BE2E-F6DE35CF9A28}" styleName="Style foncé 2 - Accentuation 3/Accentuation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Style foncé 2 - Accentuation 5/Accentuation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Style moyen 4 - Accentuation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5529" autoAdjust="0"/>
  </p:normalViewPr>
  <p:slideViewPr>
    <p:cSldViewPr>
      <p:cViewPr varScale="1">
        <p:scale>
          <a:sx n="91" d="100"/>
          <a:sy n="91" d="100"/>
        </p:scale>
        <p:origin x="58" y="77"/>
      </p:cViewPr>
      <p:guideLst>
        <p:guide orient="horz" pos="2160"/>
        <p:guide pos="288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varScale="1">
        <p:scale>
          <a:sx n="83" d="100"/>
          <a:sy n="83" d="100"/>
        </p:scale>
        <p:origin x="3254" y="3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handoutMaster" Target="handoutMasters/handout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37FEEBB-005D-4CE8-AAB8-502220AEE3B9}"/>
              </a:ext>
            </a:extLst>
          </p:cNvPr>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BE782D32-6546-4FFA-A147-5BD51FA50610}"/>
              </a:ext>
            </a:extLst>
          </p:cNvPr>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3F558D55-4607-46FB-AF3A-7E763C8C1AB5}" type="datetimeFigureOut">
              <a:rPr lang="fr-FR" smtClean="0"/>
              <a:t>07/08/2024</a:t>
            </a:fld>
            <a:endParaRPr lang="fr-FR"/>
          </a:p>
        </p:txBody>
      </p:sp>
      <p:sp>
        <p:nvSpPr>
          <p:cNvPr id="4" name="Espace réservé du pied de page 3">
            <a:extLst>
              <a:ext uri="{FF2B5EF4-FFF2-40B4-BE49-F238E27FC236}">
                <a16:creationId xmlns:a16="http://schemas.microsoft.com/office/drawing/2014/main" id="{85119441-5F84-4A90-BED6-8D0BE06FA579}"/>
              </a:ext>
            </a:extLst>
          </p:cNvPr>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5F575A46-040C-4301-8749-7AC725CC320C}"/>
              </a:ext>
            </a:extLst>
          </p:cNvPr>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1198A646-86ED-4D08-95E4-BEFF50718E35}" type="slidenum">
              <a:rPr lang="fr-FR" smtClean="0"/>
              <a:t>‹N°›</a:t>
            </a:fld>
            <a:endParaRPr lang="fr-FR"/>
          </a:p>
        </p:txBody>
      </p:sp>
    </p:spTree>
    <p:extLst>
      <p:ext uri="{BB962C8B-B14F-4D97-AF65-F5344CB8AC3E}">
        <p14:creationId xmlns:p14="http://schemas.microsoft.com/office/powerpoint/2010/main" val="701834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r>
              <a:rPr lang="fr-FR" dirty="0"/>
              <a:t>Présentation COPIL 1</a:t>
            </a:r>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D1DD3592-F663-4DAD-82B0-B6206D1A948B}" type="datetimeFigureOut">
              <a:rPr lang="fr-FR" smtClean="0"/>
              <a:pPr/>
              <a:t>07/08/2024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r>
              <a:rPr lang="fr-FR" dirty="0"/>
              <a:t>Guillaume Poirel</a:t>
            </a:r>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A4B48DAC-8A2D-4825-850C-34E762FB0A5F}" type="slidenum">
              <a:rPr lang="fr-FR" smtClean="0"/>
              <a:pPr/>
              <a:t>‹N°›</a:t>
            </a:fld>
            <a:endParaRPr lang="fr-FR" dirty="0"/>
          </a:p>
        </p:txBody>
      </p:sp>
    </p:spTree>
    <p:extLst>
      <p:ext uri="{BB962C8B-B14F-4D97-AF65-F5344CB8AC3E}">
        <p14:creationId xmlns:p14="http://schemas.microsoft.com/office/powerpoint/2010/main" val="2374507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baseline="0"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a:t>
            </a:fld>
            <a:endParaRPr lang="fr-FR"/>
          </a:p>
        </p:txBody>
      </p:sp>
    </p:spTree>
    <p:extLst>
      <p:ext uri="{BB962C8B-B14F-4D97-AF65-F5344CB8AC3E}">
        <p14:creationId xmlns:p14="http://schemas.microsoft.com/office/powerpoint/2010/main" val="31721869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10</a:t>
            </a:fld>
            <a:endParaRPr lang="fr-FR"/>
          </a:p>
        </p:txBody>
      </p:sp>
    </p:spTree>
    <p:extLst>
      <p:ext uri="{BB962C8B-B14F-4D97-AF65-F5344CB8AC3E}">
        <p14:creationId xmlns:p14="http://schemas.microsoft.com/office/powerpoint/2010/main" val="35831112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11</a:t>
            </a:fld>
            <a:endParaRPr lang="fr-FR"/>
          </a:p>
        </p:txBody>
      </p:sp>
    </p:spTree>
    <p:extLst>
      <p:ext uri="{BB962C8B-B14F-4D97-AF65-F5344CB8AC3E}">
        <p14:creationId xmlns:p14="http://schemas.microsoft.com/office/powerpoint/2010/main" val="12691011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12</a:t>
            </a:fld>
            <a:endParaRPr lang="fr-FR"/>
          </a:p>
        </p:txBody>
      </p:sp>
    </p:spTree>
    <p:extLst>
      <p:ext uri="{BB962C8B-B14F-4D97-AF65-F5344CB8AC3E}">
        <p14:creationId xmlns:p14="http://schemas.microsoft.com/office/powerpoint/2010/main" val="10022065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13</a:t>
            </a:fld>
            <a:endParaRPr lang="fr-FR"/>
          </a:p>
        </p:txBody>
      </p:sp>
    </p:spTree>
    <p:extLst>
      <p:ext uri="{BB962C8B-B14F-4D97-AF65-F5344CB8AC3E}">
        <p14:creationId xmlns:p14="http://schemas.microsoft.com/office/powerpoint/2010/main" val="33431964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14</a:t>
            </a:fld>
            <a:endParaRPr lang="fr-FR"/>
          </a:p>
        </p:txBody>
      </p:sp>
    </p:spTree>
    <p:extLst>
      <p:ext uri="{BB962C8B-B14F-4D97-AF65-F5344CB8AC3E}">
        <p14:creationId xmlns:p14="http://schemas.microsoft.com/office/powerpoint/2010/main" val="20292419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15</a:t>
            </a:fld>
            <a:endParaRPr lang="fr-FR"/>
          </a:p>
        </p:txBody>
      </p:sp>
    </p:spTree>
    <p:extLst>
      <p:ext uri="{BB962C8B-B14F-4D97-AF65-F5344CB8AC3E}">
        <p14:creationId xmlns:p14="http://schemas.microsoft.com/office/powerpoint/2010/main" val="1980759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16</a:t>
            </a:fld>
            <a:endParaRPr lang="fr-FR"/>
          </a:p>
        </p:txBody>
      </p:sp>
    </p:spTree>
    <p:extLst>
      <p:ext uri="{BB962C8B-B14F-4D97-AF65-F5344CB8AC3E}">
        <p14:creationId xmlns:p14="http://schemas.microsoft.com/office/powerpoint/2010/main" val="17879011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17</a:t>
            </a:fld>
            <a:endParaRPr lang="fr-FR"/>
          </a:p>
        </p:txBody>
      </p:sp>
    </p:spTree>
    <p:extLst>
      <p:ext uri="{BB962C8B-B14F-4D97-AF65-F5344CB8AC3E}">
        <p14:creationId xmlns:p14="http://schemas.microsoft.com/office/powerpoint/2010/main" val="25683755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18</a:t>
            </a:fld>
            <a:endParaRPr lang="fr-FR"/>
          </a:p>
        </p:txBody>
      </p:sp>
    </p:spTree>
    <p:extLst>
      <p:ext uri="{BB962C8B-B14F-4D97-AF65-F5344CB8AC3E}">
        <p14:creationId xmlns:p14="http://schemas.microsoft.com/office/powerpoint/2010/main" val="3506283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19</a:t>
            </a:fld>
            <a:endParaRPr lang="fr-FR"/>
          </a:p>
        </p:txBody>
      </p:sp>
    </p:spTree>
    <p:extLst>
      <p:ext uri="{BB962C8B-B14F-4D97-AF65-F5344CB8AC3E}">
        <p14:creationId xmlns:p14="http://schemas.microsoft.com/office/powerpoint/2010/main" val="2484734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a:t>
            </a:fld>
            <a:endParaRPr lang="fr-FR" dirty="0"/>
          </a:p>
        </p:txBody>
      </p:sp>
    </p:spTree>
    <p:extLst>
      <p:ext uri="{BB962C8B-B14F-4D97-AF65-F5344CB8AC3E}">
        <p14:creationId xmlns:p14="http://schemas.microsoft.com/office/powerpoint/2010/main" val="7894830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20</a:t>
            </a:fld>
            <a:endParaRPr lang="fr-FR"/>
          </a:p>
        </p:txBody>
      </p:sp>
    </p:spTree>
    <p:extLst>
      <p:ext uri="{BB962C8B-B14F-4D97-AF65-F5344CB8AC3E}">
        <p14:creationId xmlns:p14="http://schemas.microsoft.com/office/powerpoint/2010/main" val="3619885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21</a:t>
            </a:fld>
            <a:endParaRPr lang="fr-FR"/>
          </a:p>
        </p:txBody>
      </p:sp>
    </p:spTree>
    <p:extLst>
      <p:ext uri="{BB962C8B-B14F-4D97-AF65-F5344CB8AC3E}">
        <p14:creationId xmlns:p14="http://schemas.microsoft.com/office/powerpoint/2010/main" val="359561154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22</a:t>
            </a:fld>
            <a:endParaRPr lang="fr-FR"/>
          </a:p>
        </p:txBody>
      </p:sp>
    </p:spTree>
    <p:extLst>
      <p:ext uri="{BB962C8B-B14F-4D97-AF65-F5344CB8AC3E}">
        <p14:creationId xmlns:p14="http://schemas.microsoft.com/office/powerpoint/2010/main" val="15172136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23</a:t>
            </a:fld>
            <a:endParaRPr lang="fr-FR" dirty="0"/>
          </a:p>
        </p:txBody>
      </p:sp>
    </p:spTree>
    <p:extLst>
      <p:ext uri="{BB962C8B-B14F-4D97-AF65-F5344CB8AC3E}">
        <p14:creationId xmlns:p14="http://schemas.microsoft.com/office/powerpoint/2010/main" val="21816518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24</a:t>
            </a:fld>
            <a:endParaRPr lang="fr-FR" dirty="0"/>
          </a:p>
        </p:txBody>
      </p:sp>
    </p:spTree>
    <p:extLst>
      <p:ext uri="{BB962C8B-B14F-4D97-AF65-F5344CB8AC3E}">
        <p14:creationId xmlns:p14="http://schemas.microsoft.com/office/powerpoint/2010/main" val="14377362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25</a:t>
            </a:fld>
            <a:endParaRPr lang="fr-FR" dirty="0"/>
          </a:p>
        </p:txBody>
      </p:sp>
    </p:spTree>
    <p:extLst>
      <p:ext uri="{BB962C8B-B14F-4D97-AF65-F5344CB8AC3E}">
        <p14:creationId xmlns:p14="http://schemas.microsoft.com/office/powerpoint/2010/main" val="14538023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26</a:t>
            </a:fld>
            <a:endParaRPr lang="fr-FR"/>
          </a:p>
        </p:txBody>
      </p:sp>
    </p:spTree>
    <p:extLst>
      <p:ext uri="{BB962C8B-B14F-4D97-AF65-F5344CB8AC3E}">
        <p14:creationId xmlns:p14="http://schemas.microsoft.com/office/powerpoint/2010/main" val="9208045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27</a:t>
            </a:fld>
            <a:endParaRPr lang="fr-FR"/>
          </a:p>
        </p:txBody>
      </p:sp>
    </p:spTree>
    <p:extLst>
      <p:ext uri="{BB962C8B-B14F-4D97-AF65-F5344CB8AC3E}">
        <p14:creationId xmlns:p14="http://schemas.microsoft.com/office/powerpoint/2010/main" val="244206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28</a:t>
            </a:fld>
            <a:endParaRPr lang="fr-FR"/>
          </a:p>
        </p:txBody>
      </p:sp>
    </p:spTree>
    <p:extLst>
      <p:ext uri="{BB962C8B-B14F-4D97-AF65-F5344CB8AC3E}">
        <p14:creationId xmlns:p14="http://schemas.microsoft.com/office/powerpoint/2010/main" val="41161834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29</a:t>
            </a:fld>
            <a:endParaRPr lang="fr-FR"/>
          </a:p>
        </p:txBody>
      </p:sp>
    </p:spTree>
    <p:extLst>
      <p:ext uri="{BB962C8B-B14F-4D97-AF65-F5344CB8AC3E}">
        <p14:creationId xmlns:p14="http://schemas.microsoft.com/office/powerpoint/2010/main" val="240011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a:t>
            </a:fld>
            <a:endParaRPr lang="fr-FR"/>
          </a:p>
        </p:txBody>
      </p:sp>
    </p:spTree>
    <p:extLst>
      <p:ext uri="{BB962C8B-B14F-4D97-AF65-F5344CB8AC3E}">
        <p14:creationId xmlns:p14="http://schemas.microsoft.com/office/powerpoint/2010/main" val="366454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30</a:t>
            </a:fld>
            <a:endParaRPr lang="fr-FR"/>
          </a:p>
        </p:txBody>
      </p:sp>
    </p:spTree>
    <p:extLst>
      <p:ext uri="{BB962C8B-B14F-4D97-AF65-F5344CB8AC3E}">
        <p14:creationId xmlns:p14="http://schemas.microsoft.com/office/powerpoint/2010/main" val="32073121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31</a:t>
            </a:fld>
            <a:endParaRPr lang="fr-FR"/>
          </a:p>
        </p:txBody>
      </p:sp>
    </p:spTree>
    <p:extLst>
      <p:ext uri="{BB962C8B-B14F-4D97-AF65-F5344CB8AC3E}">
        <p14:creationId xmlns:p14="http://schemas.microsoft.com/office/powerpoint/2010/main" val="429128616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32</a:t>
            </a:fld>
            <a:endParaRPr lang="fr-FR"/>
          </a:p>
        </p:txBody>
      </p:sp>
    </p:spTree>
    <p:extLst>
      <p:ext uri="{BB962C8B-B14F-4D97-AF65-F5344CB8AC3E}">
        <p14:creationId xmlns:p14="http://schemas.microsoft.com/office/powerpoint/2010/main" val="34433991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33</a:t>
            </a:fld>
            <a:endParaRPr lang="fr-FR"/>
          </a:p>
        </p:txBody>
      </p:sp>
    </p:spTree>
    <p:extLst>
      <p:ext uri="{BB962C8B-B14F-4D97-AF65-F5344CB8AC3E}">
        <p14:creationId xmlns:p14="http://schemas.microsoft.com/office/powerpoint/2010/main" val="31679763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34</a:t>
            </a:fld>
            <a:endParaRPr lang="fr-FR"/>
          </a:p>
        </p:txBody>
      </p:sp>
    </p:spTree>
    <p:extLst>
      <p:ext uri="{BB962C8B-B14F-4D97-AF65-F5344CB8AC3E}">
        <p14:creationId xmlns:p14="http://schemas.microsoft.com/office/powerpoint/2010/main" val="13928108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35</a:t>
            </a:fld>
            <a:endParaRPr lang="fr-FR"/>
          </a:p>
        </p:txBody>
      </p:sp>
    </p:spTree>
    <p:extLst>
      <p:ext uri="{BB962C8B-B14F-4D97-AF65-F5344CB8AC3E}">
        <p14:creationId xmlns:p14="http://schemas.microsoft.com/office/powerpoint/2010/main" val="2362015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36</a:t>
            </a:fld>
            <a:endParaRPr lang="fr-FR"/>
          </a:p>
        </p:txBody>
      </p:sp>
    </p:spTree>
    <p:extLst>
      <p:ext uri="{BB962C8B-B14F-4D97-AF65-F5344CB8AC3E}">
        <p14:creationId xmlns:p14="http://schemas.microsoft.com/office/powerpoint/2010/main" val="29447104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37</a:t>
            </a:fld>
            <a:endParaRPr lang="fr-FR"/>
          </a:p>
        </p:txBody>
      </p:sp>
    </p:spTree>
    <p:extLst>
      <p:ext uri="{BB962C8B-B14F-4D97-AF65-F5344CB8AC3E}">
        <p14:creationId xmlns:p14="http://schemas.microsoft.com/office/powerpoint/2010/main" val="224217731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38</a:t>
            </a:fld>
            <a:endParaRPr lang="fr-FR"/>
          </a:p>
        </p:txBody>
      </p:sp>
    </p:spTree>
    <p:extLst>
      <p:ext uri="{BB962C8B-B14F-4D97-AF65-F5344CB8AC3E}">
        <p14:creationId xmlns:p14="http://schemas.microsoft.com/office/powerpoint/2010/main" val="15343897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39</a:t>
            </a:fld>
            <a:endParaRPr lang="fr-FR"/>
          </a:p>
        </p:txBody>
      </p:sp>
    </p:spTree>
    <p:extLst>
      <p:ext uri="{BB962C8B-B14F-4D97-AF65-F5344CB8AC3E}">
        <p14:creationId xmlns:p14="http://schemas.microsoft.com/office/powerpoint/2010/main" val="25547644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a:t>
            </a:fld>
            <a:endParaRPr lang="fr-FR"/>
          </a:p>
        </p:txBody>
      </p:sp>
    </p:spTree>
    <p:extLst>
      <p:ext uri="{BB962C8B-B14F-4D97-AF65-F5344CB8AC3E}">
        <p14:creationId xmlns:p14="http://schemas.microsoft.com/office/powerpoint/2010/main" val="12395094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40</a:t>
            </a:fld>
            <a:endParaRPr lang="fr-FR"/>
          </a:p>
        </p:txBody>
      </p:sp>
    </p:spTree>
    <p:extLst>
      <p:ext uri="{BB962C8B-B14F-4D97-AF65-F5344CB8AC3E}">
        <p14:creationId xmlns:p14="http://schemas.microsoft.com/office/powerpoint/2010/main" val="421500841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41</a:t>
            </a:fld>
            <a:endParaRPr lang="fr-FR"/>
          </a:p>
        </p:txBody>
      </p:sp>
    </p:spTree>
    <p:extLst>
      <p:ext uri="{BB962C8B-B14F-4D97-AF65-F5344CB8AC3E}">
        <p14:creationId xmlns:p14="http://schemas.microsoft.com/office/powerpoint/2010/main" val="183282902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42</a:t>
            </a:fld>
            <a:endParaRPr lang="fr-FR"/>
          </a:p>
        </p:txBody>
      </p:sp>
    </p:spTree>
    <p:extLst>
      <p:ext uri="{BB962C8B-B14F-4D97-AF65-F5344CB8AC3E}">
        <p14:creationId xmlns:p14="http://schemas.microsoft.com/office/powerpoint/2010/main" val="7915538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43</a:t>
            </a:fld>
            <a:endParaRPr lang="fr-FR"/>
          </a:p>
        </p:txBody>
      </p:sp>
    </p:spTree>
    <p:extLst>
      <p:ext uri="{BB962C8B-B14F-4D97-AF65-F5344CB8AC3E}">
        <p14:creationId xmlns:p14="http://schemas.microsoft.com/office/powerpoint/2010/main" val="17357359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44</a:t>
            </a:fld>
            <a:endParaRPr lang="fr-FR"/>
          </a:p>
        </p:txBody>
      </p:sp>
    </p:spTree>
    <p:extLst>
      <p:ext uri="{BB962C8B-B14F-4D97-AF65-F5344CB8AC3E}">
        <p14:creationId xmlns:p14="http://schemas.microsoft.com/office/powerpoint/2010/main" val="66141559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45</a:t>
            </a:fld>
            <a:endParaRPr lang="fr-FR"/>
          </a:p>
        </p:txBody>
      </p:sp>
    </p:spTree>
    <p:extLst>
      <p:ext uri="{BB962C8B-B14F-4D97-AF65-F5344CB8AC3E}">
        <p14:creationId xmlns:p14="http://schemas.microsoft.com/office/powerpoint/2010/main" val="11457657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46</a:t>
            </a:fld>
            <a:endParaRPr lang="fr-FR"/>
          </a:p>
        </p:txBody>
      </p:sp>
    </p:spTree>
    <p:extLst>
      <p:ext uri="{BB962C8B-B14F-4D97-AF65-F5344CB8AC3E}">
        <p14:creationId xmlns:p14="http://schemas.microsoft.com/office/powerpoint/2010/main" val="24681183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47</a:t>
            </a:fld>
            <a:endParaRPr lang="fr-FR"/>
          </a:p>
        </p:txBody>
      </p:sp>
    </p:spTree>
    <p:extLst>
      <p:ext uri="{BB962C8B-B14F-4D97-AF65-F5344CB8AC3E}">
        <p14:creationId xmlns:p14="http://schemas.microsoft.com/office/powerpoint/2010/main" val="28432878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200" b="1"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5</a:t>
            </a:fld>
            <a:endParaRPr lang="fr-FR" dirty="0"/>
          </a:p>
        </p:txBody>
      </p:sp>
    </p:spTree>
    <p:extLst>
      <p:ext uri="{BB962C8B-B14F-4D97-AF65-F5344CB8AC3E}">
        <p14:creationId xmlns:p14="http://schemas.microsoft.com/office/powerpoint/2010/main" val="1471359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6</a:t>
            </a:fld>
            <a:endParaRPr lang="fr-FR"/>
          </a:p>
        </p:txBody>
      </p:sp>
    </p:spTree>
    <p:extLst>
      <p:ext uri="{BB962C8B-B14F-4D97-AF65-F5344CB8AC3E}">
        <p14:creationId xmlns:p14="http://schemas.microsoft.com/office/powerpoint/2010/main" val="3184655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7</a:t>
            </a:fld>
            <a:endParaRPr lang="fr-FR"/>
          </a:p>
        </p:txBody>
      </p:sp>
    </p:spTree>
    <p:extLst>
      <p:ext uri="{BB962C8B-B14F-4D97-AF65-F5344CB8AC3E}">
        <p14:creationId xmlns:p14="http://schemas.microsoft.com/office/powerpoint/2010/main" val="604113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8</a:t>
            </a:fld>
            <a:endParaRPr lang="fr-FR"/>
          </a:p>
        </p:txBody>
      </p:sp>
    </p:spTree>
    <p:extLst>
      <p:ext uri="{BB962C8B-B14F-4D97-AF65-F5344CB8AC3E}">
        <p14:creationId xmlns:p14="http://schemas.microsoft.com/office/powerpoint/2010/main" val="20097438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kern="1200" dirty="0" err="1">
                <a:solidFill>
                  <a:schemeClr val="tx1"/>
                </a:solidFill>
                <a:effectLst/>
                <a:latin typeface="+mn-lt"/>
                <a:ea typeface="+mn-ea"/>
                <a:cs typeface="+mn-cs"/>
              </a:rPr>
              <a:t>Slide</a:t>
            </a:r>
            <a:r>
              <a:rPr lang="fr-FR" sz="1200" b="1" kern="1200" baseline="0" dirty="0">
                <a:solidFill>
                  <a:schemeClr val="tx1"/>
                </a:solidFill>
                <a:effectLst/>
                <a:latin typeface="+mn-lt"/>
                <a:ea typeface="+mn-ea"/>
                <a:cs typeface="+mn-cs"/>
              </a:rPr>
              <a:t> 2.</a:t>
            </a:r>
          </a:p>
          <a:p>
            <a:endParaRPr lang="fr-FR" sz="1200" b="0" kern="1200" baseline="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A4B48DAC-8A2D-4825-850C-34E762FB0A5F}" type="slidenum">
              <a:rPr lang="fr-FR" smtClean="0"/>
              <a:pPr/>
              <a:t>9</a:t>
            </a:fld>
            <a:endParaRPr lang="fr-FR"/>
          </a:p>
        </p:txBody>
      </p:sp>
    </p:spTree>
    <p:extLst>
      <p:ext uri="{BB962C8B-B14F-4D97-AF65-F5344CB8AC3E}">
        <p14:creationId xmlns:p14="http://schemas.microsoft.com/office/powerpoint/2010/main" val="8749439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Diapositive de titr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Espace réservé du titre 1"/>
          <p:cNvSpPr>
            <a:spLocks noGrp="1"/>
          </p:cNvSpPr>
          <p:nvPr>
            <p:ph type="title" hasCustomPrompt="1"/>
          </p:nvPr>
        </p:nvSpPr>
        <p:spPr>
          <a:xfrm>
            <a:off x="4572000" y="2852936"/>
            <a:ext cx="4320480" cy="1656184"/>
          </a:xfrm>
          <a:prstGeom prst="rect">
            <a:avLst/>
          </a:prstGeom>
        </p:spPr>
        <p:txBody>
          <a:bodyPr vert="horz" lIns="91440" tIns="45720" rIns="91440" bIns="45720" rtlCol="0" anchor="ctr">
            <a:normAutofit/>
          </a:bodyPr>
          <a:lstStyle>
            <a:lvl1pPr>
              <a:defRPr cap="none" baseline="0"/>
            </a:lvl1pPr>
          </a:lstStyle>
          <a:p>
            <a:r>
              <a:rPr lang="fr-FR"/>
              <a:t>Title</a:t>
            </a:r>
            <a:endParaRPr lang="fr-FR" dirty="0"/>
          </a:p>
        </p:txBody>
      </p:sp>
      <p:sp>
        <p:nvSpPr>
          <p:cNvPr id="8" name="Espace réservé du texte 2"/>
          <p:cNvSpPr>
            <a:spLocks noGrp="1"/>
          </p:cNvSpPr>
          <p:nvPr>
            <p:ph idx="1" hasCustomPrompt="1"/>
          </p:nvPr>
        </p:nvSpPr>
        <p:spPr>
          <a:xfrm>
            <a:off x="4572000" y="4797152"/>
            <a:ext cx="4320480" cy="936104"/>
          </a:xfrm>
          <a:prstGeom prst="rect">
            <a:avLst/>
          </a:prstGeom>
        </p:spPr>
        <p:txBody>
          <a:bodyPr vert="horz" lIns="91440" tIns="45720" rIns="91440" bIns="45720" rtlCol="0" anchor="ctr" anchorCtr="0">
            <a:normAutofit/>
          </a:bodyPr>
          <a:lstStyle>
            <a:lvl1pPr>
              <a:defRPr cap="none" baseline="0"/>
            </a:lvl1pPr>
          </a:lstStyle>
          <a:p>
            <a:pPr lvl="0"/>
            <a:r>
              <a:rPr lang="fr-FR"/>
              <a:t>Presenter, authors</a:t>
            </a:r>
            <a:endParaRPr lang="fr-FR" dirty="0"/>
          </a:p>
        </p:txBody>
      </p:sp>
      <p:sp>
        <p:nvSpPr>
          <p:cNvPr id="6" name="Espace réservé du contenu 5"/>
          <p:cNvSpPr>
            <a:spLocks noGrp="1"/>
          </p:cNvSpPr>
          <p:nvPr>
            <p:ph sz="quarter" idx="10" hasCustomPrompt="1"/>
          </p:nvPr>
        </p:nvSpPr>
        <p:spPr>
          <a:xfrm>
            <a:off x="4572000" y="6022107"/>
            <a:ext cx="4320480" cy="503237"/>
          </a:xfrm>
        </p:spPr>
        <p:txBody>
          <a:bodyPr anchor="ctr" anchorCtr="0">
            <a:normAutofit/>
          </a:bodyPr>
          <a:lstStyle>
            <a:lvl1pPr>
              <a:defRPr sz="1800" b="1">
                <a:solidFill>
                  <a:schemeClr val="tx1"/>
                </a:solidFill>
              </a:defRPr>
            </a:lvl1pPr>
          </a:lstStyle>
          <a:p>
            <a:pPr lvl="0"/>
            <a:r>
              <a:rPr lang="fr-FR"/>
              <a:t>Date, Place</a:t>
            </a:r>
          </a:p>
        </p:txBody>
      </p:sp>
    </p:spTree>
    <p:extLst>
      <p:ext uri="{BB962C8B-B14F-4D97-AF65-F5344CB8AC3E}">
        <p14:creationId xmlns:p14="http://schemas.microsoft.com/office/powerpoint/2010/main" val="905762567"/>
      </p:ext>
    </p:extLst>
  </p:cSld>
  <p:clrMapOvr>
    <a:masterClrMapping/>
  </p:clrMapOvr>
  <p:transition>
    <p:strips dir="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mediate title">
    <p:spTree>
      <p:nvGrpSpPr>
        <p:cNvPr id="1" name=""/>
        <p:cNvGrpSpPr/>
        <p:nvPr/>
      </p:nvGrpSpPr>
      <p:grpSpPr>
        <a:xfrm>
          <a:off x="0" y="0"/>
          <a:ext cx="0" cy="0"/>
          <a:chOff x="0" y="0"/>
          <a:chExt cx="0" cy="0"/>
        </a:xfrm>
      </p:grpSpPr>
      <p:sp>
        <p:nvSpPr>
          <p:cNvPr id="3" name="Espace réservé du contenu 2"/>
          <p:cNvSpPr>
            <a:spLocks noGrp="1"/>
          </p:cNvSpPr>
          <p:nvPr>
            <p:ph idx="1" hasCustomPrompt="1"/>
          </p:nvPr>
        </p:nvSpPr>
        <p:spPr>
          <a:xfrm>
            <a:off x="467544" y="3573016"/>
            <a:ext cx="8208912" cy="2016224"/>
          </a:xfrm>
        </p:spPr>
        <p:txBody>
          <a:bodyPr anchor="ctr" anchorCtr="0">
            <a:normAutofit/>
          </a:bodyPr>
          <a:lstStyle>
            <a:lvl1pPr algn="ctr">
              <a:buNone/>
              <a:defRPr sz="2800"/>
            </a:lvl1pPr>
          </a:lstStyle>
          <a:p>
            <a:pPr lvl="0"/>
            <a:r>
              <a:rPr lang="fr-FR"/>
              <a:t>Sub-title</a:t>
            </a:r>
            <a:endParaRPr lang="fr-FR" dirty="0"/>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Titre 7"/>
          <p:cNvSpPr>
            <a:spLocks noGrp="1"/>
          </p:cNvSpPr>
          <p:nvPr>
            <p:ph type="title" hasCustomPrompt="1"/>
          </p:nvPr>
        </p:nvSpPr>
        <p:spPr>
          <a:xfrm>
            <a:off x="467544" y="1628800"/>
            <a:ext cx="8208912" cy="1728192"/>
          </a:xfrm>
        </p:spPr>
        <p:txBody>
          <a:bodyPr/>
          <a:lstStyle>
            <a:lvl1pPr>
              <a:defRPr/>
            </a:lvl1pPr>
          </a:lstStyle>
          <a:p>
            <a:r>
              <a:rPr lang="fr-FR"/>
              <a:t>Title</a:t>
            </a:r>
          </a:p>
        </p:txBody>
      </p:sp>
      <p:sp>
        <p:nvSpPr>
          <p:cNvPr id="10" name="Espace réservé du numéro de diapositive 9"/>
          <p:cNvSpPr>
            <a:spLocks noGrp="1"/>
          </p:cNvSpPr>
          <p:nvPr>
            <p:ph type="sldNum" sz="quarter" idx="15"/>
          </p:nvPr>
        </p:nvSpPr>
        <p:spPr/>
        <p:txBody>
          <a:bodyPr/>
          <a:lstStyle/>
          <a:p>
            <a:fld id="{02C702AE-1502-43AE-8DBA-2BCAD3408EF2}" type="slidenum">
              <a:rPr lang="fr-FR" smtClean="0"/>
              <a:pPr/>
              <a:t>‹N°›</a:t>
            </a:fld>
            <a:endParaRPr lang="fr-FR" dirty="0"/>
          </a:p>
        </p:txBody>
      </p:sp>
      <p:sp>
        <p:nvSpPr>
          <p:cNvPr id="14"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5"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p:txBody>
          <a:bodyPr/>
          <a:lstStyle>
            <a:lvl1pPr>
              <a:defRPr/>
            </a:lvl1pPr>
          </a:lstStyle>
          <a:p>
            <a:pPr lvl="0"/>
            <a:r>
              <a:rPr lang="fr-FR"/>
              <a:t>Text</a:t>
            </a:r>
            <a:endParaRPr lang="fr-FR" dirty="0"/>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8"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June 8th, 2016</a:t>
            </a:r>
          </a:p>
        </p:txBody>
      </p:sp>
      <p:sp>
        <p:nvSpPr>
          <p:cNvPr id="9"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Presentation of the inception report, EC, Brussels</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 2 columns">
    <p:spTree>
      <p:nvGrpSpPr>
        <p:cNvPr id="1" name=""/>
        <p:cNvGrpSpPr/>
        <p:nvPr/>
      </p:nvGrpSpPr>
      <p:grpSpPr>
        <a:xfrm>
          <a:off x="0" y="0"/>
          <a:ext cx="0" cy="0"/>
          <a:chOff x="0" y="0"/>
          <a:chExt cx="0" cy="0"/>
        </a:xfrm>
      </p:grpSpPr>
      <p:sp>
        <p:nvSpPr>
          <p:cNvPr id="2" name="Titre 1"/>
          <p:cNvSpPr>
            <a:spLocks noGrp="1"/>
          </p:cNvSpPr>
          <p:nvPr>
            <p:ph type="title" hasCustomPrompt="1"/>
          </p:nvPr>
        </p:nvSpPr>
        <p:spPr/>
        <p:txBody>
          <a:bodyPr>
            <a:normAutofit/>
          </a:bodyPr>
          <a:lstStyle>
            <a:lvl1pPr>
              <a:defRPr sz="3200" cap="none" baseline="0"/>
            </a:lvl1pPr>
          </a:lstStyle>
          <a:p>
            <a:r>
              <a:rPr lang="fr-FR"/>
              <a:t>Title</a:t>
            </a:r>
          </a:p>
        </p:txBody>
      </p:sp>
      <p:sp>
        <p:nvSpPr>
          <p:cNvPr id="3" name="Espace réservé du contenu 2"/>
          <p:cNvSpPr>
            <a:spLocks noGrp="1"/>
          </p:cNvSpPr>
          <p:nvPr>
            <p:ph idx="1" hasCustomPrompt="1"/>
          </p:nvPr>
        </p:nvSpPr>
        <p:spPr>
          <a:xfrm>
            <a:off x="467544" y="2276872"/>
            <a:ext cx="3960440" cy="3888432"/>
          </a:xfrm>
        </p:spPr>
        <p:txBody>
          <a:bodyPr>
            <a:normAutofit/>
          </a:bodyPr>
          <a:lstStyle>
            <a:lvl1pPr>
              <a:defRPr sz="2400"/>
            </a:lvl1pPr>
          </a:lstStyle>
          <a:p>
            <a:pPr lvl="0"/>
            <a:r>
              <a:rPr lang="fr-FR"/>
              <a:t>Text</a:t>
            </a:r>
            <a:endParaRPr lang="fr-FR" dirty="0"/>
          </a:p>
        </p:txBody>
      </p:sp>
      <p:sp>
        <p:nvSpPr>
          <p:cNvPr id="6" name="Espace réservé du numéro de diapositive 5"/>
          <p:cNvSpPr>
            <a:spLocks noGrp="1"/>
          </p:cNvSpPr>
          <p:nvPr>
            <p:ph type="sldNum" sz="quarter" idx="12"/>
          </p:nvPr>
        </p:nvSpPr>
        <p:spPr/>
        <p:txBody>
          <a:bodyPr/>
          <a:lstStyle/>
          <a:p>
            <a:fld id="{02C702AE-1502-43AE-8DBA-2BCAD3408EF2}" type="slidenum">
              <a:rPr lang="fr-FR" smtClean="0"/>
              <a:pPr/>
              <a:t>‹N°›</a:t>
            </a:fld>
            <a:endParaRPr lang="fr-FR"/>
          </a:p>
        </p:txBody>
      </p:sp>
      <p:sp>
        <p:nvSpPr>
          <p:cNvPr id="12" name="Espace réservé du contenu 11"/>
          <p:cNvSpPr>
            <a:spLocks noGrp="1"/>
          </p:cNvSpPr>
          <p:nvPr>
            <p:ph sz="quarter" idx="13" hasCustomPrompt="1"/>
          </p:nvPr>
        </p:nvSpPr>
        <p:spPr>
          <a:xfrm>
            <a:off x="2484438" y="188913"/>
            <a:ext cx="6191250" cy="431800"/>
          </a:xfrm>
        </p:spPr>
        <p:txBody>
          <a:bodyPr anchor="ctr" anchorCtr="0">
            <a:noAutofit/>
          </a:bodyPr>
          <a:lstStyle>
            <a:lvl1pPr>
              <a:buNone/>
              <a:defRPr sz="1400" b="1" baseline="0">
                <a:solidFill>
                  <a:schemeClr val="bg2"/>
                </a:solidFill>
              </a:defRPr>
            </a:lvl1pPr>
          </a:lstStyle>
          <a:p>
            <a:pPr lvl="0"/>
            <a:r>
              <a:rPr lang="fr-FR"/>
              <a:t>Title of the presentation</a:t>
            </a:r>
          </a:p>
        </p:txBody>
      </p:sp>
      <p:sp>
        <p:nvSpPr>
          <p:cNvPr id="13" name="Espace réservé du contenu 2"/>
          <p:cNvSpPr>
            <a:spLocks noGrp="1"/>
          </p:cNvSpPr>
          <p:nvPr>
            <p:ph idx="14" hasCustomPrompt="1"/>
          </p:nvPr>
        </p:nvSpPr>
        <p:spPr>
          <a:xfrm>
            <a:off x="4716016" y="2276872"/>
            <a:ext cx="3960440" cy="3888432"/>
          </a:xfrm>
        </p:spPr>
        <p:txBody>
          <a:bodyPr>
            <a:normAutofit/>
          </a:bodyPr>
          <a:lstStyle>
            <a:lvl1pPr>
              <a:defRPr sz="2400"/>
            </a:lvl1pPr>
          </a:lstStyle>
          <a:p>
            <a:pPr lvl="0"/>
            <a:r>
              <a:rPr lang="fr-FR"/>
              <a:t>Text</a:t>
            </a:r>
            <a:endParaRPr lang="fr-FR" dirty="0"/>
          </a:p>
        </p:txBody>
      </p:sp>
      <p:sp>
        <p:nvSpPr>
          <p:cNvPr id="9" name="Espace réservé du contenu 13"/>
          <p:cNvSpPr>
            <a:spLocks noGrp="1"/>
          </p:cNvSpPr>
          <p:nvPr>
            <p:ph sz="quarter" idx="17" hasCustomPrompt="1"/>
          </p:nvPr>
        </p:nvSpPr>
        <p:spPr>
          <a:xfrm>
            <a:off x="468313" y="6444808"/>
            <a:ext cx="1366837" cy="360000"/>
          </a:xfrm>
        </p:spPr>
        <p:txBody>
          <a:bodyPr anchor="ctr" anchorCtr="0">
            <a:noAutofit/>
          </a:bodyPr>
          <a:lstStyle>
            <a:lvl1pPr>
              <a:buNone/>
              <a:defRPr sz="120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Date</a:t>
            </a:r>
          </a:p>
        </p:txBody>
      </p:sp>
      <p:sp>
        <p:nvSpPr>
          <p:cNvPr id="10" name="Espace réservé du contenu 13"/>
          <p:cNvSpPr>
            <a:spLocks noGrp="1"/>
          </p:cNvSpPr>
          <p:nvPr>
            <p:ph sz="quarter" idx="18" hasCustomPrompt="1"/>
          </p:nvPr>
        </p:nvSpPr>
        <p:spPr>
          <a:xfrm>
            <a:off x="1909019" y="6444808"/>
            <a:ext cx="4391173" cy="360000"/>
          </a:xfrm>
        </p:spPr>
        <p:txBody>
          <a:bodyPr anchor="ctr" anchorCtr="0">
            <a:noAutofit/>
          </a:bodyPr>
          <a:lstStyle>
            <a:lvl1pPr algn="ctr">
              <a:buNone/>
              <a:defRPr sz="1200" baseline="0">
                <a:solidFill>
                  <a:schemeClr val="bg1"/>
                </a:solidFill>
              </a:defRPr>
            </a:lvl1pPr>
            <a:lvl2pPr>
              <a:buNone/>
              <a:defRPr sz="1400">
                <a:solidFill>
                  <a:schemeClr val="bg1"/>
                </a:solidFill>
              </a:defRPr>
            </a:lvl2pPr>
            <a:lvl3pPr>
              <a:buNone/>
              <a:defRPr sz="1400">
                <a:solidFill>
                  <a:schemeClr val="bg1"/>
                </a:solidFill>
              </a:defRPr>
            </a:lvl3pPr>
            <a:lvl4pPr>
              <a:buNone/>
              <a:defRPr sz="1400">
                <a:solidFill>
                  <a:schemeClr val="bg1"/>
                </a:solidFill>
              </a:defRPr>
            </a:lvl4pPr>
            <a:lvl5pPr>
              <a:buNone/>
              <a:defRPr sz="1400">
                <a:solidFill>
                  <a:schemeClr val="bg1"/>
                </a:solidFill>
              </a:defRPr>
            </a:lvl5pPr>
          </a:lstStyle>
          <a:p>
            <a:pPr lvl="0"/>
            <a:r>
              <a:rPr lang="fr-FR"/>
              <a:t>Event, place</a:t>
            </a:r>
          </a:p>
        </p:txBody>
      </p:sp>
    </p:spTree>
    <p:extLst>
      <p:ext uri="{BB962C8B-B14F-4D97-AF65-F5344CB8AC3E}">
        <p14:creationId xmlns:p14="http://schemas.microsoft.com/office/powerpoint/2010/main" val="1052259783"/>
      </p:ext>
    </p:extLst>
  </p:cSld>
  <p:clrMapOvr>
    <a:masterClrMapping/>
  </p:clrMapOvr>
  <p:transition>
    <p:strips dir="ru"/>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theme" Target="../theme/theme2.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33664" y="3140968"/>
            <a:ext cx="4258816" cy="1296144"/>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44008" y="4437112"/>
            <a:ext cx="4248472" cy="936104"/>
          </a:xfrm>
          <a:prstGeom prst="rect">
            <a:avLst/>
          </a:prstGeom>
        </p:spPr>
        <p:txBody>
          <a:bodyPr vert="horz" lIns="91440" tIns="45720" rIns="91440" bIns="45720" rtlCol="0">
            <a:normAutofit/>
          </a:bodyPr>
          <a:lstStyle/>
          <a:p>
            <a:pPr lvl="0"/>
            <a:r>
              <a:rPr lang="fr-FR" dirty="0"/>
              <a:t>SOUS-TITRE DE LA PRESENTATION </a:t>
            </a:r>
          </a:p>
        </p:txBody>
      </p:sp>
    </p:spTree>
    <p:extLst>
      <p:ext uri="{BB962C8B-B14F-4D97-AF65-F5344CB8AC3E}">
        <p14:creationId xmlns:p14="http://schemas.microsoft.com/office/powerpoint/2010/main" val="1821813571"/>
      </p:ext>
    </p:extLst>
  </p:cSld>
  <p:clrMap bg1="lt1" tx1="dk1" bg2="lt2" tx2="dk2" accent1="accent1" accent2="accent2" accent3="accent3" accent4="accent4" accent5="accent5" accent6="accent6" hlink="hlink" folHlink="folHlink"/>
  <p:sldLayoutIdLst>
    <p:sldLayoutId id="2147483657" r:id="rId1"/>
  </p:sldLayoutIdLst>
  <p:transition>
    <p:strips dir="ru"/>
  </p:transition>
  <p:hf hdr="0"/>
  <p:txStyles>
    <p:titleStyle>
      <a:lvl1pPr algn="l" defTabSz="914400" rtl="0" eaLnBrk="1" latinLnBrk="0" hangingPunct="1">
        <a:spcBef>
          <a:spcPct val="0"/>
        </a:spcBef>
        <a:buNone/>
        <a:defRPr sz="3600" b="1" kern="1200" cap="none" baseline="0">
          <a:solidFill>
            <a:schemeClr val="accent1"/>
          </a:solidFill>
          <a:latin typeface="+mj-lt"/>
          <a:ea typeface="+mj-ea"/>
          <a:cs typeface="+mj-cs"/>
        </a:defRPr>
      </a:lvl1pPr>
    </p:titleStyle>
    <p:bodyStyle>
      <a:lvl1pPr marL="0" indent="0" algn="l" defTabSz="914400" rtl="0" eaLnBrk="1" latinLnBrk="0" hangingPunct="1">
        <a:spcBef>
          <a:spcPct val="20000"/>
        </a:spcBef>
        <a:buFont typeface="Arial" panose="020B0604020202020204" pitchFamily="34" charset="0"/>
        <a:buNone/>
        <a:defRPr sz="2400" kern="1200" cap="none" baseline="0">
          <a:solidFill>
            <a:schemeClr val="bg1"/>
          </a:solidFill>
          <a:latin typeface="+mn-lt"/>
          <a:ea typeface="+mn-ea"/>
          <a:cs typeface="+mn-cs"/>
        </a:defRPr>
      </a:lvl1pPr>
      <a:lvl2pPr marL="457200" indent="0" algn="l" defTabSz="914400" rtl="0" eaLnBrk="1" latinLnBrk="0" hangingPunct="1">
        <a:spcBef>
          <a:spcPct val="20000"/>
        </a:spcBef>
        <a:buFont typeface="Arial" panose="020B0604020202020204" pitchFamily="34" charset="0"/>
        <a:buNone/>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67544" y="1196752"/>
            <a:ext cx="8208912" cy="1008112"/>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p:cNvSpPr>
            <a:spLocks noGrp="1"/>
          </p:cNvSpPr>
          <p:nvPr>
            <p:ph type="body" idx="1"/>
          </p:nvPr>
        </p:nvSpPr>
        <p:spPr>
          <a:xfrm>
            <a:off x="467544" y="2276872"/>
            <a:ext cx="8208912" cy="3888432"/>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e la date 3"/>
          <p:cNvSpPr>
            <a:spLocks noGrp="1"/>
          </p:cNvSpPr>
          <p:nvPr>
            <p:ph type="dt" sz="half" idx="2"/>
          </p:nvPr>
        </p:nvSpPr>
        <p:spPr>
          <a:xfrm>
            <a:off x="457200" y="6453336"/>
            <a:ext cx="1378496" cy="365125"/>
          </a:xfrm>
          <a:prstGeom prst="rect">
            <a:avLst/>
          </a:prstGeom>
        </p:spPr>
        <p:txBody>
          <a:bodyPr vert="horz" lIns="91440" tIns="45720" rIns="91440" bIns="45720" rtlCol="0" anchor="ctr"/>
          <a:lstStyle>
            <a:lvl1pPr algn="l">
              <a:defRPr sz="1200">
                <a:solidFill>
                  <a:schemeClr val="bg1"/>
                </a:solidFill>
              </a:defRPr>
            </a:lvl1pPr>
          </a:lstStyle>
          <a:p>
            <a:r>
              <a:rPr lang="fr-FR"/>
              <a:t>Date</a:t>
            </a:r>
            <a:endParaRPr lang="fr-FR" dirty="0"/>
          </a:p>
        </p:txBody>
      </p:sp>
      <p:sp>
        <p:nvSpPr>
          <p:cNvPr id="5" name="Espace réservé du pied de page 4"/>
          <p:cNvSpPr>
            <a:spLocks noGrp="1"/>
          </p:cNvSpPr>
          <p:nvPr>
            <p:ph type="ftr" sz="quarter" idx="3"/>
          </p:nvPr>
        </p:nvSpPr>
        <p:spPr>
          <a:xfrm>
            <a:off x="1835696" y="6453336"/>
            <a:ext cx="4392488" cy="365125"/>
          </a:xfrm>
          <a:prstGeom prst="rect">
            <a:avLst/>
          </a:prstGeom>
        </p:spPr>
        <p:txBody>
          <a:bodyPr vert="horz" lIns="91440" tIns="45720" rIns="91440" bIns="45720" rtlCol="0" anchor="ctr"/>
          <a:lstStyle>
            <a:lvl1pPr algn="ctr">
              <a:defRPr sz="1200">
                <a:solidFill>
                  <a:schemeClr val="bg1"/>
                </a:solidFill>
              </a:defRPr>
            </a:lvl1pPr>
          </a:lstStyle>
          <a:p>
            <a:r>
              <a:rPr lang="fr-FR"/>
              <a:t>Place</a:t>
            </a:r>
            <a:endParaRPr lang="fr-FR" dirty="0"/>
          </a:p>
        </p:txBody>
      </p:sp>
      <p:sp>
        <p:nvSpPr>
          <p:cNvPr id="6" name="Espace réservé du numéro de diapositive 5"/>
          <p:cNvSpPr>
            <a:spLocks noGrp="1"/>
          </p:cNvSpPr>
          <p:nvPr>
            <p:ph type="sldNum" sz="quarter" idx="4"/>
          </p:nvPr>
        </p:nvSpPr>
        <p:spPr>
          <a:xfrm>
            <a:off x="8388424" y="6453336"/>
            <a:ext cx="621432" cy="365125"/>
          </a:xfrm>
          <a:prstGeom prst="rect">
            <a:avLst/>
          </a:prstGeom>
        </p:spPr>
        <p:txBody>
          <a:bodyPr vert="horz" lIns="91440" tIns="45720" rIns="91440" bIns="45720" rtlCol="0" anchor="ctr"/>
          <a:lstStyle>
            <a:lvl1pPr algn="r">
              <a:defRPr sz="1200">
                <a:solidFill>
                  <a:schemeClr val="bg1"/>
                </a:solidFill>
              </a:defRPr>
            </a:lvl1pPr>
          </a:lstStyle>
          <a:p>
            <a:fld id="{02C702AE-1502-43AE-8DBA-2BCAD3408EF2}" type="slidenum">
              <a:rPr lang="fr-FR" smtClean="0"/>
              <a:pPr/>
              <a:t>‹N°›</a:t>
            </a:fld>
            <a:endParaRPr lang="fr-FR" dirty="0"/>
          </a:p>
        </p:txBody>
      </p:sp>
    </p:spTree>
    <p:extLst>
      <p:ext uri="{BB962C8B-B14F-4D97-AF65-F5344CB8AC3E}">
        <p14:creationId xmlns:p14="http://schemas.microsoft.com/office/powerpoint/2010/main" val="285489163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50" r:id="rId4"/>
  </p:sldLayoutIdLst>
  <p:transition>
    <p:strips dir="ru"/>
  </p:transition>
  <p:hf hdr="0"/>
  <p:txStyles>
    <p:titleStyle>
      <a:lvl1pPr algn="ctr" defTabSz="914400" rtl="0" eaLnBrk="1" latinLnBrk="0" hangingPunct="1">
        <a:spcBef>
          <a:spcPct val="0"/>
        </a:spcBef>
        <a:buNone/>
        <a:defRPr sz="3200" b="1" kern="1200" cap="none" baseline="0">
          <a:solidFill>
            <a:schemeClr val="accent4"/>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13.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1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19.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4.xml"/><Relationship Id="rId5" Type="http://schemas.openxmlformats.org/officeDocument/2006/relationships/image" Target="../media/image23.pn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27.png"/><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4.xml"/><Relationship Id="rId5" Type="http://schemas.openxmlformats.org/officeDocument/2006/relationships/image" Target="../media/image28.pn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4.xml"/><Relationship Id="rId5" Type="http://schemas.openxmlformats.org/officeDocument/2006/relationships/image" Target="../media/image29.pn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3.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4.xml"/><Relationship Id="rId5" Type="http://schemas.openxmlformats.org/officeDocument/2006/relationships/image" Target="../media/image30.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5.xml"/><Relationship Id="rId1" Type="http://schemas.openxmlformats.org/officeDocument/2006/relationships/slideLayout" Target="../slideLayouts/slideLayout4.xml"/><Relationship Id="rId5" Type="http://schemas.openxmlformats.org/officeDocument/2006/relationships/image" Target="../media/image31.png"/><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4.xml"/><Relationship Id="rId5" Type="http://schemas.openxmlformats.org/officeDocument/2006/relationships/image" Target="../media/image33.png"/><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4.xml"/><Relationship Id="rId5" Type="http://schemas.openxmlformats.org/officeDocument/2006/relationships/image" Target="../media/image34.png"/><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8.png"/><Relationship Id="rId2" Type="http://schemas.openxmlformats.org/officeDocument/2006/relationships/notesSlide" Target="../notesSlides/notesSlide42.xml"/><Relationship Id="rId1" Type="http://schemas.openxmlformats.org/officeDocument/2006/relationships/slideLayout" Target="../slideLayouts/slideLayout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png"/><Relationship Id="rId7" Type="http://schemas.openxmlformats.org/officeDocument/2006/relationships/image" Target="../media/image41.png"/><Relationship Id="rId2" Type="http://schemas.openxmlformats.org/officeDocument/2006/relationships/notesSlide" Target="../notesSlides/notesSlide43.xml"/><Relationship Id="rId1" Type="http://schemas.openxmlformats.org/officeDocument/2006/relationships/slideLayout" Target="../slideLayouts/slideLayout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4.pn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4.xml"/><Relationship Id="rId5" Type="http://schemas.openxmlformats.org/officeDocument/2006/relationships/image" Target="../media/image45.png"/><Relationship Id="rId4" Type="http://schemas.openxmlformats.org/officeDocument/2006/relationships/image" Target="../media/image4.png"/></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4.xml"/><Relationship Id="rId5" Type="http://schemas.openxmlformats.org/officeDocument/2006/relationships/image" Target="../media/image46.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7.xml"/><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825718" y="2808817"/>
            <a:ext cx="4176464" cy="1945664"/>
          </a:xfrm>
        </p:spPr>
        <p:txBody>
          <a:bodyPr>
            <a:noAutofit/>
          </a:bodyPr>
          <a:lstStyle/>
          <a:p>
            <a:pPr algn="ctr"/>
            <a:r>
              <a:rPr lang="fr-FR" sz="3200" dirty="0">
                <a:solidFill>
                  <a:schemeClr val="bg1"/>
                </a:solidFill>
                <a:latin typeface="+mn-lt"/>
                <a:ea typeface="+mn-ea"/>
                <a:cs typeface="Arial" panose="020B0604020202020204" pitchFamily="34" charset="0"/>
              </a:rPr>
              <a:t>Test de comparaison des moyennes et Analyse de variance</a:t>
            </a:r>
          </a:p>
        </p:txBody>
      </p:sp>
      <p:sp>
        <p:nvSpPr>
          <p:cNvPr id="5" name="Espace réservé du contenu 3"/>
          <p:cNvSpPr>
            <a:spLocks noGrp="1"/>
          </p:cNvSpPr>
          <p:nvPr>
            <p:ph idx="1"/>
          </p:nvPr>
        </p:nvSpPr>
        <p:spPr>
          <a:xfrm>
            <a:off x="5117706" y="5805264"/>
            <a:ext cx="3528392" cy="504056"/>
          </a:xfrm>
        </p:spPr>
        <p:txBody>
          <a:bodyPr>
            <a:normAutofit/>
          </a:bodyPr>
          <a:lstStyle/>
          <a:p>
            <a:pPr algn="ctr"/>
            <a:r>
              <a:rPr lang="fr-FR" sz="2000" i="1" dirty="0"/>
              <a:t>Août 2024</a:t>
            </a:r>
          </a:p>
        </p:txBody>
      </p:sp>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10</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pic>
        <p:nvPicPr>
          <p:cNvPr id="6" name="Image 5">
            <a:extLst>
              <a:ext uri="{FF2B5EF4-FFF2-40B4-BE49-F238E27FC236}">
                <a16:creationId xmlns:a16="http://schemas.microsoft.com/office/drawing/2014/main" id="{4FAB5254-9235-E774-A20A-87CB96E636E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2905" y="1374898"/>
            <a:ext cx="7236296" cy="4424264"/>
          </a:xfrm>
          <a:prstGeom prst="rect">
            <a:avLst/>
          </a:prstGeom>
        </p:spPr>
      </p:pic>
      <p:sp>
        <p:nvSpPr>
          <p:cNvPr id="8" name="Ellipse 7">
            <a:extLst>
              <a:ext uri="{FF2B5EF4-FFF2-40B4-BE49-F238E27FC236}">
                <a16:creationId xmlns:a16="http://schemas.microsoft.com/office/drawing/2014/main" id="{55F47C12-96B0-FF55-0994-2CFC9C859B28}"/>
              </a:ext>
            </a:extLst>
          </p:cNvPr>
          <p:cNvSpPr/>
          <p:nvPr/>
        </p:nvSpPr>
        <p:spPr>
          <a:xfrm>
            <a:off x="2699792" y="4221088"/>
            <a:ext cx="864096" cy="3600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12863533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11</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pic>
        <p:nvPicPr>
          <p:cNvPr id="5" name="Image 4">
            <a:extLst>
              <a:ext uri="{FF2B5EF4-FFF2-40B4-BE49-F238E27FC236}">
                <a16:creationId xmlns:a16="http://schemas.microsoft.com/office/drawing/2014/main" id="{4B103219-5247-97A9-0146-B229977D9B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44313" y="1013654"/>
            <a:ext cx="5272266" cy="4071530"/>
          </a:xfrm>
          <a:prstGeom prst="rect">
            <a:avLst/>
          </a:prstGeom>
        </p:spPr>
      </p:pic>
      <p:sp>
        <p:nvSpPr>
          <p:cNvPr id="13" name="ZoneTexte 12">
            <a:extLst>
              <a:ext uri="{FF2B5EF4-FFF2-40B4-BE49-F238E27FC236}">
                <a16:creationId xmlns:a16="http://schemas.microsoft.com/office/drawing/2014/main" id="{01BC1D92-755F-76D2-38DF-8D628CE6BFBF}"/>
              </a:ext>
            </a:extLst>
          </p:cNvPr>
          <p:cNvSpPr txBox="1"/>
          <p:nvPr/>
        </p:nvSpPr>
        <p:spPr>
          <a:xfrm>
            <a:off x="179512" y="4892967"/>
            <a:ext cx="8830344" cy="1200329"/>
          </a:xfrm>
          <a:prstGeom prst="rect">
            <a:avLst/>
          </a:prstGeom>
          <a:noFill/>
        </p:spPr>
        <p:txBody>
          <a:bodyPr wrap="square">
            <a:spAutoFit/>
          </a:bodyPr>
          <a:lstStyle/>
          <a:p>
            <a:r>
              <a:rPr lang="fr-FR" dirty="0"/>
              <a:t>Dans le premier tableau se trouvent les indices descriptifs, le deuxième tableau donne le résultat du test : la valeur du t est de 16,523, et la valeur du p associée est de .000 (en réalité une valeur &lt;.05), ce qui signifie que le test est significatif au seuil de 5%, et donc que la différence entre les deux moyennes est significative.</a:t>
            </a:r>
          </a:p>
        </p:txBody>
      </p:sp>
    </p:spTree>
    <p:extLst>
      <p:ext uri="{BB962C8B-B14F-4D97-AF65-F5344CB8AC3E}">
        <p14:creationId xmlns:p14="http://schemas.microsoft.com/office/powerpoint/2010/main" val="359140311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12</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groupes indépendants</a:t>
            </a:r>
          </a:p>
        </p:txBody>
      </p:sp>
      <p:sp>
        <p:nvSpPr>
          <p:cNvPr id="14" name="ZoneTexte 13">
            <a:extLst>
              <a:ext uri="{FF2B5EF4-FFF2-40B4-BE49-F238E27FC236}">
                <a16:creationId xmlns:a16="http://schemas.microsoft.com/office/drawing/2014/main" id="{BBAD1AAF-A5F1-041A-A637-8027F1774AC1}"/>
              </a:ext>
            </a:extLst>
          </p:cNvPr>
          <p:cNvSpPr txBox="1"/>
          <p:nvPr/>
        </p:nvSpPr>
        <p:spPr>
          <a:xfrm>
            <a:off x="539552" y="1363414"/>
            <a:ext cx="7848872" cy="923330"/>
          </a:xfrm>
          <a:prstGeom prst="rect">
            <a:avLst/>
          </a:prstGeom>
          <a:noFill/>
        </p:spPr>
        <p:txBody>
          <a:bodyPr wrap="square">
            <a:spAutoFit/>
          </a:bodyPr>
          <a:lstStyle/>
          <a:p>
            <a:r>
              <a:rPr lang="fr-FR" dirty="0"/>
              <a:t>But : Tester s’il y a une différence significative entre deux moyennes (provenant de deux groupes formés par une variable nominale = VI) d’une variable quantitative (VD).</a:t>
            </a:r>
          </a:p>
        </p:txBody>
      </p:sp>
      <p:sp>
        <p:nvSpPr>
          <p:cNvPr id="16" name="ZoneTexte 15">
            <a:extLst>
              <a:ext uri="{FF2B5EF4-FFF2-40B4-BE49-F238E27FC236}">
                <a16:creationId xmlns:a16="http://schemas.microsoft.com/office/drawing/2014/main" id="{7A9F50A7-A44D-3194-12A7-51F385ACFE90}"/>
              </a:ext>
            </a:extLst>
          </p:cNvPr>
          <p:cNvSpPr txBox="1"/>
          <p:nvPr/>
        </p:nvSpPr>
        <p:spPr>
          <a:xfrm>
            <a:off x="587515" y="2721114"/>
            <a:ext cx="8232957" cy="1015663"/>
          </a:xfrm>
          <a:prstGeom prst="rect">
            <a:avLst/>
          </a:prstGeom>
          <a:noFill/>
        </p:spPr>
        <p:txBody>
          <a:bodyPr wrap="square">
            <a:spAutoFit/>
          </a:bodyPr>
          <a:lstStyle/>
          <a:p>
            <a:r>
              <a:rPr lang="fr-FR" sz="2000" b="1" dirty="0"/>
              <a:t>Chemin</a:t>
            </a:r>
            <a:r>
              <a:rPr lang="fr-FR" sz="1800" dirty="0"/>
              <a:t> :</a:t>
            </a:r>
            <a:endParaRPr lang="fr-FR" sz="2000" b="1" dirty="0"/>
          </a:p>
          <a:p>
            <a:r>
              <a:rPr lang="fr-FR" sz="2000" b="1" dirty="0"/>
              <a:t>Analyse &gt; Comparer les moyennes &gt; T Test pour échantillons indépendants</a:t>
            </a:r>
          </a:p>
        </p:txBody>
      </p:sp>
    </p:spTree>
    <p:extLst>
      <p:ext uri="{BB962C8B-B14F-4D97-AF65-F5344CB8AC3E}">
        <p14:creationId xmlns:p14="http://schemas.microsoft.com/office/powerpoint/2010/main" val="119928588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13</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groupes indépendants</a:t>
            </a:r>
          </a:p>
        </p:txBody>
      </p:sp>
      <p:pic>
        <p:nvPicPr>
          <p:cNvPr id="5" name="Image 4">
            <a:extLst>
              <a:ext uri="{FF2B5EF4-FFF2-40B4-BE49-F238E27FC236}">
                <a16:creationId xmlns:a16="http://schemas.microsoft.com/office/drawing/2014/main" id="{D1ABBB10-1A15-88E8-3FCC-8117C21AA6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1556792"/>
            <a:ext cx="7524328" cy="4386103"/>
          </a:xfrm>
          <a:prstGeom prst="rect">
            <a:avLst/>
          </a:prstGeom>
        </p:spPr>
      </p:pic>
    </p:spTree>
    <p:extLst>
      <p:ext uri="{BB962C8B-B14F-4D97-AF65-F5344CB8AC3E}">
        <p14:creationId xmlns:p14="http://schemas.microsoft.com/office/powerpoint/2010/main" val="396642460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14</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groupes indépendants</a:t>
            </a:r>
          </a:p>
        </p:txBody>
      </p:sp>
      <p:sp>
        <p:nvSpPr>
          <p:cNvPr id="16" name="ZoneTexte 15">
            <a:extLst>
              <a:ext uri="{FF2B5EF4-FFF2-40B4-BE49-F238E27FC236}">
                <a16:creationId xmlns:a16="http://schemas.microsoft.com/office/drawing/2014/main" id="{24F03934-3296-6EAB-945E-1BB6182661BD}"/>
              </a:ext>
            </a:extLst>
          </p:cNvPr>
          <p:cNvSpPr txBox="1"/>
          <p:nvPr/>
        </p:nvSpPr>
        <p:spPr>
          <a:xfrm>
            <a:off x="74116" y="5085184"/>
            <a:ext cx="9034388" cy="1077218"/>
          </a:xfrm>
          <a:prstGeom prst="rect">
            <a:avLst/>
          </a:prstGeom>
          <a:noFill/>
        </p:spPr>
        <p:txBody>
          <a:bodyPr wrap="square">
            <a:spAutoFit/>
          </a:bodyPr>
          <a:lstStyle/>
          <a:p>
            <a:pPr algn="just"/>
            <a:r>
              <a:rPr lang="fr-FR" sz="1600" dirty="0"/>
              <a:t>Déplacez votre VD (pour notre exemple, « nombre d’enfant de moins de cinq ans ») de la liste de gauche vers l’onglet Variable(s) à tester à l’aide de la petite flèche du haut. Déplacez ensuite votre VI (pour notre exemple, « anémie ») de la liste de gauche vers l’onglet</a:t>
            </a:r>
          </a:p>
          <a:p>
            <a:pPr algn="just"/>
            <a:r>
              <a:rPr lang="fr-FR" sz="1600" dirty="0"/>
              <a:t>Variable de groupement à l’aide de la petite flèche du bas.</a:t>
            </a:r>
          </a:p>
        </p:txBody>
      </p:sp>
      <p:pic>
        <p:nvPicPr>
          <p:cNvPr id="18" name="Image 17">
            <a:extLst>
              <a:ext uri="{FF2B5EF4-FFF2-40B4-BE49-F238E27FC236}">
                <a16:creationId xmlns:a16="http://schemas.microsoft.com/office/drawing/2014/main" id="{0ADA4A43-7CC8-65A7-00CF-8DB5F87692A0}"/>
              </a:ext>
            </a:extLst>
          </p:cNvPr>
          <p:cNvPicPr>
            <a:picLocks noChangeAspect="1"/>
          </p:cNvPicPr>
          <p:nvPr/>
        </p:nvPicPr>
        <p:blipFill>
          <a:blip r:embed="rId5"/>
          <a:stretch>
            <a:fillRect/>
          </a:stretch>
        </p:blipFill>
        <p:spPr>
          <a:xfrm>
            <a:off x="1403648" y="1268760"/>
            <a:ext cx="6362484" cy="3582323"/>
          </a:xfrm>
          <a:prstGeom prst="rect">
            <a:avLst/>
          </a:prstGeom>
        </p:spPr>
      </p:pic>
      <p:sp>
        <p:nvSpPr>
          <p:cNvPr id="13" name="Ellipse 12">
            <a:extLst>
              <a:ext uri="{FF2B5EF4-FFF2-40B4-BE49-F238E27FC236}">
                <a16:creationId xmlns:a16="http://schemas.microsoft.com/office/drawing/2014/main" id="{D4F0BAC4-CA66-C988-B35E-1C0A2F65CA78}"/>
              </a:ext>
            </a:extLst>
          </p:cNvPr>
          <p:cNvSpPr/>
          <p:nvPr/>
        </p:nvSpPr>
        <p:spPr>
          <a:xfrm>
            <a:off x="5220072" y="3817068"/>
            <a:ext cx="360040" cy="33201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F4FAE722-A317-0A81-203A-C07082CF9A7C}"/>
              </a:ext>
            </a:extLst>
          </p:cNvPr>
          <p:cNvSpPr/>
          <p:nvPr/>
        </p:nvSpPr>
        <p:spPr>
          <a:xfrm>
            <a:off x="5220072" y="3284984"/>
            <a:ext cx="360040" cy="332011"/>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dirty="0"/>
          </a:p>
        </p:txBody>
      </p:sp>
    </p:spTree>
    <p:extLst>
      <p:ext uri="{BB962C8B-B14F-4D97-AF65-F5344CB8AC3E}">
        <p14:creationId xmlns:p14="http://schemas.microsoft.com/office/powerpoint/2010/main" val="229262263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15</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groupes indépendants</a:t>
            </a:r>
          </a:p>
        </p:txBody>
      </p:sp>
      <p:pic>
        <p:nvPicPr>
          <p:cNvPr id="18" name="Image 17">
            <a:extLst>
              <a:ext uri="{FF2B5EF4-FFF2-40B4-BE49-F238E27FC236}">
                <a16:creationId xmlns:a16="http://schemas.microsoft.com/office/drawing/2014/main" id="{4C017D94-A2F2-3B58-E7D7-F714BEC0D0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1485810"/>
            <a:ext cx="8604448" cy="4895518"/>
          </a:xfrm>
          <a:prstGeom prst="rect">
            <a:avLst/>
          </a:prstGeom>
        </p:spPr>
      </p:pic>
      <p:sp>
        <p:nvSpPr>
          <p:cNvPr id="14" name="Ellipse 13">
            <a:extLst>
              <a:ext uri="{FF2B5EF4-FFF2-40B4-BE49-F238E27FC236}">
                <a16:creationId xmlns:a16="http://schemas.microsoft.com/office/drawing/2014/main" id="{F4FAE722-A317-0A81-203A-C07082CF9A7C}"/>
              </a:ext>
            </a:extLst>
          </p:cNvPr>
          <p:cNvSpPr/>
          <p:nvPr/>
        </p:nvSpPr>
        <p:spPr>
          <a:xfrm>
            <a:off x="6084168" y="5013176"/>
            <a:ext cx="1728192" cy="43204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a:extLst>
              <a:ext uri="{FF2B5EF4-FFF2-40B4-BE49-F238E27FC236}">
                <a16:creationId xmlns:a16="http://schemas.microsoft.com/office/drawing/2014/main" id="{C5C743B2-F0BF-C055-6C6A-B6D830340FE3}"/>
              </a:ext>
            </a:extLst>
          </p:cNvPr>
          <p:cNvSpPr txBox="1"/>
          <p:nvPr/>
        </p:nvSpPr>
        <p:spPr>
          <a:xfrm>
            <a:off x="5796136" y="1146230"/>
            <a:ext cx="3456384" cy="338554"/>
          </a:xfrm>
          <a:prstGeom prst="rect">
            <a:avLst/>
          </a:prstGeom>
          <a:noFill/>
        </p:spPr>
        <p:txBody>
          <a:bodyPr wrap="square" rtlCol="0">
            <a:spAutoFit/>
          </a:bodyPr>
          <a:lstStyle/>
          <a:p>
            <a:r>
              <a:rPr lang="fr-FR" sz="1600" b="1" dirty="0"/>
              <a:t>Cliquer sur Définir des Groupes</a:t>
            </a:r>
          </a:p>
        </p:txBody>
      </p:sp>
    </p:spTree>
    <p:extLst>
      <p:ext uri="{BB962C8B-B14F-4D97-AF65-F5344CB8AC3E}">
        <p14:creationId xmlns:p14="http://schemas.microsoft.com/office/powerpoint/2010/main" val="59099181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16</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groupes indépendants</a:t>
            </a:r>
          </a:p>
        </p:txBody>
      </p:sp>
      <p:sp>
        <p:nvSpPr>
          <p:cNvPr id="16" name="ZoneTexte 15">
            <a:extLst>
              <a:ext uri="{FF2B5EF4-FFF2-40B4-BE49-F238E27FC236}">
                <a16:creationId xmlns:a16="http://schemas.microsoft.com/office/drawing/2014/main" id="{E5848442-C77E-EE09-C343-46BF75801814}"/>
              </a:ext>
            </a:extLst>
          </p:cNvPr>
          <p:cNvSpPr txBox="1"/>
          <p:nvPr/>
        </p:nvSpPr>
        <p:spPr>
          <a:xfrm>
            <a:off x="35496" y="1556792"/>
            <a:ext cx="2880320" cy="3293209"/>
          </a:xfrm>
          <a:prstGeom prst="rect">
            <a:avLst/>
          </a:prstGeom>
          <a:noFill/>
        </p:spPr>
        <p:txBody>
          <a:bodyPr wrap="square">
            <a:spAutoFit/>
          </a:bodyPr>
          <a:lstStyle/>
          <a:p>
            <a:pPr algn="just"/>
            <a:r>
              <a:rPr lang="fr-FR" sz="1600" dirty="0"/>
              <a:t>Une fenêtre apparaît alors et vous devez spécifier que le groupe 1 correspond à la</a:t>
            </a:r>
          </a:p>
          <a:p>
            <a:pPr algn="just"/>
            <a:r>
              <a:rPr lang="fr-FR" sz="1600" dirty="0"/>
              <a:t>modalité 1 de votre VI ( Pas d’anémie) et que le groupe 2 correspond à la modalité 2</a:t>
            </a:r>
          </a:p>
          <a:p>
            <a:pPr algn="just"/>
            <a:r>
              <a:rPr lang="fr-FR" sz="1600" dirty="0"/>
              <a:t>de votre VI (anémie). Lorsque vous entrez vos données dans SPSS.</a:t>
            </a:r>
          </a:p>
          <a:p>
            <a:pPr algn="just"/>
            <a:r>
              <a:rPr lang="fr-FR" sz="1600" dirty="0"/>
              <a:t>Le logiciel vous demande de spécifier en principe les valeurs attribuées à vos données.</a:t>
            </a:r>
          </a:p>
        </p:txBody>
      </p:sp>
      <p:pic>
        <p:nvPicPr>
          <p:cNvPr id="17" name="Image 16">
            <a:extLst>
              <a:ext uri="{FF2B5EF4-FFF2-40B4-BE49-F238E27FC236}">
                <a16:creationId xmlns:a16="http://schemas.microsoft.com/office/drawing/2014/main" id="{5AACDD28-CFE8-7831-8372-FB9C0394DF6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48114" y="1196558"/>
            <a:ext cx="6095885" cy="3456578"/>
          </a:xfrm>
          <a:prstGeom prst="rect">
            <a:avLst/>
          </a:prstGeom>
        </p:spPr>
      </p:pic>
      <p:sp>
        <p:nvSpPr>
          <p:cNvPr id="14" name="Ellipse 13">
            <a:extLst>
              <a:ext uri="{FF2B5EF4-FFF2-40B4-BE49-F238E27FC236}">
                <a16:creationId xmlns:a16="http://schemas.microsoft.com/office/drawing/2014/main" id="{F4FAE722-A317-0A81-203A-C07082CF9A7C}"/>
              </a:ext>
            </a:extLst>
          </p:cNvPr>
          <p:cNvSpPr/>
          <p:nvPr/>
        </p:nvSpPr>
        <p:spPr>
          <a:xfrm>
            <a:off x="6300192" y="2780928"/>
            <a:ext cx="1296144" cy="43204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1" name="Image 20">
            <a:extLst>
              <a:ext uri="{FF2B5EF4-FFF2-40B4-BE49-F238E27FC236}">
                <a16:creationId xmlns:a16="http://schemas.microsoft.com/office/drawing/2014/main" id="{F8187C02-FB11-684E-DBEB-AC932CC4FB58}"/>
              </a:ext>
            </a:extLst>
          </p:cNvPr>
          <p:cNvPicPr>
            <a:picLocks noChangeAspect="1"/>
          </p:cNvPicPr>
          <p:nvPr/>
        </p:nvPicPr>
        <p:blipFill>
          <a:blip r:embed="rId6"/>
          <a:stretch>
            <a:fillRect/>
          </a:stretch>
        </p:blipFill>
        <p:spPr>
          <a:xfrm>
            <a:off x="3779912" y="4366367"/>
            <a:ext cx="3123622" cy="1933169"/>
          </a:xfrm>
          <a:prstGeom prst="rect">
            <a:avLst/>
          </a:prstGeom>
        </p:spPr>
      </p:pic>
      <p:sp>
        <p:nvSpPr>
          <p:cNvPr id="22" name="Ellipse 21">
            <a:extLst>
              <a:ext uri="{FF2B5EF4-FFF2-40B4-BE49-F238E27FC236}">
                <a16:creationId xmlns:a16="http://schemas.microsoft.com/office/drawing/2014/main" id="{4B638FD4-295C-ACE0-AECF-75F36930112C}"/>
              </a:ext>
            </a:extLst>
          </p:cNvPr>
          <p:cNvSpPr/>
          <p:nvPr/>
        </p:nvSpPr>
        <p:spPr>
          <a:xfrm>
            <a:off x="5076056" y="5445224"/>
            <a:ext cx="1296144" cy="432048"/>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3548902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17</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groupes indépendants</a:t>
            </a:r>
          </a:p>
        </p:txBody>
      </p:sp>
      <p:sp>
        <p:nvSpPr>
          <p:cNvPr id="18" name="ZoneTexte 17">
            <a:extLst>
              <a:ext uri="{FF2B5EF4-FFF2-40B4-BE49-F238E27FC236}">
                <a16:creationId xmlns:a16="http://schemas.microsoft.com/office/drawing/2014/main" id="{9DB39E75-8BDF-1C43-261C-EA9BBA33A26E}"/>
              </a:ext>
            </a:extLst>
          </p:cNvPr>
          <p:cNvSpPr txBox="1"/>
          <p:nvPr/>
        </p:nvSpPr>
        <p:spPr>
          <a:xfrm>
            <a:off x="98649" y="4365104"/>
            <a:ext cx="8937847" cy="2123658"/>
          </a:xfrm>
          <a:prstGeom prst="rect">
            <a:avLst/>
          </a:prstGeom>
          <a:noFill/>
        </p:spPr>
        <p:txBody>
          <a:bodyPr wrap="square">
            <a:spAutoFit/>
          </a:bodyPr>
          <a:lstStyle/>
          <a:p>
            <a:pPr algn="just"/>
            <a:r>
              <a:rPr lang="fr-FR" sz="1200" dirty="0"/>
              <a:t>Dans ce premier tableau se trouvent les informations qui concernent la significativité de la différence entre les deux moyennes.</a:t>
            </a:r>
          </a:p>
          <a:p>
            <a:pPr algn="just"/>
            <a:r>
              <a:rPr lang="fr-FR" sz="1200" dirty="0"/>
              <a:t>Le résultat du test </a:t>
            </a:r>
            <a:r>
              <a:rPr lang="fr-FR" sz="1200" dirty="0" err="1"/>
              <a:t>Levene’s</a:t>
            </a:r>
            <a:r>
              <a:rPr lang="fr-FR" sz="1200" dirty="0"/>
              <a:t> test for </a:t>
            </a:r>
            <a:r>
              <a:rPr lang="fr-FR" sz="1200" dirty="0" err="1"/>
              <a:t>equality</a:t>
            </a:r>
            <a:r>
              <a:rPr lang="fr-FR" sz="1200" dirty="0"/>
              <a:t> of variance nous indique quelle ligne il faudra consulter pour nos résultats :</a:t>
            </a:r>
          </a:p>
          <a:p>
            <a:pPr algn="just"/>
            <a:r>
              <a:rPr lang="fr-FR" sz="1200" dirty="0"/>
              <a:t>1) Si le F est significatif (ici F = 1.314, p = 0.252, ns. (p&gt;</a:t>
            </a:r>
            <a:r>
              <a:rPr lang="el-GR" sz="1200" dirty="0"/>
              <a:t>α</a:t>
            </a:r>
            <a:r>
              <a:rPr lang="fr-FR" sz="1200" dirty="0"/>
              <a:t>, homogénéité de variances accepté)), on regarde les résultats sur la ligne Hypothèse de variances égales.</a:t>
            </a:r>
          </a:p>
          <a:p>
            <a:pPr algn="just"/>
            <a:r>
              <a:rPr lang="fr-FR" sz="1200" dirty="0"/>
              <a:t>2) Si le F est non significatif (il faudrait que p &lt; .05, ce qui n’est pas le cas ici), on regarde les résultats de la ligne Hypothèse de variance inégales.</a:t>
            </a:r>
          </a:p>
          <a:p>
            <a:pPr algn="just"/>
            <a:r>
              <a:rPr lang="fr-FR" sz="1200" dirty="0"/>
              <a:t>Dans notre exemple, on considère la première ligne (Hypothèse de variances égales).</a:t>
            </a:r>
          </a:p>
          <a:p>
            <a:pPr algn="just"/>
            <a:r>
              <a:rPr lang="fr-FR" sz="1200" dirty="0"/>
              <a:t>Dans la colonne  on peut lire la valeur -0.867 et dans la colonne </a:t>
            </a:r>
            <a:r>
              <a:rPr lang="fr-FR" sz="1200" dirty="0" err="1"/>
              <a:t>Sig</a:t>
            </a:r>
            <a:r>
              <a:rPr lang="fr-FR" sz="1200" dirty="0"/>
              <a:t> (2-tailed) on peut lire 0.386. Cela veut dire que la différence entre Pas d’anémie et anémie concernant le nombre d’enfants de moins de cinq ans dans un ménage n’est pas significative. Les degrés de liberté sont notés dans la colonne </a:t>
            </a:r>
            <a:r>
              <a:rPr lang="fr-FR" sz="1200" dirty="0" err="1"/>
              <a:t>df</a:t>
            </a:r>
            <a:r>
              <a:rPr lang="fr-FR" sz="1200" dirty="0"/>
              <a:t>.</a:t>
            </a:r>
          </a:p>
        </p:txBody>
      </p:sp>
      <p:pic>
        <p:nvPicPr>
          <p:cNvPr id="14" name="Image 13">
            <a:extLst>
              <a:ext uri="{FF2B5EF4-FFF2-40B4-BE49-F238E27FC236}">
                <a16:creationId xmlns:a16="http://schemas.microsoft.com/office/drawing/2014/main" id="{E4231BA6-1D8D-0B33-488A-03EDEFAC923D}"/>
              </a:ext>
            </a:extLst>
          </p:cNvPr>
          <p:cNvPicPr>
            <a:picLocks noChangeAspect="1"/>
          </p:cNvPicPr>
          <p:nvPr/>
        </p:nvPicPr>
        <p:blipFill>
          <a:blip r:embed="rId5"/>
          <a:stretch>
            <a:fillRect/>
          </a:stretch>
        </p:blipFill>
        <p:spPr>
          <a:xfrm>
            <a:off x="0" y="1196752"/>
            <a:ext cx="9144000" cy="3130512"/>
          </a:xfrm>
          <a:prstGeom prst="rect">
            <a:avLst/>
          </a:prstGeom>
        </p:spPr>
      </p:pic>
      <p:sp>
        <p:nvSpPr>
          <p:cNvPr id="13" name="Ellipse 12">
            <a:extLst>
              <a:ext uri="{FF2B5EF4-FFF2-40B4-BE49-F238E27FC236}">
                <a16:creationId xmlns:a16="http://schemas.microsoft.com/office/drawing/2014/main" id="{A779DCBD-3800-763A-E0E2-A4274EFB018F}"/>
              </a:ext>
            </a:extLst>
          </p:cNvPr>
          <p:cNvSpPr/>
          <p:nvPr/>
        </p:nvSpPr>
        <p:spPr>
          <a:xfrm>
            <a:off x="3851920" y="3676879"/>
            <a:ext cx="360040" cy="256177"/>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4695F44A-35F0-3DE7-7E4C-CDFBC81292B1}"/>
              </a:ext>
            </a:extLst>
          </p:cNvPr>
          <p:cNvSpPr/>
          <p:nvPr/>
        </p:nvSpPr>
        <p:spPr>
          <a:xfrm>
            <a:off x="5652120" y="3717032"/>
            <a:ext cx="360040" cy="55452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62911819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18</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Echantillons appariés</a:t>
            </a:r>
          </a:p>
        </p:txBody>
      </p:sp>
      <p:sp>
        <p:nvSpPr>
          <p:cNvPr id="14" name="ZoneTexte 13">
            <a:extLst>
              <a:ext uri="{FF2B5EF4-FFF2-40B4-BE49-F238E27FC236}">
                <a16:creationId xmlns:a16="http://schemas.microsoft.com/office/drawing/2014/main" id="{B09982D6-D04F-8CAA-65D9-701F8156DF5E}"/>
              </a:ext>
            </a:extLst>
          </p:cNvPr>
          <p:cNvSpPr txBox="1"/>
          <p:nvPr/>
        </p:nvSpPr>
        <p:spPr>
          <a:xfrm>
            <a:off x="251520" y="1729665"/>
            <a:ext cx="8496944" cy="923330"/>
          </a:xfrm>
          <a:prstGeom prst="rect">
            <a:avLst/>
          </a:prstGeom>
          <a:noFill/>
        </p:spPr>
        <p:txBody>
          <a:bodyPr wrap="square">
            <a:spAutoFit/>
          </a:bodyPr>
          <a:lstStyle/>
          <a:p>
            <a:pPr algn="just"/>
            <a:r>
              <a:rPr lang="fr-FR" dirty="0"/>
              <a:t>But : Tester s’il y a une différence significative entre deux moyennes mesurées chez les mêmes sujets. Dans cette analyse, il est question de deux variables dépendantes (VD) quantitatives, sans aucune variable indépendant</a:t>
            </a:r>
          </a:p>
        </p:txBody>
      </p:sp>
      <p:sp>
        <p:nvSpPr>
          <p:cNvPr id="3" name="ZoneTexte 2">
            <a:extLst>
              <a:ext uri="{FF2B5EF4-FFF2-40B4-BE49-F238E27FC236}">
                <a16:creationId xmlns:a16="http://schemas.microsoft.com/office/drawing/2014/main" id="{BC8BB079-03AF-D3EF-66AF-27EAF95A005B}"/>
              </a:ext>
            </a:extLst>
          </p:cNvPr>
          <p:cNvSpPr txBox="1"/>
          <p:nvPr/>
        </p:nvSpPr>
        <p:spPr>
          <a:xfrm>
            <a:off x="217218" y="3205485"/>
            <a:ext cx="8496944" cy="923330"/>
          </a:xfrm>
          <a:prstGeom prst="rect">
            <a:avLst/>
          </a:prstGeom>
          <a:noFill/>
        </p:spPr>
        <p:txBody>
          <a:bodyPr wrap="square" rtlCol="0">
            <a:spAutoFit/>
          </a:bodyPr>
          <a:lstStyle/>
          <a:p>
            <a:r>
              <a:rPr lang="fr-FR" b="1" dirty="0"/>
              <a:t>Chemin</a:t>
            </a:r>
          </a:p>
          <a:p>
            <a:endParaRPr lang="fr-FR" b="1" dirty="0"/>
          </a:p>
          <a:p>
            <a:r>
              <a:rPr lang="fr-FR" b="1" dirty="0"/>
              <a:t>Analyse &gt; Comparer les moyennes &gt; Test T pour échantillons appariés</a:t>
            </a:r>
          </a:p>
        </p:txBody>
      </p:sp>
    </p:spTree>
    <p:extLst>
      <p:ext uri="{BB962C8B-B14F-4D97-AF65-F5344CB8AC3E}">
        <p14:creationId xmlns:p14="http://schemas.microsoft.com/office/powerpoint/2010/main" val="8306206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19</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Echantillons appariés</a:t>
            </a:r>
          </a:p>
        </p:txBody>
      </p:sp>
      <p:pic>
        <p:nvPicPr>
          <p:cNvPr id="16" name="Image 15">
            <a:extLst>
              <a:ext uri="{FF2B5EF4-FFF2-40B4-BE49-F238E27FC236}">
                <a16:creationId xmlns:a16="http://schemas.microsoft.com/office/drawing/2014/main" id="{F8686779-3237-25D9-F619-45F50C714D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23" y="1658853"/>
            <a:ext cx="6948265" cy="3930387"/>
          </a:xfrm>
          <a:prstGeom prst="rect">
            <a:avLst/>
          </a:prstGeom>
        </p:spPr>
      </p:pic>
      <p:pic>
        <p:nvPicPr>
          <p:cNvPr id="17" name="Image 16">
            <a:extLst>
              <a:ext uri="{FF2B5EF4-FFF2-40B4-BE49-F238E27FC236}">
                <a16:creationId xmlns:a16="http://schemas.microsoft.com/office/drawing/2014/main" id="{91000267-05B6-6E71-FF77-7C531D5964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0821" y="4170827"/>
            <a:ext cx="3245675" cy="1706445"/>
          </a:xfrm>
          <a:prstGeom prst="rect">
            <a:avLst/>
          </a:prstGeom>
        </p:spPr>
      </p:pic>
    </p:spTree>
    <p:extLst>
      <p:ext uri="{BB962C8B-B14F-4D97-AF65-F5344CB8AC3E}">
        <p14:creationId xmlns:p14="http://schemas.microsoft.com/office/powerpoint/2010/main" val="287937078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832" y="1115814"/>
            <a:ext cx="8817024" cy="5193059"/>
          </a:xfrm>
        </p:spPr>
        <p:txBody>
          <a:bodyPr>
            <a:noAutofit/>
          </a:bodyPr>
          <a:lstStyle/>
          <a:p>
            <a:pPr marL="0" lvl="0" indent="0" algn="just">
              <a:buNone/>
            </a:pPr>
            <a:r>
              <a:rPr lang="fr-FR" sz="2400" b="1" i="1" dirty="0">
                <a:solidFill>
                  <a:srgbClr val="0070C0"/>
                </a:solidFill>
              </a:rPr>
              <a:t>Application des tests d’hypothèse</a:t>
            </a:r>
          </a:p>
          <a:p>
            <a:pPr marL="0" lvl="0" indent="0" algn="just">
              <a:buNone/>
            </a:pPr>
            <a:endParaRPr lang="fr-FR" sz="2400" dirty="0"/>
          </a:p>
          <a:p>
            <a:pPr marL="0" lvl="0" indent="0" algn="just">
              <a:buNone/>
            </a:pPr>
            <a:r>
              <a:rPr lang="fr-FR" sz="2400" dirty="0"/>
              <a:t>La </a:t>
            </a:r>
            <a:r>
              <a:rPr lang="fr-FR" sz="2400" dirty="0">
                <a:solidFill>
                  <a:srgbClr val="00B050"/>
                </a:solidFill>
              </a:rPr>
              <a:t>valeur de </a:t>
            </a:r>
            <a:r>
              <a:rPr lang="fr-FR" sz="2400" b="1" dirty="0">
                <a:solidFill>
                  <a:srgbClr val="00B050"/>
                </a:solidFill>
              </a:rPr>
              <a:t>p</a:t>
            </a:r>
            <a:r>
              <a:rPr lang="fr-FR" sz="2400" dirty="0">
                <a:solidFill>
                  <a:srgbClr val="00B050"/>
                </a:solidFill>
              </a:rPr>
              <a:t> </a:t>
            </a:r>
            <a:r>
              <a:rPr lang="fr-FR" sz="2400" dirty="0"/>
              <a:t>ou </a:t>
            </a:r>
            <a:r>
              <a:rPr lang="fr-FR" sz="2400" b="1" dirty="0">
                <a:solidFill>
                  <a:srgbClr val="00B050"/>
                </a:solidFill>
              </a:rPr>
              <a:t>signification </a:t>
            </a:r>
            <a:r>
              <a:rPr lang="fr-FR" sz="2400" dirty="0"/>
              <a:t>permet de confirmer ou d’infirmer l’hypothèse nulle (H0).</a:t>
            </a:r>
          </a:p>
          <a:p>
            <a:pPr marL="0" lvl="0" indent="0" algn="just">
              <a:buNone/>
            </a:pPr>
            <a:endParaRPr lang="fr-FR" sz="2400" dirty="0"/>
          </a:p>
          <a:p>
            <a:pPr marL="0" indent="0" algn="just">
              <a:buNone/>
            </a:pPr>
            <a:r>
              <a:rPr lang="fr-FR" sz="2400" dirty="0"/>
              <a:t>La règle de décision est la suivante :</a:t>
            </a:r>
          </a:p>
          <a:p>
            <a:pPr marL="0" indent="0" algn="just">
              <a:buNone/>
            </a:pPr>
            <a:endParaRPr lang="fr-FR" sz="2400" dirty="0"/>
          </a:p>
          <a:p>
            <a:pPr lvl="0" algn="just">
              <a:buFont typeface="Wingdings" panose="05000000000000000000" pitchFamily="2" charset="2"/>
              <a:buChar char="ü"/>
            </a:pPr>
            <a:r>
              <a:rPr lang="fr-FR" sz="2400" b="1" dirty="0"/>
              <a:t>Si </a:t>
            </a:r>
            <a:r>
              <a:rPr lang="fr-FR" sz="2400" b="1" dirty="0">
                <a:solidFill>
                  <a:srgbClr val="00B050"/>
                </a:solidFill>
              </a:rPr>
              <a:t>la valeur de p &gt; α</a:t>
            </a:r>
            <a:r>
              <a:rPr lang="fr-FR" sz="2400" b="1" dirty="0"/>
              <a:t> ; alors on accepte H0 ;</a:t>
            </a:r>
          </a:p>
          <a:p>
            <a:pPr marL="0" lvl="0" indent="0" algn="just">
              <a:buNone/>
            </a:pPr>
            <a:endParaRPr lang="fr-FR" sz="2400" dirty="0"/>
          </a:p>
          <a:p>
            <a:pPr lvl="0" algn="just">
              <a:buFont typeface="Wingdings" panose="05000000000000000000" pitchFamily="2" charset="2"/>
              <a:buChar char="ü"/>
            </a:pPr>
            <a:r>
              <a:rPr lang="fr-FR" sz="2400" b="1" dirty="0"/>
              <a:t>Si </a:t>
            </a:r>
            <a:r>
              <a:rPr lang="fr-FR" sz="2400" b="1" dirty="0">
                <a:solidFill>
                  <a:srgbClr val="00B050"/>
                </a:solidFill>
              </a:rPr>
              <a:t>la valeur de p</a:t>
            </a:r>
            <a:r>
              <a:rPr lang="fr-FR" sz="2400" b="1" dirty="0"/>
              <a:t> </a:t>
            </a:r>
            <a:r>
              <a:rPr lang="fr-FR" sz="2400" b="1" dirty="0">
                <a:solidFill>
                  <a:srgbClr val="00B050"/>
                </a:solidFill>
              </a:rPr>
              <a:t>&lt; α</a:t>
            </a:r>
            <a:r>
              <a:rPr lang="fr-FR" sz="2400" b="1" dirty="0"/>
              <a:t> ; alors on rejette H0.</a:t>
            </a:r>
            <a:endParaRPr lang="fr-FR" sz="2400" dirty="0"/>
          </a:p>
          <a:p>
            <a:pPr lvl="0" algn="just"/>
            <a:endParaRPr lang="fr-FR" sz="2400" dirty="0"/>
          </a:p>
          <a:p>
            <a:pPr marL="57150" indent="0" algn="just">
              <a:buNone/>
            </a:pPr>
            <a:endParaRPr lang="fr-FR" sz="24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a:t>
            </a:fld>
            <a:endParaRPr lang="fr-FR"/>
          </a:p>
        </p:txBody>
      </p:sp>
      <p:sp>
        <p:nvSpPr>
          <p:cNvPr id="5" name="Content Placeholder 4"/>
          <p:cNvSpPr>
            <a:spLocks noGrp="1"/>
          </p:cNvSpPr>
          <p:nvPr>
            <p:ph sz="quarter" idx="13"/>
          </p:nvPr>
        </p:nvSpPr>
        <p:spPr>
          <a:xfrm>
            <a:off x="2699792" y="144462"/>
            <a:ext cx="3744416" cy="431800"/>
          </a:xfrm>
        </p:spPr>
        <p:txBody>
          <a:bodyPr/>
          <a:lstStyle/>
          <a:p>
            <a:pPr marL="0" indent="0" algn="ctr"/>
            <a:r>
              <a:rPr lang="fr-FR" sz="2400" dirty="0"/>
              <a:t>Prémisse</a:t>
            </a: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7323465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20</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Echantillons appariés</a:t>
            </a:r>
          </a:p>
        </p:txBody>
      </p:sp>
      <p:pic>
        <p:nvPicPr>
          <p:cNvPr id="15" name="Image 14">
            <a:extLst>
              <a:ext uri="{FF2B5EF4-FFF2-40B4-BE49-F238E27FC236}">
                <a16:creationId xmlns:a16="http://schemas.microsoft.com/office/drawing/2014/main" id="{2F28F4D5-A04C-8F1A-3C03-493DCEFCE2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040" y="1556792"/>
            <a:ext cx="8388424" cy="4569042"/>
          </a:xfrm>
          <a:prstGeom prst="rect">
            <a:avLst/>
          </a:prstGeom>
        </p:spPr>
      </p:pic>
    </p:spTree>
    <p:extLst>
      <p:ext uri="{BB962C8B-B14F-4D97-AF65-F5344CB8AC3E}">
        <p14:creationId xmlns:p14="http://schemas.microsoft.com/office/powerpoint/2010/main" val="15004227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21</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a:t>T-test à Echantillons appariés</a:t>
            </a:r>
          </a:p>
        </p:txBody>
      </p:sp>
      <p:pic>
        <p:nvPicPr>
          <p:cNvPr id="5" name="Image 4">
            <a:extLst>
              <a:ext uri="{FF2B5EF4-FFF2-40B4-BE49-F238E27FC236}">
                <a16:creationId xmlns:a16="http://schemas.microsoft.com/office/drawing/2014/main" id="{60D858BE-D176-198E-1598-D5BDB958264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12" y="1760775"/>
            <a:ext cx="8711952" cy="4476537"/>
          </a:xfrm>
          <a:prstGeom prst="rect">
            <a:avLst/>
          </a:prstGeom>
        </p:spPr>
      </p:pic>
      <p:sp>
        <p:nvSpPr>
          <p:cNvPr id="8" name="ZoneTexte 7">
            <a:extLst>
              <a:ext uri="{FF2B5EF4-FFF2-40B4-BE49-F238E27FC236}">
                <a16:creationId xmlns:a16="http://schemas.microsoft.com/office/drawing/2014/main" id="{6EDCCE50-9B99-D25B-7899-4B6F95905C87}"/>
              </a:ext>
            </a:extLst>
          </p:cNvPr>
          <p:cNvSpPr txBox="1"/>
          <p:nvPr/>
        </p:nvSpPr>
        <p:spPr>
          <a:xfrm flipH="1">
            <a:off x="4716016" y="1363414"/>
            <a:ext cx="3959422" cy="1077218"/>
          </a:xfrm>
          <a:prstGeom prst="rect">
            <a:avLst/>
          </a:prstGeom>
          <a:noFill/>
        </p:spPr>
        <p:txBody>
          <a:bodyPr wrap="square" rtlCol="0">
            <a:spAutoFit/>
          </a:bodyPr>
          <a:lstStyle/>
          <a:p>
            <a:pPr algn="just"/>
            <a:r>
              <a:rPr lang="fr-FR" sz="1600" dirty="0"/>
              <a:t>t =  139,631; p=0,000, La différence entre les moyennes du nombre de mois et de la taille est significative. C’est-à-dire qu’on rejette l’hypothèse nulle</a:t>
            </a:r>
          </a:p>
        </p:txBody>
      </p:sp>
    </p:spTree>
    <p:extLst>
      <p:ext uri="{BB962C8B-B14F-4D97-AF65-F5344CB8AC3E}">
        <p14:creationId xmlns:p14="http://schemas.microsoft.com/office/powerpoint/2010/main" val="362922782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22</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5" name="ZoneTexte 4">
            <a:extLst>
              <a:ext uri="{FF2B5EF4-FFF2-40B4-BE49-F238E27FC236}">
                <a16:creationId xmlns:a16="http://schemas.microsoft.com/office/drawing/2014/main" id="{BB93D8FA-4E8F-4253-3C32-BC5A4D7BE1B3}"/>
              </a:ext>
            </a:extLst>
          </p:cNvPr>
          <p:cNvSpPr txBox="1"/>
          <p:nvPr/>
        </p:nvSpPr>
        <p:spPr>
          <a:xfrm>
            <a:off x="1043608" y="2780928"/>
            <a:ext cx="7005355" cy="954107"/>
          </a:xfrm>
          <a:prstGeom prst="rect">
            <a:avLst/>
          </a:prstGeom>
          <a:noFill/>
        </p:spPr>
        <p:txBody>
          <a:bodyPr wrap="square" rtlCol="0">
            <a:spAutoFit/>
          </a:bodyPr>
          <a:lstStyle/>
          <a:p>
            <a:pPr marL="88900" algn="ctr" defTabSz="363538">
              <a:spcBef>
                <a:spcPts val="300"/>
              </a:spcBef>
              <a:spcAft>
                <a:spcPts val="300"/>
              </a:spcAft>
            </a:pPr>
            <a:r>
              <a:rPr lang="fr-FR" sz="2800" b="1" dirty="0"/>
              <a:t>Mise en œuvre de l’analyse des variances</a:t>
            </a:r>
          </a:p>
        </p:txBody>
      </p:sp>
    </p:spTree>
    <p:extLst>
      <p:ext uri="{BB962C8B-B14F-4D97-AF65-F5344CB8AC3E}">
        <p14:creationId xmlns:p14="http://schemas.microsoft.com/office/powerpoint/2010/main" val="111043336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5"/>
                                        </p:tgtEl>
                                        <p:attrNameLst>
                                          <p:attrName>style.visibility</p:attrName>
                                        </p:attrNameLst>
                                      </p:cBhvr>
                                      <p:to>
                                        <p:strVal val="visible"/>
                                      </p:to>
                                    </p:set>
                                    <p:animEffect transition="in" filter="randombar(horizontal)">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439" y="717989"/>
            <a:ext cx="5781219" cy="436314"/>
          </a:xfrm>
        </p:spPr>
        <p:txBody>
          <a:bodyPr>
            <a:noAutofit/>
          </a:bodyPr>
          <a:lstStyle/>
          <a:p>
            <a:pPr marL="88900" defTabSz="363538">
              <a:spcBef>
                <a:spcPts val="300"/>
              </a:spcBef>
              <a:spcAft>
                <a:spcPts val="300"/>
              </a:spcAft>
            </a:pPr>
            <a:r>
              <a:rPr lang="fr-FR" sz="2400" dirty="0"/>
              <a:t>Mise en œuvre du test ANOVA </a:t>
            </a:r>
          </a:p>
        </p:txBody>
      </p:sp>
      <p:sp>
        <p:nvSpPr>
          <p:cNvPr id="3" name="Content Placeholder 2"/>
          <p:cNvSpPr>
            <a:spLocks noGrp="1"/>
          </p:cNvSpPr>
          <p:nvPr>
            <p:ph idx="1"/>
          </p:nvPr>
        </p:nvSpPr>
        <p:spPr>
          <a:xfrm>
            <a:off x="251520" y="1287900"/>
            <a:ext cx="8758336" cy="5163877"/>
          </a:xfrm>
        </p:spPr>
        <p:txBody>
          <a:bodyPr>
            <a:noAutofit/>
          </a:bodyPr>
          <a:lstStyle/>
          <a:p>
            <a:pPr marL="57150" indent="0" algn="just">
              <a:buNone/>
            </a:pPr>
            <a:r>
              <a:rPr lang="fr-FR" sz="2400" b="1" dirty="0">
                <a:solidFill>
                  <a:srgbClr val="0070C0"/>
                </a:solidFill>
              </a:rPr>
              <a:t>Prémisses du test d’analyse de variance</a:t>
            </a:r>
            <a:endParaRPr lang="fr-FR" b="1" dirty="0">
              <a:solidFill>
                <a:srgbClr val="0070C0"/>
              </a:solidFill>
            </a:endParaRPr>
          </a:p>
          <a:p>
            <a:pPr marL="0" indent="0" algn="just">
              <a:buNone/>
            </a:pPr>
            <a:r>
              <a:rPr lang="fr-FR" dirty="0"/>
              <a:t>Avant de procéder à l’analyse proprement dite, il faut s’assurer de respecter certaines prémisses:</a:t>
            </a:r>
          </a:p>
          <a:p>
            <a:pPr algn="just">
              <a:buFont typeface="Wingdings" panose="05000000000000000000" pitchFamily="2" charset="2"/>
              <a:buChar char="ü"/>
            </a:pPr>
            <a:r>
              <a:rPr lang="fr-FR" sz="2400" b="1" dirty="0">
                <a:solidFill>
                  <a:srgbClr val="00B050"/>
                </a:solidFill>
              </a:rPr>
              <a:t>Les groupes sont indépendants et tirés au hasard de leur population respective;</a:t>
            </a:r>
          </a:p>
          <a:p>
            <a:pPr algn="just">
              <a:buFont typeface="Wingdings" panose="05000000000000000000" pitchFamily="2" charset="2"/>
              <a:buChar char="ü"/>
            </a:pPr>
            <a:r>
              <a:rPr lang="fr-FR" sz="2400" b="1" dirty="0">
                <a:solidFill>
                  <a:srgbClr val="00B050"/>
                </a:solidFill>
              </a:rPr>
              <a:t>Les valeurs des populations sont normalement distribuées;</a:t>
            </a:r>
          </a:p>
          <a:p>
            <a:pPr algn="just">
              <a:buFont typeface="Wingdings" panose="05000000000000000000" pitchFamily="2" charset="2"/>
              <a:buChar char="ü"/>
            </a:pPr>
            <a:r>
              <a:rPr lang="fr-FR" sz="2400" b="1" dirty="0">
                <a:solidFill>
                  <a:srgbClr val="00B050"/>
                </a:solidFill>
              </a:rPr>
              <a:t>Les variances des populations sont égales</a:t>
            </a:r>
            <a:r>
              <a:rPr lang="fr-FR" sz="2400" b="1" dirty="0"/>
              <a:t>: </a:t>
            </a:r>
            <a:r>
              <a:rPr lang="fr-FR" sz="2400" dirty="0">
                <a:latin typeface="Times New Roman" panose="02020603050405020304" pitchFamily="18" charset="0"/>
                <a:cs typeface="Times New Roman" panose="02020603050405020304" pitchFamily="18" charset="0"/>
              </a:rPr>
              <a:t>Si les groupes sont de tailles identiques, on peut passer outre cette prémisse. Si la taille des groupes est très inégale, la prémisse d’égalité des variances doit être vérifiée systématiquement</a:t>
            </a:r>
            <a:r>
              <a:rPr lang="fr-FR" sz="2400" b="1" dirty="0">
                <a:latin typeface="Times New Roman" panose="02020603050405020304" pitchFamily="18" charset="0"/>
                <a:cs typeface="Times New Roman" panose="02020603050405020304" pitchFamily="18" charset="0"/>
              </a:rPr>
              <a:t>.</a:t>
            </a:r>
          </a:p>
          <a:p>
            <a:pPr algn="just">
              <a:buFont typeface="Wingdings" panose="05000000000000000000" pitchFamily="2" charset="2"/>
              <a:buChar char="ü"/>
            </a:pPr>
            <a:endParaRPr lang="fr-FR" sz="2400" b="1" dirty="0">
              <a:solidFill>
                <a:srgbClr val="0070C0"/>
              </a:solidFill>
              <a:latin typeface="Times New Roman" panose="02020603050405020304" pitchFamily="18" charset="0"/>
              <a:cs typeface="Times New Roman" panose="02020603050405020304" pitchFamily="18" charset="0"/>
            </a:endParaRPr>
          </a:p>
          <a:p>
            <a:pPr marL="0" indent="0" algn="just">
              <a:buNone/>
            </a:pPr>
            <a:endParaRPr lang="fr-FR" dirty="0"/>
          </a:p>
          <a:p>
            <a:pPr algn="just"/>
            <a:endParaRPr lang="fr-FR" dirty="0"/>
          </a:p>
          <a:p>
            <a:pPr marL="0" indent="0" algn="just">
              <a:buNone/>
            </a:pPr>
            <a:endParaRPr lang="fr-FR"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23</a:t>
            </a:fld>
            <a:endParaRPr lang="fr-FR"/>
          </a:p>
        </p:txBody>
      </p:sp>
      <p:sp>
        <p:nvSpPr>
          <p:cNvPr id="5" name="Content Placeholder 4"/>
          <p:cNvSpPr>
            <a:spLocks noGrp="1"/>
          </p:cNvSpPr>
          <p:nvPr>
            <p:ph sz="quarter" idx="13"/>
          </p:nvPr>
        </p:nvSpPr>
        <p:spPr>
          <a:xfrm>
            <a:off x="2699792" y="144462"/>
            <a:ext cx="3744416" cy="431800"/>
          </a:xfrm>
        </p:spPr>
        <p:txBody>
          <a:bodyPr/>
          <a:lstStyle/>
          <a:p>
            <a:pPr marL="0" indent="0" algn="ctr"/>
            <a:r>
              <a:rPr lang="fr-FR" sz="2400" dirty="0"/>
              <a:t>ANOVA</a:t>
            </a: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80415804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439" y="717989"/>
            <a:ext cx="5781219" cy="436314"/>
          </a:xfrm>
        </p:spPr>
        <p:txBody>
          <a:bodyPr>
            <a:noAutofit/>
          </a:bodyPr>
          <a:lstStyle/>
          <a:p>
            <a:pPr marL="88900" defTabSz="363538">
              <a:spcBef>
                <a:spcPts val="300"/>
              </a:spcBef>
              <a:spcAft>
                <a:spcPts val="300"/>
              </a:spcAft>
            </a:pPr>
            <a:r>
              <a:rPr lang="fr-FR" sz="2400" dirty="0"/>
              <a:t>Mise en œuvre du test AVOVA </a:t>
            </a:r>
          </a:p>
        </p:txBody>
      </p:sp>
      <p:sp>
        <p:nvSpPr>
          <p:cNvPr id="3" name="Content Placeholder 2"/>
          <p:cNvSpPr>
            <a:spLocks noGrp="1"/>
          </p:cNvSpPr>
          <p:nvPr>
            <p:ph idx="1"/>
          </p:nvPr>
        </p:nvSpPr>
        <p:spPr>
          <a:xfrm>
            <a:off x="192832" y="1115814"/>
            <a:ext cx="8817024" cy="5335964"/>
          </a:xfrm>
        </p:spPr>
        <p:txBody>
          <a:bodyPr>
            <a:noAutofit/>
          </a:bodyPr>
          <a:lstStyle/>
          <a:p>
            <a:pPr marL="57150" indent="0" algn="just">
              <a:buNone/>
            </a:pPr>
            <a:r>
              <a:rPr lang="fr-FR" sz="2600" b="1" dirty="0">
                <a:solidFill>
                  <a:srgbClr val="0070C0"/>
                </a:solidFill>
              </a:rPr>
              <a:t>Démarche générale</a:t>
            </a:r>
          </a:p>
          <a:p>
            <a:pPr lvl="0" algn="just">
              <a:buFont typeface="Wingdings" panose="05000000000000000000" pitchFamily="2" charset="2"/>
              <a:buChar char="ü"/>
            </a:pPr>
            <a:r>
              <a:rPr lang="fr-FR" sz="2600" dirty="0"/>
              <a:t>Identifier le facteur (la variable indépendante) et on sélectionne les données ;</a:t>
            </a:r>
          </a:p>
          <a:p>
            <a:pPr lvl="0" algn="just">
              <a:buFont typeface="Wingdings" panose="05000000000000000000" pitchFamily="2" charset="2"/>
              <a:buChar char="ü"/>
            </a:pPr>
            <a:r>
              <a:rPr lang="fr-FR" sz="2600" dirty="0"/>
              <a:t>Faire le test de normalité ;</a:t>
            </a:r>
          </a:p>
          <a:p>
            <a:pPr lvl="0" algn="just">
              <a:buFont typeface="Wingdings" panose="05000000000000000000" pitchFamily="2" charset="2"/>
              <a:buChar char="ü"/>
            </a:pPr>
            <a:r>
              <a:rPr lang="fr-FR" sz="2600" dirty="0"/>
              <a:t>Faire le test d’homogénéité des variances (</a:t>
            </a:r>
            <a:r>
              <a:rPr lang="fr-FR" sz="2600" dirty="0" err="1"/>
              <a:t>homoscédasticité</a:t>
            </a:r>
            <a:r>
              <a:rPr lang="fr-FR" sz="2600" dirty="0"/>
              <a:t>) ;</a:t>
            </a:r>
          </a:p>
          <a:p>
            <a:pPr lvl="0" algn="just">
              <a:buFont typeface="Wingdings" panose="05000000000000000000" pitchFamily="2" charset="2"/>
              <a:buChar char="ü"/>
            </a:pPr>
            <a:r>
              <a:rPr lang="fr-FR" sz="2600" dirty="0"/>
              <a:t>Poser les hypothèses;</a:t>
            </a:r>
          </a:p>
          <a:p>
            <a:pPr lvl="0" algn="just">
              <a:buFont typeface="Wingdings" panose="05000000000000000000" pitchFamily="2" charset="2"/>
              <a:buChar char="ü"/>
            </a:pPr>
            <a:r>
              <a:rPr lang="fr-FR" sz="2600" dirty="0"/>
              <a:t>Calculer la statistique F de Fisher / ou utiliser la procédure de SPSS;</a:t>
            </a:r>
          </a:p>
          <a:p>
            <a:pPr lvl="0" algn="just">
              <a:buFont typeface="Wingdings" panose="05000000000000000000" pitchFamily="2" charset="2"/>
              <a:buChar char="ü"/>
            </a:pPr>
            <a:r>
              <a:rPr lang="fr-FR" sz="2600" dirty="0"/>
              <a:t>Examiner le tableau de l’analyse de la variance puis, interpréter. </a:t>
            </a:r>
            <a:r>
              <a:rPr lang="fr-FR" sz="2600" b="1" i="1" dirty="0"/>
              <a:t>H0 est rejetée si F est supérieur à sa valeur critique</a:t>
            </a:r>
            <a:r>
              <a:rPr lang="fr-FR" sz="2600" dirty="0"/>
              <a:t>.</a:t>
            </a:r>
          </a:p>
          <a:p>
            <a:pPr marL="57150" indent="0" algn="just">
              <a:buNone/>
            </a:pPr>
            <a:endParaRPr lang="fr-FR" sz="2600" b="1" dirty="0">
              <a:solidFill>
                <a:srgbClr val="0070C0"/>
              </a:solidFill>
            </a:endParaRPr>
          </a:p>
        </p:txBody>
      </p:sp>
      <p:sp>
        <p:nvSpPr>
          <p:cNvPr id="4" name="Slide Number Placeholder 3"/>
          <p:cNvSpPr>
            <a:spLocks noGrp="1"/>
          </p:cNvSpPr>
          <p:nvPr>
            <p:ph type="sldNum" sz="quarter" idx="12"/>
          </p:nvPr>
        </p:nvSpPr>
        <p:spPr/>
        <p:txBody>
          <a:bodyPr/>
          <a:lstStyle/>
          <a:p>
            <a:fld id="{02C702AE-1502-43AE-8DBA-2BCAD3408EF2}" type="slidenum">
              <a:rPr lang="fr-FR" smtClean="0"/>
              <a:pPr/>
              <a:t>24</a:t>
            </a:fld>
            <a:endParaRPr lang="fr-FR"/>
          </a:p>
        </p:txBody>
      </p:sp>
      <p:sp>
        <p:nvSpPr>
          <p:cNvPr id="5" name="Content Placeholder 4"/>
          <p:cNvSpPr>
            <a:spLocks noGrp="1"/>
          </p:cNvSpPr>
          <p:nvPr>
            <p:ph sz="quarter" idx="13"/>
          </p:nvPr>
        </p:nvSpPr>
        <p:spPr>
          <a:xfrm>
            <a:off x="2699792" y="144462"/>
            <a:ext cx="3744416" cy="431800"/>
          </a:xfrm>
        </p:spPr>
        <p:txBody>
          <a:bodyPr/>
          <a:lstStyle/>
          <a:p>
            <a:pPr marL="0" indent="0" algn="ctr"/>
            <a:r>
              <a:rPr lang="fr-FR" sz="2400" dirty="0"/>
              <a:t>ANOVA</a:t>
            </a: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293177476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439" y="717989"/>
            <a:ext cx="5781219" cy="436314"/>
          </a:xfrm>
        </p:spPr>
        <p:txBody>
          <a:bodyPr>
            <a:noAutofit/>
          </a:bodyPr>
          <a:lstStyle/>
          <a:p>
            <a:pPr marL="88900" defTabSz="363538">
              <a:spcBef>
                <a:spcPts val="300"/>
              </a:spcBef>
              <a:spcAft>
                <a:spcPts val="300"/>
              </a:spcAft>
            </a:pPr>
            <a:r>
              <a:rPr lang="fr-FR" sz="2400" dirty="0"/>
              <a:t>Mise en œuvre du test AVOVA </a:t>
            </a:r>
          </a:p>
        </p:txBody>
      </p:sp>
      <p:sp>
        <p:nvSpPr>
          <p:cNvPr id="3" name="Content Placeholder 2"/>
          <p:cNvSpPr>
            <a:spLocks noGrp="1"/>
          </p:cNvSpPr>
          <p:nvPr>
            <p:ph idx="1"/>
          </p:nvPr>
        </p:nvSpPr>
        <p:spPr>
          <a:xfrm>
            <a:off x="251520" y="1287901"/>
            <a:ext cx="8758336" cy="5020972"/>
          </a:xfrm>
        </p:spPr>
        <p:txBody>
          <a:bodyPr>
            <a:noAutofit/>
          </a:bodyPr>
          <a:lstStyle/>
          <a:p>
            <a:pPr marL="57150" indent="0" algn="just">
              <a:buNone/>
            </a:pPr>
            <a:r>
              <a:rPr lang="fr-FR" sz="2400" b="1" dirty="0">
                <a:solidFill>
                  <a:srgbClr val="0070C0"/>
                </a:solidFill>
              </a:rPr>
              <a:t>Formulation des hypothèses d’une ANOVA</a:t>
            </a:r>
            <a:endParaRPr lang="fr-FR" b="1" dirty="0">
              <a:solidFill>
                <a:srgbClr val="0070C0"/>
              </a:solidFill>
            </a:endParaRPr>
          </a:p>
          <a:p>
            <a:pPr marL="0" indent="0" algn="just">
              <a:buNone/>
            </a:pPr>
            <a:r>
              <a:rPr lang="fr-FR" b="1" dirty="0">
                <a:solidFill>
                  <a:srgbClr val="00B050"/>
                </a:solidFill>
              </a:rPr>
              <a:t>Hypothèse nulle</a:t>
            </a:r>
            <a:r>
              <a:rPr lang="fr-FR" dirty="0"/>
              <a:t>: Les groupes proviennent de la même population ; leurs moyennes sont semblables.</a:t>
            </a:r>
            <a:endParaRPr lang="fr-FR" sz="2400" dirty="0"/>
          </a:p>
          <a:p>
            <a:pPr marL="0" indent="0" algn="just">
              <a:buNone/>
            </a:pPr>
            <a:r>
              <a:rPr lang="fr-FR" sz="2400" dirty="0"/>
              <a:t> </a:t>
            </a:r>
          </a:p>
          <a:p>
            <a:pPr marL="0" indent="0" algn="just">
              <a:buNone/>
            </a:pPr>
            <a:endParaRPr lang="fr-CI" dirty="0"/>
          </a:p>
          <a:p>
            <a:pPr marL="0" indent="0" algn="just">
              <a:buNone/>
            </a:pPr>
            <a:r>
              <a:rPr lang="fr-FR" b="1" dirty="0">
                <a:solidFill>
                  <a:srgbClr val="00B050"/>
                </a:solidFill>
              </a:rPr>
              <a:t>Hypothèse alternative</a:t>
            </a:r>
            <a:r>
              <a:rPr lang="fr-FR" dirty="0"/>
              <a:t> : il y a une différence entre les moyennes, c’est-à-dire qu’au moins une des moyennes est différentes des autres.</a:t>
            </a:r>
          </a:p>
          <a:p>
            <a:pPr marL="0" indent="0" algn="just">
              <a:buNone/>
            </a:pPr>
            <a:endParaRPr lang="fr-FR"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25</a:t>
            </a:fld>
            <a:endParaRPr lang="fr-FR"/>
          </a:p>
        </p:txBody>
      </p:sp>
      <p:sp>
        <p:nvSpPr>
          <p:cNvPr id="5" name="Content Placeholder 4"/>
          <p:cNvSpPr>
            <a:spLocks noGrp="1"/>
          </p:cNvSpPr>
          <p:nvPr>
            <p:ph sz="quarter" idx="13"/>
          </p:nvPr>
        </p:nvSpPr>
        <p:spPr>
          <a:xfrm>
            <a:off x="2699792" y="144462"/>
            <a:ext cx="3744416" cy="431800"/>
          </a:xfrm>
        </p:spPr>
        <p:txBody>
          <a:bodyPr/>
          <a:lstStyle/>
          <a:p>
            <a:pPr marL="0" indent="0" algn="ctr"/>
            <a:r>
              <a:rPr lang="fr-FR" sz="2400" dirty="0"/>
              <a:t>ANOVA</a:t>
            </a: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16" name="Image 15" descr="http://spss.espaceweb.usherbrooke.ca/media/images/anova_h0.jpg"/>
          <p:cNvPicPr/>
          <p:nvPr/>
        </p:nvPicPr>
        <p:blipFill>
          <a:blip r:embed="rId5">
            <a:extLst>
              <a:ext uri="{28A0092B-C50C-407E-A947-70E740481C1C}">
                <a14:useLocalDpi xmlns:a14="http://schemas.microsoft.com/office/drawing/2010/main" val="0"/>
              </a:ext>
            </a:extLst>
          </a:blip>
          <a:srcRect/>
          <a:stretch>
            <a:fillRect/>
          </a:stretch>
        </p:blipFill>
        <p:spPr bwMode="auto">
          <a:xfrm>
            <a:off x="1187624" y="2852936"/>
            <a:ext cx="4104456" cy="432048"/>
          </a:xfrm>
          <a:prstGeom prst="rect">
            <a:avLst/>
          </a:prstGeom>
          <a:noFill/>
          <a:ln>
            <a:noFill/>
          </a:ln>
        </p:spPr>
      </p:pic>
      <p:pic>
        <p:nvPicPr>
          <p:cNvPr id="17" name="Image 16" descr="http://spss.espaceweb.usherbrooke.ca/media/images/anova_h1.jpg"/>
          <p:cNvPicPr/>
          <p:nvPr/>
        </p:nvPicPr>
        <p:blipFill>
          <a:blip r:embed="rId6">
            <a:extLst>
              <a:ext uri="{28A0092B-C50C-407E-A947-70E740481C1C}">
                <a14:useLocalDpi xmlns:a14="http://schemas.microsoft.com/office/drawing/2010/main" val="0"/>
              </a:ext>
            </a:extLst>
          </a:blip>
          <a:srcRect/>
          <a:stretch>
            <a:fillRect/>
          </a:stretch>
        </p:blipFill>
        <p:spPr bwMode="auto">
          <a:xfrm>
            <a:off x="1187624" y="5013176"/>
            <a:ext cx="4104456" cy="648072"/>
          </a:xfrm>
          <a:prstGeom prst="rect">
            <a:avLst/>
          </a:prstGeom>
          <a:noFill/>
          <a:ln>
            <a:noFill/>
          </a:ln>
        </p:spPr>
      </p:pic>
    </p:spTree>
    <p:extLst>
      <p:ext uri="{BB962C8B-B14F-4D97-AF65-F5344CB8AC3E}">
        <p14:creationId xmlns:p14="http://schemas.microsoft.com/office/powerpoint/2010/main" val="27414408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26</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3643645" cy="369332"/>
          </a:xfrm>
          <a:prstGeom prst="rect">
            <a:avLst/>
          </a:prstGeom>
          <a:noFill/>
        </p:spPr>
        <p:txBody>
          <a:bodyPr wrap="square">
            <a:spAutoFit/>
          </a:bodyPr>
          <a:lstStyle/>
          <a:p>
            <a:r>
              <a:rPr lang="fr-FR" b="1" dirty="0" err="1"/>
              <a:t>Anova</a:t>
            </a:r>
            <a:r>
              <a:rPr lang="fr-FR" b="1" dirty="0"/>
              <a:t> à un facteur</a:t>
            </a:r>
          </a:p>
        </p:txBody>
      </p:sp>
      <p:pic>
        <p:nvPicPr>
          <p:cNvPr id="13" name="Image 12">
            <a:extLst>
              <a:ext uri="{FF2B5EF4-FFF2-40B4-BE49-F238E27FC236}">
                <a16:creationId xmlns:a16="http://schemas.microsoft.com/office/drawing/2014/main" id="{EA84286C-D27D-19F3-BFB2-1C74FA1659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2125" y="1988840"/>
            <a:ext cx="7812360" cy="3968524"/>
          </a:xfrm>
          <a:prstGeom prst="rect">
            <a:avLst/>
          </a:prstGeom>
        </p:spPr>
      </p:pic>
      <p:sp>
        <p:nvSpPr>
          <p:cNvPr id="3" name="ZoneTexte 2">
            <a:extLst>
              <a:ext uri="{FF2B5EF4-FFF2-40B4-BE49-F238E27FC236}">
                <a16:creationId xmlns:a16="http://schemas.microsoft.com/office/drawing/2014/main" id="{A911DD21-D1D4-5B6D-BA51-36F53932931E}"/>
              </a:ext>
            </a:extLst>
          </p:cNvPr>
          <p:cNvSpPr txBox="1"/>
          <p:nvPr/>
        </p:nvSpPr>
        <p:spPr>
          <a:xfrm>
            <a:off x="592124" y="1196752"/>
            <a:ext cx="7652283" cy="646331"/>
          </a:xfrm>
          <a:prstGeom prst="rect">
            <a:avLst/>
          </a:prstGeom>
          <a:noFill/>
        </p:spPr>
        <p:txBody>
          <a:bodyPr wrap="square" rtlCol="0">
            <a:spAutoFit/>
          </a:bodyPr>
          <a:lstStyle/>
          <a:p>
            <a:r>
              <a:rPr lang="fr-FR" dirty="0"/>
              <a:t>Chemin :</a:t>
            </a:r>
          </a:p>
          <a:p>
            <a:r>
              <a:rPr lang="fr-FR" dirty="0"/>
              <a:t>Analyse &gt; Comparer les moyennes &gt; </a:t>
            </a:r>
            <a:r>
              <a:rPr lang="fr-FR" dirty="0" err="1"/>
              <a:t>Anova</a:t>
            </a:r>
            <a:r>
              <a:rPr lang="fr-FR" dirty="0"/>
              <a:t> à un facteur</a:t>
            </a:r>
          </a:p>
        </p:txBody>
      </p:sp>
    </p:spTree>
    <p:extLst>
      <p:ext uri="{BB962C8B-B14F-4D97-AF65-F5344CB8AC3E}">
        <p14:creationId xmlns:p14="http://schemas.microsoft.com/office/powerpoint/2010/main" val="296043529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27</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827420"/>
            <a:ext cx="3643645" cy="369332"/>
          </a:xfrm>
          <a:prstGeom prst="rect">
            <a:avLst/>
          </a:prstGeom>
          <a:noFill/>
        </p:spPr>
        <p:txBody>
          <a:bodyPr wrap="square">
            <a:spAutoFit/>
          </a:bodyPr>
          <a:lstStyle/>
          <a:p>
            <a:r>
              <a:rPr lang="fr-FR" b="1" dirty="0" err="1"/>
              <a:t>Anova</a:t>
            </a:r>
            <a:r>
              <a:rPr lang="fr-FR" b="1" dirty="0"/>
              <a:t> à un facteur</a:t>
            </a:r>
          </a:p>
        </p:txBody>
      </p:sp>
      <p:pic>
        <p:nvPicPr>
          <p:cNvPr id="5" name="Image 4">
            <a:extLst>
              <a:ext uri="{FF2B5EF4-FFF2-40B4-BE49-F238E27FC236}">
                <a16:creationId xmlns:a16="http://schemas.microsoft.com/office/drawing/2014/main" id="{C9DA8979-D1A0-E391-D800-6D27BB834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9552" y="1713806"/>
            <a:ext cx="7740352" cy="4379490"/>
          </a:xfrm>
          <a:prstGeom prst="rect">
            <a:avLst/>
          </a:prstGeom>
        </p:spPr>
      </p:pic>
    </p:spTree>
    <p:extLst>
      <p:ext uri="{BB962C8B-B14F-4D97-AF65-F5344CB8AC3E}">
        <p14:creationId xmlns:p14="http://schemas.microsoft.com/office/powerpoint/2010/main" val="800609705"/>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28</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5032376" cy="369332"/>
          </a:xfrm>
          <a:prstGeom prst="rect">
            <a:avLst/>
          </a:prstGeom>
          <a:noFill/>
        </p:spPr>
        <p:txBody>
          <a:bodyPr wrap="square">
            <a:spAutoFit/>
          </a:bodyPr>
          <a:lstStyle/>
          <a:p>
            <a:r>
              <a:rPr lang="fr-FR" b="1" dirty="0" err="1"/>
              <a:t>Anova</a:t>
            </a:r>
            <a:r>
              <a:rPr lang="fr-FR" b="1" dirty="0"/>
              <a:t> à un facteur (groupes indépendants)</a:t>
            </a:r>
          </a:p>
        </p:txBody>
      </p:sp>
      <p:pic>
        <p:nvPicPr>
          <p:cNvPr id="5" name="Image 4">
            <a:extLst>
              <a:ext uri="{FF2B5EF4-FFF2-40B4-BE49-F238E27FC236}">
                <a16:creationId xmlns:a16="http://schemas.microsoft.com/office/drawing/2014/main" id="{C9DA8979-D1A0-E391-D800-6D27BB834E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36" y="1929830"/>
            <a:ext cx="7740352" cy="4379490"/>
          </a:xfrm>
          <a:prstGeom prst="rect">
            <a:avLst/>
          </a:prstGeom>
        </p:spPr>
      </p:pic>
      <p:sp>
        <p:nvSpPr>
          <p:cNvPr id="3" name="Ellipse 2">
            <a:extLst>
              <a:ext uri="{FF2B5EF4-FFF2-40B4-BE49-F238E27FC236}">
                <a16:creationId xmlns:a16="http://schemas.microsoft.com/office/drawing/2014/main" id="{2C1973E5-8E62-2A15-625C-7701940EE78D}"/>
              </a:ext>
            </a:extLst>
          </p:cNvPr>
          <p:cNvSpPr/>
          <p:nvPr/>
        </p:nvSpPr>
        <p:spPr>
          <a:xfrm>
            <a:off x="4788024" y="4149080"/>
            <a:ext cx="432048" cy="3600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77B7B67A-5005-803F-B106-4FB89F847989}"/>
              </a:ext>
            </a:extLst>
          </p:cNvPr>
          <p:cNvSpPr/>
          <p:nvPr/>
        </p:nvSpPr>
        <p:spPr>
          <a:xfrm>
            <a:off x="4788024" y="4797152"/>
            <a:ext cx="432048" cy="360040"/>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a:extLst>
              <a:ext uri="{FF2B5EF4-FFF2-40B4-BE49-F238E27FC236}">
                <a16:creationId xmlns:a16="http://schemas.microsoft.com/office/drawing/2014/main" id="{4059A0A3-CA61-C5C4-9B80-49D144FA2F2C}"/>
              </a:ext>
            </a:extLst>
          </p:cNvPr>
          <p:cNvSpPr txBox="1"/>
          <p:nvPr/>
        </p:nvSpPr>
        <p:spPr>
          <a:xfrm>
            <a:off x="539552" y="1177588"/>
            <a:ext cx="7128792" cy="523220"/>
          </a:xfrm>
          <a:prstGeom prst="rect">
            <a:avLst/>
          </a:prstGeom>
          <a:noFill/>
        </p:spPr>
        <p:txBody>
          <a:bodyPr wrap="square" rtlCol="0">
            <a:spAutoFit/>
          </a:bodyPr>
          <a:lstStyle/>
          <a:p>
            <a:r>
              <a:rPr lang="fr-FR" sz="1400" dirty="0"/>
              <a:t>Mettre la variable quantitative (VI) dans la fenêtre Liste Variables dépendantes</a:t>
            </a:r>
          </a:p>
          <a:p>
            <a:r>
              <a:rPr lang="fr-FR" sz="1400" dirty="0"/>
              <a:t>Mettre la variable qualitative (VD) dans la fenêtre facteur</a:t>
            </a:r>
          </a:p>
        </p:txBody>
      </p:sp>
    </p:spTree>
    <p:extLst>
      <p:ext uri="{BB962C8B-B14F-4D97-AF65-F5344CB8AC3E}">
        <p14:creationId xmlns:p14="http://schemas.microsoft.com/office/powerpoint/2010/main" val="341462866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29</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5032376" cy="369332"/>
          </a:xfrm>
          <a:prstGeom prst="rect">
            <a:avLst/>
          </a:prstGeom>
          <a:noFill/>
        </p:spPr>
        <p:txBody>
          <a:bodyPr wrap="square">
            <a:spAutoFit/>
          </a:bodyPr>
          <a:lstStyle/>
          <a:p>
            <a:r>
              <a:rPr lang="fr-FR" b="1" dirty="0" err="1"/>
              <a:t>Anova</a:t>
            </a:r>
            <a:r>
              <a:rPr lang="fr-FR" b="1" dirty="0"/>
              <a:t> à un facteur (groupes indépendants)</a:t>
            </a:r>
          </a:p>
        </p:txBody>
      </p:sp>
      <p:pic>
        <p:nvPicPr>
          <p:cNvPr id="8" name="Image 7">
            <a:extLst>
              <a:ext uri="{FF2B5EF4-FFF2-40B4-BE49-F238E27FC236}">
                <a16:creationId xmlns:a16="http://schemas.microsoft.com/office/drawing/2014/main" id="{00E24170-3C04-349B-1353-CE3E823A1F9E}"/>
              </a:ext>
            </a:extLst>
          </p:cNvPr>
          <p:cNvPicPr>
            <a:picLocks noChangeAspect="1"/>
          </p:cNvPicPr>
          <p:nvPr/>
        </p:nvPicPr>
        <p:blipFill>
          <a:blip r:embed="rId5"/>
          <a:stretch>
            <a:fillRect/>
          </a:stretch>
        </p:blipFill>
        <p:spPr>
          <a:xfrm>
            <a:off x="4326151" y="4585915"/>
            <a:ext cx="4638337" cy="1752752"/>
          </a:xfrm>
          <a:prstGeom prst="rect">
            <a:avLst/>
          </a:prstGeom>
        </p:spPr>
      </p:pic>
      <p:pic>
        <p:nvPicPr>
          <p:cNvPr id="14" name="Image 13">
            <a:extLst>
              <a:ext uri="{FF2B5EF4-FFF2-40B4-BE49-F238E27FC236}">
                <a16:creationId xmlns:a16="http://schemas.microsoft.com/office/drawing/2014/main" id="{5CE74E25-5150-7AA1-593C-DCDA8ABA38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254143" y="1340768"/>
            <a:ext cx="4854361" cy="3297497"/>
          </a:xfrm>
          <a:prstGeom prst="rect">
            <a:avLst/>
          </a:prstGeom>
        </p:spPr>
      </p:pic>
      <p:sp>
        <p:nvSpPr>
          <p:cNvPr id="3" name="ZoneTexte 2">
            <a:extLst>
              <a:ext uri="{FF2B5EF4-FFF2-40B4-BE49-F238E27FC236}">
                <a16:creationId xmlns:a16="http://schemas.microsoft.com/office/drawing/2014/main" id="{773C9FA0-C5E2-3CAE-F5CA-5299450C76EE}"/>
              </a:ext>
            </a:extLst>
          </p:cNvPr>
          <p:cNvSpPr txBox="1"/>
          <p:nvPr/>
        </p:nvSpPr>
        <p:spPr>
          <a:xfrm>
            <a:off x="251520" y="1785590"/>
            <a:ext cx="3672408" cy="923330"/>
          </a:xfrm>
          <a:prstGeom prst="rect">
            <a:avLst/>
          </a:prstGeom>
          <a:noFill/>
        </p:spPr>
        <p:txBody>
          <a:bodyPr wrap="square" rtlCol="0">
            <a:spAutoFit/>
          </a:bodyPr>
          <a:lstStyle/>
          <a:p>
            <a:pPr algn="just"/>
            <a:r>
              <a:rPr lang="fr-FR" dirty="0"/>
              <a:t>Résumé des statistiques selon les modalités de la variable dépendante</a:t>
            </a:r>
          </a:p>
        </p:txBody>
      </p:sp>
      <p:sp>
        <p:nvSpPr>
          <p:cNvPr id="5" name="ZoneTexte 4">
            <a:extLst>
              <a:ext uri="{FF2B5EF4-FFF2-40B4-BE49-F238E27FC236}">
                <a16:creationId xmlns:a16="http://schemas.microsoft.com/office/drawing/2014/main" id="{7B15E70D-123F-D5BC-AA6B-DE65EA180572}"/>
              </a:ext>
            </a:extLst>
          </p:cNvPr>
          <p:cNvSpPr txBox="1"/>
          <p:nvPr/>
        </p:nvSpPr>
        <p:spPr>
          <a:xfrm>
            <a:off x="323528" y="3657798"/>
            <a:ext cx="3672408" cy="646331"/>
          </a:xfrm>
          <a:prstGeom prst="rect">
            <a:avLst/>
          </a:prstGeom>
          <a:noFill/>
        </p:spPr>
        <p:txBody>
          <a:bodyPr wrap="square" rtlCol="0">
            <a:spAutoFit/>
          </a:bodyPr>
          <a:lstStyle/>
          <a:p>
            <a:pPr algn="just"/>
            <a:r>
              <a:rPr lang="fr-FR" dirty="0"/>
              <a:t>Acceptation de l’hypothèse H0 : Homogénéité des variances</a:t>
            </a:r>
          </a:p>
        </p:txBody>
      </p:sp>
      <p:sp>
        <p:nvSpPr>
          <p:cNvPr id="13" name="ZoneTexte 12">
            <a:extLst>
              <a:ext uri="{FF2B5EF4-FFF2-40B4-BE49-F238E27FC236}">
                <a16:creationId xmlns:a16="http://schemas.microsoft.com/office/drawing/2014/main" id="{D5294A7B-6706-9C0D-6B18-ABF069549F54}"/>
              </a:ext>
            </a:extLst>
          </p:cNvPr>
          <p:cNvSpPr txBox="1"/>
          <p:nvPr/>
        </p:nvSpPr>
        <p:spPr>
          <a:xfrm>
            <a:off x="323528" y="5230941"/>
            <a:ext cx="3672408" cy="646331"/>
          </a:xfrm>
          <a:prstGeom prst="rect">
            <a:avLst/>
          </a:prstGeom>
          <a:noFill/>
        </p:spPr>
        <p:txBody>
          <a:bodyPr wrap="square" rtlCol="0">
            <a:spAutoFit/>
          </a:bodyPr>
          <a:lstStyle/>
          <a:p>
            <a:pPr algn="just"/>
            <a:r>
              <a:rPr lang="fr-FR" dirty="0"/>
              <a:t>Acceptation de l’hypothèse H0 : Egalité des moyennes</a:t>
            </a:r>
          </a:p>
        </p:txBody>
      </p:sp>
    </p:spTree>
    <p:extLst>
      <p:ext uri="{BB962C8B-B14F-4D97-AF65-F5344CB8AC3E}">
        <p14:creationId xmlns:p14="http://schemas.microsoft.com/office/powerpoint/2010/main" val="386589314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a:t>
            </a:fld>
            <a:endParaRPr lang="fr-FR"/>
          </a:p>
        </p:txBody>
      </p:sp>
      <p:sp>
        <p:nvSpPr>
          <p:cNvPr id="5" name="ZoneTexte 4"/>
          <p:cNvSpPr txBox="1"/>
          <p:nvPr/>
        </p:nvSpPr>
        <p:spPr>
          <a:xfrm>
            <a:off x="2195735" y="116632"/>
            <a:ext cx="4787677" cy="523220"/>
          </a:xfrm>
          <a:prstGeom prst="rect">
            <a:avLst/>
          </a:prstGeom>
          <a:noFill/>
        </p:spPr>
        <p:txBody>
          <a:bodyPr wrap="square" rtlCol="0">
            <a:spAutoFit/>
          </a:bodyPr>
          <a:lstStyle/>
          <a:p>
            <a:r>
              <a:rPr lang="fr-FR" sz="2800" b="1" dirty="0"/>
              <a:t>PLAN DE LA PRESENTATION</a:t>
            </a:r>
          </a:p>
        </p:txBody>
      </p:sp>
      <p:sp>
        <p:nvSpPr>
          <p:cNvPr id="6" name="ZoneTexte 5"/>
          <p:cNvSpPr txBox="1"/>
          <p:nvPr/>
        </p:nvSpPr>
        <p:spPr>
          <a:xfrm>
            <a:off x="1035798" y="1916832"/>
            <a:ext cx="7005355" cy="1759841"/>
          </a:xfrm>
          <a:prstGeom prst="rect">
            <a:avLst/>
          </a:prstGeom>
          <a:noFill/>
        </p:spPr>
        <p:txBody>
          <a:bodyPr wrap="square" rtlCol="0">
            <a:spAutoFit/>
          </a:bodyPr>
          <a:lstStyle/>
          <a:p>
            <a:pPr marL="628650" indent="-539750" algn="just" defTabSz="363538">
              <a:lnSpc>
                <a:spcPct val="200000"/>
              </a:lnSpc>
              <a:spcBef>
                <a:spcPts val="300"/>
              </a:spcBef>
              <a:spcAft>
                <a:spcPts val="300"/>
              </a:spcAft>
              <a:buFont typeface="+mj-lt"/>
              <a:buAutoNum type="arabicPeriod"/>
            </a:pPr>
            <a:r>
              <a:rPr lang="fr-CI" sz="2800" b="1" dirty="0"/>
              <a:t>Test de comparaison de moyenne </a:t>
            </a:r>
          </a:p>
          <a:p>
            <a:pPr marL="628650" indent="-539750" algn="just" defTabSz="363538">
              <a:lnSpc>
                <a:spcPct val="200000"/>
              </a:lnSpc>
              <a:spcBef>
                <a:spcPts val="300"/>
              </a:spcBef>
              <a:spcAft>
                <a:spcPts val="300"/>
              </a:spcAft>
              <a:buFont typeface="+mj-lt"/>
              <a:buAutoNum type="arabicPeriod"/>
            </a:pPr>
            <a:r>
              <a:rPr lang="fr-FR" sz="2800" b="1" dirty="0"/>
              <a:t>Analyse de variance</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185574045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30</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16587" y="755412"/>
            <a:ext cx="5032376" cy="369332"/>
          </a:xfrm>
          <a:prstGeom prst="rect">
            <a:avLst/>
          </a:prstGeom>
          <a:noFill/>
        </p:spPr>
        <p:txBody>
          <a:bodyPr wrap="square">
            <a:spAutoFit/>
          </a:bodyPr>
          <a:lstStyle/>
          <a:p>
            <a:r>
              <a:rPr lang="fr-FR" b="1" dirty="0" err="1"/>
              <a:t>Anova</a:t>
            </a:r>
            <a:r>
              <a:rPr lang="fr-FR" b="1" dirty="0"/>
              <a:t> à un facteur (groupes indépendants)</a:t>
            </a:r>
          </a:p>
        </p:txBody>
      </p:sp>
      <p:pic>
        <p:nvPicPr>
          <p:cNvPr id="5" name="Image 4">
            <a:extLst>
              <a:ext uri="{FF2B5EF4-FFF2-40B4-BE49-F238E27FC236}">
                <a16:creationId xmlns:a16="http://schemas.microsoft.com/office/drawing/2014/main" id="{EF71DB3F-AC93-ED31-F53F-106CD58AADE6}"/>
              </a:ext>
            </a:extLst>
          </p:cNvPr>
          <p:cNvPicPr>
            <a:picLocks noChangeAspect="1"/>
          </p:cNvPicPr>
          <p:nvPr/>
        </p:nvPicPr>
        <p:blipFill>
          <a:blip r:embed="rId5"/>
          <a:stretch>
            <a:fillRect/>
          </a:stretch>
        </p:blipFill>
        <p:spPr>
          <a:xfrm>
            <a:off x="757859" y="1624167"/>
            <a:ext cx="7628281" cy="4397121"/>
          </a:xfrm>
          <a:prstGeom prst="rect">
            <a:avLst/>
          </a:prstGeom>
        </p:spPr>
      </p:pic>
      <p:sp>
        <p:nvSpPr>
          <p:cNvPr id="3" name="Ellipse 2">
            <a:extLst>
              <a:ext uri="{FF2B5EF4-FFF2-40B4-BE49-F238E27FC236}">
                <a16:creationId xmlns:a16="http://schemas.microsoft.com/office/drawing/2014/main" id="{2873D49C-1CBF-ED32-D19A-DC9EAED9591E}"/>
              </a:ext>
            </a:extLst>
          </p:cNvPr>
          <p:cNvSpPr/>
          <p:nvPr/>
        </p:nvSpPr>
        <p:spPr>
          <a:xfrm>
            <a:off x="5796136" y="2924944"/>
            <a:ext cx="720080" cy="317764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ZoneTexte 7">
            <a:extLst>
              <a:ext uri="{FF2B5EF4-FFF2-40B4-BE49-F238E27FC236}">
                <a16:creationId xmlns:a16="http://schemas.microsoft.com/office/drawing/2014/main" id="{6A89AD4A-43CE-8431-3B45-6867E85FDA3E}"/>
              </a:ext>
            </a:extLst>
          </p:cNvPr>
          <p:cNvSpPr txBox="1"/>
          <p:nvPr/>
        </p:nvSpPr>
        <p:spPr>
          <a:xfrm>
            <a:off x="4139952" y="1412776"/>
            <a:ext cx="4104455" cy="584775"/>
          </a:xfrm>
          <a:prstGeom prst="rect">
            <a:avLst/>
          </a:prstGeom>
          <a:noFill/>
        </p:spPr>
        <p:txBody>
          <a:bodyPr wrap="square" rtlCol="0">
            <a:spAutoFit/>
          </a:bodyPr>
          <a:lstStyle/>
          <a:p>
            <a:pPr algn="just"/>
            <a:r>
              <a:rPr lang="fr-FR" sz="1600" dirty="0"/>
              <a:t>Il n’y a pas de différence significatif entre les moyennes des différents groupes </a:t>
            </a:r>
          </a:p>
        </p:txBody>
      </p:sp>
    </p:spTree>
    <p:extLst>
      <p:ext uri="{BB962C8B-B14F-4D97-AF65-F5344CB8AC3E}">
        <p14:creationId xmlns:p14="http://schemas.microsoft.com/office/powerpoint/2010/main" val="132270215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31</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267744" y="772593"/>
            <a:ext cx="5032376" cy="584775"/>
          </a:xfrm>
          <a:prstGeom prst="rect">
            <a:avLst/>
          </a:prstGeom>
          <a:noFill/>
        </p:spPr>
        <p:txBody>
          <a:bodyPr wrap="square">
            <a:spAutoFit/>
          </a:bodyPr>
          <a:lstStyle/>
          <a:p>
            <a:r>
              <a:rPr lang="fr-FR" sz="1600" b="1" dirty="0" err="1"/>
              <a:t>Anova</a:t>
            </a:r>
            <a:r>
              <a:rPr lang="fr-FR" sz="1600" b="1" dirty="0"/>
              <a:t> à un facteur (groupes indépendants)</a:t>
            </a:r>
          </a:p>
          <a:p>
            <a:pPr algn="ctr"/>
            <a:r>
              <a:rPr lang="fr-FR" sz="1600" b="1" dirty="0"/>
              <a:t>Test non paramétrique</a:t>
            </a:r>
          </a:p>
        </p:txBody>
      </p:sp>
      <p:sp>
        <p:nvSpPr>
          <p:cNvPr id="14" name="ZoneTexte 13">
            <a:extLst>
              <a:ext uri="{FF2B5EF4-FFF2-40B4-BE49-F238E27FC236}">
                <a16:creationId xmlns:a16="http://schemas.microsoft.com/office/drawing/2014/main" id="{9061C5F4-B3FB-7CC9-BAE1-0B5B8F706B73}"/>
              </a:ext>
            </a:extLst>
          </p:cNvPr>
          <p:cNvSpPr txBox="1"/>
          <p:nvPr/>
        </p:nvSpPr>
        <p:spPr>
          <a:xfrm>
            <a:off x="107504" y="1470792"/>
            <a:ext cx="8712968" cy="584775"/>
          </a:xfrm>
          <a:prstGeom prst="rect">
            <a:avLst/>
          </a:prstGeom>
          <a:noFill/>
        </p:spPr>
        <p:txBody>
          <a:bodyPr wrap="square">
            <a:spAutoFit/>
          </a:bodyPr>
          <a:lstStyle/>
          <a:p>
            <a:pPr algn="just"/>
            <a:r>
              <a:rPr lang="fr-FR" sz="1600" dirty="0"/>
              <a:t>Quand les conditions d’application du t-test et de l’ANOVA ne sont pas remplies, il est possible de transformer la VD quantitative en VD ordinale (rangs).</a:t>
            </a:r>
          </a:p>
        </p:txBody>
      </p:sp>
      <p:sp>
        <p:nvSpPr>
          <p:cNvPr id="16" name="ZoneTexte 15">
            <a:extLst>
              <a:ext uri="{FF2B5EF4-FFF2-40B4-BE49-F238E27FC236}">
                <a16:creationId xmlns:a16="http://schemas.microsoft.com/office/drawing/2014/main" id="{1FB1B9CD-7F54-C942-C4CD-5B59B5928344}"/>
              </a:ext>
            </a:extLst>
          </p:cNvPr>
          <p:cNvSpPr txBox="1"/>
          <p:nvPr/>
        </p:nvSpPr>
        <p:spPr>
          <a:xfrm>
            <a:off x="2051719" y="2113111"/>
            <a:ext cx="5997243" cy="307777"/>
          </a:xfrm>
          <a:prstGeom prst="rect">
            <a:avLst/>
          </a:prstGeom>
          <a:noFill/>
        </p:spPr>
        <p:txBody>
          <a:bodyPr wrap="square">
            <a:spAutoFit/>
          </a:bodyPr>
          <a:lstStyle/>
          <a:p>
            <a:r>
              <a:rPr lang="fr-FR" sz="1400" b="1" dirty="0"/>
              <a:t>U de Mann-Whitney : 2 groupes indépendants</a:t>
            </a:r>
          </a:p>
        </p:txBody>
      </p:sp>
      <p:pic>
        <p:nvPicPr>
          <p:cNvPr id="18" name="Image 17">
            <a:extLst>
              <a:ext uri="{FF2B5EF4-FFF2-40B4-BE49-F238E27FC236}">
                <a16:creationId xmlns:a16="http://schemas.microsoft.com/office/drawing/2014/main" id="{1B4B1517-FCD2-0D77-7B71-28B4C50DA4FC}"/>
              </a:ext>
            </a:extLst>
          </p:cNvPr>
          <p:cNvPicPr>
            <a:picLocks noChangeAspect="1"/>
          </p:cNvPicPr>
          <p:nvPr/>
        </p:nvPicPr>
        <p:blipFill>
          <a:blip r:embed="rId5"/>
          <a:stretch>
            <a:fillRect/>
          </a:stretch>
        </p:blipFill>
        <p:spPr>
          <a:xfrm>
            <a:off x="2051720" y="2780928"/>
            <a:ext cx="5833099" cy="3663729"/>
          </a:xfrm>
          <a:prstGeom prst="rect">
            <a:avLst/>
          </a:prstGeom>
        </p:spPr>
      </p:pic>
      <p:sp>
        <p:nvSpPr>
          <p:cNvPr id="19" name="ZoneTexte 18">
            <a:extLst>
              <a:ext uri="{FF2B5EF4-FFF2-40B4-BE49-F238E27FC236}">
                <a16:creationId xmlns:a16="http://schemas.microsoft.com/office/drawing/2014/main" id="{B40F1969-D188-A008-5623-B57EDCE87EA6}"/>
              </a:ext>
            </a:extLst>
          </p:cNvPr>
          <p:cNvSpPr txBox="1"/>
          <p:nvPr/>
        </p:nvSpPr>
        <p:spPr>
          <a:xfrm>
            <a:off x="131653" y="2348880"/>
            <a:ext cx="6768751" cy="400110"/>
          </a:xfrm>
          <a:prstGeom prst="rect">
            <a:avLst/>
          </a:prstGeom>
          <a:noFill/>
        </p:spPr>
        <p:txBody>
          <a:bodyPr wrap="square" rtlCol="0">
            <a:spAutoFit/>
          </a:bodyPr>
          <a:lstStyle/>
          <a:p>
            <a:r>
              <a:rPr lang="fr-FR" sz="1000" b="1" dirty="0"/>
              <a:t>Chemin</a:t>
            </a:r>
          </a:p>
          <a:p>
            <a:r>
              <a:rPr lang="fr-FR" sz="1000" b="1" dirty="0"/>
              <a:t>Analyse &gt; Tests non paramétriques &gt; Boite de dialogue ancienne version &gt; 2 échantillons indépendants</a:t>
            </a:r>
          </a:p>
        </p:txBody>
      </p:sp>
    </p:spTree>
    <p:extLst>
      <p:ext uri="{BB962C8B-B14F-4D97-AF65-F5344CB8AC3E}">
        <p14:creationId xmlns:p14="http://schemas.microsoft.com/office/powerpoint/2010/main" val="1294325423"/>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32</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13" name="ZoneTexte 12">
            <a:extLst>
              <a:ext uri="{FF2B5EF4-FFF2-40B4-BE49-F238E27FC236}">
                <a16:creationId xmlns:a16="http://schemas.microsoft.com/office/drawing/2014/main" id="{1A0A8931-FAFC-F964-59B0-0FF062AFD67C}"/>
              </a:ext>
            </a:extLst>
          </p:cNvPr>
          <p:cNvSpPr txBox="1"/>
          <p:nvPr/>
        </p:nvSpPr>
        <p:spPr>
          <a:xfrm>
            <a:off x="2411412" y="831007"/>
            <a:ext cx="4572000" cy="369332"/>
          </a:xfrm>
          <a:prstGeom prst="rect">
            <a:avLst/>
          </a:prstGeom>
          <a:noFill/>
        </p:spPr>
        <p:txBody>
          <a:bodyPr wrap="square">
            <a:spAutoFit/>
          </a:bodyPr>
          <a:lstStyle/>
          <a:p>
            <a:r>
              <a:rPr lang="fr-FR" b="1" dirty="0" err="1"/>
              <a:t>Kruskal</a:t>
            </a:r>
            <a:r>
              <a:rPr lang="fr-FR" b="1" dirty="0"/>
              <a:t>-Wallis : n groupes indépendants</a:t>
            </a:r>
          </a:p>
        </p:txBody>
      </p:sp>
      <p:sp>
        <p:nvSpPr>
          <p:cNvPr id="14" name="ZoneTexte 13">
            <a:extLst>
              <a:ext uri="{FF2B5EF4-FFF2-40B4-BE49-F238E27FC236}">
                <a16:creationId xmlns:a16="http://schemas.microsoft.com/office/drawing/2014/main" id="{C133FA85-980A-0007-1426-93C13307C7AA}"/>
              </a:ext>
            </a:extLst>
          </p:cNvPr>
          <p:cNvSpPr txBox="1"/>
          <p:nvPr/>
        </p:nvSpPr>
        <p:spPr>
          <a:xfrm>
            <a:off x="0" y="1268760"/>
            <a:ext cx="9252520" cy="523220"/>
          </a:xfrm>
          <a:prstGeom prst="rect">
            <a:avLst/>
          </a:prstGeom>
          <a:noFill/>
        </p:spPr>
        <p:txBody>
          <a:bodyPr wrap="square" rtlCol="0">
            <a:spAutoFit/>
          </a:bodyPr>
          <a:lstStyle/>
          <a:p>
            <a:r>
              <a:rPr lang="fr-FR" sz="1400" dirty="0"/>
              <a:t>Chemin : Analyse &gt; Test non paramétriques &gt; Boites de dialogue ancienne version &gt; K échantillons Indépendants</a:t>
            </a:r>
          </a:p>
          <a:p>
            <a:endParaRPr lang="fr-FR" sz="1400" dirty="0"/>
          </a:p>
        </p:txBody>
      </p:sp>
      <p:pic>
        <p:nvPicPr>
          <p:cNvPr id="22" name="Image 21">
            <a:extLst>
              <a:ext uri="{FF2B5EF4-FFF2-40B4-BE49-F238E27FC236}">
                <a16:creationId xmlns:a16="http://schemas.microsoft.com/office/drawing/2014/main" id="{DE044DC3-6C4B-27E4-5FBB-649D9838D02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6700" y="1849454"/>
            <a:ext cx="7236296" cy="4531874"/>
          </a:xfrm>
          <a:prstGeom prst="rect">
            <a:avLst/>
          </a:prstGeom>
        </p:spPr>
      </p:pic>
    </p:spTree>
    <p:extLst>
      <p:ext uri="{BB962C8B-B14F-4D97-AF65-F5344CB8AC3E}">
        <p14:creationId xmlns:p14="http://schemas.microsoft.com/office/powerpoint/2010/main" val="246520089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33</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195734" y="755412"/>
            <a:ext cx="6120681" cy="369332"/>
          </a:xfrm>
          <a:prstGeom prst="rect">
            <a:avLst/>
          </a:prstGeom>
          <a:noFill/>
        </p:spPr>
        <p:txBody>
          <a:bodyPr wrap="square">
            <a:spAutoFit/>
          </a:bodyPr>
          <a:lstStyle/>
          <a:p>
            <a:r>
              <a:rPr lang="fr-FR" b="1" dirty="0"/>
              <a:t>ANOVA à plusieurs facteurs (groupes indépendants)</a:t>
            </a:r>
          </a:p>
        </p:txBody>
      </p:sp>
      <p:sp>
        <p:nvSpPr>
          <p:cNvPr id="8" name="ZoneTexte 7">
            <a:extLst>
              <a:ext uri="{FF2B5EF4-FFF2-40B4-BE49-F238E27FC236}">
                <a16:creationId xmlns:a16="http://schemas.microsoft.com/office/drawing/2014/main" id="{AC1C8C2C-C197-7952-951E-8CE73C62A29C}"/>
              </a:ext>
            </a:extLst>
          </p:cNvPr>
          <p:cNvSpPr txBox="1"/>
          <p:nvPr/>
        </p:nvSpPr>
        <p:spPr>
          <a:xfrm>
            <a:off x="0" y="1307439"/>
            <a:ext cx="8892480" cy="1569660"/>
          </a:xfrm>
          <a:prstGeom prst="rect">
            <a:avLst/>
          </a:prstGeom>
          <a:noFill/>
        </p:spPr>
        <p:txBody>
          <a:bodyPr wrap="square">
            <a:spAutoFit/>
          </a:bodyPr>
          <a:lstStyle/>
          <a:p>
            <a:r>
              <a:rPr lang="fr-FR" sz="1600" dirty="0"/>
              <a:t>But : Tester s’il y a une différence significative entre plusieurs moyennes d’une variable quantitative (VD) provenant de plusieurs groupes formés par plusieurs variables nominales (</a:t>
            </a:r>
            <a:r>
              <a:rPr lang="fr-FR" sz="1600" dirty="0" err="1"/>
              <a:t>VIs</a:t>
            </a:r>
            <a:r>
              <a:rPr lang="fr-FR" sz="1600" dirty="0"/>
              <a:t> = facteurs). La différence par rapport au test présenté au chapitre précédent est que vous évaluez l’effet de plusieurs VI à la fois sur la même VD et non plus l’effet d’une seule VI. Le test nous donne ainsi les effets principaux de chaque VI, ainsi que le ou les effets d’interaction entre </a:t>
            </a:r>
            <a:r>
              <a:rPr lang="fr-FR" sz="1600" dirty="0" err="1"/>
              <a:t>VIs</a:t>
            </a:r>
            <a:r>
              <a:rPr lang="fr-FR" sz="1600" dirty="0"/>
              <a:t>.</a:t>
            </a:r>
          </a:p>
        </p:txBody>
      </p:sp>
      <p:sp>
        <p:nvSpPr>
          <p:cNvPr id="15" name="ZoneTexte 14">
            <a:extLst>
              <a:ext uri="{FF2B5EF4-FFF2-40B4-BE49-F238E27FC236}">
                <a16:creationId xmlns:a16="http://schemas.microsoft.com/office/drawing/2014/main" id="{7C8E31CA-AA7A-8668-9CCF-7AC3470E6850}"/>
              </a:ext>
            </a:extLst>
          </p:cNvPr>
          <p:cNvSpPr txBox="1"/>
          <p:nvPr/>
        </p:nvSpPr>
        <p:spPr>
          <a:xfrm>
            <a:off x="323528" y="3297758"/>
            <a:ext cx="7056784" cy="1015663"/>
          </a:xfrm>
          <a:prstGeom prst="rect">
            <a:avLst/>
          </a:prstGeom>
          <a:noFill/>
        </p:spPr>
        <p:txBody>
          <a:bodyPr wrap="square" rtlCol="0">
            <a:spAutoFit/>
          </a:bodyPr>
          <a:lstStyle/>
          <a:p>
            <a:r>
              <a:rPr lang="fr-FR" sz="2000" b="1" dirty="0"/>
              <a:t>Chemin</a:t>
            </a:r>
          </a:p>
          <a:p>
            <a:endParaRPr lang="fr-FR" sz="2000" b="1" dirty="0"/>
          </a:p>
          <a:p>
            <a:r>
              <a:rPr lang="fr-FR" sz="2000" b="1" dirty="0"/>
              <a:t>Analyse &gt; Modèle linéaire général &gt; Univarié</a:t>
            </a:r>
          </a:p>
        </p:txBody>
      </p:sp>
    </p:spTree>
    <p:extLst>
      <p:ext uri="{BB962C8B-B14F-4D97-AF65-F5344CB8AC3E}">
        <p14:creationId xmlns:p14="http://schemas.microsoft.com/office/powerpoint/2010/main" val="61388416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34</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195734" y="755412"/>
            <a:ext cx="6120681" cy="369332"/>
          </a:xfrm>
          <a:prstGeom prst="rect">
            <a:avLst/>
          </a:prstGeom>
          <a:noFill/>
        </p:spPr>
        <p:txBody>
          <a:bodyPr wrap="square">
            <a:spAutoFit/>
          </a:bodyPr>
          <a:lstStyle/>
          <a:p>
            <a:r>
              <a:rPr lang="fr-FR" b="1" dirty="0"/>
              <a:t>ANOVA à plusieurs facteurs (groupes indépendants)</a:t>
            </a:r>
          </a:p>
        </p:txBody>
      </p:sp>
      <p:pic>
        <p:nvPicPr>
          <p:cNvPr id="14" name="Image 13">
            <a:extLst>
              <a:ext uri="{FF2B5EF4-FFF2-40B4-BE49-F238E27FC236}">
                <a16:creationId xmlns:a16="http://schemas.microsoft.com/office/drawing/2014/main" id="{1F66C465-C2A2-F219-A1EB-FD78D52210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3568" y="1616235"/>
            <a:ext cx="7668947" cy="4333045"/>
          </a:xfrm>
          <a:prstGeom prst="rect">
            <a:avLst/>
          </a:prstGeom>
        </p:spPr>
      </p:pic>
    </p:spTree>
    <p:extLst>
      <p:ext uri="{BB962C8B-B14F-4D97-AF65-F5344CB8AC3E}">
        <p14:creationId xmlns:p14="http://schemas.microsoft.com/office/powerpoint/2010/main" val="143988916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35</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195734" y="755412"/>
            <a:ext cx="6120681" cy="369332"/>
          </a:xfrm>
          <a:prstGeom prst="rect">
            <a:avLst/>
          </a:prstGeom>
          <a:noFill/>
        </p:spPr>
        <p:txBody>
          <a:bodyPr wrap="square">
            <a:spAutoFit/>
          </a:bodyPr>
          <a:lstStyle/>
          <a:p>
            <a:r>
              <a:rPr lang="fr-FR" b="1" dirty="0"/>
              <a:t>ANOVA à plusieurs facteurs (groupes indépendants)</a:t>
            </a:r>
          </a:p>
        </p:txBody>
      </p:sp>
      <p:pic>
        <p:nvPicPr>
          <p:cNvPr id="5" name="Image 4">
            <a:extLst>
              <a:ext uri="{FF2B5EF4-FFF2-40B4-BE49-F238E27FC236}">
                <a16:creationId xmlns:a16="http://schemas.microsoft.com/office/drawing/2014/main" id="{AE6CB1D2-7AE6-801B-EE3A-44D90F9757B5}"/>
              </a:ext>
            </a:extLst>
          </p:cNvPr>
          <p:cNvPicPr>
            <a:picLocks noChangeAspect="1"/>
          </p:cNvPicPr>
          <p:nvPr/>
        </p:nvPicPr>
        <p:blipFill>
          <a:blip r:embed="rId5"/>
          <a:stretch>
            <a:fillRect/>
          </a:stretch>
        </p:blipFill>
        <p:spPr>
          <a:xfrm>
            <a:off x="523090" y="1844824"/>
            <a:ext cx="7900830" cy="4460247"/>
          </a:xfrm>
          <a:prstGeom prst="rect">
            <a:avLst/>
          </a:prstGeom>
        </p:spPr>
      </p:pic>
      <p:sp>
        <p:nvSpPr>
          <p:cNvPr id="3" name="ZoneTexte 2">
            <a:extLst>
              <a:ext uri="{FF2B5EF4-FFF2-40B4-BE49-F238E27FC236}">
                <a16:creationId xmlns:a16="http://schemas.microsoft.com/office/drawing/2014/main" id="{8292659C-4028-3788-9270-50599CFD6177}"/>
              </a:ext>
            </a:extLst>
          </p:cNvPr>
          <p:cNvSpPr txBox="1"/>
          <p:nvPr/>
        </p:nvSpPr>
        <p:spPr>
          <a:xfrm flipH="1">
            <a:off x="467544" y="1146230"/>
            <a:ext cx="7848870" cy="523220"/>
          </a:xfrm>
          <a:prstGeom prst="rect">
            <a:avLst/>
          </a:prstGeom>
          <a:noFill/>
        </p:spPr>
        <p:txBody>
          <a:bodyPr wrap="square" rtlCol="0">
            <a:spAutoFit/>
          </a:bodyPr>
          <a:lstStyle/>
          <a:p>
            <a:r>
              <a:rPr lang="fr-FR" sz="1400" dirty="0"/>
              <a:t>Variables dépendantes : doit prendre la variable quantitative (VD)</a:t>
            </a:r>
          </a:p>
          <a:p>
            <a:r>
              <a:rPr lang="fr-FR" sz="1400" dirty="0"/>
              <a:t>Facteur(S) Fixe(s) : prend les variables qualitatives (VI)</a:t>
            </a:r>
          </a:p>
        </p:txBody>
      </p:sp>
    </p:spTree>
    <p:extLst>
      <p:ext uri="{BB962C8B-B14F-4D97-AF65-F5344CB8AC3E}">
        <p14:creationId xmlns:p14="http://schemas.microsoft.com/office/powerpoint/2010/main" val="303499543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36</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195734" y="755412"/>
            <a:ext cx="6120681" cy="369332"/>
          </a:xfrm>
          <a:prstGeom prst="rect">
            <a:avLst/>
          </a:prstGeom>
          <a:noFill/>
        </p:spPr>
        <p:txBody>
          <a:bodyPr wrap="square">
            <a:spAutoFit/>
          </a:bodyPr>
          <a:lstStyle/>
          <a:p>
            <a:r>
              <a:rPr lang="fr-FR" b="1" dirty="0"/>
              <a:t>ANOVA à plusieurs facteurs (groupes indépendants)</a:t>
            </a:r>
          </a:p>
        </p:txBody>
      </p:sp>
      <p:pic>
        <p:nvPicPr>
          <p:cNvPr id="16" name="Image 15">
            <a:extLst>
              <a:ext uri="{FF2B5EF4-FFF2-40B4-BE49-F238E27FC236}">
                <a16:creationId xmlns:a16="http://schemas.microsoft.com/office/drawing/2014/main" id="{B67AB035-EDE9-D033-87E1-4E685F6F5662}"/>
              </a:ext>
            </a:extLst>
          </p:cNvPr>
          <p:cNvPicPr>
            <a:picLocks noChangeAspect="1"/>
          </p:cNvPicPr>
          <p:nvPr/>
        </p:nvPicPr>
        <p:blipFill>
          <a:blip r:embed="rId5"/>
          <a:stretch>
            <a:fillRect/>
          </a:stretch>
        </p:blipFill>
        <p:spPr>
          <a:xfrm>
            <a:off x="503208" y="1406446"/>
            <a:ext cx="7507930" cy="4444426"/>
          </a:xfrm>
          <a:prstGeom prst="rect">
            <a:avLst/>
          </a:prstGeom>
        </p:spPr>
      </p:pic>
      <p:sp>
        <p:nvSpPr>
          <p:cNvPr id="14" name="Ellipse 13">
            <a:extLst>
              <a:ext uri="{FF2B5EF4-FFF2-40B4-BE49-F238E27FC236}">
                <a16:creationId xmlns:a16="http://schemas.microsoft.com/office/drawing/2014/main" id="{D0EC0900-F498-3554-F763-756721DDEFEA}"/>
              </a:ext>
            </a:extLst>
          </p:cNvPr>
          <p:cNvSpPr/>
          <p:nvPr/>
        </p:nvSpPr>
        <p:spPr>
          <a:xfrm>
            <a:off x="6948264" y="2492896"/>
            <a:ext cx="1080120" cy="28803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75DA806C-B716-E6CE-EDDF-5C9D2571E997}"/>
              </a:ext>
            </a:extLst>
          </p:cNvPr>
          <p:cNvSpPr txBox="1"/>
          <p:nvPr/>
        </p:nvSpPr>
        <p:spPr>
          <a:xfrm>
            <a:off x="503208" y="5939988"/>
            <a:ext cx="7525176" cy="369332"/>
          </a:xfrm>
          <a:prstGeom prst="rect">
            <a:avLst/>
          </a:prstGeom>
          <a:noFill/>
        </p:spPr>
        <p:txBody>
          <a:bodyPr wrap="square" rtlCol="0">
            <a:spAutoFit/>
          </a:bodyPr>
          <a:lstStyle/>
          <a:p>
            <a:r>
              <a:rPr lang="fr-FR" dirty="0"/>
              <a:t>Variables pour lesquels vous avez besoins de regarder les tests Post Hoc</a:t>
            </a:r>
          </a:p>
        </p:txBody>
      </p:sp>
      <p:sp>
        <p:nvSpPr>
          <p:cNvPr id="18" name="Ellipse 17">
            <a:extLst>
              <a:ext uri="{FF2B5EF4-FFF2-40B4-BE49-F238E27FC236}">
                <a16:creationId xmlns:a16="http://schemas.microsoft.com/office/drawing/2014/main" id="{19733206-B31B-A5A3-EB26-BA97B03B89D6}"/>
              </a:ext>
            </a:extLst>
          </p:cNvPr>
          <p:cNvSpPr/>
          <p:nvPr/>
        </p:nvSpPr>
        <p:spPr>
          <a:xfrm>
            <a:off x="3059832" y="2852936"/>
            <a:ext cx="504056" cy="504056"/>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70511629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37</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195734" y="755412"/>
            <a:ext cx="6120681" cy="369332"/>
          </a:xfrm>
          <a:prstGeom prst="rect">
            <a:avLst/>
          </a:prstGeom>
          <a:noFill/>
        </p:spPr>
        <p:txBody>
          <a:bodyPr wrap="square">
            <a:spAutoFit/>
          </a:bodyPr>
          <a:lstStyle/>
          <a:p>
            <a:r>
              <a:rPr lang="fr-FR" b="1" dirty="0"/>
              <a:t>ANOVA à plusieurs facteurs (groupes indépendants)</a:t>
            </a:r>
          </a:p>
        </p:txBody>
      </p:sp>
      <p:pic>
        <p:nvPicPr>
          <p:cNvPr id="13" name="Image 12">
            <a:extLst>
              <a:ext uri="{FF2B5EF4-FFF2-40B4-BE49-F238E27FC236}">
                <a16:creationId xmlns:a16="http://schemas.microsoft.com/office/drawing/2014/main" id="{4B5892DE-2CC0-520B-196F-0BE1313433C5}"/>
              </a:ext>
            </a:extLst>
          </p:cNvPr>
          <p:cNvPicPr>
            <a:picLocks noChangeAspect="1"/>
          </p:cNvPicPr>
          <p:nvPr/>
        </p:nvPicPr>
        <p:blipFill>
          <a:blip r:embed="rId5"/>
          <a:stretch>
            <a:fillRect/>
          </a:stretch>
        </p:blipFill>
        <p:spPr>
          <a:xfrm>
            <a:off x="179511" y="1628800"/>
            <a:ext cx="8751233" cy="4608512"/>
          </a:xfrm>
          <a:prstGeom prst="rect">
            <a:avLst/>
          </a:prstGeom>
        </p:spPr>
      </p:pic>
      <p:sp>
        <p:nvSpPr>
          <p:cNvPr id="14" name="Ellipse 13">
            <a:extLst>
              <a:ext uri="{FF2B5EF4-FFF2-40B4-BE49-F238E27FC236}">
                <a16:creationId xmlns:a16="http://schemas.microsoft.com/office/drawing/2014/main" id="{D0EC0900-F498-3554-F763-756721DDEFEA}"/>
              </a:ext>
            </a:extLst>
          </p:cNvPr>
          <p:cNvSpPr/>
          <p:nvPr/>
        </p:nvSpPr>
        <p:spPr>
          <a:xfrm>
            <a:off x="3491880" y="3717032"/>
            <a:ext cx="1080120" cy="28803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22125963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38</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2195734" y="755412"/>
            <a:ext cx="6120681" cy="369332"/>
          </a:xfrm>
          <a:prstGeom prst="rect">
            <a:avLst/>
          </a:prstGeom>
          <a:noFill/>
        </p:spPr>
        <p:txBody>
          <a:bodyPr wrap="square">
            <a:spAutoFit/>
          </a:bodyPr>
          <a:lstStyle/>
          <a:p>
            <a:r>
              <a:rPr lang="fr-FR" b="1" dirty="0"/>
              <a:t>ANOVA à plusieurs facteurs (groupes indépendants)</a:t>
            </a:r>
          </a:p>
        </p:txBody>
      </p:sp>
      <p:pic>
        <p:nvPicPr>
          <p:cNvPr id="5" name="Image 4">
            <a:extLst>
              <a:ext uri="{FF2B5EF4-FFF2-40B4-BE49-F238E27FC236}">
                <a16:creationId xmlns:a16="http://schemas.microsoft.com/office/drawing/2014/main" id="{E4883F60-D9E2-6236-D27C-94338C50E628}"/>
              </a:ext>
            </a:extLst>
          </p:cNvPr>
          <p:cNvPicPr>
            <a:picLocks noChangeAspect="1"/>
          </p:cNvPicPr>
          <p:nvPr/>
        </p:nvPicPr>
        <p:blipFill>
          <a:blip r:embed="rId5"/>
          <a:stretch>
            <a:fillRect/>
          </a:stretch>
        </p:blipFill>
        <p:spPr>
          <a:xfrm>
            <a:off x="2482241" y="1196752"/>
            <a:ext cx="6554255" cy="5154444"/>
          </a:xfrm>
          <a:prstGeom prst="rect">
            <a:avLst/>
          </a:prstGeom>
        </p:spPr>
      </p:pic>
      <p:sp>
        <p:nvSpPr>
          <p:cNvPr id="8" name="ZoneTexte 7">
            <a:extLst>
              <a:ext uri="{FF2B5EF4-FFF2-40B4-BE49-F238E27FC236}">
                <a16:creationId xmlns:a16="http://schemas.microsoft.com/office/drawing/2014/main" id="{E7945A5A-F154-81A5-F511-7DF58785999F}"/>
              </a:ext>
            </a:extLst>
          </p:cNvPr>
          <p:cNvSpPr txBox="1"/>
          <p:nvPr/>
        </p:nvSpPr>
        <p:spPr>
          <a:xfrm>
            <a:off x="107504" y="1772816"/>
            <a:ext cx="1728192" cy="954107"/>
          </a:xfrm>
          <a:prstGeom prst="rect">
            <a:avLst/>
          </a:prstGeom>
          <a:noFill/>
        </p:spPr>
        <p:txBody>
          <a:bodyPr wrap="square" rtlCol="0">
            <a:spAutoFit/>
          </a:bodyPr>
          <a:lstStyle/>
          <a:p>
            <a:r>
              <a:rPr lang="fr-FR" sz="1400" dirty="0"/>
              <a:t>Rejet de l’hypothèse H0 d’égalités des </a:t>
            </a:r>
            <a:r>
              <a:rPr lang="fr-FR" sz="1400" dirty="0" err="1"/>
              <a:t>varainces</a:t>
            </a:r>
            <a:endParaRPr lang="fr-FR" sz="1400" dirty="0"/>
          </a:p>
        </p:txBody>
      </p:sp>
      <p:sp>
        <p:nvSpPr>
          <p:cNvPr id="15" name="ZoneTexte 14">
            <a:extLst>
              <a:ext uri="{FF2B5EF4-FFF2-40B4-BE49-F238E27FC236}">
                <a16:creationId xmlns:a16="http://schemas.microsoft.com/office/drawing/2014/main" id="{A4A20879-C52B-A06A-7131-B6CD8D4993B8}"/>
              </a:ext>
            </a:extLst>
          </p:cNvPr>
          <p:cNvSpPr txBox="1"/>
          <p:nvPr/>
        </p:nvSpPr>
        <p:spPr>
          <a:xfrm>
            <a:off x="35496" y="2924944"/>
            <a:ext cx="2016224" cy="646331"/>
          </a:xfrm>
          <a:prstGeom prst="rect">
            <a:avLst/>
          </a:prstGeom>
          <a:noFill/>
        </p:spPr>
        <p:txBody>
          <a:bodyPr wrap="square" rtlCol="0">
            <a:spAutoFit/>
          </a:bodyPr>
          <a:lstStyle/>
          <a:p>
            <a:pPr algn="ctr"/>
            <a:r>
              <a:rPr lang="fr-FR" dirty="0"/>
              <a:t>Spécification du modèle</a:t>
            </a:r>
          </a:p>
        </p:txBody>
      </p:sp>
      <p:sp>
        <p:nvSpPr>
          <p:cNvPr id="16" name="Légende : flèche vers la gauche 15">
            <a:extLst>
              <a:ext uri="{FF2B5EF4-FFF2-40B4-BE49-F238E27FC236}">
                <a16:creationId xmlns:a16="http://schemas.microsoft.com/office/drawing/2014/main" id="{F3E68CC2-0B64-1B23-C974-83134CD2F7B9}"/>
              </a:ext>
            </a:extLst>
          </p:cNvPr>
          <p:cNvSpPr/>
          <p:nvPr/>
        </p:nvSpPr>
        <p:spPr>
          <a:xfrm>
            <a:off x="2051720" y="3148942"/>
            <a:ext cx="720080" cy="280057"/>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a:extLst>
              <a:ext uri="{FF2B5EF4-FFF2-40B4-BE49-F238E27FC236}">
                <a16:creationId xmlns:a16="http://schemas.microsoft.com/office/drawing/2014/main" id="{FFA02C2B-A0C8-06FB-7B28-D7A3AFECD6C8}"/>
              </a:ext>
            </a:extLst>
          </p:cNvPr>
          <p:cNvSpPr txBox="1"/>
          <p:nvPr/>
        </p:nvSpPr>
        <p:spPr>
          <a:xfrm>
            <a:off x="-34636" y="4509120"/>
            <a:ext cx="1870332" cy="1600438"/>
          </a:xfrm>
          <a:prstGeom prst="rect">
            <a:avLst/>
          </a:prstGeom>
          <a:noFill/>
        </p:spPr>
        <p:txBody>
          <a:bodyPr wrap="square" rtlCol="0">
            <a:spAutoFit/>
          </a:bodyPr>
          <a:lstStyle/>
          <a:p>
            <a:pPr algn="just"/>
            <a:r>
              <a:rPr lang="fr-FR" sz="1400" dirty="0"/>
              <a:t>L’état nutritionnel (malnutrition chronique), l’anémie et l’association des deux influence significativement la taille</a:t>
            </a:r>
          </a:p>
        </p:txBody>
      </p:sp>
      <p:sp>
        <p:nvSpPr>
          <p:cNvPr id="18" name="Légende : flèche vers la gauche 17">
            <a:extLst>
              <a:ext uri="{FF2B5EF4-FFF2-40B4-BE49-F238E27FC236}">
                <a16:creationId xmlns:a16="http://schemas.microsoft.com/office/drawing/2014/main" id="{5E79D0F5-18E8-6A56-9ACF-1CB932B5E8A4}"/>
              </a:ext>
            </a:extLst>
          </p:cNvPr>
          <p:cNvSpPr/>
          <p:nvPr/>
        </p:nvSpPr>
        <p:spPr>
          <a:xfrm>
            <a:off x="1691680" y="2132856"/>
            <a:ext cx="720080" cy="280057"/>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Légende : flèche vers la gauche 18">
            <a:extLst>
              <a:ext uri="{FF2B5EF4-FFF2-40B4-BE49-F238E27FC236}">
                <a16:creationId xmlns:a16="http://schemas.microsoft.com/office/drawing/2014/main" id="{D025ED57-C949-3280-1B97-0A4941E395AD}"/>
              </a:ext>
            </a:extLst>
          </p:cNvPr>
          <p:cNvSpPr/>
          <p:nvPr/>
        </p:nvSpPr>
        <p:spPr>
          <a:xfrm>
            <a:off x="1835696" y="5093159"/>
            <a:ext cx="720080" cy="280057"/>
          </a:xfrm>
          <a:prstGeom prst="leftArrow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4F236004-5DB6-1DB6-89F8-397450C2BCA7}"/>
              </a:ext>
            </a:extLst>
          </p:cNvPr>
          <p:cNvSpPr txBox="1"/>
          <p:nvPr/>
        </p:nvSpPr>
        <p:spPr>
          <a:xfrm>
            <a:off x="7164288" y="3194973"/>
            <a:ext cx="1925670" cy="954107"/>
          </a:xfrm>
          <a:prstGeom prst="rect">
            <a:avLst/>
          </a:prstGeom>
          <a:noFill/>
          <a:ln>
            <a:solidFill>
              <a:schemeClr val="accent6">
                <a:lumMod val="50000"/>
              </a:schemeClr>
            </a:solidFill>
          </a:ln>
        </p:spPr>
        <p:txBody>
          <a:bodyPr wrap="square" rtlCol="0">
            <a:spAutoFit/>
          </a:bodyPr>
          <a:lstStyle/>
          <a:p>
            <a:pPr algn="just"/>
            <a:r>
              <a:rPr lang="fr-FR" sz="1400" b="1" dirty="0"/>
              <a:t>NB : L’hypothèse d’homogénéité étant violé, la suite ne doit être considéré</a:t>
            </a:r>
          </a:p>
        </p:txBody>
      </p:sp>
    </p:spTree>
    <p:extLst>
      <p:ext uri="{BB962C8B-B14F-4D97-AF65-F5344CB8AC3E}">
        <p14:creationId xmlns:p14="http://schemas.microsoft.com/office/powerpoint/2010/main" val="270328543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39</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491880" y="752784"/>
            <a:ext cx="3096346" cy="369332"/>
          </a:xfrm>
          <a:prstGeom prst="rect">
            <a:avLst/>
          </a:prstGeom>
          <a:noFill/>
        </p:spPr>
        <p:txBody>
          <a:bodyPr wrap="square">
            <a:spAutoFit/>
          </a:bodyPr>
          <a:lstStyle/>
          <a:p>
            <a:r>
              <a:rPr lang="fr-FR" b="1" dirty="0"/>
              <a:t>ANOVA à mesures répétées</a:t>
            </a:r>
          </a:p>
        </p:txBody>
      </p:sp>
      <p:sp>
        <p:nvSpPr>
          <p:cNvPr id="8" name="ZoneTexte 7">
            <a:extLst>
              <a:ext uri="{FF2B5EF4-FFF2-40B4-BE49-F238E27FC236}">
                <a16:creationId xmlns:a16="http://schemas.microsoft.com/office/drawing/2014/main" id="{AC1C8C2C-C197-7952-951E-8CE73C62A29C}"/>
              </a:ext>
            </a:extLst>
          </p:cNvPr>
          <p:cNvSpPr txBox="1"/>
          <p:nvPr/>
        </p:nvSpPr>
        <p:spPr>
          <a:xfrm>
            <a:off x="170656" y="1340768"/>
            <a:ext cx="9009856" cy="3539430"/>
          </a:xfrm>
          <a:prstGeom prst="rect">
            <a:avLst/>
          </a:prstGeom>
          <a:noFill/>
        </p:spPr>
        <p:txBody>
          <a:bodyPr wrap="square">
            <a:spAutoFit/>
          </a:bodyPr>
          <a:lstStyle/>
          <a:p>
            <a:r>
              <a:rPr lang="fr-FR" sz="1600" dirty="0"/>
              <a:t>But : effectuer une analyse en croisant une mesure répétée (2 variables numériques ou plus</a:t>
            </a:r>
          </a:p>
          <a:p>
            <a:r>
              <a:rPr lang="fr-FR" sz="1600" dirty="0"/>
              <a:t>mesurées sur les mêmes participants) et une variable indépendante nominale.</a:t>
            </a:r>
          </a:p>
          <a:p>
            <a:r>
              <a:rPr lang="fr-FR" sz="1600" dirty="0"/>
              <a:t>Comparer les moyennes obtenues par des échantillons appariés. En pratique il s’agira généralement d’examiner les scores obtenus sur une même variable mesurée à plusieurs temps différents chez les mêmes sujets.</a:t>
            </a:r>
          </a:p>
          <a:p>
            <a:endParaRPr lang="fr-FR" sz="1600" dirty="0"/>
          </a:p>
          <a:p>
            <a:r>
              <a:rPr lang="fr-FR" sz="1600" dirty="0"/>
              <a:t>Il est important que les échelles des VD soient les mêmes</a:t>
            </a:r>
          </a:p>
          <a:p>
            <a:endParaRPr lang="fr-FR" sz="1600" dirty="0"/>
          </a:p>
          <a:p>
            <a:r>
              <a:rPr lang="fr-FR" sz="1600" dirty="0"/>
              <a:t>Pour traiter cette question pratique, il faut créer ce que SPSS appelle un facteur, plus précisément un facteur intra-individuel. L’appellation intra-individuel signifie que ce sont les mêmes individus qui ont répondu aux VD et que l’analyse compare les participants avec eux-</a:t>
            </a:r>
          </a:p>
          <a:p>
            <a:r>
              <a:rPr lang="fr-FR" sz="1600" dirty="0"/>
              <a:t>mêmes par rapport à leurs réponses à des variables différentes.</a:t>
            </a:r>
          </a:p>
          <a:p>
            <a:endParaRPr lang="fr-FR" sz="1600" dirty="0"/>
          </a:p>
          <a:p>
            <a:r>
              <a:rPr lang="fr-FR" sz="1600" dirty="0"/>
              <a:t>Comparaison du poids des enfants à leur taille</a:t>
            </a:r>
          </a:p>
        </p:txBody>
      </p:sp>
      <p:sp>
        <p:nvSpPr>
          <p:cNvPr id="3" name="ZoneTexte 2">
            <a:extLst>
              <a:ext uri="{FF2B5EF4-FFF2-40B4-BE49-F238E27FC236}">
                <a16:creationId xmlns:a16="http://schemas.microsoft.com/office/drawing/2014/main" id="{C1103475-7031-DB95-F5C0-5FF8F9DB9EA1}"/>
              </a:ext>
            </a:extLst>
          </p:cNvPr>
          <p:cNvSpPr txBox="1"/>
          <p:nvPr/>
        </p:nvSpPr>
        <p:spPr>
          <a:xfrm>
            <a:off x="323528" y="5157192"/>
            <a:ext cx="7056784" cy="1015663"/>
          </a:xfrm>
          <a:prstGeom prst="rect">
            <a:avLst/>
          </a:prstGeom>
          <a:noFill/>
        </p:spPr>
        <p:txBody>
          <a:bodyPr wrap="square" rtlCol="0">
            <a:spAutoFit/>
          </a:bodyPr>
          <a:lstStyle/>
          <a:p>
            <a:r>
              <a:rPr lang="fr-FR" sz="2000" b="1" dirty="0"/>
              <a:t>Chemin</a:t>
            </a:r>
          </a:p>
          <a:p>
            <a:endParaRPr lang="fr-FR" sz="2000" b="1" dirty="0"/>
          </a:p>
          <a:p>
            <a:r>
              <a:rPr lang="fr-FR" sz="2000" b="1" dirty="0"/>
              <a:t>Analyse &gt; Modèle linéaire général &gt; Univarié</a:t>
            </a:r>
          </a:p>
        </p:txBody>
      </p:sp>
    </p:spTree>
    <p:extLst>
      <p:ext uri="{BB962C8B-B14F-4D97-AF65-F5344CB8AC3E}">
        <p14:creationId xmlns:p14="http://schemas.microsoft.com/office/powerpoint/2010/main" val="426167697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a:t>
            </a:fld>
            <a:endParaRPr lang="fr-FR"/>
          </a:p>
        </p:txBody>
      </p:sp>
      <p:sp>
        <p:nvSpPr>
          <p:cNvPr id="5" name="ZoneTexte 4"/>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6" name="ZoneTexte 5"/>
          <p:cNvSpPr txBox="1"/>
          <p:nvPr/>
        </p:nvSpPr>
        <p:spPr>
          <a:xfrm>
            <a:off x="1043608" y="2780928"/>
            <a:ext cx="7005355" cy="954107"/>
          </a:xfrm>
          <a:prstGeom prst="rect">
            <a:avLst/>
          </a:prstGeom>
          <a:noFill/>
        </p:spPr>
        <p:txBody>
          <a:bodyPr wrap="square" rtlCol="0">
            <a:spAutoFit/>
          </a:bodyPr>
          <a:lstStyle/>
          <a:p>
            <a:pPr marL="88900" algn="ctr" defTabSz="363538">
              <a:spcBef>
                <a:spcPts val="300"/>
              </a:spcBef>
              <a:spcAft>
                <a:spcPts val="300"/>
              </a:spcAft>
            </a:pPr>
            <a:r>
              <a:rPr lang="fr-FR" sz="2800" b="1" dirty="0"/>
              <a:t>Mise en œuvre du test de comparaison des moyennes</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Tree>
    <p:extLst>
      <p:ext uri="{BB962C8B-B14F-4D97-AF65-F5344CB8AC3E}">
        <p14:creationId xmlns:p14="http://schemas.microsoft.com/office/powerpoint/2010/main" val="3912061499"/>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1100"/>
                                        <p:tgtEl>
                                          <p:spTgt spid="5"/>
                                        </p:tgtEl>
                                      </p:cBhvr>
                                    </p:animEffect>
                                  </p:childTnLst>
                                </p:cTn>
                              </p:par>
                            </p:childTnLst>
                          </p:cTn>
                        </p:par>
                        <p:par>
                          <p:cTn id="8" fill="hold">
                            <p:stCondLst>
                              <p:cond delay="1100"/>
                            </p:stCondLst>
                            <p:childTnLst>
                              <p:par>
                                <p:cTn id="9" presetID="14" presetClass="entr" presetSubtype="1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randombar(horizontal)">
                                      <p:cBhvr>
                                        <p:cTn id="11" dur="500"/>
                                        <p:tgtEl>
                                          <p:spTgt spid="7"/>
                                        </p:tgtEl>
                                      </p:cBhvr>
                                    </p:animEffect>
                                  </p:childTnLst>
                                </p:cTn>
                              </p:par>
                            </p:childTnLst>
                          </p:cTn>
                        </p:par>
                        <p:par>
                          <p:cTn id="12" fill="hold">
                            <p:stCondLst>
                              <p:cond delay="1600"/>
                            </p:stCondLst>
                            <p:childTnLst>
                              <p:par>
                                <p:cTn id="13" presetID="14" presetClass="entr" presetSubtype="10" fill="hold" grpId="0" nodeType="afterEffect">
                                  <p:stCondLst>
                                    <p:cond delay="40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40</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pic>
        <p:nvPicPr>
          <p:cNvPr id="5" name="Image 4">
            <a:extLst>
              <a:ext uri="{FF2B5EF4-FFF2-40B4-BE49-F238E27FC236}">
                <a16:creationId xmlns:a16="http://schemas.microsoft.com/office/drawing/2014/main" id="{4D3BFAF9-E7FE-6E6A-1963-CAB6D956794E}"/>
              </a:ext>
            </a:extLst>
          </p:cNvPr>
          <p:cNvPicPr>
            <a:picLocks noChangeAspect="1"/>
          </p:cNvPicPr>
          <p:nvPr/>
        </p:nvPicPr>
        <p:blipFill>
          <a:blip r:embed="rId5"/>
          <a:stretch>
            <a:fillRect/>
          </a:stretch>
        </p:blipFill>
        <p:spPr>
          <a:xfrm>
            <a:off x="740659" y="1431904"/>
            <a:ext cx="7647765" cy="4733400"/>
          </a:xfrm>
          <a:prstGeom prst="rect">
            <a:avLst/>
          </a:prstGeom>
        </p:spPr>
      </p:pic>
    </p:spTree>
    <p:extLst>
      <p:ext uri="{BB962C8B-B14F-4D97-AF65-F5344CB8AC3E}">
        <p14:creationId xmlns:p14="http://schemas.microsoft.com/office/powerpoint/2010/main" val="3974028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41</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pic>
        <p:nvPicPr>
          <p:cNvPr id="8" name="Image 7">
            <a:extLst>
              <a:ext uri="{FF2B5EF4-FFF2-40B4-BE49-F238E27FC236}">
                <a16:creationId xmlns:a16="http://schemas.microsoft.com/office/drawing/2014/main" id="{BA3B3539-F8B2-D93A-3BD4-316AD4B7D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3528" y="1484784"/>
            <a:ext cx="3896605" cy="4464496"/>
          </a:xfrm>
          <a:prstGeom prst="rect">
            <a:avLst/>
          </a:prstGeom>
        </p:spPr>
      </p:pic>
      <p:pic>
        <p:nvPicPr>
          <p:cNvPr id="14" name="Image 13">
            <a:extLst>
              <a:ext uri="{FF2B5EF4-FFF2-40B4-BE49-F238E27FC236}">
                <a16:creationId xmlns:a16="http://schemas.microsoft.com/office/drawing/2014/main" id="{066B1ADD-5217-73BA-E7AD-E4F527094510}"/>
              </a:ext>
            </a:extLst>
          </p:cNvPr>
          <p:cNvPicPr>
            <a:picLocks noChangeAspect="1"/>
          </p:cNvPicPr>
          <p:nvPr/>
        </p:nvPicPr>
        <p:blipFill>
          <a:blip r:embed="rId6"/>
          <a:stretch>
            <a:fillRect/>
          </a:stretch>
        </p:blipFill>
        <p:spPr>
          <a:xfrm>
            <a:off x="4427984" y="1474300"/>
            <a:ext cx="3960440" cy="4494925"/>
          </a:xfrm>
          <a:prstGeom prst="rect">
            <a:avLst/>
          </a:prstGeom>
        </p:spPr>
      </p:pic>
    </p:spTree>
    <p:extLst>
      <p:ext uri="{BB962C8B-B14F-4D97-AF65-F5344CB8AC3E}">
        <p14:creationId xmlns:p14="http://schemas.microsoft.com/office/powerpoint/2010/main" val="112795486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42</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pic>
        <p:nvPicPr>
          <p:cNvPr id="8" name="Image 7">
            <a:extLst>
              <a:ext uri="{FF2B5EF4-FFF2-40B4-BE49-F238E27FC236}">
                <a16:creationId xmlns:a16="http://schemas.microsoft.com/office/drawing/2014/main" id="{BA3B3539-F8B2-D93A-3BD4-316AD4B7D2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496" y="1484784"/>
            <a:ext cx="2953878" cy="3384376"/>
          </a:xfrm>
          <a:prstGeom prst="rect">
            <a:avLst/>
          </a:prstGeom>
        </p:spPr>
      </p:pic>
      <p:pic>
        <p:nvPicPr>
          <p:cNvPr id="14" name="Image 13">
            <a:extLst>
              <a:ext uri="{FF2B5EF4-FFF2-40B4-BE49-F238E27FC236}">
                <a16:creationId xmlns:a16="http://schemas.microsoft.com/office/drawing/2014/main" id="{066B1ADD-5217-73BA-E7AD-E4F527094510}"/>
              </a:ext>
            </a:extLst>
          </p:cNvPr>
          <p:cNvPicPr>
            <a:picLocks noChangeAspect="1"/>
          </p:cNvPicPr>
          <p:nvPr/>
        </p:nvPicPr>
        <p:blipFill>
          <a:blip r:embed="rId6"/>
          <a:stretch>
            <a:fillRect/>
          </a:stretch>
        </p:blipFill>
        <p:spPr>
          <a:xfrm>
            <a:off x="3024944" y="3227628"/>
            <a:ext cx="2791608" cy="3168352"/>
          </a:xfrm>
          <a:prstGeom prst="rect">
            <a:avLst/>
          </a:prstGeom>
        </p:spPr>
      </p:pic>
      <p:pic>
        <p:nvPicPr>
          <p:cNvPr id="5" name="Image 4">
            <a:extLst>
              <a:ext uri="{FF2B5EF4-FFF2-40B4-BE49-F238E27FC236}">
                <a16:creationId xmlns:a16="http://schemas.microsoft.com/office/drawing/2014/main" id="{97BD1A61-5C80-6578-DFBD-C2A0835ACC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88544" y="1412776"/>
            <a:ext cx="3147952" cy="3576579"/>
          </a:xfrm>
          <a:prstGeom prst="rect">
            <a:avLst/>
          </a:prstGeom>
        </p:spPr>
      </p:pic>
    </p:spTree>
    <p:extLst>
      <p:ext uri="{BB962C8B-B14F-4D97-AF65-F5344CB8AC3E}">
        <p14:creationId xmlns:p14="http://schemas.microsoft.com/office/powerpoint/2010/main" val="2092370677"/>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43</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pic>
        <p:nvPicPr>
          <p:cNvPr id="13" name="Image 12">
            <a:extLst>
              <a:ext uri="{FF2B5EF4-FFF2-40B4-BE49-F238E27FC236}">
                <a16:creationId xmlns:a16="http://schemas.microsoft.com/office/drawing/2014/main" id="{6A2ED722-ACE7-30CC-C744-B71D175F444B}"/>
              </a:ext>
            </a:extLst>
          </p:cNvPr>
          <p:cNvPicPr>
            <a:picLocks noChangeAspect="1"/>
          </p:cNvPicPr>
          <p:nvPr/>
        </p:nvPicPr>
        <p:blipFill>
          <a:blip r:embed="rId5"/>
          <a:stretch>
            <a:fillRect/>
          </a:stretch>
        </p:blipFill>
        <p:spPr>
          <a:xfrm>
            <a:off x="179512" y="1149433"/>
            <a:ext cx="3121547" cy="2448272"/>
          </a:xfrm>
          <a:prstGeom prst="rect">
            <a:avLst/>
          </a:prstGeom>
        </p:spPr>
      </p:pic>
      <p:pic>
        <p:nvPicPr>
          <p:cNvPr id="16" name="Image 15">
            <a:extLst>
              <a:ext uri="{FF2B5EF4-FFF2-40B4-BE49-F238E27FC236}">
                <a16:creationId xmlns:a16="http://schemas.microsoft.com/office/drawing/2014/main" id="{301B3408-5D66-523E-185E-CDF4D638DE7C}"/>
              </a:ext>
            </a:extLst>
          </p:cNvPr>
          <p:cNvPicPr>
            <a:picLocks noChangeAspect="1"/>
          </p:cNvPicPr>
          <p:nvPr/>
        </p:nvPicPr>
        <p:blipFill>
          <a:blip r:embed="rId6"/>
          <a:stretch>
            <a:fillRect/>
          </a:stretch>
        </p:blipFill>
        <p:spPr>
          <a:xfrm>
            <a:off x="134144" y="3976771"/>
            <a:ext cx="2917765" cy="2659127"/>
          </a:xfrm>
          <a:prstGeom prst="rect">
            <a:avLst/>
          </a:prstGeom>
        </p:spPr>
      </p:pic>
      <p:sp>
        <p:nvSpPr>
          <p:cNvPr id="17" name="Flèche : bas 16">
            <a:extLst>
              <a:ext uri="{FF2B5EF4-FFF2-40B4-BE49-F238E27FC236}">
                <a16:creationId xmlns:a16="http://schemas.microsoft.com/office/drawing/2014/main" id="{10CCF049-1085-1DD0-4E63-A7BCD5FAF73D}"/>
              </a:ext>
            </a:extLst>
          </p:cNvPr>
          <p:cNvSpPr/>
          <p:nvPr/>
        </p:nvSpPr>
        <p:spPr>
          <a:xfrm>
            <a:off x="1331640" y="3620335"/>
            <a:ext cx="360040" cy="31272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9" name="Image 18">
            <a:extLst>
              <a:ext uri="{FF2B5EF4-FFF2-40B4-BE49-F238E27FC236}">
                <a16:creationId xmlns:a16="http://schemas.microsoft.com/office/drawing/2014/main" id="{F6F00142-4D08-6164-BF68-2814C159BA17}"/>
              </a:ext>
            </a:extLst>
          </p:cNvPr>
          <p:cNvPicPr>
            <a:picLocks noChangeAspect="1"/>
          </p:cNvPicPr>
          <p:nvPr/>
        </p:nvPicPr>
        <p:blipFill>
          <a:blip r:embed="rId7"/>
          <a:stretch>
            <a:fillRect/>
          </a:stretch>
        </p:blipFill>
        <p:spPr>
          <a:xfrm>
            <a:off x="3635896" y="4149080"/>
            <a:ext cx="4417338" cy="2305055"/>
          </a:xfrm>
          <a:prstGeom prst="rect">
            <a:avLst/>
          </a:prstGeom>
        </p:spPr>
      </p:pic>
      <p:sp>
        <p:nvSpPr>
          <p:cNvPr id="20" name="Flèche : gauche 19">
            <a:extLst>
              <a:ext uri="{FF2B5EF4-FFF2-40B4-BE49-F238E27FC236}">
                <a16:creationId xmlns:a16="http://schemas.microsoft.com/office/drawing/2014/main" id="{7F1D14AC-FE7C-706F-1772-B384A4847169}"/>
              </a:ext>
            </a:extLst>
          </p:cNvPr>
          <p:cNvSpPr/>
          <p:nvPr/>
        </p:nvSpPr>
        <p:spPr>
          <a:xfrm rot="20154417" flipV="1">
            <a:off x="2922279" y="5075731"/>
            <a:ext cx="726966" cy="89735"/>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69208481-FAB6-EC10-7FB4-5DB55B856431}"/>
              </a:ext>
            </a:extLst>
          </p:cNvPr>
          <p:cNvPicPr>
            <a:picLocks noChangeAspect="1"/>
          </p:cNvPicPr>
          <p:nvPr/>
        </p:nvPicPr>
        <p:blipFill>
          <a:blip r:embed="rId8"/>
          <a:stretch>
            <a:fillRect/>
          </a:stretch>
        </p:blipFill>
        <p:spPr>
          <a:xfrm>
            <a:off x="3995936" y="1266139"/>
            <a:ext cx="3947274" cy="2738925"/>
          </a:xfrm>
          <a:prstGeom prst="rect">
            <a:avLst/>
          </a:prstGeom>
        </p:spPr>
      </p:pic>
      <p:sp>
        <p:nvSpPr>
          <p:cNvPr id="25" name="Flèche : gauche 24">
            <a:extLst>
              <a:ext uri="{FF2B5EF4-FFF2-40B4-BE49-F238E27FC236}">
                <a16:creationId xmlns:a16="http://schemas.microsoft.com/office/drawing/2014/main" id="{AD0EACE0-9F1C-BF7E-E0C1-603D2765E7A5}"/>
              </a:ext>
            </a:extLst>
          </p:cNvPr>
          <p:cNvSpPr/>
          <p:nvPr/>
        </p:nvSpPr>
        <p:spPr>
          <a:xfrm rot="17759728" flipV="1">
            <a:off x="2311686" y="3770448"/>
            <a:ext cx="2374633" cy="10800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9207428"/>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44</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pic>
        <p:nvPicPr>
          <p:cNvPr id="5" name="Image 4">
            <a:extLst>
              <a:ext uri="{FF2B5EF4-FFF2-40B4-BE49-F238E27FC236}">
                <a16:creationId xmlns:a16="http://schemas.microsoft.com/office/drawing/2014/main" id="{B6CF17FE-5DEC-8F8E-2CCD-2A62E75098DC}"/>
              </a:ext>
            </a:extLst>
          </p:cNvPr>
          <p:cNvPicPr>
            <a:picLocks noChangeAspect="1"/>
          </p:cNvPicPr>
          <p:nvPr/>
        </p:nvPicPr>
        <p:blipFill>
          <a:blip r:embed="rId5"/>
          <a:stretch>
            <a:fillRect/>
          </a:stretch>
        </p:blipFill>
        <p:spPr>
          <a:xfrm>
            <a:off x="880323" y="1556792"/>
            <a:ext cx="2179509" cy="2952328"/>
          </a:xfrm>
          <a:prstGeom prst="rect">
            <a:avLst/>
          </a:prstGeom>
        </p:spPr>
      </p:pic>
      <p:sp>
        <p:nvSpPr>
          <p:cNvPr id="14" name="ZoneTexte 13">
            <a:extLst>
              <a:ext uri="{FF2B5EF4-FFF2-40B4-BE49-F238E27FC236}">
                <a16:creationId xmlns:a16="http://schemas.microsoft.com/office/drawing/2014/main" id="{7994194B-E74E-1496-804D-314E550DE453}"/>
              </a:ext>
            </a:extLst>
          </p:cNvPr>
          <p:cNvSpPr txBox="1"/>
          <p:nvPr/>
        </p:nvSpPr>
        <p:spPr>
          <a:xfrm>
            <a:off x="827584" y="4797152"/>
            <a:ext cx="3456384" cy="1384995"/>
          </a:xfrm>
          <a:prstGeom prst="rect">
            <a:avLst/>
          </a:prstGeom>
          <a:noFill/>
        </p:spPr>
        <p:txBody>
          <a:bodyPr wrap="square">
            <a:spAutoFit/>
          </a:bodyPr>
          <a:lstStyle/>
          <a:p>
            <a:pPr algn="just"/>
            <a:r>
              <a:rPr lang="fr-FR" sz="1400" dirty="0"/>
              <a:t>Les premiers tableaux résument les facteurs (</a:t>
            </a:r>
            <a:r>
              <a:rPr lang="fr-FR" sz="1400" dirty="0" err="1"/>
              <a:t>VIs</a:t>
            </a:r>
            <a:r>
              <a:rPr lang="fr-FR" sz="1400" dirty="0"/>
              <a:t>) de l’analyse. Le test de Box doit être non significatif (égalité des covariances des </a:t>
            </a:r>
            <a:r>
              <a:rPr lang="fr-FR" sz="1400" dirty="0" err="1"/>
              <a:t>VDs</a:t>
            </a:r>
            <a:r>
              <a:rPr lang="fr-FR" sz="1400" dirty="0"/>
              <a:t> dans les groupes) pour pouvoir faire l’ANOVA, ce qui n’est pas le cas ici.</a:t>
            </a:r>
          </a:p>
        </p:txBody>
      </p:sp>
      <p:pic>
        <p:nvPicPr>
          <p:cNvPr id="18" name="Image 17">
            <a:extLst>
              <a:ext uri="{FF2B5EF4-FFF2-40B4-BE49-F238E27FC236}">
                <a16:creationId xmlns:a16="http://schemas.microsoft.com/office/drawing/2014/main" id="{F657C01E-4B48-EBF7-82C7-B0DE16A198E3}"/>
              </a:ext>
            </a:extLst>
          </p:cNvPr>
          <p:cNvPicPr>
            <a:picLocks noChangeAspect="1"/>
          </p:cNvPicPr>
          <p:nvPr/>
        </p:nvPicPr>
        <p:blipFill>
          <a:blip r:embed="rId6"/>
          <a:stretch>
            <a:fillRect/>
          </a:stretch>
        </p:blipFill>
        <p:spPr>
          <a:xfrm>
            <a:off x="4430340" y="1556792"/>
            <a:ext cx="3093988" cy="2796782"/>
          </a:xfrm>
          <a:prstGeom prst="rect">
            <a:avLst/>
          </a:prstGeom>
        </p:spPr>
      </p:pic>
    </p:spTree>
    <p:extLst>
      <p:ext uri="{BB962C8B-B14F-4D97-AF65-F5344CB8AC3E}">
        <p14:creationId xmlns:p14="http://schemas.microsoft.com/office/powerpoint/2010/main" val="350006594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45</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sp>
        <p:nvSpPr>
          <p:cNvPr id="16" name="ZoneTexte 15">
            <a:extLst>
              <a:ext uri="{FF2B5EF4-FFF2-40B4-BE49-F238E27FC236}">
                <a16:creationId xmlns:a16="http://schemas.microsoft.com/office/drawing/2014/main" id="{E5552DA9-61E8-ED3F-2956-92B6336CB51D}"/>
              </a:ext>
            </a:extLst>
          </p:cNvPr>
          <p:cNvSpPr txBox="1"/>
          <p:nvPr/>
        </p:nvSpPr>
        <p:spPr>
          <a:xfrm rot="10800000" flipH="1" flipV="1">
            <a:off x="251520" y="5374087"/>
            <a:ext cx="8568952" cy="646331"/>
          </a:xfrm>
          <a:prstGeom prst="rect">
            <a:avLst/>
          </a:prstGeom>
          <a:noFill/>
        </p:spPr>
        <p:txBody>
          <a:bodyPr wrap="square" rtlCol="0">
            <a:spAutoFit/>
          </a:bodyPr>
          <a:lstStyle/>
          <a:p>
            <a:r>
              <a:rPr lang="fr-FR" dirty="0"/>
              <a:t>De façon global il y a une différence entre les tailles et les poids. Mais, il n’y a pas un effet d’interaction entre le facteur et le sexe.</a:t>
            </a:r>
          </a:p>
        </p:txBody>
      </p:sp>
      <p:pic>
        <p:nvPicPr>
          <p:cNvPr id="18" name="Image 17">
            <a:extLst>
              <a:ext uri="{FF2B5EF4-FFF2-40B4-BE49-F238E27FC236}">
                <a16:creationId xmlns:a16="http://schemas.microsoft.com/office/drawing/2014/main" id="{709A0BAE-F150-28D8-38B6-88354182EE0A}"/>
              </a:ext>
            </a:extLst>
          </p:cNvPr>
          <p:cNvPicPr>
            <a:picLocks noChangeAspect="1"/>
          </p:cNvPicPr>
          <p:nvPr/>
        </p:nvPicPr>
        <p:blipFill>
          <a:blip r:embed="rId5"/>
          <a:stretch>
            <a:fillRect/>
          </a:stretch>
        </p:blipFill>
        <p:spPr>
          <a:xfrm>
            <a:off x="506377" y="1535266"/>
            <a:ext cx="8131245" cy="3787468"/>
          </a:xfrm>
          <a:prstGeom prst="rect">
            <a:avLst/>
          </a:prstGeom>
        </p:spPr>
      </p:pic>
      <p:sp>
        <p:nvSpPr>
          <p:cNvPr id="20" name="Ellipse 19">
            <a:extLst>
              <a:ext uri="{FF2B5EF4-FFF2-40B4-BE49-F238E27FC236}">
                <a16:creationId xmlns:a16="http://schemas.microsoft.com/office/drawing/2014/main" id="{8F8A01D6-F9AC-3710-22BF-A61EBB020A21}"/>
              </a:ext>
            </a:extLst>
          </p:cNvPr>
          <p:cNvSpPr/>
          <p:nvPr/>
        </p:nvSpPr>
        <p:spPr>
          <a:xfrm>
            <a:off x="7092280" y="2636912"/>
            <a:ext cx="504056" cy="936104"/>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654703614"/>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46</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Analyse des variances</a:t>
            </a:r>
          </a:p>
        </p:txBody>
      </p:sp>
      <p:sp>
        <p:nvSpPr>
          <p:cNvPr id="6" name="ZoneTexte 5">
            <a:extLst>
              <a:ext uri="{FF2B5EF4-FFF2-40B4-BE49-F238E27FC236}">
                <a16:creationId xmlns:a16="http://schemas.microsoft.com/office/drawing/2014/main" id="{C396BB7D-3175-52F4-4E7D-A5C229F94B4B}"/>
              </a:ext>
            </a:extLst>
          </p:cNvPr>
          <p:cNvSpPr txBox="1"/>
          <p:nvPr/>
        </p:nvSpPr>
        <p:spPr>
          <a:xfrm>
            <a:off x="3059832" y="836712"/>
            <a:ext cx="3168354" cy="369332"/>
          </a:xfrm>
          <a:prstGeom prst="rect">
            <a:avLst/>
          </a:prstGeom>
          <a:noFill/>
        </p:spPr>
        <p:txBody>
          <a:bodyPr wrap="square">
            <a:spAutoFit/>
          </a:bodyPr>
          <a:lstStyle/>
          <a:p>
            <a:pPr algn="ctr"/>
            <a:r>
              <a:rPr lang="fr-FR" b="1" dirty="0"/>
              <a:t>ANOVA à mesures répétées </a:t>
            </a:r>
          </a:p>
        </p:txBody>
      </p:sp>
      <p:sp>
        <p:nvSpPr>
          <p:cNvPr id="16" name="ZoneTexte 15">
            <a:extLst>
              <a:ext uri="{FF2B5EF4-FFF2-40B4-BE49-F238E27FC236}">
                <a16:creationId xmlns:a16="http://schemas.microsoft.com/office/drawing/2014/main" id="{E5552DA9-61E8-ED3F-2956-92B6336CB51D}"/>
              </a:ext>
            </a:extLst>
          </p:cNvPr>
          <p:cNvSpPr txBox="1"/>
          <p:nvPr/>
        </p:nvSpPr>
        <p:spPr>
          <a:xfrm rot="10800000" flipH="1" flipV="1">
            <a:off x="251520" y="5374087"/>
            <a:ext cx="8568952" cy="646331"/>
          </a:xfrm>
          <a:prstGeom prst="rect">
            <a:avLst/>
          </a:prstGeom>
          <a:noFill/>
        </p:spPr>
        <p:txBody>
          <a:bodyPr wrap="square" rtlCol="0">
            <a:spAutoFit/>
          </a:bodyPr>
          <a:lstStyle/>
          <a:p>
            <a:r>
              <a:rPr lang="fr-FR" dirty="0"/>
              <a:t>Nous allons seulement interpréter les effets principaux. Nous laisserons tomber les interactions.</a:t>
            </a:r>
          </a:p>
        </p:txBody>
      </p:sp>
      <p:pic>
        <p:nvPicPr>
          <p:cNvPr id="5" name="Image 4">
            <a:extLst>
              <a:ext uri="{FF2B5EF4-FFF2-40B4-BE49-F238E27FC236}">
                <a16:creationId xmlns:a16="http://schemas.microsoft.com/office/drawing/2014/main" id="{836DE707-BD5C-E551-F34F-72BC599EB44E}"/>
              </a:ext>
            </a:extLst>
          </p:cNvPr>
          <p:cNvPicPr>
            <a:picLocks noChangeAspect="1"/>
          </p:cNvPicPr>
          <p:nvPr/>
        </p:nvPicPr>
        <p:blipFill>
          <a:blip r:embed="rId5"/>
          <a:stretch>
            <a:fillRect/>
          </a:stretch>
        </p:blipFill>
        <p:spPr>
          <a:xfrm>
            <a:off x="1907704" y="1479835"/>
            <a:ext cx="5029636" cy="3749365"/>
          </a:xfrm>
          <a:prstGeom prst="rect">
            <a:avLst/>
          </a:prstGeom>
        </p:spPr>
      </p:pic>
    </p:spTree>
    <p:extLst>
      <p:ext uri="{BB962C8B-B14F-4D97-AF65-F5344CB8AC3E}">
        <p14:creationId xmlns:p14="http://schemas.microsoft.com/office/powerpoint/2010/main" val="2177725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rme 2">
            <a:extLst>
              <a:ext uri="{FF2B5EF4-FFF2-40B4-BE49-F238E27FC236}">
                <a16:creationId xmlns:a16="http://schemas.microsoft.com/office/drawing/2014/main" id="{90782D16-951F-410C-A02A-6632C86469E3}"/>
              </a:ext>
            </a:extLst>
          </p:cNvPr>
          <p:cNvSpPr>
            <a:spLocks/>
          </p:cNvSpPr>
          <p:nvPr/>
        </p:nvSpPr>
        <p:spPr bwMode="auto">
          <a:xfrm>
            <a:off x="179512" y="1556791"/>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Wa fonda goy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aran</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kam</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ka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ga</a:t>
            </a:r>
            <a:r>
              <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rPr>
              <a:t> aï </a:t>
            </a:r>
            <a:r>
              <a:rPr lang="fr-CA" sz="4000" b="1" dirty="0" err="1">
                <a:ln w="0"/>
                <a:solidFill>
                  <a:schemeClr val="accent1">
                    <a:lumMod val="50000"/>
                  </a:schemeClr>
                </a:solidFill>
                <a:effectLst>
                  <a:outerShdw blurRad="38100" dist="19050" dir="2700000" algn="tl" rotWithShape="0">
                    <a:schemeClr val="dk1">
                      <a:alpha val="40000"/>
                    </a:schemeClr>
                  </a:outerShdw>
                </a:effectLst>
                <a:latin typeface="Calibri" pitchFamily="34" charset="0"/>
              </a:rPr>
              <a:t>hangane</a:t>
            </a:r>
            <a:endParaRPr lang="fr-CA" sz="4000" b="1" dirty="0">
              <a:ln w="0"/>
              <a:solidFill>
                <a:schemeClr val="accent1">
                  <a:lumMod val="50000"/>
                </a:schemeClr>
              </a:solidFill>
              <a:effectLst>
                <a:outerShdw blurRad="38100" dist="19050" dir="2700000" algn="tl" rotWithShape="0">
                  <a:schemeClr val="dk1">
                    <a:alpha val="40000"/>
                  </a:schemeClr>
                </a:outerShdw>
              </a:effectLst>
              <a:latin typeface="Calibri" pitchFamily="34" charset="0"/>
            </a:endParaRPr>
          </a:p>
        </p:txBody>
      </p:sp>
      <p:grpSp>
        <p:nvGrpSpPr>
          <p:cNvPr id="7" name="Group 42">
            <a:extLst>
              <a:ext uri="{FF2B5EF4-FFF2-40B4-BE49-F238E27FC236}">
                <a16:creationId xmlns:a16="http://schemas.microsoft.com/office/drawing/2014/main" id="{C59BCD19-87EE-46CD-8251-5A64493344B1}"/>
              </a:ext>
            </a:extLst>
          </p:cNvPr>
          <p:cNvGrpSpPr>
            <a:grpSpLocks/>
          </p:cNvGrpSpPr>
          <p:nvPr/>
        </p:nvGrpSpPr>
        <p:grpSpPr bwMode="auto">
          <a:xfrm>
            <a:off x="8172450" y="6669088"/>
            <a:ext cx="971550" cy="188912"/>
            <a:chOff x="48" y="192"/>
            <a:chExt cx="929" cy="153"/>
          </a:xfrm>
        </p:grpSpPr>
        <p:sp>
          <p:nvSpPr>
            <p:cNvPr id="8" name="AutoShape 41">
              <a:extLst>
                <a:ext uri="{FF2B5EF4-FFF2-40B4-BE49-F238E27FC236}">
                  <a16:creationId xmlns:a16="http://schemas.microsoft.com/office/drawing/2014/main" id="{E5941E02-7291-4671-91C6-B4ED5B8305CE}"/>
                </a:ext>
              </a:extLst>
            </p:cNvPr>
            <p:cNvSpPr>
              <a:spLocks noChangeArrowheads="1"/>
            </p:cNvSpPr>
            <p:nvPr/>
          </p:nvSpPr>
          <p:spPr bwMode="auto">
            <a:xfrm>
              <a:off x="48" y="192"/>
              <a:ext cx="929" cy="153"/>
            </a:xfrm>
            <a:prstGeom prst="actionButtonBlank">
              <a:avLst/>
            </a:prstGeom>
            <a:solidFill>
              <a:srgbClr val="FFFFFF"/>
            </a:solidFill>
            <a:ln>
              <a:noFill/>
            </a:ln>
            <a:extLst>
              <a:ext uri="{91240B29-F687-4F45-9708-019B960494DF}">
                <a14:hiddenLine xmlns:a14="http://schemas.microsoft.com/office/drawing/2010/main" w="317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grpSp>
          <p:nvGrpSpPr>
            <p:cNvPr id="9" name="Group 40">
              <a:extLst>
                <a:ext uri="{FF2B5EF4-FFF2-40B4-BE49-F238E27FC236}">
                  <a16:creationId xmlns:a16="http://schemas.microsoft.com/office/drawing/2014/main" id="{1175B6BF-4C5D-446C-8101-A7B733C5967A}"/>
                </a:ext>
              </a:extLst>
            </p:cNvPr>
            <p:cNvGrpSpPr>
              <a:grpSpLocks/>
            </p:cNvGrpSpPr>
            <p:nvPr/>
          </p:nvGrpSpPr>
          <p:grpSpPr bwMode="auto">
            <a:xfrm>
              <a:off x="56" y="201"/>
              <a:ext cx="912" cy="135"/>
              <a:chOff x="185" y="195"/>
              <a:chExt cx="914" cy="135"/>
            </a:xfrm>
          </p:grpSpPr>
          <p:sp>
            <p:nvSpPr>
              <p:cNvPr id="10" name="Rectangle 37">
                <a:extLst>
                  <a:ext uri="{FF2B5EF4-FFF2-40B4-BE49-F238E27FC236}">
                    <a16:creationId xmlns:a16="http://schemas.microsoft.com/office/drawing/2014/main" id="{8380AD9E-6C83-4667-A1DF-6569B8D5CD76}"/>
                  </a:ext>
                </a:extLst>
              </p:cNvPr>
              <p:cNvSpPr>
                <a:spLocks noChangeArrowheads="1"/>
              </p:cNvSpPr>
              <p:nvPr/>
            </p:nvSpPr>
            <p:spPr bwMode="auto">
              <a:xfrm>
                <a:off x="185" y="197"/>
                <a:ext cx="914" cy="1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fr-FR" altLang="fr-FR" b="1">
                  <a:solidFill>
                    <a:prstClr val="black"/>
                  </a:solidFill>
                </a:endParaRPr>
              </a:p>
            </p:txBody>
          </p:sp>
          <p:pic>
            <p:nvPicPr>
              <p:cNvPr id="11" name="Picture 36" descr="SOFRECO">
                <a:extLst>
                  <a:ext uri="{FF2B5EF4-FFF2-40B4-BE49-F238E27FC236}">
                    <a16:creationId xmlns:a16="http://schemas.microsoft.com/office/drawing/2014/main" id="{D67EAD1B-2C96-4CA4-8316-3F867CEB47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 y="195"/>
                <a:ext cx="907" cy="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12" name="Forme 2">
            <a:extLst>
              <a:ext uri="{FF2B5EF4-FFF2-40B4-BE49-F238E27FC236}">
                <a16:creationId xmlns:a16="http://schemas.microsoft.com/office/drawing/2014/main" id="{2C45361A-595A-42DA-969E-9D5AB3B48A59}"/>
              </a:ext>
            </a:extLst>
          </p:cNvPr>
          <p:cNvSpPr>
            <a:spLocks/>
          </p:cNvSpPr>
          <p:nvPr/>
        </p:nvSpPr>
        <p:spPr bwMode="auto">
          <a:xfrm>
            <a:off x="184583" y="2204863"/>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sv-SE"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rPr>
              <a:t>Na gode da kou ka bani hankalin kou</a:t>
            </a:r>
            <a:endParaRPr lang="fr-CA" sz="4000" b="1" dirty="0">
              <a:ln w="0"/>
              <a:solidFill>
                <a:schemeClr val="accent6">
                  <a:lumMod val="75000"/>
                </a:schemeClr>
              </a:solidFill>
              <a:effectLst>
                <a:outerShdw blurRad="38100" dist="19050" dir="2700000" algn="tl" rotWithShape="0">
                  <a:schemeClr val="dk1">
                    <a:alpha val="40000"/>
                  </a:schemeClr>
                </a:outerShdw>
              </a:effectLst>
              <a:latin typeface="Calibri" pitchFamily="34" charset="0"/>
            </a:endParaRPr>
          </a:p>
        </p:txBody>
      </p:sp>
      <p:sp>
        <p:nvSpPr>
          <p:cNvPr id="13" name="Forme 2">
            <a:extLst>
              <a:ext uri="{FF2B5EF4-FFF2-40B4-BE49-F238E27FC236}">
                <a16:creationId xmlns:a16="http://schemas.microsoft.com/office/drawing/2014/main" id="{1B4F30C4-0278-4E91-930A-109066B3E455}"/>
              </a:ext>
            </a:extLst>
          </p:cNvPr>
          <p:cNvSpPr>
            <a:spLocks/>
          </p:cNvSpPr>
          <p:nvPr/>
        </p:nvSpPr>
        <p:spPr bwMode="auto">
          <a:xfrm>
            <a:off x="184822" y="2852935"/>
            <a:ext cx="8784976" cy="936105"/>
          </a:xfrm>
          <a:prstGeom prst="rect">
            <a:avLst/>
          </a:prstGeom>
          <a:noFill/>
          <a:ln w="9525">
            <a:noFill/>
            <a:miter lim="800000"/>
            <a:headEnd/>
            <a:tailEnd/>
          </a:ln>
        </p:spPr>
        <p:txBody>
          <a:bodyPr/>
          <a:lstStyle/>
          <a:p>
            <a:pPr algn="ctr" fontAlgn="base">
              <a:spcBef>
                <a:spcPct val="20000"/>
              </a:spcBef>
              <a:spcAft>
                <a:spcPct val="0"/>
              </a:spcAft>
              <a:buClr>
                <a:srgbClr val="0BD0D9"/>
              </a:buClr>
              <a:buSzPct val="95000"/>
              <a:buFont typeface="Wingdings 2" pitchFamily="18" charset="2"/>
              <a:buNone/>
              <a:defRPr/>
            </a:pPr>
            <a:r>
              <a:rPr lang="fr-CA" sz="4000" b="1" dirty="0">
                <a:ln w="0"/>
                <a:solidFill>
                  <a:schemeClr val="accent4">
                    <a:lumMod val="75000"/>
                  </a:schemeClr>
                </a:solidFill>
                <a:effectLst>
                  <a:outerShdw blurRad="38100" dist="19050" dir="2700000" algn="tl" rotWithShape="0">
                    <a:schemeClr val="dk1">
                      <a:alpha val="40000"/>
                    </a:schemeClr>
                  </a:outerShdw>
                </a:effectLst>
                <a:latin typeface="Calibri" pitchFamily="34" charset="0"/>
              </a:rPr>
              <a:t>Merci de votre attention</a:t>
            </a:r>
          </a:p>
        </p:txBody>
      </p:sp>
      <p:grpSp>
        <p:nvGrpSpPr>
          <p:cNvPr id="14" name="Groupe 13"/>
          <p:cNvGrpSpPr/>
          <p:nvPr/>
        </p:nvGrpSpPr>
        <p:grpSpPr>
          <a:xfrm>
            <a:off x="6983413" y="0"/>
            <a:ext cx="2160587" cy="720725"/>
            <a:chOff x="6983413" y="0"/>
            <a:chExt cx="2190482" cy="720725"/>
          </a:xfrm>
        </p:grpSpPr>
        <p:grpSp>
          <p:nvGrpSpPr>
            <p:cNvPr id="15" name="Group 4"/>
            <p:cNvGrpSpPr>
              <a:grpSpLocks noChangeAspect="1"/>
            </p:cNvGrpSpPr>
            <p:nvPr/>
          </p:nvGrpSpPr>
          <p:grpSpPr bwMode="auto">
            <a:xfrm>
              <a:off x="6983413" y="0"/>
              <a:ext cx="2160587" cy="720725"/>
              <a:chOff x="4399" y="0"/>
              <a:chExt cx="1361" cy="454"/>
            </a:xfrm>
          </p:grpSpPr>
          <p:sp>
            <p:nvSpPr>
              <p:cNvPr id="17"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b="1"/>
              </a:p>
            </p:txBody>
          </p:sp>
          <p:pic>
            <p:nvPicPr>
              <p:cNvPr id="18"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Imag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pic>
        <p:nvPicPr>
          <p:cNvPr id="2" name="Imag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87312" y="4076936"/>
            <a:ext cx="4277176" cy="2016224"/>
          </a:xfrm>
          <a:prstGeom prst="rect">
            <a:avLst/>
          </a:prstGeom>
        </p:spPr>
      </p:pic>
    </p:spTree>
    <p:extLst>
      <p:ext uri="{BB962C8B-B14F-4D97-AF65-F5344CB8AC3E}">
        <p14:creationId xmlns:p14="http://schemas.microsoft.com/office/powerpoint/2010/main" val="1567940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randombar(horizontal)">
                                      <p:cBhvr>
                                        <p:cTn id="7" dur="500"/>
                                        <p:tgtEl>
                                          <p:spTgt spid="14"/>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0-#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additive="base">
                                        <p:cTn id="16" dur="500" fill="hold"/>
                                        <p:tgtEl>
                                          <p:spTgt spid="12"/>
                                        </p:tgtEl>
                                        <p:attrNameLst>
                                          <p:attrName>ppt_x</p:attrName>
                                        </p:attrNameLst>
                                      </p:cBhvr>
                                      <p:tavLst>
                                        <p:tav tm="0">
                                          <p:val>
                                            <p:strVal val="0-#ppt_w/2"/>
                                          </p:val>
                                        </p:tav>
                                        <p:tav tm="100000">
                                          <p:val>
                                            <p:strVal val="#ppt_x"/>
                                          </p:val>
                                        </p:tav>
                                      </p:tavLst>
                                    </p:anim>
                                    <p:anim calcmode="lin" valueType="num">
                                      <p:cBhvr additive="base">
                                        <p:cTn id="17" dur="500" fill="hold"/>
                                        <p:tgtEl>
                                          <p:spTgt spid="1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0-#ppt_w/2"/>
                                          </p:val>
                                        </p:tav>
                                        <p:tav tm="100000">
                                          <p:val>
                                            <p:strVal val="#ppt_x"/>
                                          </p:val>
                                        </p:tav>
                                      </p:tavLst>
                                    </p:anim>
                                    <p:anim calcmode="lin" valueType="num">
                                      <p:cBhvr additive="base">
                                        <p:cTn id="22" dur="500" fill="hold"/>
                                        <p:tgtEl>
                                          <p:spTgt spid="13"/>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9" presetClass="entr" presetSubtype="0" fill="hold" nodeType="after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dissolv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1052736"/>
            <a:ext cx="8758336" cy="5020972"/>
          </a:xfrm>
        </p:spPr>
        <p:txBody>
          <a:bodyPr>
            <a:noAutofit/>
          </a:bodyPr>
          <a:lstStyle/>
          <a:p>
            <a:pPr marL="57150" indent="0" algn="just">
              <a:buNone/>
            </a:pPr>
            <a:r>
              <a:rPr lang="fr-FR" sz="2400" b="1" dirty="0">
                <a:solidFill>
                  <a:srgbClr val="0070C0"/>
                </a:solidFill>
              </a:rPr>
              <a:t>Formulation des hypothèses de comparaison de moyennes</a:t>
            </a:r>
          </a:p>
          <a:p>
            <a:pPr marL="57150" indent="0" algn="just">
              <a:buNone/>
            </a:pPr>
            <a:endParaRPr lang="fr-FR" b="1" dirty="0">
              <a:solidFill>
                <a:srgbClr val="0070C0"/>
              </a:solidFill>
            </a:endParaRPr>
          </a:p>
          <a:p>
            <a:pPr marL="0" indent="0" algn="just">
              <a:buNone/>
            </a:pPr>
            <a:r>
              <a:rPr lang="fr-FR" b="1" dirty="0">
                <a:solidFill>
                  <a:srgbClr val="00B050"/>
                </a:solidFill>
              </a:rPr>
              <a:t>Hypothèse nulle</a:t>
            </a:r>
            <a:r>
              <a:rPr lang="fr-FR" dirty="0"/>
              <a:t>: Les moyennes sont semblables.</a:t>
            </a:r>
            <a:endParaRPr lang="fr-FR" sz="2400" dirty="0"/>
          </a:p>
          <a:p>
            <a:pPr marL="0" indent="0" algn="just">
              <a:buNone/>
            </a:pPr>
            <a:r>
              <a:rPr lang="fr-FR" sz="2400" dirty="0"/>
              <a:t> </a:t>
            </a:r>
          </a:p>
          <a:p>
            <a:pPr marL="0" indent="0" algn="just">
              <a:buNone/>
            </a:pPr>
            <a:endParaRPr lang="fr-CI" dirty="0"/>
          </a:p>
          <a:p>
            <a:pPr marL="0" indent="0" algn="just">
              <a:buNone/>
            </a:pPr>
            <a:r>
              <a:rPr lang="fr-FR" b="1" dirty="0">
                <a:solidFill>
                  <a:srgbClr val="00B050"/>
                </a:solidFill>
              </a:rPr>
              <a:t>Hypothèse alternative</a:t>
            </a:r>
            <a:r>
              <a:rPr lang="fr-FR" dirty="0"/>
              <a:t> : il y a une différence entre les moyennes.</a:t>
            </a:r>
          </a:p>
          <a:p>
            <a:pPr marL="0" indent="0" algn="just">
              <a:buNone/>
            </a:pPr>
            <a:endParaRPr lang="fr-FR" dirty="0"/>
          </a:p>
        </p:txBody>
      </p:sp>
      <p:sp>
        <p:nvSpPr>
          <p:cNvPr id="4" name="Slide Number Placeholder 3"/>
          <p:cNvSpPr>
            <a:spLocks noGrp="1"/>
          </p:cNvSpPr>
          <p:nvPr>
            <p:ph type="sldNum" sz="quarter" idx="12"/>
          </p:nvPr>
        </p:nvSpPr>
        <p:spPr/>
        <p:txBody>
          <a:bodyPr/>
          <a:lstStyle/>
          <a:p>
            <a:fld id="{02C702AE-1502-43AE-8DBA-2BCAD3408EF2}" type="slidenum">
              <a:rPr lang="fr-FR" smtClean="0"/>
              <a:pPr/>
              <a:t>5</a:t>
            </a:fld>
            <a:endParaRPr lang="fr-FR"/>
          </a:p>
        </p:txBody>
      </p:sp>
      <p:sp>
        <p:nvSpPr>
          <p:cNvPr id="5" name="Content Placeholder 4"/>
          <p:cNvSpPr>
            <a:spLocks noGrp="1"/>
          </p:cNvSpPr>
          <p:nvPr>
            <p:ph sz="quarter" idx="13"/>
          </p:nvPr>
        </p:nvSpPr>
        <p:spPr>
          <a:xfrm>
            <a:off x="2699792" y="144462"/>
            <a:ext cx="4104456" cy="431800"/>
          </a:xfrm>
        </p:spPr>
        <p:txBody>
          <a:bodyPr/>
          <a:lstStyle/>
          <a:p>
            <a:pPr marL="0" indent="0" algn="ctr"/>
            <a:r>
              <a:rPr lang="fr-FR" sz="2400" dirty="0"/>
              <a:t>Comparaison de moyennes</a:t>
            </a:r>
          </a:p>
        </p:txBody>
      </p:sp>
      <p:grpSp>
        <p:nvGrpSpPr>
          <p:cNvPr id="8" name="Groupe 7"/>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mc:AlternateContent xmlns:mc="http://schemas.openxmlformats.org/markup-compatibility/2006">
        <mc:Choice xmlns:a14="http://schemas.microsoft.com/office/drawing/2010/main" Requires="a14">
          <p:sp>
            <p:nvSpPr>
              <p:cNvPr id="6" name="ZoneTexte 5">
                <a:extLst>
                  <a:ext uri="{FF2B5EF4-FFF2-40B4-BE49-F238E27FC236}">
                    <a16:creationId xmlns:a16="http://schemas.microsoft.com/office/drawing/2014/main" id="{B791BE97-505B-867D-AC84-BAA33CD83467}"/>
                  </a:ext>
                </a:extLst>
              </p:cNvPr>
              <p:cNvSpPr txBox="1"/>
              <p:nvPr/>
            </p:nvSpPr>
            <p:spPr>
              <a:xfrm>
                <a:off x="3775531" y="2905199"/>
                <a:ext cx="1652247" cy="307777"/>
              </a:xfrm>
              <a:prstGeom prst="rect">
                <a:avLst/>
              </a:prstGeom>
              <a:noFill/>
            </p:spPr>
            <p:txBody>
              <a:bodyPr wrap="none" lIns="0" tIns="0" rIns="0" bIns="0" rtlCol="0">
                <a:spAutoFit/>
              </a:bodyPr>
              <a:lstStyle/>
              <a:p>
                <a:r>
                  <a:rPr lang="fr-FR" sz="2000" b="1" dirty="0"/>
                  <a:t>H0 : </a:t>
                </a:r>
                <a14:m>
                  <m:oMath xmlns:m="http://schemas.openxmlformats.org/officeDocument/2006/math">
                    <m:acc>
                      <m:accPr>
                        <m:chr m:val="̅"/>
                        <m:ctrlPr>
                          <a:rPr lang="fr-FR" sz="2000" b="1" i="1" smtClean="0">
                            <a:latin typeface="Cambria Math" panose="02040503050406030204" pitchFamily="18" charset="0"/>
                          </a:rPr>
                        </m:ctrlPr>
                      </m:accPr>
                      <m:e>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𝑿</m:t>
                            </m:r>
                          </m:e>
                          <m:sub>
                            <m:r>
                              <a:rPr lang="fr-FR" sz="2000" b="1" i="1" smtClean="0">
                                <a:latin typeface="Cambria Math" panose="02040503050406030204" pitchFamily="18" charset="0"/>
                              </a:rPr>
                              <m:t>𝟎</m:t>
                            </m:r>
                          </m:sub>
                        </m:sSub>
                      </m:e>
                    </m:acc>
                    <m:r>
                      <a:rPr lang="fr-FR" sz="2000" b="1" i="1" smtClean="0">
                        <a:latin typeface="Cambria Math" panose="02040503050406030204" pitchFamily="18" charset="0"/>
                      </a:rPr>
                      <m:t>=</m:t>
                    </m:r>
                  </m:oMath>
                </a14:m>
                <a:r>
                  <a:rPr lang="fr-FR" sz="2000" b="1" dirty="0"/>
                  <a:t>  </a:t>
                </a:r>
                <a14:m>
                  <m:oMath xmlns:m="http://schemas.openxmlformats.org/officeDocument/2006/math">
                    <m:acc>
                      <m:accPr>
                        <m:chr m:val="̅"/>
                        <m:ctrlPr>
                          <a:rPr lang="fr-FR" sz="2000" b="1" i="1">
                            <a:latin typeface="Cambria Math" panose="02040503050406030204" pitchFamily="18" charset="0"/>
                          </a:rPr>
                        </m:ctrlPr>
                      </m:accPr>
                      <m:e>
                        <m:sSub>
                          <m:sSubPr>
                            <m:ctrlPr>
                              <a:rPr lang="fr-FR" sz="2000" b="1" i="1">
                                <a:latin typeface="Cambria Math" panose="02040503050406030204" pitchFamily="18" charset="0"/>
                              </a:rPr>
                            </m:ctrlPr>
                          </m:sSubPr>
                          <m:e>
                            <m:r>
                              <a:rPr lang="fr-FR" sz="2000" b="1" i="1">
                                <a:latin typeface="Cambria Math" panose="02040503050406030204" pitchFamily="18" charset="0"/>
                              </a:rPr>
                              <m:t>𝑿</m:t>
                            </m:r>
                          </m:e>
                          <m:sub>
                            <m:r>
                              <a:rPr lang="fr-FR" sz="2000" b="1" i="1" smtClean="0">
                                <a:latin typeface="Cambria Math" panose="02040503050406030204" pitchFamily="18" charset="0"/>
                              </a:rPr>
                              <m:t>𝟏</m:t>
                            </m:r>
                          </m:sub>
                        </m:sSub>
                      </m:e>
                    </m:acc>
                  </m:oMath>
                </a14:m>
                <a:endParaRPr lang="fr-FR" b="1" dirty="0"/>
              </a:p>
            </p:txBody>
          </p:sp>
        </mc:Choice>
        <mc:Fallback>
          <p:sp>
            <p:nvSpPr>
              <p:cNvPr id="6" name="ZoneTexte 5">
                <a:extLst>
                  <a:ext uri="{FF2B5EF4-FFF2-40B4-BE49-F238E27FC236}">
                    <a16:creationId xmlns:a16="http://schemas.microsoft.com/office/drawing/2014/main" id="{B791BE97-505B-867D-AC84-BAA33CD83467}"/>
                  </a:ext>
                </a:extLst>
              </p:cNvPr>
              <p:cNvSpPr txBox="1">
                <a:spLocks noRot="1" noChangeAspect="1" noMove="1" noResize="1" noEditPoints="1" noAdjustHandles="1" noChangeArrowheads="1" noChangeShapeType="1" noTextEdit="1"/>
              </p:cNvSpPr>
              <p:nvPr/>
            </p:nvSpPr>
            <p:spPr>
              <a:xfrm>
                <a:off x="3775531" y="2905199"/>
                <a:ext cx="1652247" cy="307777"/>
              </a:xfrm>
              <a:prstGeom prst="rect">
                <a:avLst/>
              </a:prstGeom>
              <a:blipFill>
                <a:blip r:embed="rId5"/>
                <a:stretch>
                  <a:fillRect l="-9225" t="-28000" b="-48000"/>
                </a:stretch>
              </a:blipFill>
            </p:spPr>
            <p:txBody>
              <a:bodyPr/>
              <a:lstStyle/>
              <a:p>
                <a:r>
                  <a:rPr lang="fr-FR">
                    <a:noFill/>
                  </a:rPr>
                  <a:t> </a:t>
                </a:r>
              </a:p>
            </p:txBody>
          </p:sp>
        </mc:Fallback>
      </mc:AlternateContent>
      <mc:AlternateContent xmlns:mc="http://schemas.openxmlformats.org/markup-compatibility/2006">
        <mc:Choice xmlns:a14="http://schemas.microsoft.com/office/drawing/2010/main" Requires="a14">
          <p:sp>
            <p:nvSpPr>
              <p:cNvPr id="7" name="ZoneTexte 6">
                <a:extLst>
                  <a:ext uri="{FF2B5EF4-FFF2-40B4-BE49-F238E27FC236}">
                    <a16:creationId xmlns:a16="http://schemas.microsoft.com/office/drawing/2014/main" id="{033A9AF9-0E51-D12C-90E5-6FC7EA475E8F}"/>
                  </a:ext>
                </a:extLst>
              </p:cNvPr>
              <p:cNvSpPr txBox="1"/>
              <p:nvPr/>
            </p:nvSpPr>
            <p:spPr>
              <a:xfrm>
                <a:off x="3563888" y="4797152"/>
                <a:ext cx="1708353" cy="307777"/>
              </a:xfrm>
              <a:prstGeom prst="rect">
                <a:avLst/>
              </a:prstGeom>
              <a:noFill/>
            </p:spPr>
            <p:txBody>
              <a:bodyPr wrap="none" lIns="0" tIns="0" rIns="0" bIns="0" rtlCol="0">
                <a:spAutoFit/>
              </a:bodyPr>
              <a:lstStyle/>
              <a:p>
                <a:r>
                  <a:rPr lang="fr-FR" sz="2000" b="1" dirty="0"/>
                  <a:t>H1 : </a:t>
                </a:r>
                <a14:m>
                  <m:oMath xmlns:m="http://schemas.openxmlformats.org/officeDocument/2006/math">
                    <m:acc>
                      <m:accPr>
                        <m:chr m:val="̅"/>
                        <m:ctrlPr>
                          <a:rPr lang="fr-FR" sz="2000" b="1" i="1" smtClean="0">
                            <a:latin typeface="Cambria Math" panose="02040503050406030204" pitchFamily="18" charset="0"/>
                          </a:rPr>
                        </m:ctrlPr>
                      </m:accPr>
                      <m:e>
                        <m:sSub>
                          <m:sSubPr>
                            <m:ctrlPr>
                              <a:rPr lang="fr-FR" sz="2000" b="1" i="1" smtClean="0">
                                <a:latin typeface="Cambria Math" panose="02040503050406030204" pitchFamily="18" charset="0"/>
                              </a:rPr>
                            </m:ctrlPr>
                          </m:sSubPr>
                          <m:e>
                            <m:r>
                              <a:rPr lang="fr-FR" sz="2000" b="1" i="1" smtClean="0">
                                <a:latin typeface="Cambria Math" panose="02040503050406030204" pitchFamily="18" charset="0"/>
                              </a:rPr>
                              <m:t>𝑿</m:t>
                            </m:r>
                          </m:e>
                          <m:sub>
                            <m:r>
                              <a:rPr lang="fr-FR" sz="2000" b="1" i="1" smtClean="0">
                                <a:latin typeface="Cambria Math" panose="02040503050406030204" pitchFamily="18" charset="0"/>
                              </a:rPr>
                              <m:t>𝟎</m:t>
                            </m:r>
                          </m:sub>
                        </m:sSub>
                      </m:e>
                    </m:acc>
                    <m:r>
                      <a:rPr lang="fr-FR" sz="2000" b="1" i="1" smtClean="0">
                        <a:latin typeface="Cambria Math" panose="02040503050406030204" pitchFamily="18" charset="0"/>
                      </a:rPr>
                      <m:t> </m:t>
                    </m:r>
                    <m:r>
                      <a:rPr lang="fr-FR" sz="2000" b="1" i="1" smtClean="0">
                        <a:latin typeface="Cambria Math" panose="02040503050406030204" pitchFamily="18" charset="0"/>
                        <a:ea typeface="Cambria Math" panose="02040503050406030204" pitchFamily="18" charset="0"/>
                      </a:rPr>
                      <m:t>≠</m:t>
                    </m:r>
                  </m:oMath>
                </a14:m>
                <a:r>
                  <a:rPr lang="fr-FR" sz="2000" b="1" dirty="0"/>
                  <a:t>  </a:t>
                </a:r>
                <a14:m>
                  <m:oMath xmlns:m="http://schemas.openxmlformats.org/officeDocument/2006/math">
                    <m:acc>
                      <m:accPr>
                        <m:chr m:val="̅"/>
                        <m:ctrlPr>
                          <a:rPr lang="fr-FR" sz="2000" b="1" i="1">
                            <a:latin typeface="Cambria Math" panose="02040503050406030204" pitchFamily="18" charset="0"/>
                          </a:rPr>
                        </m:ctrlPr>
                      </m:accPr>
                      <m:e>
                        <m:sSub>
                          <m:sSubPr>
                            <m:ctrlPr>
                              <a:rPr lang="fr-FR" sz="2000" b="1" i="1">
                                <a:latin typeface="Cambria Math" panose="02040503050406030204" pitchFamily="18" charset="0"/>
                              </a:rPr>
                            </m:ctrlPr>
                          </m:sSubPr>
                          <m:e>
                            <m:r>
                              <a:rPr lang="fr-FR" sz="2000" b="1" i="1">
                                <a:latin typeface="Cambria Math" panose="02040503050406030204" pitchFamily="18" charset="0"/>
                              </a:rPr>
                              <m:t>𝑿</m:t>
                            </m:r>
                          </m:e>
                          <m:sub>
                            <m:r>
                              <a:rPr lang="fr-FR" sz="2000" b="1" i="1" smtClean="0">
                                <a:latin typeface="Cambria Math" panose="02040503050406030204" pitchFamily="18" charset="0"/>
                              </a:rPr>
                              <m:t>𝟏</m:t>
                            </m:r>
                          </m:sub>
                        </m:sSub>
                      </m:e>
                    </m:acc>
                  </m:oMath>
                </a14:m>
                <a:endParaRPr lang="fr-FR" sz="2000" b="1" dirty="0"/>
              </a:p>
            </p:txBody>
          </p:sp>
        </mc:Choice>
        <mc:Fallback>
          <p:sp>
            <p:nvSpPr>
              <p:cNvPr id="7" name="ZoneTexte 6">
                <a:extLst>
                  <a:ext uri="{FF2B5EF4-FFF2-40B4-BE49-F238E27FC236}">
                    <a16:creationId xmlns:a16="http://schemas.microsoft.com/office/drawing/2014/main" id="{033A9AF9-0E51-D12C-90E5-6FC7EA475E8F}"/>
                  </a:ext>
                </a:extLst>
              </p:cNvPr>
              <p:cNvSpPr txBox="1">
                <a:spLocks noRot="1" noChangeAspect="1" noMove="1" noResize="1" noEditPoints="1" noAdjustHandles="1" noChangeArrowheads="1" noChangeShapeType="1" noTextEdit="1"/>
              </p:cNvSpPr>
              <p:nvPr/>
            </p:nvSpPr>
            <p:spPr>
              <a:xfrm>
                <a:off x="3563888" y="4797152"/>
                <a:ext cx="1708353" cy="307777"/>
              </a:xfrm>
              <a:prstGeom prst="rect">
                <a:avLst/>
              </a:prstGeom>
              <a:blipFill>
                <a:blip r:embed="rId6"/>
                <a:stretch>
                  <a:fillRect l="-9286" t="-28000" b="-48000"/>
                </a:stretch>
              </a:blipFill>
            </p:spPr>
            <p:txBody>
              <a:bodyPr/>
              <a:lstStyle/>
              <a:p>
                <a:r>
                  <a:rPr lang="fr-FR">
                    <a:noFill/>
                  </a:rPr>
                  <a:t> </a:t>
                </a:r>
              </a:p>
            </p:txBody>
          </p:sp>
        </mc:Fallback>
      </mc:AlternateContent>
    </p:spTree>
    <p:extLst>
      <p:ext uri="{BB962C8B-B14F-4D97-AF65-F5344CB8AC3E}">
        <p14:creationId xmlns:p14="http://schemas.microsoft.com/office/powerpoint/2010/main" val="289715556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1"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6</a:t>
            </a:fld>
            <a:endParaRPr lang="fr-FR"/>
          </a:p>
        </p:txBody>
      </p:sp>
      <p:sp>
        <p:nvSpPr>
          <p:cNvPr id="6" name="ZoneTexte 5"/>
          <p:cNvSpPr txBox="1"/>
          <p:nvPr/>
        </p:nvSpPr>
        <p:spPr>
          <a:xfrm>
            <a:off x="323528" y="1916832"/>
            <a:ext cx="8424936" cy="2677656"/>
          </a:xfrm>
          <a:prstGeom prst="rect">
            <a:avLst/>
          </a:prstGeom>
          <a:noFill/>
        </p:spPr>
        <p:txBody>
          <a:bodyPr wrap="square" rtlCol="0">
            <a:spAutoFit/>
          </a:bodyPr>
          <a:lstStyle/>
          <a:p>
            <a:pPr marL="88900" algn="just" defTabSz="363538">
              <a:spcBef>
                <a:spcPts val="300"/>
              </a:spcBef>
              <a:spcAft>
                <a:spcPts val="300"/>
              </a:spcAft>
            </a:pPr>
            <a:r>
              <a:rPr lang="fr-FR" sz="2800" dirty="0"/>
              <a:t>But : Tester des différences de moyennes d’une variable quantitative (plusieurs cas possibles : moyenne empirique contre moyenne théorique, moyennes provenant de deux groupes appariés ou indépendants constitués par une variable nominale)</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Tree>
    <p:extLst>
      <p:ext uri="{BB962C8B-B14F-4D97-AF65-F5344CB8AC3E}">
        <p14:creationId xmlns:p14="http://schemas.microsoft.com/office/powerpoint/2010/main" val="1949931266"/>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4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7</a:t>
            </a:fld>
            <a:endParaRPr lang="fr-FR"/>
          </a:p>
        </p:txBody>
      </p:sp>
      <p:sp>
        <p:nvSpPr>
          <p:cNvPr id="6" name="ZoneTexte 5"/>
          <p:cNvSpPr txBox="1"/>
          <p:nvPr/>
        </p:nvSpPr>
        <p:spPr>
          <a:xfrm>
            <a:off x="171545" y="2062903"/>
            <a:ext cx="8424936" cy="2539157"/>
          </a:xfrm>
          <a:prstGeom prst="rect">
            <a:avLst/>
          </a:prstGeom>
          <a:noFill/>
        </p:spPr>
        <p:txBody>
          <a:bodyPr wrap="square" rtlCol="0">
            <a:spAutoFit/>
          </a:bodyPr>
          <a:lstStyle/>
          <a:p>
            <a:pPr marL="88900" algn="just" defTabSz="363538">
              <a:spcBef>
                <a:spcPts val="300"/>
              </a:spcBef>
              <a:spcAft>
                <a:spcPts val="300"/>
              </a:spcAft>
            </a:pPr>
            <a:r>
              <a:rPr lang="fr-FR" sz="2000" dirty="0"/>
              <a:t>But : Tester s’il y a une différence significative entre une moyenne empirique d’une variable quantitative et une moyenne théorique (fixée d’avance).</a:t>
            </a:r>
          </a:p>
          <a:p>
            <a:pPr marL="88900" algn="just" defTabSz="363538">
              <a:spcBef>
                <a:spcPts val="300"/>
              </a:spcBef>
              <a:spcAft>
                <a:spcPts val="300"/>
              </a:spcAft>
            </a:pPr>
            <a:endParaRPr lang="fr-FR" sz="2000" dirty="0"/>
          </a:p>
          <a:p>
            <a:pPr marL="88900" algn="just" defTabSz="363538">
              <a:spcBef>
                <a:spcPts val="300"/>
              </a:spcBef>
              <a:spcAft>
                <a:spcPts val="300"/>
              </a:spcAft>
            </a:pPr>
            <a:r>
              <a:rPr lang="fr-FR" sz="2400" b="1" dirty="0"/>
              <a:t>Chemin</a:t>
            </a:r>
            <a:r>
              <a:rPr lang="fr-FR" sz="2000" dirty="0"/>
              <a:t> : </a:t>
            </a:r>
          </a:p>
          <a:p>
            <a:pPr marL="88900" algn="just" defTabSz="363538">
              <a:spcBef>
                <a:spcPts val="300"/>
              </a:spcBef>
              <a:spcAft>
                <a:spcPts val="300"/>
              </a:spcAft>
            </a:pPr>
            <a:r>
              <a:rPr lang="fr-FR" sz="2000" b="1" dirty="0"/>
              <a:t>Analyse &gt; Comparer les moyennes &gt; Test T pour Echantillon Unique</a:t>
            </a:r>
            <a:r>
              <a:rPr lang="fr-FR" sz="2000" dirty="0"/>
              <a:t>...</a:t>
            </a: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5" name="ZoneTexte 4">
            <a:extLst>
              <a:ext uri="{FF2B5EF4-FFF2-40B4-BE49-F238E27FC236}">
                <a16:creationId xmlns:a16="http://schemas.microsoft.com/office/drawing/2014/main" id="{240F4A1A-7F80-E1BA-5921-A9CE05E2C5E3}"/>
              </a:ext>
            </a:extLst>
          </p:cNvPr>
          <p:cNvSpPr txBox="1"/>
          <p:nvPr/>
        </p:nvSpPr>
        <p:spPr>
          <a:xfrm>
            <a:off x="2083855" y="1098877"/>
            <a:ext cx="6552729" cy="400110"/>
          </a:xfrm>
          <a:prstGeom prst="rect">
            <a:avLst/>
          </a:prstGeom>
          <a:noFill/>
        </p:spPr>
        <p:txBody>
          <a:bodyPr wrap="square">
            <a:spAutoFit/>
          </a:bodyPr>
          <a:lstStyle/>
          <a:p>
            <a:r>
              <a:rPr lang="fr-FR" sz="2000" b="1" dirty="0"/>
              <a:t>Une moyenne empirique vs. une moyenne théorique</a:t>
            </a:r>
          </a:p>
        </p:txBody>
      </p:sp>
    </p:spTree>
    <p:extLst>
      <p:ext uri="{BB962C8B-B14F-4D97-AF65-F5344CB8AC3E}">
        <p14:creationId xmlns:p14="http://schemas.microsoft.com/office/powerpoint/2010/main" val="317985510"/>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14" presetClass="entr" presetSubtype="10" fill="hold" grpId="0" nodeType="afterEffect">
                                  <p:stCondLst>
                                    <p:cond delay="4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1400"/>
                            </p:stCondLst>
                            <p:childTnLst>
                              <p:par>
                                <p:cTn id="13" presetID="22" presetClass="entr" presetSubtype="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left)">
                                      <p:cBhvr>
                                        <p:cTn id="15"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02C702AE-1502-43AE-8DBA-2BCAD3408EF2}" type="slidenum">
              <a:rPr lang="fr-FR" smtClean="0"/>
              <a:pPr/>
              <a:t>8</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pic>
        <p:nvPicPr>
          <p:cNvPr id="5" name="Image 4">
            <a:extLst>
              <a:ext uri="{FF2B5EF4-FFF2-40B4-BE49-F238E27FC236}">
                <a16:creationId xmlns:a16="http://schemas.microsoft.com/office/drawing/2014/main" id="{68256D44-6959-5736-25E6-2F87BC49736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259" y="1844824"/>
            <a:ext cx="7207149" cy="4464496"/>
          </a:xfrm>
          <a:prstGeom prst="rect">
            <a:avLst/>
          </a:prstGeom>
        </p:spPr>
      </p:pic>
      <p:sp>
        <p:nvSpPr>
          <p:cNvPr id="13" name="ZoneTexte 12">
            <a:extLst>
              <a:ext uri="{FF2B5EF4-FFF2-40B4-BE49-F238E27FC236}">
                <a16:creationId xmlns:a16="http://schemas.microsoft.com/office/drawing/2014/main" id="{1DF0701F-4484-B570-E30F-7D46FF1E75E1}"/>
              </a:ext>
            </a:extLst>
          </p:cNvPr>
          <p:cNvSpPr txBox="1"/>
          <p:nvPr/>
        </p:nvSpPr>
        <p:spPr>
          <a:xfrm>
            <a:off x="251520" y="1124744"/>
            <a:ext cx="8758336" cy="646331"/>
          </a:xfrm>
          <a:prstGeom prst="rect">
            <a:avLst/>
          </a:prstGeom>
          <a:noFill/>
        </p:spPr>
        <p:txBody>
          <a:bodyPr wrap="square">
            <a:spAutoFit/>
          </a:bodyPr>
          <a:lstStyle/>
          <a:p>
            <a:r>
              <a:rPr lang="fr-FR" dirty="0"/>
              <a:t>But : Tester s’il y a une différence significative entre une moyenne empirique d’une variable quantitative et une moyenne théorique (fixée d’avance).</a:t>
            </a:r>
          </a:p>
        </p:txBody>
      </p:sp>
    </p:spTree>
    <p:extLst>
      <p:ext uri="{BB962C8B-B14F-4D97-AF65-F5344CB8AC3E}">
        <p14:creationId xmlns:p14="http://schemas.microsoft.com/office/powerpoint/2010/main" val="1830172322"/>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Image 15">
            <a:extLst>
              <a:ext uri="{FF2B5EF4-FFF2-40B4-BE49-F238E27FC236}">
                <a16:creationId xmlns:a16="http://schemas.microsoft.com/office/drawing/2014/main" id="{7E4BF4F2-ACE1-D7EF-9B9C-2B7421329E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287488"/>
            <a:ext cx="8244408" cy="5075111"/>
          </a:xfrm>
          <a:prstGeom prst="rect">
            <a:avLst/>
          </a:prstGeom>
        </p:spPr>
      </p:pic>
      <p:sp>
        <p:nvSpPr>
          <p:cNvPr id="4" name="Espace réservé du numéro de diapositive 3"/>
          <p:cNvSpPr>
            <a:spLocks noGrp="1"/>
          </p:cNvSpPr>
          <p:nvPr>
            <p:ph type="sldNum" sz="quarter" idx="12"/>
          </p:nvPr>
        </p:nvSpPr>
        <p:spPr/>
        <p:txBody>
          <a:bodyPr/>
          <a:lstStyle/>
          <a:p>
            <a:fld id="{02C702AE-1502-43AE-8DBA-2BCAD3408EF2}" type="slidenum">
              <a:rPr lang="fr-FR" smtClean="0"/>
              <a:pPr/>
              <a:t>9</a:t>
            </a:fld>
            <a:endParaRPr lang="fr-FR"/>
          </a:p>
        </p:txBody>
      </p:sp>
      <p:grpSp>
        <p:nvGrpSpPr>
          <p:cNvPr id="7" name="Groupe 6"/>
          <p:cNvGrpSpPr/>
          <p:nvPr/>
        </p:nvGrpSpPr>
        <p:grpSpPr>
          <a:xfrm>
            <a:off x="6983413" y="0"/>
            <a:ext cx="2160587" cy="720725"/>
            <a:chOff x="6983413" y="0"/>
            <a:chExt cx="2190482" cy="720725"/>
          </a:xfrm>
        </p:grpSpPr>
        <p:grpSp>
          <p:nvGrpSpPr>
            <p:cNvPr id="9" name="Group 4"/>
            <p:cNvGrpSpPr>
              <a:grpSpLocks noChangeAspect="1"/>
            </p:cNvGrpSpPr>
            <p:nvPr/>
          </p:nvGrpSpPr>
          <p:grpSpPr bwMode="auto">
            <a:xfrm>
              <a:off x="6983413" y="0"/>
              <a:ext cx="2160587" cy="720725"/>
              <a:chOff x="4399" y="0"/>
              <a:chExt cx="1361" cy="454"/>
            </a:xfrm>
          </p:grpSpPr>
          <p:sp>
            <p:nvSpPr>
              <p:cNvPr id="11" name="AutoShape 3"/>
              <p:cNvSpPr>
                <a:spLocks noChangeAspect="1" noChangeArrowheads="1" noTextEdit="1"/>
              </p:cNvSpPr>
              <p:nvPr/>
            </p:nvSpPr>
            <p:spPr bwMode="auto">
              <a:xfrm>
                <a:off x="4399" y="0"/>
                <a:ext cx="1361" cy="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fr-FR"/>
              </a:p>
            </p:txBody>
          </p:sp>
          <p:pic>
            <p:nvPicPr>
              <p:cNvPr id="1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99" y="4"/>
                <a:ext cx="681" cy="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Imag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63706" y="3176"/>
              <a:ext cx="1110189" cy="715991"/>
            </a:xfrm>
            <a:prstGeom prst="rect">
              <a:avLst/>
            </a:prstGeom>
          </p:spPr>
        </p:pic>
      </p:grpSp>
      <p:sp>
        <p:nvSpPr>
          <p:cNvPr id="2" name="ZoneTexte 1">
            <a:extLst>
              <a:ext uri="{FF2B5EF4-FFF2-40B4-BE49-F238E27FC236}">
                <a16:creationId xmlns:a16="http://schemas.microsoft.com/office/drawing/2014/main" id="{D4AFB971-CB96-7918-AAE1-417F2A102EBF}"/>
              </a:ext>
            </a:extLst>
          </p:cNvPr>
          <p:cNvSpPr txBox="1"/>
          <p:nvPr/>
        </p:nvSpPr>
        <p:spPr>
          <a:xfrm>
            <a:off x="2195735" y="116632"/>
            <a:ext cx="4787677" cy="400110"/>
          </a:xfrm>
          <a:prstGeom prst="rect">
            <a:avLst/>
          </a:prstGeom>
          <a:noFill/>
        </p:spPr>
        <p:txBody>
          <a:bodyPr wrap="square" rtlCol="0">
            <a:spAutoFit/>
          </a:bodyPr>
          <a:lstStyle/>
          <a:p>
            <a:pPr algn="ctr"/>
            <a:r>
              <a:rPr lang="fr-FR" sz="2000" b="1" dirty="0">
                <a:solidFill>
                  <a:schemeClr val="bg1"/>
                </a:solidFill>
              </a:rPr>
              <a:t>Test de comparaison des moyennes</a:t>
            </a:r>
          </a:p>
        </p:txBody>
      </p:sp>
      <p:sp>
        <p:nvSpPr>
          <p:cNvPr id="8" name="Ellipse 7">
            <a:extLst>
              <a:ext uri="{FF2B5EF4-FFF2-40B4-BE49-F238E27FC236}">
                <a16:creationId xmlns:a16="http://schemas.microsoft.com/office/drawing/2014/main" id="{8A0CFE7C-8819-B853-47E7-2C461D885697}"/>
              </a:ext>
            </a:extLst>
          </p:cNvPr>
          <p:cNvSpPr/>
          <p:nvPr/>
        </p:nvSpPr>
        <p:spPr>
          <a:xfrm>
            <a:off x="4139952" y="3501008"/>
            <a:ext cx="432048" cy="648072"/>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a:extLst>
              <a:ext uri="{FF2B5EF4-FFF2-40B4-BE49-F238E27FC236}">
                <a16:creationId xmlns:a16="http://schemas.microsoft.com/office/drawing/2014/main" id="{59AAC8E1-9C3A-FF96-664D-608F09CCD976}"/>
              </a:ext>
            </a:extLst>
          </p:cNvPr>
          <p:cNvSpPr/>
          <p:nvPr/>
        </p:nvSpPr>
        <p:spPr>
          <a:xfrm>
            <a:off x="4355976" y="4268713"/>
            <a:ext cx="1584176" cy="38442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Ellipse 16">
            <a:extLst>
              <a:ext uri="{FF2B5EF4-FFF2-40B4-BE49-F238E27FC236}">
                <a16:creationId xmlns:a16="http://schemas.microsoft.com/office/drawing/2014/main" id="{6DA4DD6F-C66C-AF36-4E54-74F174D71F2B}"/>
              </a:ext>
            </a:extLst>
          </p:cNvPr>
          <p:cNvSpPr/>
          <p:nvPr/>
        </p:nvSpPr>
        <p:spPr>
          <a:xfrm>
            <a:off x="2627784" y="3212976"/>
            <a:ext cx="1584176" cy="384423"/>
          </a:xfrm>
          <a:prstGeom prst="ellipse">
            <a:avLst/>
          </a:prstGeom>
          <a:no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270013611"/>
      </p:ext>
    </p:extLst>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11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Conception personnalisé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NIPN">
      <a:dk1>
        <a:srgbClr val="575757"/>
      </a:dk1>
      <a:lt1>
        <a:srgbClr val="FFFFFF"/>
      </a:lt1>
      <a:dk2>
        <a:srgbClr val="36C1C2"/>
      </a:dk2>
      <a:lt2>
        <a:srgbClr val="FFFFFF"/>
      </a:lt2>
      <a:accent1>
        <a:srgbClr val="0081AE"/>
      </a:accent1>
      <a:accent2>
        <a:srgbClr val="86C286"/>
      </a:accent2>
      <a:accent3>
        <a:srgbClr val="34AE8D"/>
      </a:accent3>
      <a:accent4>
        <a:srgbClr val="0081AE"/>
      </a:accent4>
      <a:accent5>
        <a:srgbClr val="36C1C2"/>
      </a:accent5>
      <a:accent6>
        <a:srgbClr val="DADC4B"/>
      </a:accent6>
      <a:hlink>
        <a:srgbClr val="34AE8D"/>
      </a:hlink>
      <a:folHlink>
        <a:srgbClr val="34AE8D"/>
      </a:folHlink>
    </a:clrScheme>
    <a:fontScheme name="NIPN">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26989</TotalTime>
  <Words>2087</Words>
  <Application>Microsoft Office PowerPoint</Application>
  <PresentationFormat>Affichage à l'écran (4:3)</PresentationFormat>
  <Paragraphs>326</Paragraphs>
  <Slides>47</Slides>
  <Notes>47</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47</vt:i4>
      </vt:variant>
    </vt:vector>
  </HeadingPairs>
  <TitlesOfParts>
    <vt:vector size="56" baseType="lpstr">
      <vt:lpstr>Arial</vt:lpstr>
      <vt:lpstr>Calibri</vt:lpstr>
      <vt:lpstr>Cambria Math</vt:lpstr>
      <vt:lpstr>Times New Roman</vt:lpstr>
      <vt:lpstr>Trebuchet MS</vt:lpstr>
      <vt:lpstr>Wingdings</vt:lpstr>
      <vt:lpstr>Wingdings 2</vt:lpstr>
      <vt:lpstr>Conception personnalisée</vt:lpstr>
      <vt:lpstr>Thème Office</vt:lpstr>
      <vt:lpstr>Test de comparaison des moyennes et Analyse de variance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Mise en œuvre du test ANOVA </vt:lpstr>
      <vt:lpstr>Mise en œuvre du test AVOVA </vt:lpstr>
      <vt:lpstr>Mise en œuvre du test AVOVA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hello</dc:creator>
  <cp:lastModifiedBy>Almoustapha THÉODORE  YATTA</cp:lastModifiedBy>
  <cp:revision>587</cp:revision>
  <cp:lastPrinted>2018-04-12T07:41:41Z</cp:lastPrinted>
  <dcterms:created xsi:type="dcterms:W3CDTF">2016-04-15T07:54:58Z</dcterms:created>
  <dcterms:modified xsi:type="dcterms:W3CDTF">2024-08-09T01:55:41Z</dcterms:modified>
</cp:coreProperties>
</file>