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48" r:id="rId2"/>
  </p:sldMasterIdLst>
  <p:notesMasterIdLst>
    <p:notesMasterId r:id="rId35"/>
  </p:notesMasterIdLst>
  <p:handoutMasterIdLst>
    <p:handoutMasterId r:id="rId36"/>
  </p:handoutMasterIdLst>
  <p:sldIdLst>
    <p:sldId id="261" r:id="rId3"/>
    <p:sldId id="349" r:id="rId4"/>
    <p:sldId id="513" r:id="rId5"/>
    <p:sldId id="514" r:id="rId6"/>
    <p:sldId id="515" r:id="rId7"/>
    <p:sldId id="516" r:id="rId8"/>
    <p:sldId id="517" r:id="rId9"/>
    <p:sldId id="518" r:id="rId10"/>
    <p:sldId id="521" r:id="rId11"/>
    <p:sldId id="522" r:id="rId12"/>
    <p:sldId id="523" r:id="rId13"/>
    <p:sldId id="524" r:id="rId14"/>
    <p:sldId id="525" r:id="rId15"/>
    <p:sldId id="546" r:id="rId16"/>
    <p:sldId id="547" r:id="rId17"/>
    <p:sldId id="548" r:id="rId18"/>
    <p:sldId id="549" r:id="rId19"/>
    <p:sldId id="550" r:id="rId20"/>
    <p:sldId id="551" r:id="rId21"/>
    <p:sldId id="552" r:id="rId22"/>
    <p:sldId id="530" r:id="rId23"/>
    <p:sldId id="531" r:id="rId24"/>
    <p:sldId id="532" r:id="rId25"/>
    <p:sldId id="533" r:id="rId26"/>
    <p:sldId id="553" r:id="rId27"/>
    <p:sldId id="538" r:id="rId28"/>
    <p:sldId id="554" r:id="rId29"/>
    <p:sldId id="555" r:id="rId30"/>
    <p:sldId id="556" r:id="rId31"/>
    <p:sldId id="557" r:id="rId32"/>
    <p:sldId id="558" r:id="rId33"/>
    <p:sldId id="545" r:id="rId34"/>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65F724B-4BB1-4C2C-AB79-C25ECD5622C1}">
          <p14:sldIdLst>
            <p14:sldId id="261"/>
            <p14:sldId id="349"/>
            <p14:sldId id="513"/>
            <p14:sldId id="514"/>
            <p14:sldId id="515"/>
            <p14:sldId id="516"/>
            <p14:sldId id="517"/>
            <p14:sldId id="518"/>
            <p14:sldId id="521"/>
            <p14:sldId id="522"/>
            <p14:sldId id="523"/>
            <p14:sldId id="524"/>
            <p14:sldId id="525"/>
            <p14:sldId id="546"/>
            <p14:sldId id="547"/>
            <p14:sldId id="548"/>
            <p14:sldId id="549"/>
            <p14:sldId id="550"/>
            <p14:sldId id="551"/>
            <p14:sldId id="552"/>
            <p14:sldId id="530"/>
            <p14:sldId id="531"/>
            <p14:sldId id="532"/>
            <p14:sldId id="533"/>
            <p14:sldId id="553"/>
            <p14:sldId id="538"/>
            <p14:sldId id="554"/>
            <p14:sldId id="555"/>
            <p14:sldId id="556"/>
            <p14:sldId id="557"/>
            <p14:sldId id="558"/>
            <p14:sldId id="545"/>
          </p14:sldIdLst>
        </p14:section>
        <p14:section name="Section sans titre" id="{C67A54A2-4A70-4FDB-88A2-550EBAA4A7D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ED965B"/>
    <a:srgbClr val="1A5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85099" autoAdjust="0"/>
  </p:normalViewPr>
  <p:slideViewPr>
    <p:cSldViewPr>
      <p:cViewPr varScale="1">
        <p:scale>
          <a:sx n="78" d="100"/>
          <a:sy n="78" d="100"/>
        </p:scale>
        <p:origin x="1037" y="6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83" d="100"/>
          <a:sy n="83" d="100"/>
        </p:scale>
        <p:origin x="3254" y="3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37FEEBB-005D-4CE8-AAB8-502220AEE3B9}"/>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E782D32-6546-4FFA-A147-5BD51FA50610}"/>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3F558D55-4607-46FB-AF3A-7E763C8C1AB5}" type="datetimeFigureOut">
              <a:rPr lang="fr-FR" smtClean="0"/>
              <a:t>08/08/2024</a:t>
            </a:fld>
            <a:endParaRPr lang="fr-FR"/>
          </a:p>
        </p:txBody>
      </p:sp>
      <p:sp>
        <p:nvSpPr>
          <p:cNvPr id="4" name="Espace réservé du pied de page 3">
            <a:extLst>
              <a:ext uri="{FF2B5EF4-FFF2-40B4-BE49-F238E27FC236}">
                <a16:creationId xmlns:a16="http://schemas.microsoft.com/office/drawing/2014/main" id="{85119441-5F84-4A90-BED6-8D0BE06FA579}"/>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F575A46-040C-4301-8749-7AC725CC320C}"/>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1198A646-86ED-4D08-95E4-BEFF50718E35}" type="slidenum">
              <a:rPr lang="fr-FR" smtClean="0"/>
              <a:t>‹N°›</a:t>
            </a:fld>
            <a:endParaRPr lang="fr-FR"/>
          </a:p>
        </p:txBody>
      </p:sp>
    </p:spTree>
    <p:extLst>
      <p:ext uri="{BB962C8B-B14F-4D97-AF65-F5344CB8AC3E}">
        <p14:creationId xmlns:p14="http://schemas.microsoft.com/office/powerpoint/2010/main" val="70183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r>
              <a:rPr lang="fr-FR" dirty="0"/>
              <a:t>Présentation COPIL 1</a:t>
            </a: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1DD3592-F663-4DAD-82B0-B6206D1A948B}" type="datetimeFigureOut">
              <a:rPr lang="fr-FR" smtClean="0"/>
              <a:pPr/>
              <a:t>08/08/2024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r>
              <a:rPr lang="fr-FR" dirty="0"/>
              <a:t>Guillaume Poirel</a:t>
            </a: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4B48DAC-8A2D-4825-850C-34E762FB0A5F}" type="slidenum">
              <a:rPr lang="fr-FR" smtClean="0"/>
              <a:pPr/>
              <a:t>‹N°›</a:t>
            </a:fld>
            <a:endParaRPr lang="fr-FR" dirty="0"/>
          </a:p>
        </p:txBody>
      </p:sp>
    </p:spTree>
    <p:extLst>
      <p:ext uri="{BB962C8B-B14F-4D97-AF65-F5344CB8AC3E}">
        <p14:creationId xmlns:p14="http://schemas.microsoft.com/office/powerpoint/2010/main" val="237450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a:t>
            </a:fld>
            <a:endParaRPr lang="fr-FR"/>
          </a:p>
        </p:txBody>
      </p:sp>
    </p:spTree>
    <p:extLst>
      <p:ext uri="{BB962C8B-B14F-4D97-AF65-F5344CB8AC3E}">
        <p14:creationId xmlns:p14="http://schemas.microsoft.com/office/powerpoint/2010/main" val="3172186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a:t>La régression hiérarchique: </a:t>
            </a:r>
            <a:r>
              <a:rPr lang="fr-FR" sz="1200" kern="1200" dirty="0">
                <a:solidFill>
                  <a:schemeClr val="tx1"/>
                </a:solidFill>
                <a:effectLst/>
                <a:latin typeface="+mn-lt"/>
                <a:ea typeface="+mn-ea"/>
                <a:cs typeface="+mn-cs"/>
              </a:rPr>
              <a:t>Les résultats indiquent l’apport de chaque bloc en termes de pourcentage de variance expliquée (R²).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B050"/>
                </a:solidFill>
              </a:rPr>
              <a:t>La régression avec entrée forcée</a:t>
            </a:r>
            <a:r>
              <a:rPr lang="fr-FR" sz="1200" b="1" dirty="0"/>
              <a:t>: </a:t>
            </a:r>
            <a:r>
              <a:rPr lang="fr-FR" sz="1200" dirty="0"/>
              <a:t>Cette méthode doit être utilisée si l’on veut déterminer l’équation de la droite de régression avec toutes les variables indépendantes</a:t>
            </a:r>
            <a:endParaRPr lang="fr-FR" sz="1200" b="1" dirty="0"/>
          </a:p>
          <a:p>
            <a:endParaRPr lang="fr-CI" sz="1200" b="1" kern="1200" baseline="0" dirty="0">
              <a:solidFill>
                <a:schemeClr val="tx1"/>
              </a:solidFill>
              <a:effectLst/>
              <a:latin typeface="+mn-lt"/>
              <a:ea typeface="+mn-ea"/>
              <a:cs typeface="+mn-cs"/>
            </a:endParaRPr>
          </a:p>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10</a:t>
            </a:fld>
            <a:endParaRPr lang="fr-FR" dirty="0"/>
          </a:p>
        </p:txBody>
      </p:sp>
    </p:spTree>
    <p:extLst>
      <p:ext uri="{BB962C8B-B14F-4D97-AF65-F5344CB8AC3E}">
        <p14:creationId xmlns:p14="http://schemas.microsoft.com/office/powerpoint/2010/main" val="2783088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11</a:t>
            </a:fld>
            <a:endParaRPr lang="fr-FR" dirty="0"/>
          </a:p>
        </p:txBody>
      </p:sp>
    </p:spTree>
    <p:extLst>
      <p:ext uri="{BB962C8B-B14F-4D97-AF65-F5344CB8AC3E}">
        <p14:creationId xmlns:p14="http://schemas.microsoft.com/office/powerpoint/2010/main" val="3501408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12</a:t>
            </a:fld>
            <a:endParaRPr lang="fr-FR" dirty="0"/>
          </a:p>
        </p:txBody>
      </p:sp>
    </p:spTree>
    <p:extLst>
      <p:ext uri="{BB962C8B-B14F-4D97-AF65-F5344CB8AC3E}">
        <p14:creationId xmlns:p14="http://schemas.microsoft.com/office/powerpoint/2010/main" val="2249364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13</a:t>
            </a:fld>
            <a:endParaRPr lang="fr-FR" dirty="0"/>
          </a:p>
        </p:txBody>
      </p:sp>
    </p:spTree>
    <p:extLst>
      <p:ext uri="{BB962C8B-B14F-4D97-AF65-F5344CB8AC3E}">
        <p14:creationId xmlns:p14="http://schemas.microsoft.com/office/powerpoint/2010/main" val="869415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14</a:t>
            </a:fld>
            <a:endParaRPr lang="fr-FR" dirty="0"/>
          </a:p>
        </p:txBody>
      </p:sp>
    </p:spTree>
    <p:extLst>
      <p:ext uri="{BB962C8B-B14F-4D97-AF65-F5344CB8AC3E}">
        <p14:creationId xmlns:p14="http://schemas.microsoft.com/office/powerpoint/2010/main" val="3345114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15</a:t>
            </a:fld>
            <a:endParaRPr lang="fr-FR" dirty="0"/>
          </a:p>
        </p:txBody>
      </p:sp>
    </p:spTree>
    <p:extLst>
      <p:ext uri="{BB962C8B-B14F-4D97-AF65-F5344CB8AC3E}">
        <p14:creationId xmlns:p14="http://schemas.microsoft.com/office/powerpoint/2010/main" val="1359871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16</a:t>
            </a:fld>
            <a:endParaRPr lang="fr-FR" dirty="0"/>
          </a:p>
        </p:txBody>
      </p:sp>
    </p:spTree>
    <p:extLst>
      <p:ext uri="{BB962C8B-B14F-4D97-AF65-F5344CB8AC3E}">
        <p14:creationId xmlns:p14="http://schemas.microsoft.com/office/powerpoint/2010/main" val="1810458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17</a:t>
            </a:fld>
            <a:endParaRPr lang="fr-FR" dirty="0"/>
          </a:p>
        </p:txBody>
      </p:sp>
    </p:spTree>
    <p:extLst>
      <p:ext uri="{BB962C8B-B14F-4D97-AF65-F5344CB8AC3E}">
        <p14:creationId xmlns:p14="http://schemas.microsoft.com/office/powerpoint/2010/main" val="3073623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18</a:t>
            </a:fld>
            <a:endParaRPr lang="fr-FR" dirty="0"/>
          </a:p>
        </p:txBody>
      </p:sp>
    </p:spTree>
    <p:extLst>
      <p:ext uri="{BB962C8B-B14F-4D97-AF65-F5344CB8AC3E}">
        <p14:creationId xmlns:p14="http://schemas.microsoft.com/office/powerpoint/2010/main" val="4043789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19</a:t>
            </a:fld>
            <a:endParaRPr lang="fr-FR" dirty="0"/>
          </a:p>
        </p:txBody>
      </p:sp>
    </p:spTree>
    <p:extLst>
      <p:ext uri="{BB962C8B-B14F-4D97-AF65-F5344CB8AC3E}">
        <p14:creationId xmlns:p14="http://schemas.microsoft.com/office/powerpoint/2010/main" val="29573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a:t>
            </a:fld>
            <a:endParaRPr lang="fr-FR"/>
          </a:p>
        </p:txBody>
      </p:sp>
    </p:spTree>
    <p:extLst>
      <p:ext uri="{BB962C8B-B14F-4D97-AF65-F5344CB8AC3E}">
        <p14:creationId xmlns:p14="http://schemas.microsoft.com/office/powerpoint/2010/main" val="366454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20</a:t>
            </a:fld>
            <a:endParaRPr lang="fr-FR" dirty="0"/>
          </a:p>
        </p:txBody>
      </p:sp>
    </p:spTree>
    <p:extLst>
      <p:ext uri="{BB962C8B-B14F-4D97-AF65-F5344CB8AC3E}">
        <p14:creationId xmlns:p14="http://schemas.microsoft.com/office/powerpoint/2010/main" val="2070734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21</a:t>
            </a:fld>
            <a:endParaRPr lang="fr-FR"/>
          </a:p>
        </p:txBody>
      </p:sp>
    </p:spTree>
    <p:extLst>
      <p:ext uri="{BB962C8B-B14F-4D97-AF65-F5344CB8AC3E}">
        <p14:creationId xmlns:p14="http://schemas.microsoft.com/office/powerpoint/2010/main" val="1370045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22</a:t>
            </a:fld>
            <a:endParaRPr lang="fr-FR" dirty="0"/>
          </a:p>
        </p:txBody>
      </p:sp>
    </p:spTree>
    <p:extLst>
      <p:ext uri="{BB962C8B-B14F-4D97-AF65-F5344CB8AC3E}">
        <p14:creationId xmlns:p14="http://schemas.microsoft.com/office/powerpoint/2010/main" val="2697611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23</a:t>
            </a:fld>
            <a:endParaRPr lang="fr-FR" dirty="0"/>
          </a:p>
        </p:txBody>
      </p:sp>
    </p:spTree>
    <p:extLst>
      <p:ext uri="{BB962C8B-B14F-4D97-AF65-F5344CB8AC3E}">
        <p14:creationId xmlns:p14="http://schemas.microsoft.com/office/powerpoint/2010/main" val="3540927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24</a:t>
            </a:fld>
            <a:endParaRPr lang="fr-FR" dirty="0"/>
          </a:p>
        </p:txBody>
      </p:sp>
    </p:spTree>
    <p:extLst>
      <p:ext uri="{BB962C8B-B14F-4D97-AF65-F5344CB8AC3E}">
        <p14:creationId xmlns:p14="http://schemas.microsoft.com/office/powerpoint/2010/main" val="3466369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25</a:t>
            </a:fld>
            <a:endParaRPr lang="fr-FR" dirty="0"/>
          </a:p>
        </p:txBody>
      </p:sp>
    </p:spTree>
    <p:extLst>
      <p:ext uri="{BB962C8B-B14F-4D97-AF65-F5344CB8AC3E}">
        <p14:creationId xmlns:p14="http://schemas.microsoft.com/office/powerpoint/2010/main" val="2344327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26</a:t>
            </a:fld>
            <a:endParaRPr lang="fr-FR" dirty="0"/>
          </a:p>
        </p:txBody>
      </p:sp>
    </p:spTree>
    <p:extLst>
      <p:ext uri="{BB962C8B-B14F-4D97-AF65-F5344CB8AC3E}">
        <p14:creationId xmlns:p14="http://schemas.microsoft.com/office/powerpoint/2010/main" val="2012999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27</a:t>
            </a:fld>
            <a:endParaRPr lang="fr-FR" dirty="0"/>
          </a:p>
        </p:txBody>
      </p:sp>
    </p:spTree>
    <p:extLst>
      <p:ext uri="{BB962C8B-B14F-4D97-AF65-F5344CB8AC3E}">
        <p14:creationId xmlns:p14="http://schemas.microsoft.com/office/powerpoint/2010/main" val="503882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28</a:t>
            </a:fld>
            <a:endParaRPr lang="fr-FR" dirty="0"/>
          </a:p>
        </p:txBody>
      </p:sp>
    </p:spTree>
    <p:extLst>
      <p:ext uri="{BB962C8B-B14F-4D97-AF65-F5344CB8AC3E}">
        <p14:creationId xmlns:p14="http://schemas.microsoft.com/office/powerpoint/2010/main" val="1698070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29</a:t>
            </a:fld>
            <a:endParaRPr lang="fr-FR" dirty="0"/>
          </a:p>
        </p:txBody>
      </p:sp>
    </p:spTree>
    <p:extLst>
      <p:ext uri="{BB962C8B-B14F-4D97-AF65-F5344CB8AC3E}">
        <p14:creationId xmlns:p14="http://schemas.microsoft.com/office/powerpoint/2010/main" val="1948669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a:t>
            </a:fld>
            <a:endParaRPr lang="fr-FR"/>
          </a:p>
        </p:txBody>
      </p:sp>
    </p:spTree>
    <p:extLst>
      <p:ext uri="{BB962C8B-B14F-4D97-AF65-F5344CB8AC3E}">
        <p14:creationId xmlns:p14="http://schemas.microsoft.com/office/powerpoint/2010/main" val="1621384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30</a:t>
            </a:fld>
            <a:endParaRPr lang="fr-FR" dirty="0"/>
          </a:p>
        </p:txBody>
      </p:sp>
    </p:spTree>
    <p:extLst>
      <p:ext uri="{BB962C8B-B14F-4D97-AF65-F5344CB8AC3E}">
        <p14:creationId xmlns:p14="http://schemas.microsoft.com/office/powerpoint/2010/main" val="4094677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31</a:t>
            </a:fld>
            <a:endParaRPr lang="fr-FR" dirty="0"/>
          </a:p>
        </p:txBody>
      </p:sp>
    </p:spTree>
    <p:extLst>
      <p:ext uri="{BB962C8B-B14F-4D97-AF65-F5344CB8AC3E}">
        <p14:creationId xmlns:p14="http://schemas.microsoft.com/office/powerpoint/2010/main" val="2560187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32</a:t>
            </a:fld>
            <a:endParaRPr lang="fr-FR"/>
          </a:p>
        </p:txBody>
      </p:sp>
    </p:spTree>
    <p:extLst>
      <p:ext uri="{BB962C8B-B14F-4D97-AF65-F5344CB8AC3E}">
        <p14:creationId xmlns:p14="http://schemas.microsoft.com/office/powerpoint/2010/main" val="213785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a:t>
            </a:fld>
            <a:endParaRPr lang="fr-FR"/>
          </a:p>
        </p:txBody>
      </p:sp>
    </p:spTree>
    <p:extLst>
      <p:ext uri="{BB962C8B-B14F-4D97-AF65-F5344CB8AC3E}">
        <p14:creationId xmlns:p14="http://schemas.microsoft.com/office/powerpoint/2010/main" val="232074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effectLst/>
                <a:latin typeface="+mn-lt"/>
                <a:ea typeface="+mn-ea"/>
                <a:cs typeface="+mn-cs"/>
              </a:rPr>
              <a:t>On observe que chaque variable indépendante (X) est multipliée par son propre coefficient (b) qui sous sa forme standardisée correspond à sa contribution relative dans le modèle.</a:t>
            </a:r>
          </a:p>
          <a:p>
            <a:r>
              <a:rPr lang="fr-FR" sz="1200" b="1" kern="1200" dirty="0">
                <a:solidFill>
                  <a:schemeClr val="tx1"/>
                </a:solidFill>
                <a:effectLst/>
                <a:latin typeface="+mn-lt"/>
                <a:ea typeface="+mn-ea"/>
                <a:cs typeface="+mn-cs"/>
              </a:rPr>
              <a:t>La constante (b</a:t>
            </a:r>
            <a:r>
              <a:rPr lang="fr-FR" sz="1200" b="1" kern="1200" baseline="-25000" dirty="0">
                <a:solidFill>
                  <a:schemeClr val="tx1"/>
                </a:solidFill>
                <a:effectLst/>
                <a:latin typeface="+mn-lt"/>
                <a:ea typeface="+mn-ea"/>
                <a:cs typeface="+mn-cs"/>
              </a:rPr>
              <a:t>0</a:t>
            </a:r>
            <a:r>
              <a:rPr lang="fr-FR" sz="1200" b="1" kern="1200" dirty="0">
                <a:solidFill>
                  <a:schemeClr val="tx1"/>
                </a:solidFill>
                <a:effectLst/>
                <a:latin typeface="+mn-lt"/>
                <a:ea typeface="+mn-ea"/>
                <a:cs typeface="+mn-cs"/>
              </a:rPr>
              <a:t>) correspond à la valeur de la variable dépendante lorsque toutes les variables indépendantes égalent 0 ; on appelle aussi b</a:t>
            </a:r>
            <a:r>
              <a:rPr lang="fr-FR" sz="1200" b="1" kern="1200" baseline="-25000" dirty="0">
                <a:solidFill>
                  <a:schemeClr val="tx1"/>
                </a:solidFill>
                <a:effectLst/>
                <a:latin typeface="+mn-lt"/>
                <a:ea typeface="+mn-ea"/>
                <a:cs typeface="+mn-cs"/>
              </a:rPr>
              <a:t>0</a:t>
            </a:r>
            <a:r>
              <a:rPr lang="fr-FR" sz="1200" b="1" kern="1200" dirty="0">
                <a:solidFill>
                  <a:schemeClr val="tx1"/>
                </a:solidFill>
                <a:effectLst/>
                <a:latin typeface="+mn-lt"/>
                <a:ea typeface="+mn-ea"/>
                <a:cs typeface="+mn-cs"/>
              </a:rPr>
              <a:t> l’ordonnée à l’origine.</a:t>
            </a:r>
          </a:p>
          <a:p>
            <a:r>
              <a:rPr lang="fr-FR" sz="1200" b="1" kern="1200" dirty="0">
                <a:solidFill>
                  <a:srgbClr val="00B050"/>
                </a:solidFill>
                <a:effectLst/>
                <a:latin typeface="+mn-lt"/>
                <a:ea typeface="+mn-ea"/>
                <a:cs typeface="+mn-cs"/>
              </a:rPr>
              <a:t>Exemple : </a:t>
            </a:r>
            <a:r>
              <a:rPr lang="fr-FR" sz="1200" b="1" i="1" kern="1200" dirty="0">
                <a:solidFill>
                  <a:srgbClr val="00B050"/>
                </a:solidFill>
                <a:effectLst/>
                <a:latin typeface="+mn-lt"/>
                <a:ea typeface="+mn-ea"/>
                <a:cs typeface="+mn-cs"/>
              </a:rPr>
              <a:t>Revenu (Y) = b</a:t>
            </a:r>
            <a:r>
              <a:rPr lang="fr-FR" sz="1200" b="1" i="1" kern="1200" baseline="-25000" dirty="0">
                <a:solidFill>
                  <a:srgbClr val="00B050"/>
                </a:solidFill>
                <a:effectLst/>
                <a:latin typeface="+mn-lt"/>
                <a:ea typeface="+mn-ea"/>
                <a:cs typeface="+mn-cs"/>
              </a:rPr>
              <a:t>0 </a:t>
            </a:r>
            <a:r>
              <a:rPr lang="fr-FR" sz="1200" b="1" i="1" kern="1200" dirty="0">
                <a:solidFill>
                  <a:srgbClr val="00B050"/>
                </a:solidFill>
                <a:effectLst/>
                <a:latin typeface="+mn-lt"/>
                <a:ea typeface="+mn-ea"/>
                <a:cs typeface="+mn-cs"/>
              </a:rPr>
              <a:t>+ b</a:t>
            </a:r>
            <a:r>
              <a:rPr lang="fr-FR" sz="1200" b="1" i="1" kern="1200" baseline="-25000" dirty="0">
                <a:solidFill>
                  <a:srgbClr val="00B050"/>
                </a:solidFill>
                <a:effectLst/>
                <a:latin typeface="+mn-lt"/>
                <a:ea typeface="+mn-ea"/>
                <a:cs typeface="+mn-cs"/>
              </a:rPr>
              <a:t>1 </a:t>
            </a:r>
            <a:r>
              <a:rPr lang="fr-FR" sz="1200" b="1" i="1" kern="1200" dirty="0">
                <a:solidFill>
                  <a:srgbClr val="00B050"/>
                </a:solidFill>
                <a:effectLst/>
                <a:latin typeface="+mn-lt"/>
                <a:ea typeface="+mn-ea"/>
                <a:cs typeface="+mn-cs"/>
              </a:rPr>
              <a:t>(expérience en année) + b</a:t>
            </a:r>
            <a:r>
              <a:rPr lang="fr-FR" sz="1200" b="1" i="1" kern="1200" baseline="-25000" dirty="0">
                <a:solidFill>
                  <a:srgbClr val="00B050"/>
                </a:solidFill>
                <a:effectLst/>
                <a:latin typeface="+mn-lt"/>
                <a:ea typeface="+mn-ea"/>
                <a:cs typeface="+mn-cs"/>
              </a:rPr>
              <a:t>2</a:t>
            </a:r>
            <a:r>
              <a:rPr lang="fr-FR" sz="1200" b="1" i="1" kern="1200" dirty="0">
                <a:solidFill>
                  <a:srgbClr val="00B050"/>
                </a:solidFill>
                <a:effectLst/>
                <a:latin typeface="+mn-lt"/>
                <a:ea typeface="+mn-ea"/>
                <a:cs typeface="+mn-cs"/>
              </a:rPr>
              <a:t> (niveau scolaire en année)</a:t>
            </a:r>
            <a:endParaRPr lang="fr-FR" sz="1200" b="1" kern="1200" dirty="0">
              <a:solidFill>
                <a:srgbClr val="00B050"/>
              </a:solidFill>
              <a:effectLst/>
              <a:latin typeface="+mn-lt"/>
              <a:ea typeface="+mn-ea"/>
              <a:cs typeface="+mn-cs"/>
            </a:endParaRPr>
          </a:p>
          <a:p>
            <a:br>
              <a:rPr lang="fr-FR" sz="1200" b="1" i="1" kern="1200" dirty="0">
                <a:solidFill>
                  <a:schemeClr val="tx1"/>
                </a:solidFill>
                <a:effectLst/>
                <a:latin typeface="+mn-lt"/>
                <a:ea typeface="+mn-ea"/>
                <a:cs typeface="+mn-cs"/>
              </a:rPr>
            </a:b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5</a:t>
            </a:fld>
            <a:endParaRPr lang="fr-FR" dirty="0"/>
          </a:p>
        </p:txBody>
      </p:sp>
    </p:spTree>
    <p:extLst>
      <p:ext uri="{BB962C8B-B14F-4D97-AF65-F5344CB8AC3E}">
        <p14:creationId xmlns:p14="http://schemas.microsoft.com/office/powerpoint/2010/main" val="3523735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6</a:t>
            </a:fld>
            <a:endParaRPr lang="fr-FR" dirty="0"/>
          </a:p>
        </p:txBody>
      </p:sp>
    </p:spTree>
    <p:extLst>
      <p:ext uri="{BB962C8B-B14F-4D97-AF65-F5344CB8AC3E}">
        <p14:creationId xmlns:p14="http://schemas.microsoft.com/office/powerpoint/2010/main" val="7085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7</a:t>
            </a:fld>
            <a:endParaRPr lang="fr-FR" dirty="0"/>
          </a:p>
        </p:txBody>
      </p:sp>
    </p:spTree>
    <p:extLst>
      <p:ext uri="{BB962C8B-B14F-4D97-AF65-F5344CB8AC3E}">
        <p14:creationId xmlns:p14="http://schemas.microsoft.com/office/powerpoint/2010/main" val="40627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effectLst/>
                <a:latin typeface="+mn-lt"/>
                <a:ea typeface="+mn-ea"/>
                <a:cs typeface="+mn-cs"/>
              </a:rPr>
              <a:t>Indépendance des erreurs:</a:t>
            </a:r>
            <a:r>
              <a:rPr lang="fr-FR" sz="1200" kern="1200" dirty="0">
                <a:solidFill>
                  <a:schemeClr val="tx1"/>
                </a:solidFill>
                <a:effectLst/>
                <a:latin typeface="+mn-lt"/>
                <a:ea typeface="+mn-ea"/>
                <a:cs typeface="+mn-cs"/>
              </a:rPr>
              <a:t> . Cette condition peut être vérifiée avec la statistique de </a:t>
            </a:r>
            <a:r>
              <a:rPr lang="fr-FR" sz="1200" kern="1200" dirty="0" err="1">
                <a:solidFill>
                  <a:schemeClr val="tx1"/>
                </a:solidFill>
                <a:effectLst/>
                <a:latin typeface="+mn-lt"/>
                <a:ea typeface="+mn-ea"/>
                <a:cs typeface="+mn-cs"/>
              </a:rPr>
              <a:t>Durbin</a:t>
            </a:r>
            <a:r>
              <a:rPr lang="fr-FR" sz="1200" kern="1200" dirty="0">
                <a:solidFill>
                  <a:schemeClr val="tx1"/>
                </a:solidFill>
                <a:effectLst/>
                <a:latin typeface="+mn-lt"/>
                <a:ea typeface="+mn-ea"/>
                <a:cs typeface="+mn-cs"/>
              </a:rPr>
              <a:t>-Watson. La règle arbitraire est que la valeur de </a:t>
            </a:r>
            <a:r>
              <a:rPr lang="fr-FR" sz="1200" kern="1200" dirty="0" err="1">
                <a:solidFill>
                  <a:schemeClr val="tx1"/>
                </a:solidFill>
                <a:effectLst/>
                <a:latin typeface="+mn-lt"/>
                <a:ea typeface="+mn-ea"/>
                <a:cs typeface="+mn-cs"/>
              </a:rPr>
              <a:t>Durbin</a:t>
            </a:r>
            <a:r>
              <a:rPr lang="fr-FR" sz="1200" kern="1200" dirty="0">
                <a:solidFill>
                  <a:schemeClr val="tx1"/>
                </a:solidFill>
                <a:effectLst/>
                <a:latin typeface="+mn-lt"/>
                <a:ea typeface="+mn-ea"/>
                <a:cs typeface="+mn-cs"/>
              </a:rPr>
              <a:t>-Watson ne doit pas être plus petite que 1 ou plus grande que 3.</a:t>
            </a: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8</a:t>
            </a:fld>
            <a:endParaRPr lang="fr-FR" dirty="0"/>
          </a:p>
        </p:txBody>
      </p:sp>
    </p:spTree>
    <p:extLst>
      <p:ext uri="{BB962C8B-B14F-4D97-AF65-F5344CB8AC3E}">
        <p14:creationId xmlns:p14="http://schemas.microsoft.com/office/powerpoint/2010/main" val="3143299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9</a:t>
            </a:fld>
            <a:endParaRPr lang="fr-FR" dirty="0"/>
          </a:p>
        </p:txBody>
      </p:sp>
    </p:spTree>
    <p:extLst>
      <p:ext uri="{BB962C8B-B14F-4D97-AF65-F5344CB8AC3E}">
        <p14:creationId xmlns:p14="http://schemas.microsoft.com/office/powerpoint/2010/main" val="3286473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endParaRPr lang="fr-FR" dirty="0"/>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endParaRPr lang="fr-FR" dirty="0"/>
          </a:p>
        </p:txBody>
      </p:sp>
      <p:sp>
        <p:nvSpPr>
          <p:cNvPr id="6" name="Espace réservé du contenu 5"/>
          <p:cNvSpPr>
            <a:spLocks noGrp="1"/>
          </p:cNvSpPr>
          <p:nvPr>
            <p:ph sz="quarter" idx="10" hasCustomPrompt="1"/>
          </p:nvPr>
        </p:nvSpPr>
        <p:spPr>
          <a:xfrm>
            <a:off x="4572000" y="6022107"/>
            <a:ext cx="4320480" cy="503237"/>
          </a:xfrm>
        </p:spPr>
        <p:txBody>
          <a:bodyPr anchor="ctr" anchorCtr="0">
            <a:normAutofit/>
          </a:bodyPr>
          <a:lstStyle>
            <a:lvl1pPr>
              <a:defRPr sz="1800" b="1">
                <a:solidFill>
                  <a:schemeClr val="tx1"/>
                </a:solidFill>
              </a:defRPr>
            </a:lvl1pPr>
          </a:lstStyle>
          <a:p>
            <a:pPr lvl="0"/>
            <a:r>
              <a:rPr lang="fr-FR"/>
              <a:t>Date, Place</a:t>
            </a:r>
          </a:p>
        </p:txBody>
      </p:sp>
    </p:spTree>
    <p:extLst>
      <p:ext uri="{BB962C8B-B14F-4D97-AF65-F5344CB8AC3E}">
        <p14:creationId xmlns:p14="http://schemas.microsoft.com/office/powerpoint/2010/main" val="905762567"/>
      </p:ext>
    </p:extLst>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259783"/>
      </p:ext>
    </p:extLst>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800"/>
            </a:lvl1pPr>
          </a:lstStyle>
          <a:p>
            <a:pPr lvl="0"/>
            <a:r>
              <a:rPr lang="fr-FR"/>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pPr/>
              <a:t>‹N°›</a:t>
            </a:fld>
            <a:endParaRPr lang="fr-FR" dirty="0"/>
          </a:p>
        </p:txBody>
      </p:sp>
      <p:sp>
        <p:nvSpPr>
          <p:cNvPr id="14"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5"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052259783"/>
      </p:ext>
    </p:extLst>
  </p:cSld>
  <p:clrMapOvr>
    <a:masterClrMapping/>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June 8th, 2016</a:t>
            </a:r>
          </a:p>
        </p:txBody>
      </p:sp>
      <p:sp>
        <p:nvSpPr>
          <p:cNvPr id="9"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Presentation of the inception report, EC, Brussels</a:t>
            </a:r>
          </a:p>
        </p:txBody>
      </p:sp>
    </p:spTree>
    <p:extLst>
      <p:ext uri="{BB962C8B-B14F-4D97-AF65-F5344CB8AC3E}">
        <p14:creationId xmlns:p14="http://schemas.microsoft.com/office/powerpoint/2010/main" val="1052259783"/>
      </p:ext>
    </p:extLst>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a:xfrm>
            <a:off x="467544" y="2276872"/>
            <a:ext cx="3960440" cy="3888432"/>
          </a:xfrm>
        </p:spPr>
        <p:txBody>
          <a:bodyPr>
            <a:normAutofit/>
          </a:bodyPr>
          <a:lstStyle>
            <a:lvl1pPr>
              <a:defRPr sz="24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2400"/>
            </a:lvl1pPr>
          </a:lstStyle>
          <a:p>
            <a:pPr lvl="0"/>
            <a:r>
              <a:rPr lang="fr-FR"/>
              <a:t>Text</a:t>
            </a:r>
            <a:endParaRPr lang="fr-FR" dirty="0"/>
          </a:p>
        </p:txBody>
      </p:sp>
      <p:sp>
        <p:nvSpPr>
          <p:cNvPr id="9"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052259783"/>
      </p:ext>
    </p:extLst>
  </p:cSld>
  <p:clrMapOvr>
    <a:masterClrMapping/>
  </p:clrMapOvr>
  <p:transition>
    <p:strips dir="ru"/>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33664" y="3140968"/>
            <a:ext cx="4258816" cy="1296144"/>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44008" y="4437112"/>
            <a:ext cx="4248472" cy="936104"/>
          </a:xfrm>
          <a:prstGeom prst="rect">
            <a:avLst/>
          </a:prstGeom>
        </p:spPr>
        <p:txBody>
          <a:bodyPr vert="horz" lIns="91440" tIns="45720" rIns="91440" bIns="45720" rtlCol="0">
            <a:normAutofit/>
          </a:bodyPr>
          <a:lstStyle/>
          <a:p>
            <a:pPr lvl="0"/>
            <a:r>
              <a:rPr lang="fr-FR" dirty="0"/>
              <a:t>SOUS-TITRE DE LA PRESENTATION </a:t>
            </a:r>
          </a:p>
        </p:txBody>
      </p:sp>
    </p:spTree>
    <p:extLst>
      <p:ext uri="{BB962C8B-B14F-4D97-AF65-F5344CB8AC3E}">
        <p14:creationId xmlns:p14="http://schemas.microsoft.com/office/powerpoint/2010/main" val="1821813571"/>
      </p:ext>
    </p:extLst>
  </p:cSld>
  <p:clrMap bg1="lt1" tx1="dk1" bg2="lt2" tx2="dk2" accent1="accent1" accent2="accent2" accent3="accent3" accent4="accent4" accent5="accent5" accent6="accent6" hlink="hlink" folHlink="folHlink"/>
  <p:sldLayoutIdLst>
    <p:sldLayoutId id="2147483657" r:id="rId1"/>
  </p:sldLayoutIdLst>
  <p:transition>
    <p:strips dir="ru"/>
  </p:transition>
  <p:hf hdr="0"/>
  <p:txStyles>
    <p:titleStyle>
      <a:lvl1pPr algn="l" defTabSz="914400" rtl="0" eaLnBrk="1" latinLnBrk="0" hangingPunct="1">
        <a:spcBef>
          <a:spcPct val="0"/>
        </a:spcBef>
        <a:buNone/>
        <a:defRPr sz="3600" b="1" kern="1200" cap="none" baseline="0">
          <a:solidFill>
            <a:schemeClr val="accent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400" kern="1200" cap="none"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453336"/>
            <a:ext cx="1378496" cy="365125"/>
          </a:xfrm>
          <a:prstGeom prst="rect">
            <a:avLst/>
          </a:prstGeom>
        </p:spPr>
        <p:txBody>
          <a:bodyPr vert="horz" lIns="91440" tIns="45720" rIns="91440" bIns="45720" rtlCol="0" anchor="ctr"/>
          <a:lstStyle>
            <a:lvl1pPr algn="l">
              <a:defRPr sz="1200">
                <a:solidFill>
                  <a:schemeClr val="bg1"/>
                </a:solidFill>
              </a:defRPr>
            </a:lvl1pPr>
          </a:lstStyle>
          <a:p>
            <a:r>
              <a:rPr lang="fr-FR"/>
              <a:t>Date</a:t>
            </a:r>
            <a:endParaRPr lang="fr-FR" dirty="0"/>
          </a:p>
        </p:txBody>
      </p:sp>
      <p:sp>
        <p:nvSpPr>
          <p:cNvPr id="5" name="Espace réservé du pied de page 4"/>
          <p:cNvSpPr>
            <a:spLocks noGrp="1"/>
          </p:cNvSpPr>
          <p:nvPr>
            <p:ph type="ftr" sz="quarter" idx="3"/>
          </p:nvPr>
        </p:nvSpPr>
        <p:spPr>
          <a:xfrm>
            <a:off x="1835696" y="6453336"/>
            <a:ext cx="4392488" cy="365125"/>
          </a:xfrm>
          <a:prstGeom prst="rect">
            <a:avLst/>
          </a:prstGeom>
        </p:spPr>
        <p:txBody>
          <a:bodyPr vert="horz" lIns="91440" tIns="45720" rIns="91440" bIns="45720" rtlCol="0" anchor="ctr"/>
          <a:lstStyle>
            <a:lvl1pPr algn="ctr">
              <a:defRPr sz="1200">
                <a:solidFill>
                  <a:schemeClr val="bg1"/>
                </a:solidFill>
              </a:defRPr>
            </a:lvl1pPr>
          </a:lstStyle>
          <a:p>
            <a:r>
              <a:rPr lang="fr-FR"/>
              <a:t>Place</a:t>
            </a:r>
            <a:endParaRPr lang="fr-FR" dirty="0"/>
          </a:p>
        </p:txBody>
      </p:sp>
      <p:sp>
        <p:nvSpPr>
          <p:cNvPr id="6" name="Espace réservé du numéro de diapositive 5"/>
          <p:cNvSpPr>
            <a:spLocks noGrp="1"/>
          </p:cNvSpPr>
          <p:nvPr>
            <p:ph type="sldNum" sz="quarter" idx="4"/>
          </p:nvPr>
        </p:nvSpPr>
        <p:spPr>
          <a:xfrm>
            <a:off x="8388424" y="6453336"/>
            <a:ext cx="621432" cy="365125"/>
          </a:xfrm>
          <a:prstGeom prst="rect">
            <a:avLst/>
          </a:prstGeom>
        </p:spPr>
        <p:txBody>
          <a:bodyPr vert="horz" lIns="91440" tIns="45720" rIns="91440" bIns="45720" rtlCol="0" anchor="ctr"/>
          <a:lstStyle>
            <a:lvl1pPr algn="r">
              <a:defRPr sz="1200">
                <a:solidFill>
                  <a:schemeClr val="bg1"/>
                </a:solidFill>
              </a:defRPr>
            </a:lvl1pPr>
          </a:lstStyle>
          <a:p>
            <a:fld id="{02C702AE-1502-43AE-8DBA-2BCAD3408EF2}" type="slidenum">
              <a:rPr lang="fr-FR" smtClean="0"/>
              <a:pPr/>
              <a:t>‹N°›</a:t>
            </a:fld>
            <a:endParaRPr lang="fr-FR" dirty="0"/>
          </a:p>
        </p:txBody>
      </p:sp>
    </p:spTree>
    <p:extLst>
      <p:ext uri="{BB962C8B-B14F-4D97-AF65-F5344CB8AC3E}">
        <p14:creationId xmlns:p14="http://schemas.microsoft.com/office/powerpoint/2010/main" val="285489163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50" r:id="rId4"/>
  </p:sldLayoutIdLst>
  <p:transition>
    <p:strips dir="ru"/>
  </p:transition>
  <p:hf hdr="0"/>
  <p:txStyles>
    <p:titleStyle>
      <a:lvl1pPr algn="ctr" defTabSz="914400" rtl="0" eaLnBrk="1" latinLnBrk="0" hangingPunct="1">
        <a:spcBef>
          <a:spcPct val="0"/>
        </a:spcBef>
        <a:buNone/>
        <a:defRPr sz="3200" b="1" kern="1200" cap="none"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25718" y="2808817"/>
            <a:ext cx="4176464" cy="1945664"/>
          </a:xfrm>
        </p:spPr>
        <p:txBody>
          <a:bodyPr>
            <a:noAutofit/>
          </a:bodyPr>
          <a:lstStyle/>
          <a:p>
            <a:pPr algn="ctr"/>
            <a:r>
              <a:rPr lang="fr-CI" sz="3200" dirty="0">
                <a:solidFill>
                  <a:schemeClr val="bg1"/>
                </a:solidFill>
                <a:latin typeface="+mn-lt"/>
                <a:ea typeface="+mn-ea"/>
                <a:cs typeface="Arial" panose="020B0604020202020204" pitchFamily="34" charset="0"/>
              </a:rPr>
              <a:t>REGRESSION MULTIPLE- REGESSION LOGISTIQUE</a:t>
            </a:r>
            <a:endParaRPr lang="fr-FR" sz="3200" dirty="0">
              <a:solidFill>
                <a:schemeClr val="bg1"/>
              </a:solidFill>
              <a:latin typeface="+mn-lt"/>
              <a:ea typeface="+mn-ea"/>
              <a:cs typeface="Arial" panose="020B0604020202020204" pitchFamily="34" charset="0"/>
            </a:endParaRPr>
          </a:p>
        </p:txBody>
      </p:sp>
      <p:sp>
        <p:nvSpPr>
          <p:cNvPr id="5" name="Espace réservé du contenu 3"/>
          <p:cNvSpPr>
            <a:spLocks noGrp="1"/>
          </p:cNvSpPr>
          <p:nvPr>
            <p:ph idx="1"/>
          </p:nvPr>
        </p:nvSpPr>
        <p:spPr>
          <a:xfrm>
            <a:off x="5117706" y="5805264"/>
            <a:ext cx="3528392" cy="504056"/>
          </a:xfrm>
        </p:spPr>
        <p:txBody>
          <a:bodyPr>
            <a:normAutofit/>
          </a:bodyPr>
          <a:lstStyle/>
          <a:p>
            <a:pPr algn="ctr"/>
            <a:r>
              <a:rPr lang="fr-FR" sz="2000" i="1" dirty="0"/>
              <a:t>Août 2024</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698" y="800395"/>
            <a:ext cx="6170265" cy="540373"/>
          </a:xfrm>
        </p:spPr>
        <p:txBody>
          <a:bodyPr>
            <a:noAutofit/>
          </a:bodyPr>
          <a:lstStyle/>
          <a:p>
            <a:pPr marL="88900" defTabSz="363538">
              <a:spcBef>
                <a:spcPts val="300"/>
              </a:spcBef>
              <a:spcAft>
                <a:spcPts val="300"/>
              </a:spcAft>
            </a:pPr>
            <a:r>
              <a:rPr lang="fr-FR" sz="2000" i="1" dirty="0"/>
              <a:t>Conception d’un modèle de régression linéaire multiple</a:t>
            </a:r>
            <a:endParaRPr lang="fr-FR" sz="2000" dirty="0"/>
          </a:p>
        </p:txBody>
      </p:sp>
      <p:sp>
        <p:nvSpPr>
          <p:cNvPr id="3" name="Content Placeholder 2"/>
          <p:cNvSpPr>
            <a:spLocks noGrp="1"/>
          </p:cNvSpPr>
          <p:nvPr>
            <p:ph idx="1"/>
          </p:nvPr>
        </p:nvSpPr>
        <p:spPr>
          <a:xfrm>
            <a:off x="229163" y="1400213"/>
            <a:ext cx="8519370" cy="5051565"/>
          </a:xfrm>
        </p:spPr>
        <p:txBody>
          <a:bodyPr>
            <a:noAutofit/>
          </a:bodyPr>
          <a:lstStyle/>
          <a:p>
            <a:pPr marL="0" indent="0" algn="just">
              <a:buNone/>
            </a:pPr>
            <a:r>
              <a:rPr lang="fr-FR" sz="2000" b="1" dirty="0">
                <a:solidFill>
                  <a:srgbClr val="0070C0"/>
                </a:solidFill>
              </a:rPr>
              <a:t>Type de la méthode de régression </a:t>
            </a:r>
          </a:p>
          <a:p>
            <a:pPr algn="just">
              <a:buFont typeface="Wingdings" panose="05000000000000000000" pitchFamily="2" charset="2"/>
              <a:buChar char="ü"/>
            </a:pPr>
            <a:r>
              <a:rPr lang="fr-FR" sz="2000" b="1" dirty="0">
                <a:solidFill>
                  <a:srgbClr val="7030A0"/>
                </a:solidFill>
              </a:rPr>
              <a:t>La régression hiérarchique</a:t>
            </a:r>
            <a:r>
              <a:rPr lang="fr-FR" sz="2000" b="1" dirty="0"/>
              <a:t>: </a:t>
            </a:r>
            <a:r>
              <a:rPr lang="fr-FR" sz="2000" dirty="0"/>
              <a:t>permet au chercheur de déterminer l’ordre d’entrée des variables dans le modèle pour observer plus en détail comment se comporte le modèle</a:t>
            </a:r>
            <a:r>
              <a:rPr lang="fr-FR" sz="2000" b="1" dirty="0"/>
              <a:t>.</a:t>
            </a:r>
          </a:p>
          <a:p>
            <a:pPr algn="just">
              <a:buFont typeface="Wingdings" panose="05000000000000000000" pitchFamily="2" charset="2"/>
              <a:buChar char="ü"/>
            </a:pPr>
            <a:r>
              <a:rPr lang="fr-FR" sz="2000" b="1" dirty="0">
                <a:solidFill>
                  <a:srgbClr val="7030A0"/>
                </a:solidFill>
              </a:rPr>
              <a:t>La régression avec entrée forcée: </a:t>
            </a:r>
            <a:r>
              <a:rPr lang="fr-FR" sz="2000" dirty="0"/>
              <a:t>Toutes les variables indépendantes sont introduites simultanément et un test F évalue l’ensemble du modèle. </a:t>
            </a:r>
            <a:r>
              <a:rPr lang="fr-FR" sz="2000" b="1" dirty="0">
                <a:solidFill>
                  <a:srgbClr val="FF0000"/>
                </a:solidFill>
              </a:rPr>
              <a:t>Le choix des variables à inclure repose sur la théorie, cependant, le chercheur n’influence pas l’ordre d’entrée des variables.</a:t>
            </a:r>
          </a:p>
          <a:p>
            <a:pPr algn="just">
              <a:buFont typeface="Wingdings" panose="05000000000000000000" pitchFamily="2" charset="2"/>
              <a:buChar char="ü"/>
            </a:pPr>
            <a:r>
              <a:rPr lang="fr-FR" sz="2000" b="1" dirty="0">
                <a:solidFill>
                  <a:srgbClr val="7030A0"/>
                </a:solidFill>
              </a:rPr>
              <a:t>La régression avec entrée progressive: </a:t>
            </a:r>
            <a:r>
              <a:rPr lang="fr-FR" sz="2000" dirty="0"/>
              <a:t>la sélection des variables à inclure est basée sur un critère mathématique. Il existe 3 méthodes progressives </a:t>
            </a:r>
            <a:r>
              <a:rPr lang="fr-FR" sz="2000" b="1" dirty="0">
                <a:solidFill>
                  <a:srgbClr val="00B050"/>
                </a:solidFill>
              </a:rPr>
              <a:t>(Méthode ascendante/</a:t>
            </a:r>
            <a:r>
              <a:rPr lang="fr-FR" sz="2000" b="1" dirty="0" err="1">
                <a:solidFill>
                  <a:srgbClr val="00B050"/>
                </a:solidFill>
              </a:rPr>
              <a:t>forward</a:t>
            </a:r>
            <a:r>
              <a:rPr lang="fr-FR" sz="2000" b="1" dirty="0">
                <a:solidFill>
                  <a:srgbClr val="00B050"/>
                </a:solidFill>
              </a:rPr>
              <a:t>; Méthode pas-à-pas/</a:t>
            </a:r>
            <a:r>
              <a:rPr lang="fr-FR" sz="2000" b="1" dirty="0" err="1">
                <a:solidFill>
                  <a:srgbClr val="00B050"/>
                </a:solidFill>
              </a:rPr>
              <a:t>stepwise</a:t>
            </a:r>
            <a:r>
              <a:rPr lang="fr-FR" sz="2000" b="1" dirty="0">
                <a:solidFill>
                  <a:srgbClr val="00B050"/>
                </a:solidFill>
              </a:rPr>
              <a:t>; Méthode descendante/</a:t>
            </a:r>
            <a:r>
              <a:rPr lang="fr-FR" sz="2000" b="1" dirty="0" err="1">
                <a:solidFill>
                  <a:srgbClr val="00B050"/>
                </a:solidFill>
              </a:rPr>
              <a:t>backward</a:t>
            </a:r>
            <a:r>
              <a:rPr lang="fr-FR" sz="2000" b="1" dirty="0">
                <a:solidFill>
                  <a:srgbClr val="00B050"/>
                </a:solidFill>
              </a:rPr>
              <a:t>) </a:t>
            </a:r>
          </a:p>
          <a:p>
            <a:pPr algn="just">
              <a:buFont typeface="Wingdings" panose="05000000000000000000" pitchFamily="2" charset="2"/>
              <a:buChar char="ü"/>
            </a:pPr>
            <a:endParaRPr lang="fr-FR" sz="2000" dirty="0"/>
          </a:p>
          <a:p>
            <a:pPr algn="just">
              <a:buFont typeface="Wingdings" panose="05000000000000000000" pitchFamily="2" charset="2"/>
              <a:buChar char="ü"/>
            </a:pPr>
            <a:endParaRPr lang="fr-FR" sz="2000" b="1" dirty="0">
              <a:solidFill>
                <a:srgbClr val="00B050"/>
              </a:solidFill>
            </a:endParaRPr>
          </a:p>
          <a:p>
            <a:pPr marL="0" indent="0" algn="just">
              <a:buNone/>
            </a:pPr>
            <a:endParaRPr lang="fr-FR" sz="2000" b="1" dirty="0">
              <a:solidFill>
                <a:srgbClr val="0070C0"/>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10</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MULTIPLE</a:t>
            </a:r>
            <a:endParaRPr lang="fr-FR" sz="2400" b="1" dirty="0"/>
          </a:p>
        </p:txBody>
      </p:sp>
    </p:spTree>
    <p:extLst>
      <p:ext uri="{BB962C8B-B14F-4D97-AF65-F5344CB8AC3E}">
        <p14:creationId xmlns:p14="http://schemas.microsoft.com/office/powerpoint/2010/main" val="337267674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698" y="725517"/>
            <a:ext cx="6170265" cy="540373"/>
          </a:xfrm>
        </p:spPr>
        <p:txBody>
          <a:bodyPr>
            <a:noAutofit/>
          </a:bodyPr>
          <a:lstStyle/>
          <a:p>
            <a:pPr marL="88900" defTabSz="363538">
              <a:spcBef>
                <a:spcPts val="300"/>
              </a:spcBef>
              <a:spcAft>
                <a:spcPts val="300"/>
              </a:spcAft>
            </a:pPr>
            <a:r>
              <a:rPr lang="fr-FR" sz="2200" i="1" dirty="0"/>
              <a:t>Conception d’un modèle de régression linéaire multiple</a:t>
            </a:r>
            <a:endParaRPr lang="fr-FR" sz="2200" dirty="0"/>
          </a:p>
        </p:txBody>
      </p:sp>
      <p:sp>
        <p:nvSpPr>
          <p:cNvPr id="3" name="Content Placeholder 2"/>
          <p:cNvSpPr>
            <a:spLocks noGrp="1"/>
          </p:cNvSpPr>
          <p:nvPr>
            <p:ph idx="1"/>
          </p:nvPr>
        </p:nvSpPr>
        <p:spPr>
          <a:xfrm>
            <a:off x="179512" y="1556792"/>
            <a:ext cx="8352928" cy="4403493"/>
          </a:xfrm>
        </p:spPr>
        <p:txBody>
          <a:bodyPr>
            <a:noAutofit/>
          </a:bodyPr>
          <a:lstStyle/>
          <a:p>
            <a:pPr marL="0" indent="0" algn="just">
              <a:buNone/>
            </a:pPr>
            <a:r>
              <a:rPr lang="fr-FR" sz="2200" b="1" dirty="0">
                <a:solidFill>
                  <a:srgbClr val="0070C0"/>
                </a:solidFill>
              </a:rPr>
              <a:t>Type de méthode de régression </a:t>
            </a:r>
            <a:r>
              <a:rPr lang="fr-FR" sz="2000" i="1" dirty="0">
                <a:solidFill>
                  <a:srgbClr val="0070C0"/>
                </a:solidFill>
              </a:rPr>
              <a:t>(suite)</a:t>
            </a:r>
          </a:p>
          <a:p>
            <a:pPr algn="just">
              <a:buFont typeface="Wingdings" panose="05000000000000000000" pitchFamily="2" charset="2"/>
              <a:buChar char="ü"/>
            </a:pPr>
            <a:r>
              <a:rPr lang="fr-FR" sz="2200" b="1" dirty="0">
                <a:solidFill>
                  <a:srgbClr val="00B050"/>
                </a:solidFill>
              </a:rPr>
              <a:t>Méthode ascendante/</a:t>
            </a:r>
            <a:r>
              <a:rPr lang="fr-FR" sz="2200" b="1" dirty="0" err="1">
                <a:solidFill>
                  <a:srgbClr val="00B050"/>
                </a:solidFill>
              </a:rPr>
              <a:t>forward</a:t>
            </a:r>
            <a:r>
              <a:rPr lang="fr-FR" sz="2200" b="1" dirty="0">
                <a:solidFill>
                  <a:srgbClr val="00B050"/>
                </a:solidFill>
              </a:rPr>
              <a:t>: </a:t>
            </a:r>
            <a:r>
              <a:rPr lang="fr-FR" sz="2200" dirty="0"/>
              <a:t>le modèle initial ne contient que la constante (b</a:t>
            </a:r>
            <a:r>
              <a:rPr lang="fr-FR" sz="2200" baseline="-25000" dirty="0"/>
              <a:t>0</a:t>
            </a:r>
            <a:r>
              <a:rPr lang="fr-FR" sz="2200" dirty="0"/>
              <a:t>). Celui-ci servira de base de comparaison pour déterminer si l’ajout d’une variable contribue significativement à l’amélioration du modèle.</a:t>
            </a:r>
          </a:p>
          <a:p>
            <a:pPr lvl="1" algn="just"/>
            <a:r>
              <a:rPr lang="fr-FR" sz="2200" dirty="0">
                <a:solidFill>
                  <a:srgbClr val="00B050"/>
                </a:solidFill>
              </a:rPr>
              <a:t>Si l’ajout est significatif</a:t>
            </a:r>
            <a:r>
              <a:rPr lang="fr-FR" sz="2200" dirty="0"/>
              <a:t>, SPSS intègre une 2</a:t>
            </a:r>
            <a:r>
              <a:rPr lang="fr-FR" sz="2200" baseline="30000" dirty="0"/>
              <a:t>ième</a:t>
            </a:r>
            <a:r>
              <a:rPr lang="fr-FR" sz="2200" dirty="0"/>
              <a:t> variable. Cette dernière a la plus forte corrélation partielle avec la variable dépendante. Le logiciel évalue encore si l’ajout de cette variable est significatif. Si c’est le cas, il la retient et détermine s’il peut ajouter un 3</a:t>
            </a:r>
            <a:r>
              <a:rPr lang="fr-FR" sz="2200" baseline="30000" dirty="0"/>
              <a:t>ième</a:t>
            </a:r>
            <a:r>
              <a:rPr lang="fr-FR" sz="2200" dirty="0"/>
              <a:t> prédicteur.</a:t>
            </a:r>
          </a:p>
          <a:p>
            <a:pPr lvl="1" algn="just"/>
            <a:r>
              <a:rPr lang="fr-FR" sz="2200" dirty="0"/>
              <a:t>SPSS </a:t>
            </a:r>
            <a:r>
              <a:rPr lang="fr-FR" sz="2200" dirty="0">
                <a:solidFill>
                  <a:srgbClr val="00B050"/>
                </a:solidFill>
              </a:rPr>
              <a:t>cesse d’inclure </a:t>
            </a:r>
            <a:r>
              <a:rPr lang="fr-FR" sz="2200" dirty="0"/>
              <a:t>des nouvelles variables lorsque l’augmentation de la valeur de </a:t>
            </a:r>
            <a:r>
              <a:rPr lang="fr-FR" sz="2200" dirty="0">
                <a:solidFill>
                  <a:srgbClr val="00B050"/>
                </a:solidFill>
              </a:rPr>
              <a:t>R²</a:t>
            </a:r>
            <a:r>
              <a:rPr lang="fr-FR" sz="2200" dirty="0"/>
              <a:t> </a:t>
            </a:r>
            <a:r>
              <a:rPr lang="fr-FR" sz="2200" dirty="0">
                <a:solidFill>
                  <a:srgbClr val="00B050"/>
                </a:solidFill>
              </a:rPr>
              <a:t>n’est plus significative.</a:t>
            </a:r>
            <a:endParaRPr lang="fr-CI" sz="2200" b="1" dirty="0">
              <a:solidFill>
                <a:srgbClr val="00B050"/>
              </a:solidFill>
            </a:endParaRPr>
          </a:p>
          <a:p>
            <a:pPr algn="just">
              <a:buFont typeface="Wingdings" panose="05000000000000000000" pitchFamily="2" charset="2"/>
              <a:buChar char="ü"/>
            </a:pPr>
            <a:endParaRPr lang="fr-FR" sz="2200" b="1" dirty="0">
              <a:solidFill>
                <a:srgbClr val="7030A0"/>
              </a:solidFill>
            </a:endParaRPr>
          </a:p>
          <a:p>
            <a:pPr algn="just">
              <a:buFont typeface="Wingdings" panose="05000000000000000000" pitchFamily="2" charset="2"/>
              <a:buChar char="ü"/>
            </a:pPr>
            <a:endParaRPr lang="fr-FR" sz="2200" dirty="0"/>
          </a:p>
          <a:p>
            <a:pPr algn="just">
              <a:buFont typeface="Wingdings" panose="05000000000000000000" pitchFamily="2" charset="2"/>
              <a:buChar char="ü"/>
            </a:pPr>
            <a:endParaRPr lang="fr-FR" sz="2200" b="1" dirty="0">
              <a:solidFill>
                <a:srgbClr val="00B050"/>
              </a:solidFill>
            </a:endParaRPr>
          </a:p>
          <a:p>
            <a:pPr marL="0" indent="0" algn="just">
              <a:buNone/>
            </a:pPr>
            <a:endParaRPr lang="fr-FR" sz="2400" b="1" dirty="0">
              <a:solidFill>
                <a:srgbClr val="0070C0"/>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11</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MULTIPLE</a:t>
            </a:r>
            <a:endParaRPr lang="fr-FR" sz="2400" b="1" dirty="0"/>
          </a:p>
        </p:txBody>
      </p:sp>
    </p:spTree>
    <p:extLst>
      <p:ext uri="{BB962C8B-B14F-4D97-AF65-F5344CB8AC3E}">
        <p14:creationId xmlns:p14="http://schemas.microsoft.com/office/powerpoint/2010/main" val="2821316055"/>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698" y="872403"/>
            <a:ext cx="6170265" cy="540373"/>
          </a:xfrm>
        </p:spPr>
        <p:txBody>
          <a:bodyPr>
            <a:noAutofit/>
          </a:bodyPr>
          <a:lstStyle/>
          <a:p>
            <a:pPr marL="88900" defTabSz="363538">
              <a:spcBef>
                <a:spcPts val="300"/>
              </a:spcBef>
              <a:spcAft>
                <a:spcPts val="300"/>
              </a:spcAft>
            </a:pPr>
            <a:r>
              <a:rPr lang="fr-FR" sz="2200" i="1" dirty="0"/>
              <a:t>Conception d’un modèle de régression linéaire multiple</a:t>
            </a:r>
            <a:endParaRPr lang="fr-FR" sz="2200" dirty="0"/>
          </a:p>
        </p:txBody>
      </p:sp>
      <p:sp>
        <p:nvSpPr>
          <p:cNvPr id="3" name="Content Placeholder 2"/>
          <p:cNvSpPr>
            <a:spLocks noGrp="1"/>
          </p:cNvSpPr>
          <p:nvPr>
            <p:ph idx="1"/>
          </p:nvPr>
        </p:nvSpPr>
        <p:spPr>
          <a:xfrm>
            <a:off x="78434" y="1627488"/>
            <a:ext cx="8931422" cy="5185888"/>
          </a:xfrm>
        </p:spPr>
        <p:txBody>
          <a:bodyPr>
            <a:noAutofit/>
          </a:bodyPr>
          <a:lstStyle/>
          <a:p>
            <a:pPr marL="0" indent="0" algn="just">
              <a:buNone/>
            </a:pPr>
            <a:r>
              <a:rPr lang="fr-FR" sz="2000" b="1" dirty="0">
                <a:solidFill>
                  <a:srgbClr val="0070C0"/>
                </a:solidFill>
              </a:rPr>
              <a:t>Type de méthode de régression </a:t>
            </a:r>
            <a:r>
              <a:rPr lang="fr-FR" sz="1800" i="1" dirty="0">
                <a:solidFill>
                  <a:srgbClr val="0070C0"/>
                </a:solidFill>
              </a:rPr>
              <a:t>(suite)</a:t>
            </a:r>
          </a:p>
          <a:p>
            <a:pPr algn="just">
              <a:buFont typeface="Wingdings" panose="05000000000000000000" pitchFamily="2" charset="2"/>
              <a:buChar char="ü"/>
            </a:pPr>
            <a:r>
              <a:rPr lang="fr-FR" sz="2000" b="1" dirty="0">
                <a:solidFill>
                  <a:srgbClr val="00B050"/>
                </a:solidFill>
              </a:rPr>
              <a:t>Méthode pas-à-pas/</a:t>
            </a:r>
            <a:r>
              <a:rPr lang="fr-FR" sz="2000" b="1" dirty="0" err="1">
                <a:solidFill>
                  <a:srgbClr val="00B050"/>
                </a:solidFill>
              </a:rPr>
              <a:t>stepwise</a:t>
            </a:r>
            <a:r>
              <a:rPr lang="fr-FR" sz="2000" b="1" dirty="0"/>
              <a:t>: </a:t>
            </a:r>
            <a:r>
              <a:rPr lang="fr-FR" sz="2000" dirty="0"/>
              <a:t>ressemble beaucoup à la méthode ascendante. Toutefois, lorsque SPSS ajoute une variable au modèle, il évalue si elle apporte une contribution significative, mais également si celle qui contribuait le moins au modèle demeure significative. </a:t>
            </a:r>
            <a:r>
              <a:rPr lang="fr-FR" sz="2000" b="1" i="1" dirty="0">
                <a:solidFill>
                  <a:srgbClr val="FF0000"/>
                </a:solidFill>
              </a:rPr>
              <a:t>Si c’est le cas, il la retire ; de cette manière, il est possible d’éliminer les variables redondantes.</a:t>
            </a:r>
          </a:p>
          <a:p>
            <a:pPr algn="just">
              <a:buFont typeface="Wingdings" panose="05000000000000000000" pitchFamily="2" charset="2"/>
              <a:buChar char="ü"/>
            </a:pPr>
            <a:r>
              <a:rPr lang="fr-FR" sz="2000" b="1" dirty="0">
                <a:solidFill>
                  <a:srgbClr val="00B050"/>
                </a:solidFill>
              </a:rPr>
              <a:t>Méthode descendante/</a:t>
            </a:r>
            <a:r>
              <a:rPr lang="fr-FR" sz="2000" b="1" dirty="0" err="1">
                <a:solidFill>
                  <a:srgbClr val="00B050"/>
                </a:solidFill>
              </a:rPr>
              <a:t>backward</a:t>
            </a:r>
            <a:r>
              <a:rPr lang="fr-FR" sz="2000" b="1" dirty="0"/>
              <a:t>: </a:t>
            </a:r>
            <a:r>
              <a:rPr lang="fr-FR" sz="2000" dirty="0"/>
              <a:t>le modèle initial comprend toutes les variables. SPSS va retirer la variable ayant la plus faible contribution au modèle si la variation du R² n’est pas significative en l’éliminant. La procédure va être répétée jusqu’à ce que toutes les variables conservées contribuent significativement à l’amélioration du R². Si le retrait de la variable affaiblit significativement le modèle, elle est réintroduite ; on répète la procédure jusqu’à ce que l’on n’ait que les variables utiles.</a:t>
            </a:r>
          </a:p>
          <a:p>
            <a:pPr algn="just">
              <a:buFont typeface="Wingdings" panose="05000000000000000000" pitchFamily="2" charset="2"/>
              <a:buChar char="ü"/>
            </a:pPr>
            <a:endParaRPr lang="fr-FR" sz="2000" b="1" dirty="0">
              <a:solidFill>
                <a:srgbClr val="00B050"/>
              </a:solidFill>
            </a:endParaRPr>
          </a:p>
          <a:p>
            <a:pPr algn="just">
              <a:buFont typeface="Wingdings" panose="05000000000000000000" pitchFamily="2" charset="2"/>
              <a:buChar char="ü"/>
            </a:pPr>
            <a:endParaRPr lang="fr-FR" sz="2000" b="1" dirty="0">
              <a:solidFill>
                <a:srgbClr val="7030A0"/>
              </a:solidFill>
            </a:endParaRPr>
          </a:p>
          <a:p>
            <a:pPr algn="just">
              <a:buFont typeface="Wingdings" panose="05000000000000000000" pitchFamily="2" charset="2"/>
              <a:buChar char="ü"/>
            </a:pPr>
            <a:endParaRPr lang="fr-FR" sz="2000" dirty="0"/>
          </a:p>
          <a:p>
            <a:pPr algn="just">
              <a:buFont typeface="Wingdings" panose="05000000000000000000" pitchFamily="2" charset="2"/>
              <a:buChar char="ü"/>
            </a:pPr>
            <a:endParaRPr lang="fr-FR" sz="2000" b="1" dirty="0">
              <a:solidFill>
                <a:srgbClr val="00B050"/>
              </a:solidFill>
            </a:endParaRPr>
          </a:p>
          <a:p>
            <a:pPr marL="0" indent="0" algn="just">
              <a:buNone/>
            </a:pPr>
            <a:endParaRPr lang="fr-FR" sz="2000" b="1" dirty="0">
              <a:solidFill>
                <a:srgbClr val="0070C0"/>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12</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MULTIPLE</a:t>
            </a:r>
            <a:endParaRPr lang="fr-FR" sz="2400" b="1" dirty="0"/>
          </a:p>
        </p:txBody>
      </p:sp>
    </p:spTree>
    <p:extLst>
      <p:ext uri="{BB962C8B-B14F-4D97-AF65-F5344CB8AC3E}">
        <p14:creationId xmlns:p14="http://schemas.microsoft.com/office/powerpoint/2010/main" val="410406190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698" y="767774"/>
            <a:ext cx="6170265" cy="540373"/>
          </a:xfrm>
        </p:spPr>
        <p:txBody>
          <a:bodyPr>
            <a:noAutofit/>
          </a:bodyPr>
          <a:lstStyle/>
          <a:p>
            <a:pPr marL="88900" defTabSz="363538">
              <a:spcBef>
                <a:spcPts val="300"/>
              </a:spcBef>
              <a:spcAft>
                <a:spcPts val="300"/>
              </a:spcAft>
            </a:pPr>
            <a:r>
              <a:rPr lang="fr-FR" sz="2200" i="1" dirty="0"/>
              <a:t>Conception d’un modèle de régression linéaire multiple</a:t>
            </a:r>
            <a:endParaRPr lang="fr-FR" sz="2200" dirty="0"/>
          </a:p>
        </p:txBody>
      </p:sp>
      <p:sp>
        <p:nvSpPr>
          <p:cNvPr id="3" name="Content Placeholder 2"/>
          <p:cNvSpPr>
            <a:spLocks noGrp="1"/>
          </p:cNvSpPr>
          <p:nvPr>
            <p:ph idx="1"/>
          </p:nvPr>
        </p:nvSpPr>
        <p:spPr>
          <a:xfrm>
            <a:off x="179513" y="1628800"/>
            <a:ext cx="8640960" cy="4179335"/>
          </a:xfrm>
        </p:spPr>
        <p:txBody>
          <a:bodyPr>
            <a:noAutofit/>
          </a:bodyPr>
          <a:lstStyle/>
          <a:p>
            <a:pPr marL="0" indent="0" algn="just">
              <a:buNone/>
            </a:pPr>
            <a:r>
              <a:rPr lang="fr-FR" sz="2000" b="1" dirty="0">
                <a:solidFill>
                  <a:srgbClr val="0070C0"/>
                </a:solidFill>
              </a:rPr>
              <a:t>Type de méthode de régression à privilégier</a:t>
            </a:r>
          </a:p>
          <a:p>
            <a:pPr algn="just">
              <a:buFont typeface="Wingdings" panose="05000000000000000000" pitchFamily="2" charset="2"/>
              <a:buChar char="Ø"/>
            </a:pPr>
            <a:r>
              <a:rPr lang="fr-FR" sz="2000" dirty="0"/>
              <a:t>De manière générale, on suggère qu’un </a:t>
            </a:r>
            <a:r>
              <a:rPr lang="fr-FR" sz="2000" dirty="0">
                <a:solidFill>
                  <a:srgbClr val="00B050"/>
                </a:solidFill>
              </a:rPr>
              <a:t>modèle bien balisé </a:t>
            </a:r>
            <a:r>
              <a:rPr lang="fr-FR" sz="2000" dirty="0"/>
              <a:t>par la théorie devrait utiliser </a:t>
            </a:r>
            <a:r>
              <a:rPr lang="fr-FR" sz="2000" dirty="0">
                <a:solidFill>
                  <a:srgbClr val="00B050"/>
                </a:solidFill>
              </a:rPr>
              <a:t>une stratégie globale avec une </a:t>
            </a:r>
            <a:r>
              <a:rPr lang="fr-FR" sz="2000" b="1" i="1" dirty="0">
                <a:solidFill>
                  <a:srgbClr val="00B050"/>
                </a:solidFill>
              </a:rPr>
              <a:t>méthode d’entrée forcée, hiérarchisée ou non</a:t>
            </a:r>
            <a:r>
              <a:rPr lang="fr-FR" sz="2000" dirty="0"/>
              <a:t>.</a:t>
            </a:r>
          </a:p>
          <a:p>
            <a:pPr marL="0" indent="0" algn="just">
              <a:buNone/>
            </a:pPr>
            <a:endParaRPr lang="fr-FR" sz="2000" dirty="0"/>
          </a:p>
          <a:p>
            <a:pPr algn="just">
              <a:buFont typeface="Wingdings" panose="05000000000000000000" pitchFamily="2" charset="2"/>
              <a:buChar char="Ø"/>
            </a:pPr>
            <a:r>
              <a:rPr lang="fr-FR" sz="2000" dirty="0"/>
              <a:t>Parmi les 3 méthodes présentées, </a:t>
            </a:r>
            <a:r>
              <a:rPr lang="fr-FR" sz="2000" b="1" i="1" dirty="0"/>
              <a:t>on </a:t>
            </a:r>
            <a:r>
              <a:rPr lang="fr-FR" sz="2000" b="1" i="1" dirty="0">
                <a:solidFill>
                  <a:srgbClr val="00B050"/>
                </a:solidFill>
              </a:rPr>
              <a:t>privilégiera la méthode descendante</a:t>
            </a:r>
            <a:r>
              <a:rPr lang="fr-FR" sz="2000" dirty="0"/>
              <a:t>, car il y a </a:t>
            </a:r>
            <a:r>
              <a:rPr lang="fr-FR" sz="2000" dirty="0">
                <a:solidFill>
                  <a:srgbClr val="00B050"/>
                </a:solidFill>
              </a:rPr>
              <a:t>plus de risques</a:t>
            </a:r>
            <a:r>
              <a:rPr lang="fr-FR" sz="2000" dirty="0"/>
              <a:t> de commettre des </a:t>
            </a:r>
            <a:r>
              <a:rPr lang="fr-FR" sz="2000" dirty="0">
                <a:solidFill>
                  <a:srgbClr val="00B050"/>
                </a:solidFill>
              </a:rPr>
              <a:t>erreurs de type II avec la méthode ascendante.</a:t>
            </a:r>
          </a:p>
          <a:p>
            <a:pPr algn="just">
              <a:buFont typeface="Wingdings" panose="05000000000000000000" pitchFamily="2" charset="2"/>
              <a:buChar char="Ø"/>
            </a:pPr>
            <a:endParaRPr lang="fr-FR" sz="2000" dirty="0">
              <a:solidFill>
                <a:srgbClr val="00B050"/>
              </a:solidFill>
            </a:endParaRPr>
          </a:p>
          <a:p>
            <a:pPr algn="just">
              <a:buFont typeface="Wingdings" panose="05000000000000000000" pitchFamily="2" charset="2"/>
              <a:buChar char="Ø"/>
            </a:pPr>
            <a:r>
              <a:rPr lang="fr-FR" sz="2000" dirty="0">
                <a:solidFill>
                  <a:srgbClr val="00B050"/>
                </a:solidFill>
              </a:rPr>
              <a:t>La régression hiérarchisée est intéressante </a:t>
            </a:r>
            <a:r>
              <a:rPr lang="fr-FR" sz="2000" dirty="0"/>
              <a:t>lorsque le modèle comporte plusieurs variables qui peuvent être théoriquement regroupées ou lorsque certaines variables doivent être contrôlées statistiquement.</a:t>
            </a:r>
          </a:p>
          <a:p>
            <a:pPr algn="just">
              <a:buFont typeface="Wingdings" panose="05000000000000000000" pitchFamily="2" charset="2"/>
              <a:buChar char="ü"/>
            </a:pPr>
            <a:endParaRPr lang="fr-FR" sz="2000" b="1" dirty="0">
              <a:solidFill>
                <a:srgbClr val="00B050"/>
              </a:solidFill>
            </a:endParaRPr>
          </a:p>
          <a:p>
            <a:pPr marL="0" indent="0" algn="just">
              <a:buNone/>
            </a:pPr>
            <a:endParaRPr lang="fr-FR" sz="2000" b="1" dirty="0">
              <a:solidFill>
                <a:srgbClr val="0070C0"/>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13</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MULTIPLE</a:t>
            </a:r>
            <a:endParaRPr lang="fr-FR" sz="2400" b="1" dirty="0"/>
          </a:p>
        </p:txBody>
      </p:sp>
    </p:spTree>
    <p:extLst>
      <p:ext uri="{BB962C8B-B14F-4D97-AF65-F5344CB8AC3E}">
        <p14:creationId xmlns:p14="http://schemas.microsoft.com/office/powerpoint/2010/main" val="63598248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620688"/>
            <a:ext cx="6941775" cy="602247"/>
          </a:xfrm>
        </p:spPr>
        <p:txBody>
          <a:bodyPr>
            <a:noAutofit/>
          </a:bodyPr>
          <a:lstStyle/>
          <a:p>
            <a:pPr marL="88900" defTabSz="363538">
              <a:spcBef>
                <a:spcPts val="300"/>
              </a:spcBef>
              <a:spcAft>
                <a:spcPts val="300"/>
              </a:spcAft>
            </a:pPr>
            <a:r>
              <a:rPr lang="fr-CI" sz="2400" dirty="0"/>
              <a:t>Syntaxes SPSS et Interprétation des résultats</a:t>
            </a:r>
            <a:endParaRPr lang="fr-FR" sz="2400" dirty="0"/>
          </a:p>
        </p:txBody>
      </p:sp>
      <p:sp>
        <p:nvSpPr>
          <p:cNvPr id="3" name="Content Placeholder 2"/>
          <p:cNvSpPr>
            <a:spLocks noGrp="1"/>
          </p:cNvSpPr>
          <p:nvPr>
            <p:ph idx="1"/>
          </p:nvPr>
        </p:nvSpPr>
        <p:spPr>
          <a:xfrm>
            <a:off x="168368" y="1401496"/>
            <a:ext cx="8841488" cy="4922309"/>
          </a:xfrm>
        </p:spPr>
        <p:txBody>
          <a:bodyPr>
            <a:noAutofit/>
          </a:bodyPr>
          <a:lstStyle/>
          <a:p>
            <a:pPr marL="0" indent="0" algn="just">
              <a:buNone/>
            </a:pPr>
            <a:r>
              <a:rPr lang="fr-FR" sz="2200" b="1" i="1" dirty="0">
                <a:solidFill>
                  <a:srgbClr val="0070C0"/>
                </a:solidFill>
              </a:rPr>
              <a:t>Formalisation du processus</a:t>
            </a:r>
          </a:p>
          <a:p>
            <a:pPr marL="0" indent="0" algn="just">
              <a:buNone/>
            </a:pPr>
            <a:r>
              <a:rPr lang="fr-FR" sz="2200" b="1" i="1" u="sng" dirty="0"/>
              <a:t>Etape1</a:t>
            </a:r>
            <a:r>
              <a:rPr lang="fr-FR" sz="2200" b="1" i="1" dirty="0"/>
              <a:t>:</a:t>
            </a:r>
            <a:r>
              <a:rPr lang="fr-FR" sz="2200" dirty="0"/>
              <a:t> ouvrir votre matrice de données sous SPSS</a:t>
            </a:r>
          </a:p>
          <a:p>
            <a:pPr marL="0" indent="0" algn="just">
              <a:buNone/>
            </a:pPr>
            <a:r>
              <a:rPr lang="fr-FR" sz="2200" b="1" i="1" u="sng" dirty="0"/>
              <a:t>Etape2</a:t>
            </a:r>
            <a:r>
              <a:rPr lang="fr-FR" sz="2200" b="1" i="1" dirty="0"/>
              <a:t>:</a:t>
            </a:r>
            <a:r>
              <a:rPr lang="fr-FR" sz="2200" dirty="0"/>
              <a:t> cliquer sur </a:t>
            </a:r>
            <a:r>
              <a:rPr lang="fr-FR" sz="2200" b="1" dirty="0">
                <a:solidFill>
                  <a:srgbClr val="00B050"/>
                </a:solidFill>
              </a:rPr>
              <a:t>Analyse &gt; Régression &gt; Linéaire</a:t>
            </a:r>
            <a:r>
              <a:rPr lang="fr-FR" sz="2200" b="1" dirty="0"/>
              <a:t>.</a:t>
            </a:r>
          </a:p>
          <a:p>
            <a:pPr marL="0" indent="0" algn="just">
              <a:buNone/>
            </a:pPr>
            <a:r>
              <a:rPr lang="fr-FR" sz="2200" b="1" i="1" u="sng" dirty="0"/>
              <a:t>Etape3</a:t>
            </a:r>
            <a:r>
              <a:rPr lang="fr-FR" sz="2200" b="1" i="1" dirty="0"/>
              <a:t>:</a:t>
            </a:r>
            <a:r>
              <a:rPr lang="fr-FR" sz="2200" dirty="0"/>
              <a:t> insérer la variable dépendante et les variables indépendantes dans la boîtes appropriées.</a:t>
            </a:r>
          </a:p>
          <a:p>
            <a:pPr marL="0" indent="0" algn="just">
              <a:buNone/>
            </a:pPr>
            <a:endParaRPr lang="fr-FR" sz="22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14</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MULTIPLE</a:t>
            </a:r>
            <a:endParaRPr lang="fr-FR" sz="2400" b="1" dirty="0"/>
          </a:p>
        </p:txBody>
      </p:sp>
      <p:pic>
        <p:nvPicPr>
          <p:cNvPr id="6" name="Image 5">
            <a:extLst>
              <a:ext uri="{FF2B5EF4-FFF2-40B4-BE49-F238E27FC236}">
                <a16:creationId xmlns:a16="http://schemas.microsoft.com/office/drawing/2014/main" id="{8D6ADF61-3DC9-57E2-32F5-6A9D442610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3492690"/>
            <a:ext cx="4345321" cy="2672614"/>
          </a:xfrm>
          <a:prstGeom prst="rect">
            <a:avLst/>
          </a:prstGeom>
        </p:spPr>
      </p:pic>
      <p:pic>
        <p:nvPicPr>
          <p:cNvPr id="14" name="Image 13">
            <a:extLst>
              <a:ext uri="{FF2B5EF4-FFF2-40B4-BE49-F238E27FC236}">
                <a16:creationId xmlns:a16="http://schemas.microsoft.com/office/drawing/2014/main" id="{3A03A3B4-3866-41BF-9840-67933BBED84A}"/>
              </a:ext>
            </a:extLst>
          </p:cNvPr>
          <p:cNvPicPr>
            <a:picLocks noChangeAspect="1"/>
          </p:cNvPicPr>
          <p:nvPr/>
        </p:nvPicPr>
        <p:blipFill>
          <a:blip r:embed="rId6"/>
          <a:stretch>
            <a:fillRect/>
          </a:stretch>
        </p:blipFill>
        <p:spPr>
          <a:xfrm>
            <a:off x="4932040" y="3470847"/>
            <a:ext cx="3979076" cy="2811811"/>
          </a:xfrm>
          <a:prstGeom prst="rect">
            <a:avLst/>
          </a:prstGeom>
        </p:spPr>
      </p:pic>
      <p:sp>
        <p:nvSpPr>
          <p:cNvPr id="15" name="Flèche : droite 14">
            <a:extLst>
              <a:ext uri="{FF2B5EF4-FFF2-40B4-BE49-F238E27FC236}">
                <a16:creationId xmlns:a16="http://schemas.microsoft.com/office/drawing/2014/main" id="{34250F87-1DA9-D1EA-A02B-5D1FF27D77EF}"/>
              </a:ext>
            </a:extLst>
          </p:cNvPr>
          <p:cNvSpPr/>
          <p:nvPr/>
        </p:nvSpPr>
        <p:spPr>
          <a:xfrm>
            <a:off x="4513689" y="4725144"/>
            <a:ext cx="346343"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8753167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318" y="742204"/>
            <a:ext cx="6941775" cy="602247"/>
          </a:xfrm>
        </p:spPr>
        <p:txBody>
          <a:bodyPr>
            <a:noAutofit/>
          </a:bodyPr>
          <a:lstStyle/>
          <a:p>
            <a:pPr marL="88900" defTabSz="363538">
              <a:spcBef>
                <a:spcPts val="300"/>
              </a:spcBef>
              <a:spcAft>
                <a:spcPts val="300"/>
              </a:spcAft>
            </a:pPr>
            <a:r>
              <a:rPr lang="fr-CI" sz="2400" dirty="0"/>
              <a:t>Syntaxes SPSS et Interprétation des résultats</a:t>
            </a:r>
            <a:endParaRPr lang="fr-FR" sz="24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15</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MULTIPLE</a:t>
            </a:r>
            <a:endParaRPr lang="fr-FR" sz="2400" b="1" dirty="0"/>
          </a:p>
        </p:txBody>
      </p:sp>
      <p:pic>
        <p:nvPicPr>
          <p:cNvPr id="19" name="Image 18">
            <a:extLst>
              <a:ext uri="{FF2B5EF4-FFF2-40B4-BE49-F238E27FC236}">
                <a16:creationId xmlns:a16="http://schemas.microsoft.com/office/drawing/2014/main" id="{0FDB4ED9-4A21-1542-CD03-EED63F204458}"/>
              </a:ext>
            </a:extLst>
          </p:cNvPr>
          <p:cNvPicPr>
            <a:picLocks noChangeAspect="1"/>
          </p:cNvPicPr>
          <p:nvPr/>
        </p:nvPicPr>
        <p:blipFill>
          <a:blip r:embed="rId5"/>
          <a:stretch>
            <a:fillRect/>
          </a:stretch>
        </p:blipFill>
        <p:spPr>
          <a:xfrm>
            <a:off x="323528" y="2564904"/>
            <a:ext cx="2592288" cy="2160240"/>
          </a:xfrm>
          <a:prstGeom prst="rect">
            <a:avLst/>
          </a:prstGeom>
        </p:spPr>
      </p:pic>
      <p:pic>
        <p:nvPicPr>
          <p:cNvPr id="21" name="Image 20">
            <a:extLst>
              <a:ext uri="{FF2B5EF4-FFF2-40B4-BE49-F238E27FC236}">
                <a16:creationId xmlns:a16="http://schemas.microsoft.com/office/drawing/2014/main" id="{BEE5B3E6-0B95-ACCB-EFC6-26674F79D85B}"/>
              </a:ext>
            </a:extLst>
          </p:cNvPr>
          <p:cNvPicPr>
            <a:picLocks noChangeAspect="1"/>
          </p:cNvPicPr>
          <p:nvPr/>
        </p:nvPicPr>
        <p:blipFill>
          <a:blip r:embed="rId6"/>
          <a:stretch>
            <a:fillRect/>
          </a:stretch>
        </p:blipFill>
        <p:spPr>
          <a:xfrm>
            <a:off x="4283968" y="2071581"/>
            <a:ext cx="3084629" cy="3672408"/>
          </a:xfrm>
          <a:prstGeom prst="rect">
            <a:avLst/>
          </a:prstGeom>
        </p:spPr>
      </p:pic>
    </p:spTree>
    <p:extLst>
      <p:ext uri="{BB962C8B-B14F-4D97-AF65-F5344CB8AC3E}">
        <p14:creationId xmlns:p14="http://schemas.microsoft.com/office/powerpoint/2010/main" val="323884194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66513"/>
            <a:ext cx="6941775" cy="602247"/>
          </a:xfrm>
        </p:spPr>
        <p:txBody>
          <a:bodyPr>
            <a:noAutofit/>
          </a:bodyPr>
          <a:lstStyle/>
          <a:p>
            <a:pPr marL="88900" defTabSz="363538">
              <a:spcBef>
                <a:spcPts val="300"/>
              </a:spcBef>
              <a:spcAft>
                <a:spcPts val="300"/>
              </a:spcAft>
            </a:pPr>
            <a:r>
              <a:rPr lang="fr-FR" sz="2400" dirty="0"/>
              <a:t>1.Pertinence du modèle</a:t>
            </a:r>
          </a:p>
        </p:txBody>
      </p:sp>
      <p:sp>
        <p:nvSpPr>
          <p:cNvPr id="4" name="Slide Number Placeholder 3"/>
          <p:cNvSpPr>
            <a:spLocks noGrp="1"/>
          </p:cNvSpPr>
          <p:nvPr>
            <p:ph type="sldNum" sz="quarter" idx="12"/>
          </p:nvPr>
        </p:nvSpPr>
        <p:spPr/>
        <p:txBody>
          <a:bodyPr/>
          <a:lstStyle/>
          <a:p>
            <a:fld id="{02C702AE-1502-43AE-8DBA-2BCAD3408EF2}" type="slidenum">
              <a:rPr lang="fr-FR" smtClean="0"/>
              <a:pPr/>
              <a:t>16</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MULTIPLE</a:t>
            </a:r>
            <a:endParaRPr lang="fr-FR" sz="2400" b="1" dirty="0"/>
          </a:p>
        </p:txBody>
      </p:sp>
      <p:sp>
        <p:nvSpPr>
          <p:cNvPr id="5" name="ZoneTexte 4">
            <a:extLst>
              <a:ext uri="{FF2B5EF4-FFF2-40B4-BE49-F238E27FC236}">
                <a16:creationId xmlns:a16="http://schemas.microsoft.com/office/drawing/2014/main" id="{3BA0974B-D9B2-6BE4-EA10-B6D2786E481C}"/>
              </a:ext>
            </a:extLst>
          </p:cNvPr>
          <p:cNvSpPr txBox="1"/>
          <p:nvPr/>
        </p:nvSpPr>
        <p:spPr>
          <a:xfrm>
            <a:off x="323528" y="1484784"/>
            <a:ext cx="8640960" cy="1477328"/>
          </a:xfrm>
          <a:prstGeom prst="rect">
            <a:avLst/>
          </a:prstGeom>
          <a:noFill/>
        </p:spPr>
        <p:txBody>
          <a:bodyPr wrap="square">
            <a:spAutoFit/>
          </a:bodyPr>
          <a:lstStyle/>
          <a:p>
            <a:r>
              <a:rPr lang="fr-FR" dirty="0"/>
              <a:t>L'hypothèse nulle (H0) : il n'y a pas de relation entre la variable dépendante et la variable indépendante. </a:t>
            </a:r>
          </a:p>
          <a:p>
            <a:r>
              <a:rPr lang="fr-FR" dirty="0"/>
              <a:t>Il y a une relation statistiquement significative entre la variable dépendante et la variable indépendante implique que le modèle avec prédicteur permet de mieux prédire la variable y que ne le fait le modèle sans prédicteur (la moyenne de y)</a:t>
            </a:r>
          </a:p>
        </p:txBody>
      </p:sp>
      <p:pic>
        <p:nvPicPr>
          <p:cNvPr id="7" name="Image 6">
            <a:extLst>
              <a:ext uri="{FF2B5EF4-FFF2-40B4-BE49-F238E27FC236}">
                <a16:creationId xmlns:a16="http://schemas.microsoft.com/office/drawing/2014/main" id="{3F24EB38-EF38-C3C4-1021-D9249229B841}"/>
              </a:ext>
            </a:extLst>
          </p:cNvPr>
          <p:cNvPicPr>
            <a:picLocks noChangeAspect="1"/>
          </p:cNvPicPr>
          <p:nvPr/>
        </p:nvPicPr>
        <p:blipFill>
          <a:blip r:embed="rId5"/>
          <a:stretch>
            <a:fillRect/>
          </a:stretch>
        </p:blipFill>
        <p:spPr>
          <a:xfrm>
            <a:off x="1688255" y="3482516"/>
            <a:ext cx="5601185" cy="2034716"/>
          </a:xfrm>
          <a:prstGeom prst="rect">
            <a:avLst/>
          </a:prstGeom>
        </p:spPr>
      </p:pic>
    </p:spTree>
    <p:extLst>
      <p:ext uri="{BB962C8B-B14F-4D97-AF65-F5344CB8AC3E}">
        <p14:creationId xmlns:p14="http://schemas.microsoft.com/office/powerpoint/2010/main" val="173485972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692696"/>
            <a:ext cx="5789647" cy="602247"/>
          </a:xfrm>
        </p:spPr>
        <p:txBody>
          <a:bodyPr>
            <a:noAutofit/>
          </a:bodyPr>
          <a:lstStyle/>
          <a:p>
            <a:pPr marL="88900" defTabSz="363538">
              <a:spcBef>
                <a:spcPts val="300"/>
              </a:spcBef>
              <a:spcAft>
                <a:spcPts val="300"/>
              </a:spcAft>
            </a:pPr>
            <a:r>
              <a:rPr lang="fr-FR" sz="1800" dirty="0"/>
              <a:t>2. Évaluation de l'ajustement des données au modèle de régression</a:t>
            </a:r>
          </a:p>
        </p:txBody>
      </p:sp>
      <p:sp>
        <p:nvSpPr>
          <p:cNvPr id="4" name="Slide Number Placeholder 3"/>
          <p:cNvSpPr>
            <a:spLocks noGrp="1"/>
          </p:cNvSpPr>
          <p:nvPr>
            <p:ph type="sldNum" sz="quarter" idx="12"/>
          </p:nvPr>
        </p:nvSpPr>
        <p:spPr/>
        <p:txBody>
          <a:bodyPr/>
          <a:lstStyle/>
          <a:p>
            <a:fld id="{02C702AE-1502-43AE-8DBA-2BCAD3408EF2}" type="slidenum">
              <a:rPr lang="fr-FR" smtClean="0"/>
              <a:pPr/>
              <a:t>17</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MULTIPLE</a:t>
            </a:r>
            <a:endParaRPr lang="fr-FR" sz="2400" b="1" dirty="0"/>
          </a:p>
        </p:txBody>
      </p:sp>
      <p:sp>
        <p:nvSpPr>
          <p:cNvPr id="6" name="ZoneTexte 5">
            <a:extLst>
              <a:ext uri="{FF2B5EF4-FFF2-40B4-BE49-F238E27FC236}">
                <a16:creationId xmlns:a16="http://schemas.microsoft.com/office/drawing/2014/main" id="{4AB58E7B-6B95-F358-FDCF-89F4473DDB42}"/>
              </a:ext>
            </a:extLst>
          </p:cNvPr>
          <p:cNvSpPr txBox="1"/>
          <p:nvPr/>
        </p:nvSpPr>
        <p:spPr>
          <a:xfrm>
            <a:off x="251520" y="1402065"/>
            <a:ext cx="8758336" cy="2308324"/>
          </a:xfrm>
          <a:prstGeom prst="rect">
            <a:avLst/>
          </a:prstGeom>
          <a:noFill/>
        </p:spPr>
        <p:txBody>
          <a:bodyPr wrap="square">
            <a:spAutoFit/>
          </a:bodyPr>
          <a:lstStyle/>
          <a:p>
            <a:r>
              <a:rPr lang="fr-FR" dirty="0"/>
              <a:t>Lorsque le modèle apporte une amélioration significative, on doit rapporter dans quelle mesure les données sont ajustées à ce modèle. En quelque sorte, il est possible de quantifier dans quelle mesure le modèle représente bien la dispersion des points dans le graphique.</a:t>
            </a:r>
          </a:p>
          <a:p>
            <a:endParaRPr lang="fr-FR" dirty="0"/>
          </a:p>
          <a:p>
            <a:r>
              <a:rPr lang="fr-FR" dirty="0"/>
              <a:t>Le modèle est globalement significatif avec un R2 faible. Valeur acceptable entre 1 et 2. plus la valeur s’approche de 2 moins il y a de problème au niveau de l’indépendance des erreurs.</a:t>
            </a:r>
          </a:p>
        </p:txBody>
      </p:sp>
      <p:pic>
        <p:nvPicPr>
          <p:cNvPr id="15" name="Image 14">
            <a:extLst>
              <a:ext uri="{FF2B5EF4-FFF2-40B4-BE49-F238E27FC236}">
                <a16:creationId xmlns:a16="http://schemas.microsoft.com/office/drawing/2014/main" id="{EDFAAB9B-CDF6-114D-912B-7AFB0668689C}"/>
              </a:ext>
            </a:extLst>
          </p:cNvPr>
          <p:cNvPicPr>
            <a:picLocks noChangeAspect="1"/>
          </p:cNvPicPr>
          <p:nvPr/>
        </p:nvPicPr>
        <p:blipFill>
          <a:blip r:embed="rId5"/>
          <a:stretch>
            <a:fillRect/>
          </a:stretch>
        </p:blipFill>
        <p:spPr>
          <a:xfrm>
            <a:off x="99347" y="4149080"/>
            <a:ext cx="8779001" cy="1615580"/>
          </a:xfrm>
          <a:prstGeom prst="rect">
            <a:avLst/>
          </a:prstGeom>
        </p:spPr>
      </p:pic>
    </p:spTree>
    <p:extLst>
      <p:ext uri="{BB962C8B-B14F-4D97-AF65-F5344CB8AC3E}">
        <p14:creationId xmlns:p14="http://schemas.microsoft.com/office/powerpoint/2010/main" val="416370635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692696"/>
            <a:ext cx="5789647" cy="602247"/>
          </a:xfrm>
        </p:spPr>
        <p:txBody>
          <a:bodyPr>
            <a:noAutofit/>
          </a:bodyPr>
          <a:lstStyle/>
          <a:p>
            <a:pPr marL="88900" defTabSz="363538">
              <a:spcBef>
                <a:spcPts val="300"/>
              </a:spcBef>
              <a:spcAft>
                <a:spcPts val="300"/>
              </a:spcAft>
            </a:pPr>
            <a:r>
              <a:rPr lang="fr-FR" sz="1800" dirty="0"/>
              <a:t>3. Interprétation des coefficients du modèle</a:t>
            </a:r>
          </a:p>
        </p:txBody>
      </p:sp>
      <p:sp>
        <p:nvSpPr>
          <p:cNvPr id="4" name="Slide Number Placeholder 3"/>
          <p:cNvSpPr>
            <a:spLocks noGrp="1"/>
          </p:cNvSpPr>
          <p:nvPr>
            <p:ph type="sldNum" sz="quarter" idx="12"/>
          </p:nvPr>
        </p:nvSpPr>
        <p:spPr/>
        <p:txBody>
          <a:bodyPr/>
          <a:lstStyle/>
          <a:p>
            <a:fld id="{02C702AE-1502-43AE-8DBA-2BCAD3408EF2}" type="slidenum">
              <a:rPr lang="fr-FR" smtClean="0"/>
              <a:pPr/>
              <a:t>18</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MULTIPLE</a:t>
            </a:r>
            <a:endParaRPr lang="fr-FR" sz="2400" b="1" dirty="0"/>
          </a:p>
        </p:txBody>
      </p:sp>
      <p:pic>
        <p:nvPicPr>
          <p:cNvPr id="5" name="Image 4">
            <a:extLst>
              <a:ext uri="{FF2B5EF4-FFF2-40B4-BE49-F238E27FC236}">
                <a16:creationId xmlns:a16="http://schemas.microsoft.com/office/drawing/2014/main" id="{C3697598-2C1D-0696-33FF-250AF642D6A1}"/>
              </a:ext>
            </a:extLst>
          </p:cNvPr>
          <p:cNvPicPr>
            <a:picLocks noChangeAspect="1"/>
          </p:cNvPicPr>
          <p:nvPr/>
        </p:nvPicPr>
        <p:blipFill>
          <a:blip r:embed="rId5"/>
          <a:stretch>
            <a:fillRect/>
          </a:stretch>
        </p:blipFill>
        <p:spPr>
          <a:xfrm>
            <a:off x="0" y="2652039"/>
            <a:ext cx="9144000" cy="1929089"/>
          </a:xfrm>
          <a:prstGeom prst="rect">
            <a:avLst/>
          </a:prstGeom>
        </p:spPr>
      </p:pic>
      <p:sp>
        <p:nvSpPr>
          <p:cNvPr id="16" name="ZoneTexte 15">
            <a:extLst>
              <a:ext uri="{FF2B5EF4-FFF2-40B4-BE49-F238E27FC236}">
                <a16:creationId xmlns:a16="http://schemas.microsoft.com/office/drawing/2014/main" id="{EFDDA2FA-C186-5B2A-1397-C01D14CC33EF}"/>
              </a:ext>
            </a:extLst>
          </p:cNvPr>
          <p:cNvSpPr txBox="1"/>
          <p:nvPr/>
        </p:nvSpPr>
        <p:spPr>
          <a:xfrm>
            <a:off x="251520" y="1412776"/>
            <a:ext cx="8280920" cy="646331"/>
          </a:xfrm>
          <a:prstGeom prst="rect">
            <a:avLst/>
          </a:prstGeom>
          <a:noFill/>
        </p:spPr>
        <p:txBody>
          <a:bodyPr wrap="square" rtlCol="0">
            <a:spAutoFit/>
          </a:bodyPr>
          <a:lstStyle/>
          <a:p>
            <a:r>
              <a:rPr lang="fr-FR" dirty="0"/>
              <a:t>La taille, la malnutrition chronique et la malnutrition aigue globale influence significativement l’âge de l’enfant.</a:t>
            </a:r>
          </a:p>
        </p:txBody>
      </p:sp>
    </p:spTree>
    <p:extLst>
      <p:ext uri="{BB962C8B-B14F-4D97-AF65-F5344CB8AC3E}">
        <p14:creationId xmlns:p14="http://schemas.microsoft.com/office/powerpoint/2010/main" val="1204073125"/>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692696"/>
            <a:ext cx="5789647" cy="602247"/>
          </a:xfrm>
        </p:spPr>
        <p:txBody>
          <a:bodyPr>
            <a:noAutofit/>
          </a:bodyPr>
          <a:lstStyle/>
          <a:p>
            <a:pPr marL="88900" defTabSz="363538">
              <a:spcBef>
                <a:spcPts val="300"/>
              </a:spcBef>
              <a:spcAft>
                <a:spcPts val="300"/>
              </a:spcAft>
            </a:pPr>
            <a:r>
              <a:rPr lang="fr-FR" sz="1800" dirty="0"/>
              <a:t>Test de normalité des résidus</a:t>
            </a:r>
          </a:p>
        </p:txBody>
      </p:sp>
      <p:sp>
        <p:nvSpPr>
          <p:cNvPr id="4" name="Slide Number Placeholder 3"/>
          <p:cNvSpPr>
            <a:spLocks noGrp="1"/>
          </p:cNvSpPr>
          <p:nvPr>
            <p:ph type="sldNum" sz="quarter" idx="12"/>
          </p:nvPr>
        </p:nvSpPr>
        <p:spPr/>
        <p:txBody>
          <a:bodyPr/>
          <a:lstStyle/>
          <a:p>
            <a:fld id="{02C702AE-1502-43AE-8DBA-2BCAD3408EF2}" type="slidenum">
              <a:rPr lang="fr-FR" smtClean="0"/>
              <a:pPr/>
              <a:t>19</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MULTIPLE</a:t>
            </a:r>
            <a:endParaRPr lang="fr-FR" sz="2400" b="1" dirty="0"/>
          </a:p>
        </p:txBody>
      </p:sp>
      <p:pic>
        <p:nvPicPr>
          <p:cNvPr id="14" name="Image 13">
            <a:extLst>
              <a:ext uri="{FF2B5EF4-FFF2-40B4-BE49-F238E27FC236}">
                <a16:creationId xmlns:a16="http://schemas.microsoft.com/office/drawing/2014/main" id="{3E95618F-D4FE-0433-6ACD-6A268EF09C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155614"/>
            <a:ext cx="5076056" cy="3094729"/>
          </a:xfrm>
          <a:prstGeom prst="rect">
            <a:avLst/>
          </a:prstGeom>
        </p:spPr>
      </p:pic>
      <p:pic>
        <p:nvPicPr>
          <p:cNvPr id="15" name="Image 14">
            <a:extLst>
              <a:ext uri="{FF2B5EF4-FFF2-40B4-BE49-F238E27FC236}">
                <a16:creationId xmlns:a16="http://schemas.microsoft.com/office/drawing/2014/main" id="{750D4BD4-D5E9-528C-27A3-F712A2AC01B4}"/>
              </a:ext>
            </a:extLst>
          </p:cNvPr>
          <p:cNvPicPr>
            <a:picLocks noChangeAspect="1"/>
          </p:cNvPicPr>
          <p:nvPr/>
        </p:nvPicPr>
        <p:blipFill>
          <a:blip r:embed="rId6"/>
          <a:stretch>
            <a:fillRect/>
          </a:stretch>
        </p:blipFill>
        <p:spPr>
          <a:xfrm>
            <a:off x="5259323" y="2345150"/>
            <a:ext cx="3777173" cy="2501521"/>
          </a:xfrm>
          <a:prstGeom prst="rect">
            <a:avLst/>
          </a:prstGeom>
        </p:spPr>
      </p:pic>
    </p:spTree>
    <p:extLst>
      <p:ext uri="{BB962C8B-B14F-4D97-AF65-F5344CB8AC3E}">
        <p14:creationId xmlns:p14="http://schemas.microsoft.com/office/powerpoint/2010/main" val="178537098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2</a:t>
            </a:fld>
            <a:endParaRPr lang="fr-FR"/>
          </a:p>
        </p:txBody>
      </p:sp>
      <p:sp>
        <p:nvSpPr>
          <p:cNvPr id="5" name="ZoneTexte 4"/>
          <p:cNvSpPr txBox="1"/>
          <p:nvPr/>
        </p:nvSpPr>
        <p:spPr>
          <a:xfrm>
            <a:off x="2267744" y="56998"/>
            <a:ext cx="4686182" cy="523220"/>
          </a:xfrm>
          <a:prstGeom prst="rect">
            <a:avLst/>
          </a:prstGeom>
          <a:noFill/>
        </p:spPr>
        <p:txBody>
          <a:bodyPr wrap="square" rtlCol="0">
            <a:spAutoFit/>
          </a:bodyPr>
          <a:lstStyle/>
          <a:p>
            <a:r>
              <a:rPr lang="fr-FR" sz="2800" b="1" dirty="0"/>
              <a:t>PLAN DE LA PRESENTATION</a:t>
            </a: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85212" y="1034910"/>
            <a:ext cx="8651245" cy="4985980"/>
          </a:xfrm>
          <a:prstGeom prst="rect">
            <a:avLst/>
          </a:prstGeom>
          <a:noFill/>
        </p:spPr>
        <p:txBody>
          <a:bodyPr wrap="square" rtlCol="0">
            <a:spAutoFit/>
          </a:bodyPr>
          <a:lstStyle/>
          <a:p>
            <a:pPr marL="660400" indent="-571500" algn="just" defTabSz="363538">
              <a:lnSpc>
                <a:spcPct val="150000"/>
              </a:lnSpc>
              <a:spcBef>
                <a:spcPts val="300"/>
              </a:spcBef>
              <a:buFont typeface="+mj-lt"/>
              <a:buAutoNum type="romanUcPeriod"/>
            </a:pPr>
            <a:r>
              <a:rPr lang="fr-CI" sz="2800" b="1" dirty="0"/>
              <a:t>Régression Multiple</a:t>
            </a:r>
          </a:p>
          <a:p>
            <a:pPr marL="1060450" lvl="1" indent="-514350" algn="just" defTabSz="363538">
              <a:lnSpc>
                <a:spcPct val="150000"/>
              </a:lnSpc>
              <a:spcAft>
                <a:spcPts val="300"/>
              </a:spcAft>
              <a:buFont typeface="+mj-lt"/>
              <a:buAutoNum type="arabicPeriod"/>
            </a:pPr>
            <a:r>
              <a:rPr lang="fr-CI" sz="2800" b="1" dirty="0"/>
              <a:t>Définition de la Régression Multiple</a:t>
            </a:r>
          </a:p>
          <a:p>
            <a:pPr marL="1060450" lvl="1" indent="-514350" algn="just" defTabSz="363538">
              <a:spcAft>
                <a:spcPts val="300"/>
              </a:spcAft>
              <a:buFont typeface="+mj-lt"/>
              <a:buAutoNum type="arabicPeriod"/>
            </a:pPr>
            <a:r>
              <a:rPr lang="fr-FR" sz="2800" b="1" i="1" dirty="0"/>
              <a:t>Formulation des hypothèses de la régression linéaire multiple</a:t>
            </a:r>
          </a:p>
          <a:p>
            <a:pPr marL="1060450" lvl="1" indent="-514350" algn="just" defTabSz="363538">
              <a:spcAft>
                <a:spcPts val="300"/>
              </a:spcAft>
              <a:buFont typeface="+mj-lt"/>
              <a:buAutoNum type="arabicPeriod"/>
            </a:pPr>
            <a:r>
              <a:rPr lang="fr-FR" sz="2800" b="1" i="1" dirty="0"/>
              <a:t>Condition d’utilisation de la régression linéaire multiple</a:t>
            </a:r>
          </a:p>
          <a:p>
            <a:pPr marL="1060450" lvl="1" indent="-514350" algn="just" defTabSz="363538">
              <a:spcAft>
                <a:spcPts val="300"/>
              </a:spcAft>
              <a:buFont typeface="+mj-lt"/>
              <a:buAutoNum type="arabicPeriod"/>
            </a:pPr>
            <a:r>
              <a:rPr lang="fr-FR" sz="2800" b="1" i="1" dirty="0"/>
              <a:t>Conception d’un modèle de régression linéaire multiple</a:t>
            </a:r>
          </a:p>
          <a:p>
            <a:pPr marL="1060450" lvl="1" indent="-514350" algn="just" defTabSz="363538">
              <a:spcAft>
                <a:spcPts val="300"/>
              </a:spcAft>
              <a:buFont typeface="+mj-lt"/>
              <a:buAutoNum type="arabicPeriod"/>
            </a:pPr>
            <a:r>
              <a:rPr lang="fr-CI" sz="2800" b="1" dirty="0"/>
              <a:t>Syntaxes SPSS et Interprétation des résultats</a:t>
            </a:r>
          </a:p>
        </p:txBody>
      </p:sp>
    </p:spTree>
    <p:extLst>
      <p:ext uri="{BB962C8B-B14F-4D97-AF65-F5344CB8AC3E}">
        <p14:creationId xmlns:p14="http://schemas.microsoft.com/office/powerpoint/2010/main" val="185574045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100"/>
                                        <p:tgtEl>
                                          <p:spTgt spid="5"/>
                                        </p:tgtEl>
                                      </p:cBhvr>
                                    </p:animEffect>
                                  </p:childTnLst>
                                </p:cTn>
                              </p:par>
                            </p:childTnLst>
                          </p:cTn>
                        </p:par>
                        <p:par>
                          <p:cTn id="8" fill="hold">
                            <p:stCondLst>
                              <p:cond delay="11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600"/>
                            </p:stCondLst>
                            <p:childTnLst>
                              <p:par>
                                <p:cTn id="13" presetID="14" presetClass="entr" presetSubtype="10" fill="hold" grpId="0" nodeType="afterEffect">
                                  <p:stCondLst>
                                    <p:cond delay="40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594505"/>
            <a:ext cx="5789647" cy="602247"/>
          </a:xfrm>
        </p:spPr>
        <p:txBody>
          <a:bodyPr>
            <a:noAutofit/>
          </a:bodyPr>
          <a:lstStyle/>
          <a:p>
            <a:pPr marL="88900" defTabSz="363538">
              <a:spcBef>
                <a:spcPts val="300"/>
              </a:spcBef>
              <a:spcAft>
                <a:spcPts val="300"/>
              </a:spcAft>
            </a:pPr>
            <a:r>
              <a:rPr lang="fr-FR" sz="1800" dirty="0"/>
              <a:t>Test de normalité des résidus</a:t>
            </a:r>
          </a:p>
        </p:txBody>
      </p:sp>
      <p:sp>
        <p:nvSpPr>
          <p:cNvPr id="4" name="Slide Number Placeholder 3"/>
          <p:cNvSpPr>
            <a:spLocks noGrp="1"/>
          </p:cNvSpPr>
          <p:nvPr>
            <p:ph type="sldNum" sz="quarter" idx="12"/>
          </p:nvPr>
        </p:nvSpPr>
        <p:spPr/>
        <p:txBody>
          <a:bodyPr/>
          <a:lstStyle/>
          <a:p>
            <a:fld id="{02C702AE-1502-43AE-8DBA-2BCAD3408EF2}" type="slidenum">
              <a:rPr lang="fr-FR" smtClean="0"/>
              <a:pPr/>
              <a:t>20</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MULTIPLE</a:t>
            </a:r>
            <a:endParaRPr lang="fr-FR" sz="2400" b="1" dirty="0"/>
          </a:p>
        </p:txBody>
      </p:sp>
      <p:pic>
        <p:nvPicPr>
          <p:cNvPr id="6" name="Image 5">
            <a:extLst>
              <a:ext uri="{FF2B5EF4-FFF2-40B4-BE49-F238E27FC236}">
                <a16:creationId xmlns:a16="http://schemas.microsoft.com/office/drawing/2014/main" id="{4F50B03E-BC87-05BD-1589-688D604F3977}"/>
              </a:ext>
            </a:extLst>
          </p:cNvPr>
          <p:cNvPicPr>
            <a:picLocks noChangeAspect="1"/>
          </p:cNvPicPr>
          <p:nvPr/>
        </p:nvPicPr>
        <p:blipFill>
          <a:blip r:embed="rId5"/>
          <a:stretch>
            <a:fillRect/>
          </a:stretch>
        </p:blipFill>
        <p:spPr>
          <a:xfrm>
            <a:off x="1763688" y="1124744"/>
            <a:ext cx="5939952" cy="5288667"/>
          </a:xfrm>
          <a:prstGeom prst="rect">
            <a:avLst/>
          </a:prstGeom>
        </p:spPr>
      </p:pic>
    </p:spTree>
    <p:extLst>
      <p:ext uri="{BB962C8B-B14F-4D97-AF65-F5344CB8AC3E}">
        <p14:creationId xmlns:p14="http://schemas.microsoft.com/office/powerpoint/2010/main" val="7532567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21</a:t>
            </a:fld>
            <a:endParaRPr lang="fr-FR"/>
          </a:p>
        </p:txBody>
      </p:sp>
      <p:sp>
        <p:nvSpPr>
          <p:cNvPr id="5" name="ZoneTexte 4"/>
          <p:cNvSpPr txBox="1"/>
          <p:nvPr/>
        </p:nvSpPr>
        <p:spPr>
          <a:xfrm>
            <a:off x="2527058" y="129529"/>
            <a:ext cx="3923580" cy="461665"/>
          </a:xfrm>
          <a:prstGeom prst="rect">
            <a:avLst/>
          </a:prstGeom>
          <a:noFill/>
        </p:spPr>
        <p:txBody>
          <a:bodyPr wrap="square" rtlCol="0">
            <a:spAutoFit/>
          </a:bodyPr>
          <a:lstStyle/>
          <a:p>
            <a:pPr algn="ctr"/>
            <a:r>
              <a:rPr lang="fr-CI" sz="2400" b="1" dirty="0"/>
              <a:t>REGRESSION LOGISTIQUE</a:t>
            </a:r>
            <a:endParaRPr lang="fr-FR" sz="2400" b="1" dirty="0"/>
          </a:p>
        </p:txBody>
      </p:sp>
      <p:sp>
        <p:nvSpPr>
          <p:cNvPr id="6" name="ZoneTexte 5"/>
          <p:cNvSpPr txBox="1"/>
          <p:nvPr/>
        </p:nvSpPr>
        <p:spPr>
          <a:xfrm>
            <a:off x="629133" y="2636912"/>
            <a:ext cx="7920880" cy="830997"/>
          </a:xfrm>
          <a:prstGeom prst="rect">
            <a:avLst/>
          </a:prstGeom>
          <a:noFill/>
        </p:spPr>
        <p:txBody>
          <a:bodyPr wrap="square" rtlCol="0">
            <a:spAutoFit/>
          </a:bodyPr>
          <a:lstStyle/>
          <a:p>
            <a:pPr marL="1117600" indent="-1028700" algn="ctr" defTabSz="363538">
              <a:spcAft>
                <a:spcPts val="200"/>
              </a:spcAft>
              <a:buFont typeface="+mj-lt"/>
              <a:buAutoNum type="romanUcPeriod" startAt="2"/>
            </a:pPr>
            <a:r>
              <a:rPr lang="fr-FR" sz="4800" b="1" dirty="0">
                <a:solidFill>
                  <a:srgbClr val="0070C0"/>
                </a:solidFill>
              </a:rPr>
              <a:t>Régression Logistique</a:t>
            </a: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282252178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100"/>
                                        <p:tgtEl>
                                          <p:spTgt spid="5"/>
                                        </p:tgtEl>
                                      </p:cBhvr>
                                    </p:animEffect>
                                  </p:childTnLst>
                                </p:cTn>
                              </p:par>
                            </p:childTnLst>
                          </p:cTn>
                        </p:par>
                        <p:par>
                          <p:cTn id="8" fill="hold">
                            <p:stCondLst>
                              <p:cond delay="11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600"/>
                            </p:stCondLst>
                            <p:childTnLst>
                              <p:par>
                                <p:cTn id="13" presetID="14" presetClass="entr" presetSubtype="10" fill="hold" grpId="0" nodeType="afterEffect">
                                  <p:stCondLst>
                                    <p:cond delay="40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719167"/>
            <a:ext cx="6980036" cy="318954"/>
          </a:xfrm>
        </p:spPr>
        <p:txBody>
          <a:bodyPr>
            <a:noAutofit/>
          </a:bodyPr>
          <a:lstStyle/>
          <a:p>
            <a:pPr marL="88900" defTabSz="363538">
              <a:spcBef>
                <a:spcPts val="300"/>
              </a:spcBef>
              <a:spcAft>
                <a:spcPts val="300"/>
              </a:spcAft>
            </a:pPr>
            <a:r>
              <a:rPr lang="fr-FR" sz="2800" dirty="0"/>
              <a:t>1.Définition</a:t>
            </a:r>
            <a:r>
              <a:rPr lang="fr-CI" sz="2800" dirty="0"/>
              <a:t> de la Régression Logistique</a:t>
            </a:r>
            <a:endParaRPr lang="fr-FR" sz="2800" dirty="0"/>
          </a:p>
        </p:txBody>
      </p:sp>
      <p:sp>
        <p:nvSpPr>
          <p:cNvPr id="3" name="Content Placeholder 2"/>
          <p:cNvSpPr>
            <a:spLocks noGrp="1"/>
          </p:cNvSpPr>
          <p:nvPr>
            <p:ph idx="1"/>
          </p:nvPr>
        </p:nvSpPr>
        <p:spPr>
          <a:xfrm>
            <a:off x="98024" y="1220720"/>
            <a:ext cx="8902352" cy="5376632"/>
          </a:xfrm>
        </p:spPr>
        <p:txBody>
          <a:bodyPr>
            <a:noAutofit/>
          </a:bodyPr>
          <a:lstStyle/>
          <a:p>
            <a:pPr algn="just">
              <a:buFont typeface="Wingdings" panose="05000000000000000000" pitchFamily="2" charset="2"/>
              <a:buChar char="v"/>
            </a:pPr>
            <a:r>
              <a:rPr lang="fr-FR" sz="2000" dirty="0"/>
              <a:t>La régression logistique est une méthode d’analyse statistique qui consiste à prédire une valeur de données d’après les observations réelles d’un jeu de données.</a:t>
            </a:r>
          </a:p>
          <a:p>
            <a:pPr algn="just">
              <a:buFont typeface="Wingdings" panose="05000000000000000000" pitchFamily="2" charset="2"/>
              <a:buChar char="v"/>
            </a:pPr>
            <a:r>
              <a:rPr lang="fr-FR" sz="2000" dirty="0"/>
              <a:t>Un modèle de régression logistique prédit une variable de données dépendante en analysant la </a:t>
            </a:r>
            <a:r>
              <a:rPr lang="fr-FR" sz="2000" dirty="0">
                <a:solidFill>
                  <a:srgbClr val="00B050"/>
                </a:solidFill>
              </a:rPr>
              <a:t>relation</a:t>
            </a:r>
            <a:r>
              <a:rPr lang="fr-FR" sz="2000" dirty="0"/>
              <a:t> </a:t>
            </a:r>
            <a:r>
              <a:rPr lang="fr-FR" sz="2000" dirty="0">
                <a:solidFill>
                  <a:srgbClr val="00B050"/>
                </a:solidFill>
              </a:rPr>
              <a:t>entre une ou plusieurs variables indépendantes</a:t>
            </a:r>
            <a:r>
              <a:rPr lang="fr-FR" sz="2000" dirty="0"/>
              <a:t>.</a:t>
            </a:r>
          </a:p>
          <a:p>
            <a:pPr algn="just">
              <a:buFont typeface="Wingdings" panose="05000000000000000000" pitchFamily="2" charset="2"/>
              <a:buChar char="v"/>
            </a:pPr>
            <a:r>
              <a:rPr lang="fr-FR" sz="2000" dirty="0"/>
              <a:t>La fonction dite </a:t>
            </a:r>
            <a:r>
              <a:rPr lang="fr-FR" sz="2000" dirty="0">
                <a:solidFill>
                  <a:srgbClr val="00B050"/>
                </a:solidFill>
              </a:rPr>
              <a:t>«logistique»</a:t>
            </a:r>
            <a:r>
              <a:rPr lang="fr-FR" sz="2000" dirty="0"/>
              <a:t> est d’usage courant en raison de ses caractéristiques et parce qu’elle se plie relativement bien à l’estimation de ses paramètres.</a:t>
            </a:r>
          </a:p>
          <a:p>
            <a:pPr marL="0" indent="0" algn="just">
              <a:buNone/>
            </a:pPr>
            <a:r>
              <a:rPr lang="fr-FR" sz="2000" dirty="0"/>
              <a:t>Trois cas seront pris en considération :</a:t>
            </a:r>
          </a:p>
          <a:p>
            <a:pPr lvl="0" algn="just">
              <a:spcBef>
                <a:spcPts val="0"/>
              </a:spcBef>
              <a:buFont typeface="Wingdings" panose="05000000000000000000" pitchFamily="2" charset="2"/>
              <a:buChar char="ü"/>
            </a:pPr>
            <a:r>
              <a:rPr lang="fr-FR" sz="2000" dirty="0">
                <a:solidFill>
                  <a:srgbClr val="00B050"/>
                </a:solidFill>
              </a:rPr>
              <a:t>La variable dépendante qualitative comporte deux catégories exhaustives et exclusives;</a:t>
            </a:r>
          </a:p>
          <a:p>
            <a:pPr lvl="0" algn="just">
              <a:spcBef>
                <a:spcPts val="0"/>
              </a:spcBef>
              <a:buFont typeface="Wingdings" panose="05000000000000000000" pitchFamily="2" charset="2"/>
              <a:buChar char="ü"/>
            </a:pPr>
            <a:r>
              <a:rPr lang="fr-FR" sz="2000" dirty="0">
                <a:solidFill>
                  <a:srgbClr val="00B050"/>
                </a:solidFill>
              </a:rPr>
              <a:t>La variable dépendante qualitative nominale comporte plus de deux catégories;</a:t>
            </a:r>
          </a:p>
          <a:p>
            <a:pPr lvl="0" algn="just">
              <a:spcBef>
                <a:spcPts val="0"/>
              </a:spcBef>
              <a:buFont typeface="Wingdings" panose="05000000000000000000" pitchFamily="2" charset="2"/>
              <a:buChar char="ü"/>
            </a:pPr>
            <a:r>
              <a:rPr lang="fr-FR" sz="2000" dirty="0">
                <a:solidFill>
                  <a:srgbClr val="00B050"/>
                </a:solidFill>
              </a:rPr>
              <a:t>La variable qualitative dépendante est ordinale.</a:t>
            </a:r>
          </a:p>
          <a:p>
            <a:pPr algn="just">
              <a:buFont typeface="Wingdings" panose="05000000000000000000" pitchFamily="2" charset="2"/>
              <a:buChar char="v"/>
            </a:pPr>
            <a:endParaRPr lang="fr-FR" sz="20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22</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LOGISTIQUE</a:t>
            </a:r>
            <a:endParaRPr lang="fr-FR" sz="2400" b="1" dirty="0"/>
          </a:p>
        </p:txBody>
      </p:sp>
    </p:spTree>
    <p:extLst>
      <p:ext uri="{BB962C8B-B14F-4D97-AF65-F5344CB8AC3E}">
        <p14:creationId xmlns:p14="http://schemas.microsoft.com/office/powerpoint/2010/main" val="294622665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764704"/>
            <a:ext cx="6980036" cy="318954"/>
          </a:xfrm>
        </p:spPr>
        <p:txBody>
          <a:bodyPr>
            <a:noAutofit/>
          </a:bodyPr>
          <a:lstStyle/>
          <a:p>
            <a:pPr marL="88900" defTabSz="363538">
              <a:spcBef>
                <a:spcPts val="300"/>
              </a:spcBef>
              <a:spcAft>
                <a:spcPts val="300"/>
              </a:spcAft>
            </a:pPr>
            <a:r>
              <a:rPr lang="fr-FR" sz="2400" dirty="0"/>
              <a:t>1.</a:t>
            </a:r>
            <a:r>
              <a:rPr lang="fr-CI" sz="2400" dirty="0"/>
              <a:t>Régression Logistique Binaire</a:t>
            </a:r>
            <a:endParaRPr lang="fr-FR" sz="2400" dirty="0"/>
          </a:p>
        </p:txBody>
      </p:sp>
      <p:sp>
        <p:nvSpPr>
          <p:cNvPr id="3" name="Content Placeholder 2"/>
          <p:cNvSpPr>
            <a:spLocks noGrp="1"/>
          </p:cNvSpPr>
          <p:nvPr>
            <p:ph idx="1"/>
          </p:nvPr>
        </p:nvSpPr>
        <p:spPr>
          <a:xfrm>
            <a:off x="179512" y="1166094"/>
            <a:ext cx="8636220" cy="5376632"/>
          </a:xfrm>
        </p:spPr>
        <p:txBody>
          <a:bodyPr>
            <a:noAutofit/>
          </a:bodyPr>
          <a:lstStyle/>
          <a:p>
            <a:pPr algn="just">
              <a:buFont typeface="Wingdings" panose="05000000000000000000" pitchFamily="2" charset="2"/>
              <a:buChar char="v"/>
            </a:pPr>
            <a:r>
              <a:rPr lang="fr-FR" sz="2200" dirty="0"/>
              <a:t>La régression logistique propose de </a:t>
            </a:r>
            <a:r>
              <a:rPr lang="fr-FR" sz="2200" dirty="0">
                <a:solidFill>
                  <a:srgbClr val="00B050"/>
                </a:solidFill>
              </a:rPr>
              <a:t>tester un modèle de régression dont la variable dépendante est dichotomique (codée 0-1) et dont les variables indépendantes peuvent être continues ou catégorielles</a:t>
            </a:r>
            <a:r>
              <a:rPr lang="fr-FR" sz="2200" dirty="0"/>
              <a:t>.</a:t>
            </a:r>
          </a:p>
          <a:p>
            <a:pPr algn="just">
              <a:buFont typeface="Wingdings" panose="05000000000000000000" pitchFamily="2" charset="2"/>
              <a:buChar char="v"/>
            </a:pPr>
            <a:r>
              <a:rPr lang="fr-FR" sz="2200" dirty="0"/>
              <a:t>Le modèle de régression logistique ressemble à celui de la régression linéaire, mais on y </a:t>
            </a:r>
            <a:r>
              <a:rPr lang="fr-FR" sz="2200" dirty="0">
                <a:solidFill>
                  <a:srgbClr val="00B050"/>
                </a:solidFill>
              </a:rPr>
              <a:t>ajoute la transformation logarithmique</a:t>
            </a:r>
            <a:r>
              <a:rPr lang="fr-FR" sz="2200" dirty="0"/>
              <a:t>.</a:t>
            </a:r>
          </a:p>
          <a:p>
            <a:pPr marL="0" indent="0" algn="just">
              <a:buNone/>
            </a:pPr>
            <a:endParaRPr lang="fr-CI" sz="2200" dirty="0"/>
          </a:p>
          <a:p>
            <a:pPr marL="0" indent="0" algn="just">
              <a:buNone/>
            </a:pPr>
            <a:endParaRPr lang="fr-FR" sz="2200" dirty="0"/>
          </a:p>
          <a:p>
            <a:pPr marL="0" indent="0" algn="just">
              <a:buNone/>
            </a:pPr>
            <a:r>
              <a:rPr lang="fr-FR" sz="2200" i="1" dirty="0"/>
              <a:t>Le modèle de régression logistique multiple : le </a:t>
            </a:r>
            <a:r>
              <a:rPr lang="fr-FR" sz="2200" i="1" dirty="0" err="1"/>
              <a:t>logit</a:t>
            </a:r>
            <a:r>
              <a:rPr lang="fr-FR" sz="2200" i="1" dirty="0"/>
              <a:t> de la probabilité (p) de la réalisation de la variable à expliquer (Y) est exprimé en fonction d’un </a:t>
            </a:r>
            <a:r>
              <a:rPr lang="fr-FR" sz="2200" i="1" dirty="0" err="1"/>
              <a:t>intercept</a:t>
            </a:r>
            <a:r>
              <a:rPr lang="fr-FR" sz="2200" i="1" dirty="0"/>
              <a:t> (ou ordonnée à l’origine) β0, des variables explicatives (Xi) rattachées à leurs coefficients βi et à un terme de bruit ε.</a:t>
            </a:r>
          </a:p>
          <a:p>
            <a:pPr marL="0" indent="0" algn="just">
              <a:buNone/>
            </a:pPr>
            <a:endParaRPr lang="fr-FR" sz="2200" dirty="0"/>
          </a:p>
          <a:p>
            <a:pPr algn="just">
              <a:buFont typeface="Wingdings" panose="05000000000000000000" pitchFamily="2" charset="2"/>
              <a:buChar char="v"/>
            </a:pPr>
            <a:endParaRPr lang="fr-FR" sz="22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23</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LOGISTIQUE</a:t>
            </a:r>
            <a:endParaRPr lang="fr-FR" sz="2400" b="1" dirty="0"/>
          </a:p>
        </p:txBody>
      </p:sp>
      <p:pic>
        <p:nvPicPr>
          <p:cNvPr id="14" name="Image 13" descr="https://www.em-consulte.com/showarticlefile/842576/gr2"/>
          <p:cNvPicPr/>
          <p:nvPr/>
        </p:nvPicPr>
        <p:blipFill>
          <a:blip r:embed="rId5">
            <a:extLst>
              <a:ext uri="{28A0092B-C50C-407E-A947-70E740481C1C}">
                <a14:useLocalDpi xmlns:a14="http://schemas.microsoft.com/office/drawing/2010/main" val="0"/>
              </a:ext>
            </a:extLst>
          </a:blip>
          <a:srcRect/>
          <a:stretch>
            <a:fillRect/>
          </a:stretch>
        </p:blipFill>
        <p:spPr bwMode="auto">
          <a:xfrm>
            <a:off x="2287822" y="3789040"/>
            <a:ext cx="5308514" cy="496059"/>
          </a:xfrm>
          <a:prstGeom prst="rect">
            <a:avLst/>
          </a:prstGeom>
          <a:noFill/>
          <a:ln>
            <a:noFill/>
          </a:ln>
        </p:spPr>
      </p:pic>
    </p:spTree>
    <p:extLst>
      <p:ext uri="{BB962C8B-B14F-4D97-AF65-F5344CB8AC3E}">
        <p14:creationId xmlns:p14="http://schemas.microsoft.com/office/powerpoint/2010/main" val="310933698"/>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484" y="728404"/>
            <a:ext cx="6115940" cy="574900"/>
          </a:xfrm>
        </p:spPr>
        <p:txBody>
          <a:bodyPr>
            <a:noAutofit/>
          </a:bodyPr>
          <a:lstStyle/>
          <a:p>
            <a:pPr marL="88900" defTabSz="363538">
              <a:spcBef>
                <a:spcPts val="300"/>
              </a:spcBef>
              <a:spcAft>
                <a:spcPts val="300"/>
              </a:spcAft>
            </a:pPr>
            <a:r>
              <a:rPr lang="fr-FR" sz="2400" dirty="0"/>
              <a:t>2.</a:t>
            </a:r>
            <a:r>
              <a:rPr lang="fr-FR" sz="2400" i="1" dirty="0"/>
              <a:t>Formulation des hypothèses de la régression logistique</a:t>
            </a:r>
            <a:endParaRPr lang="fr-FR" sz="2400" dirty="0"/>
          </a:p>
        </p:txBody>
      </p:sp>
      <p:sp>
        <p:nvSpPr>
          <p:cNvPr id="3" name="Content Placeholder 2"/>
          <p:cNvSpPr>
            <a:spLocks noGrp="1"/>
          </p:cNvSpPr>
          <p:nvPr>
            <p:ph idx="1"/>
          </p:nvPr>
        </p:nvSpPr>
        <p:spPr>
          <a:xfrm>
            <a:off x="211129" y="1739155"/>
            <a:ext cx="8555438" cy="3634062"/>
          </a:xfrm>
        </p:spPr>
        <p:txBody>
          <a:bodyPr>
            <a:noAutofit/>
          </a:bodyPr>
          <a:lstStyle/>
          <a:p>
            <a:pPr algn="just">
              <a:buFont typeface="Wingdings" panose="05000000000000000000" pitchFamily="2" charset="2"/>
              <a:buChar char="Ø"/>
            </a:pPr>
            <a:r>
              <a:rPr lang="fr-FR" sz="2400" b="1" dirty="0">
                <a:solidFill>
                  <a:srgbClr val="00B050"/>
                </a:solidFill>
              </a:rPr>
              <a:t>Hypothèse nulle (H0)</a:t>
            </a:r>
            <a:r>
              <a:rPr lang="fr-FR" sz="2400" b="1" dirty="0"/>
              <a:t>: </a:t>
            </a:r>
            <a:r>
              <a:rPr lang="fr-FR" sz="2400" dirty="0"/>
              <a:t>la combinaison des variables indépendantes (le modèle) ne parvient pas à mieux expliquer la présence / absence de la variable dépendante qu’un modèle sans prédicteur.</a:t>
            </a:r>
          </a:p>
          <a:p>
            <a:pPr algn="just">
              <a:buFont typeface="Wingdings" panose="05000000000000000000" pitchFamily="2" charset="2"/>
              <a:buChar char="Ø"/>
            </a:pPr>
            <a:endParaRPr lang="fr-CI" sz="2400" dirty="0"/>
          </a:p>
          <a:p>
            <a:pPr algn="just">
              <a:buFont typeface="Wingdings" panose="05000000000000000000" pitchFamily="2" charset="2"/>
              <a:buChar char="Ø"/>
            </a:pPr>
            <a:endParaRPr lang="fr-FR" sz="2400" dirty="0"/>
          </a:p>
          <a:p>
            <a:pPr algn="just">
              <a:buFont typeface="Wingdings" panose="05000000000000000000" pitchFamily="2" charset="2"/>
              <a:buChar char="Ø"/>
            </a:pPr>
            <a:r>
              <a:rPr lang="fr-FR" sz="2400" b="1" dirty="0">
                <a:solidFill>
                  <a:srgbClr val="00B050"/>
                </a:solidFill>
              </a:rPr>
              <a:t>Hypothèse alternative (H1)</a:t>
            </a:r>
            <a:r>
              <a:rPr lang="fr-FR" sz="2400" b="1" dirty="0"/>
              <a:t>: </a:t>
            </a:r>
            <a:r>
              <a:rPr lang="fr-FR" sz="2400" dirty="0"/>
              <a:t>au moins un prédicteur du modèle est associé significativement à la variable dépendante.</a:t>
            </a:r>
          </a:p>
        </p:txBody>
      </p:sp>
      <p:sp>
        <p:nvSpPr>
          <p:cNvPr id="4" name="Slide Number Placeholder 3"/>
          <p:cNvSpPr>
            <a:spLocks noGrp="1"/>
          </p:cNvSpPr>
          <p:nvPr>
            <p:ph type="sldNum" sz="quarter" idx="12"/>
          </p:nvPr>
        </p:nvSpPr>
        <p:spPr/>
        <p:txBody>
          <a:bodyPr/>
          <a:lstStyle/>
          <a:p>
            <a:fld id="{02C702AE-1502-43AE-8DBA-2BCAD3408EF2}" type="slidenum">
              <a:rPr lang="fr-FR" smtClean="0"/>
              <a:pPr/>
              <a:t>24</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LOGISTIQUE</a:t>
            </a:r>
            <a:endParaRPr lang="fr-FR" sz="2400" b="1" dirty="0"/>
          </a:p>
        </p:txBody>
      </p:sp>
    </p:spTree>
    <p:extLst>
      <p:ext uri="{BB962C8B-B14F-4D97-AF65-F5344CB8AC3E}">
        <p14:creationId xmlns:p14="http://schemas.microsoft.com/office/powerpoint/2010/main" val="594652215"/>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294" y="719167"/>
            <a:ext cx="6061130" cy="596184"/>
          </a:xfrm>
        </p:spPr>
        <p:txBody>
          <a:bodyPr>
            <a:noAutofit/>
          </a:bodyPr>
          <a:lstStyle/>
          <a:p>
            <a:pPr marL="88900" defTabSz="363538">
              <a:spcBef>
                <a:spcPts val="300"/>
              </a:spcBef>
              <a:spcAft>
                <a:spcPts val="300"/>
              </a:spcAft>
            </a:pPr>
            <a:r>
              <a:rPr lang="fr-FR" sz="2400" dirty="0"/>
              <a:t>5.</a:t>
            </a:r>
            <a:r>
              <a:rPr lang="fr-CI" sz="2400" dirty="0"/>
              <a:t>Syntaxes SPSS et Interprétation des résultats</a:t>
            </a:r>
            <a:endParaRPr lang="fr-FR" sz="2400" dirty="0"/>
          </a:p>
        </p:txBody>
      </p:sp>
      <p:sp>
        <p:nvSpPr>
          <p:cNvPr id="3" name="Content Placeholder 2"/>
          <p:cNvSpPr>
            <a:spLocks noGrp="1"/>
          </p:cNvSpPr>
          <p:nvPr>
            <p:ph idx="1"/>
          </p:nvPr>
        </p:nvSpPr>
        <p:spPr>
          <a:xfrm>
            <a:off x="72521" y="1081177"/>
            <a:ext cx="8871949" cy="3067903"/>
          </a:xfrm>
        </p:spPr>
        <p:txBody>
          <a:bodyPr>
            <a:noAutofit/>
          </a:bodyPr>
          <a:lstStyle/>
          <a:p>
            <a:pPr marL="0" indent="0" algn="just">
              <a:buNone/>
            </a:pPr>
            <a:r>
              <a:rPr lang="fr-FR" sz="2200" b="1" i="1" dirty="0">
                <a:solidFill>
                  <a:srgbClr val="0070C0"/>
                </a:solidFill>
              </a:rPr>
              <a:t>Formalisation du processus</a:t>
            </a:r>
          </a:p>
          <a:p>
            <a:pPr marL="0" indent="0" algn="just">
              <a:buNone/>
            </a:pPr>
            <a:r>
              <a:rPr lang="fr-FR" sz="2200" b="1" i="1" u="sng" dirty="0"/>
              <a:t>Etape1</a:t>
            </a:r>
            <a:r>
              <a:rPr lang="fr-FR" sz="2200" b="1" i="1" dirty="0"/>
              <a:t>:</a:t>
            </a:r>
            <a:r>
              <a:rPr lang="fr-FR" sz="2200" dirty="0"/>
              <a:t> ouvrir votre matrice de données sous SPSS</a:t>
            </a:r>
          </a:p>
          <a:p>
            <a:pPr marL="0" indent="0" algn="just">
              <a:buNone/>
            </a:pPr>
            <a:r>
              <a:rPr lang="fr-FR" sz="2200" b="1" i="1" u="sng" dirty="0"/>
              <a:t>Etape2</a:t>
            </a:r>
            <a:r>
              <a:rPr lang="fr-FR" sz="2200" b="1" i="1" dirty="0"/>
              <a:t>:</a:t>
            </a:r>
            <a:r>
              <a:rPr lang="fr-FR" sz="2200" dirty="0"/>
              <a:t> cliquer sur </a:t>
            </a:r>
            <a:r>
              <a:rPr lang="fr-FR" sz="2200" b="1" dirty="0">
                <a:solidFill>
                  <a:srgbClr val="00B050"/>
                </a:solidFill>
              </a:rPr>
              <a:t>Analyse &gt; Régression &gt; Logistique binaire</a:t>
            </a:r>
            <a:r>
              <a:rPr lang="fr-FR" sz="2200" dirty="0"/>
              <a:t> </a:t>
            </a:r>
          </a:p>
        </p:txBody>
      </p:sp>
      <p:sp>
        <p:nvSpPr>
          <p:cNvPr id="4" name="Slide Number Placeholder 3"/>
          <p:cNvSpPr>
            <a:spLocks noGrp="1"/>
          </p:cNvSpPr>
          <p:nvPr>
            <p:ph type="sldNum" sz="quarter" idx="12"/>
          </p:nvPr>
        </p:nvSpPr>
        <p:spPr/>
        <p:txBody>
          <a:bodyPr/>
          <a:lstStyle/>
          <a:p>
            <a:fld id="{02C702AE-1502-43AE-8DBA-2BCAD3408EF2}" type="slidenum">
              <a:rPr lang="fr-FR" smtClean="0"/>
              <a:pPr/>
              <a:t>25</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LOGISTIQUE</a:t>
            </a:r>
            <a:endParaRPr lang="fr-FR" sz="2400" b="1" dirty="0"/>
          </a:p>
        </p:txBody>
      </p:sp>
      <p:pic>
        <p:nvPicPr>
          <p:cNvPr id="15" name="Image 14">
            <a:extLst>
              <a:ext uri="{FF2B5EF4-FFF2-40B4-BE49-F238E27FC236}">
                <a16:creationId xmlns:a16="http://schemas.microsoft.com/office/drawing/2014/main" id="{D2808C21-7EF1-C13F-E024-797BEB227D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664" y="2420888"/>
            <a:ext cx="6228184" cy="3841683"/>
          </a:xfrm>
          <a:prstGeom prst="rect">
            <a:avLst/>
          </a:prstGeom>
        </p:spPr>
      </p:pic>
    </p:spTree>
    <p:extLst>
      <p:ext uri="{BB962C8B-B14F-4D97-AF65-F5344CB8AC3E}">
        <p14:creationId xmlns:p14="http://schemas.microsoft.com/office/powerpoint/2010/main" val="287760259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294" y="719167"/>
            <a:ext cx="6061130" cy="596184"/>
          </a:xfrm>
        </p:spPr>
        <p:txBody>
          <a:bodyPr>
            <a:noAutofit/>
          </a:bodyPr>
          <a:lstStyle/>
          <a:p>
            <a:pPr marL="88900" defTabSz="363538">
              <a:spcBef>
                <a:spcPts val="300"/>
              </a:spcBef>
              <a:spcAft>
                <a:spcPts val="300"/>
              </a:spcAft>
            </a:pPr>
            <a:r>
              <a:rPr lang="fr-FR" sz="2000" dirty="0"/>
              <a:t>5.</a:t>
            </a:r>
            <a:r>
              <a:rPr lang="fr-CI" sz="1800" dirty="0"/>
              <a:t>Syntaxes</a:t>
            </a:r>
            <a:r>
              <a:rPr lang="fr-CI" sz="2000" dirty="0"/>
              <a:t> SPSS et Interprétation des résultats</a:t>
            </a:r>
            <a:endParaRPr lang="fr-FR" sz="2000" dirty="0"/>
          </a:p>
        </p:txBody>
      </p:sp>
      <p:sp>
        <p:nvSpPr>
          <p:cNvPr id="3" name="Content Placeholder 2"/>
          <p:cNvSpPr>
            <a:spLocks noGrp="1"/>
          </p:cNvSpPr>
          <p:nvPr>
            <p:ph idx="1"/>
          </p:nvPr>
        </p:nvSpPr>
        <p:spPr>
          <a:xfrm>
            <a:off x="179512" y="1340768"/>
            <a:ext cx="8554592" cy="1699751"/>
          </a:xfrm>
        </p:spPr>
        <p:txBody>
          <a:bodyPr>
            <a:noAutofit/>
          </a:bodyPr>
          <a:lstStyle/>
          <a:p>
            <a:pPr marL="0" indent="0" algn="just">
              <a:buNone/>
            </a:pPr>
            <a:r>
              <a:rPr lang="fr-FR" sz="1800" b="1" i="1" u="sng" dirty="0"/>
              <a:t>Etape3</a:t>
            </a:r>
            <a:r>
              <a:rPr lang="fr-FR" sz="1800" b="1" i="1" dirty="0"/>
              <a:t>: </a:t>
            </a:r>
            <a:r>
              <a:rPr lang="fr-FR" sz="1800" dirty="0"/>
              <a:t>insérer la </a:t>
            </a:r>
            <a:r>
              <a:rPr lang="fr-FR" sz="1800" dirty="0">
                <a:solidFill>
                  <a:srgbClr val="0070C0"/>
                </a:solidFill>
              </a:rPr>
              <a:t>variable dépendante dichotomique </a:t>
            </a:r>
            <a:r>
              <a:rPr lang="fr-FR" sz="1800" dirty="0"/>
              <a:t>dans la boîte </a:t>
            </a:r>
            <a:r>
              <a:rPr lang="fr-FR" sz="1800" b="1" dirty="0">
                <a:solidFill>
                  <a:srgbClr val="0070C0"/>
                </a:solidFill>
              </a:rPr>
              <a:t>Dépendant</a:t>
            </a:r>
            <a:r>
              <a:rPr lang="fr-FR" sz="1800" dirty="0"/>
              <a:t> et les </a:t>
            </a:r>
            <a:r>
              <a:rPr lang="fr-FR" sz="1800" dirty="0">
                <a:solidFill>
                  <a:srgbClr val="0070C0"/>
                </a:solidFill>
              </a:rPr>
              <a:t>variables </a:t>
            </a:r>
            <a:r>
              <a:rPr lang="fr-FR" sz="1800" dirty="0" err="1">
                <a:solidFill>
                  <a:srgbClr val="0070C0"/>
                </a:solidFill>
              </a:rPr>
              <a:t>prédictrices</a:t>
            </a:r>
            <a:r>
              <a:rPr lang="fr-FR" sz="1800" dirty="0"/>
              <a:t> dans la boîte </a:t>
            </a:r>
            <a:r>
              <a:rPr lang="fr-FR" sz="1800" dirty="0" err="1">
                <a:solidFill>
                  <a:srgbClr val="0070C0"/>
                </a:solidFill>
              </a:rPr>
              <a:t>Covariables</a:t>
            </a:r>
            <a:r>
              <a:rPr lang="fr-FR" sz="1800" dirty="0"/>
              <a:t>. </a:t>
            </a:r>
          </a:p>
          <a:p>
            <a:pPr marL="0" indent="0" algn="just">
              <a:buNone/>
            </a:pPr>
            <a:r>
              <a:rPr lang="fr-FR" sz="1800" b="1" i="1" u="sng" dirty="0"/>
              <a:t>Etape4</a:t>
            </a:r>
            <a:r>
              <a:rPr lang="fr-FR" sz="1800" b="1" i="1" dirty="0"/>
              <a:t>:</a:t>
            </a:r>
            <a:r>
              <a:rPr lang="fr-FR" sz="1800" dirty="0"/>
              <a:t> S</a:t>
            </a:r>
            <a:r>
              <a:rPr lang="fr-FR" sz="1800" dirty="0">
                <a:solidFill>
                  <a:srgbClr val="00B050"/>
                </a:solidFill>
              </a:rPr>
              <a:t>électionner les variables</a:t>
            </a:r>
            <a:r>
              <a:rPr lang="fr-FR" sz="1800" dirty="0"/>
              <a:t> dans la boîte de gauche et cliquer sur le bouton </a:t>
            </a:r>
          </a:p>
          <a:p>
            <a:pPr marL="0" indent="0" algn="just">
              <a:buNone/>
            </a:pPr>
            <a:r>
              <a:rPr lang="fr-FR" sz="1800" b="1" i="1" u="sng" dirty="0"/>
              <a:t>Etape5</a:t>
            </a:r>
            <a:r>
              <a:rPr lang="fr-FR" sz="1800" b="1" i="1" dirty="0"/>
              <a:t>:</a:t>
            </a:r>
            <a:r>
              <a:rPr lang="fr-FR" sz="1800" dirty="0"/>
              <a:t> choisir ensuite </a:t>
            </a:r>
            <a:r>
              <a:rPr lang="fr-FR" sz="1800" dirty="0">
                <a:solidFill>
                  <a:srgbClr val="0070C0"/>
                </a:solidFill>
              </a:rPr>
              <a:t>la méthode de régression</a:t>
            </a:r>
            <a:r>
              <a:rPr lang="fr-FR" sz="1800" dirty="0"/>
              <a:t>. Et sur </a:t>
            </a:r>
            <a:r>
              <a:rPr lang="fr-FR" sz="1800" dirty="0">
                <a:solidFill>
                  <a:srgbClr val="00B050"/>
                </a:solidFill>
              </a:rPr>
              <a:t>«OK»</a:t>
            </a:r>
            <a:endParaRPr lang="fr-FR" sz="1800" b="1" dirty="0">
              <a:solidFill>
                <a:srgbClr val="00B050"/>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26</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LOGISTIQUE</a:t>
            </a:r>
            <a:endParaRPr lang="fr-FR" sz="2400" b="1" dirty="0"/>
          </a:p>
        </p:txBody>
      </p:sp>
      <p:pic>
        <p:nvPicPr>
          <p:cNvPr id="19" name="Image 18">
            <a:extLst>
              <a:ext uri="{FF2B5EF4-FFF2-40B4-BE49-F238E27FC236}">
                <a16:creationId xmlns:a16="http://schemas.microsoft.com/office/drawing/2014/main" id="{64FACC91-9CE9-D7A4-3CBF-7947A0E5C4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3025332"/>
            <a:ext cx="5382620" cy="3292951"/>
          </a:xfrm>
          <a:prstGeom prst="rect">
            <a:avLst/>
          </a:prstGeom>
        </p:spPr>
      </p:pic>
      <p:pic>
        <p:nvPicPr>
          <p:cNvPr id="21" name="Image 20">
            <a:extLst>
              <a:ext uri="{FF2B5EF4-FFF2-40B4-BE49-F238E27FC236}">
                <a16:creationId xmlns:a16="http://schemas.microsoft.com/office/drawing/2014/main" id="{46D03D41-5A25-B686-08B2-7D715599EFA6}"/>
              </a:ext>
            </a:extLst>
          </p:cNvPr>
          <p:cNvPicPr>
            <a:picLocks noChangeAspect="1"/>
          </p:cNvPicPr>
          <p:nvPr/>
        </p:nvPicPr>
        <p:blipFill>
          <a:blip r:embed="rId6"/>
          <a:stretch>
            <a:fillRect/>
          </a:stretch>
        </p:blipFill>
        <p:spPr>
          <a:xfrm>
            <a:off x="4962853" y="2852936"/>
            <a:ext cx="4086410" cy="2448272"/>
          </a:xfrm>
          <a:prstGeom prst="rect">
            <a:avLst/>
          </a:prstGeom>
        </p:spPr>
      </p:pic>
      <p:pic>
        <p:nvPicPr>
          <p:cNvPr id="23" name="Image 22">
            <a:extLst>
              <a:ext uri="{FF2B5EF4-FFF2-40B4-BE49-F238E27FC236}">
                <a16:creationId xmlns:a16="http://schemas.microsoft.com/office/drawing/2014/main" id="{E699501B-8A0A-E387-383D-A1B126D7AD01}"/>
              </a:ext>
            </a:extLst>
          </p:cNvPr>
          <p:cNvPicPr>
            <a:picLocks noChangeAspect="1"/>
          </p:cNvPicPr>
          <p:nvPr/>
        </p:nvPicPr>
        <p:blipFill>
          <a:blip r:embed="rId7"/>
          <a:stretch>
            <a:fillRect/>
          </a:stretch>
        </p:blipFill>
        <p:spPr>
          <a:xfrm>
            <a:off x="5304926" y="5337208"/>
            <a:ext cx="3259162" cy="1962149"/>
          </a:xfrm>
          <a:prstGeom prst="rect">
            <a:avLst/>
          </a:prstGeom>
        </p:spPr>
      </p:pic>
      <p:sp>
        <p:nvSpPr>
          <p:cNvPr id="24" name="Ellipse 23">
            <a:extLst>
              <a:ext uri="{FF2B5EF4-FFF2-40B4-BE49-F238E27FC236}">
                <a16:creationId xmlns:a16="http://schemas.microsoft.com/office/drawing/2014/main" id="{0EDFF455-2749-91FD-FBBA-C4CD780C9477}"/>
              </a:ext>
            </a:extLst>
          </p:cNvPr>
          <p:cNvSpPr/>
          <p:nvPr/>
        </p:nvSpPr>
        <p:spPr>
          <a:xfrm>
            <a:off x="3995936" y="3789040"/>
            <a:ext cx="720080" cy="21602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6129253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294" y="719167"/>
            <a:ext cx="6061130" cy="596184"/>
          </a:xfrm>
        </p:spPr>
        <p:txBody>
          <a:bodyPr>
            <a:noAutofit/>
          </a:bodyPr>
          <a:lstStyle/>
          <a:p>
            <a:pPr marL="88900" defTabSz="363538">
              <a:spcBef>
                <a:spcPts val="300"/>
              </a:spcBef>
              <a:spcAft>
                <a:spcPts val="300"/>
              </a:spcAft>
            </a:pPr>
            <a:r>
              <a:rPr lang="fr-FR" sz="2000" dirty="0"/>
              <a:t>5.</a:t>
            </a:r>
            <a:r>
              <a:rPr lang="fr-CI" sz="1800" dirty="0"/>
              <a:t>Syntaxes</a:t>
            </a:r>
            <a:r>
              <a:rPr lang="fr-CI" sz="2000" dirty="0"/>
              <a:t> SPSS et Interprétation des résultats</a:t>
            </a:r>
            <a:endParaRPr lang="fr-FR" sz="20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27</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LOGISTIQUE</a:t>
            </a:r>
            <a:endParaRPr lang="fr-FR" sz="2400" b="1" dirty="0"/>
          </a:p>
        </p:txBody>
      </p:sp>
      <p:pic>
        <p:nvPicPr>
          <p:cNvPr id="19" name="Image 18">
            <a:extLst>
              <a:ext uri="{FF2B5EF4-FFF2-40B4-BE49-F238E27FC236}">
                <a16:creationId xmlns:a16="http://schemas.microsoft.com/office/drawing/2014/main" id="{64FACC91-9CE9-D7A4-3CBF-7947A0E5C4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1772816"/>
            <a:ext cx="4661748" cy="2851940"/>
          </a:xfrm>
          <a:prstGeom prst="rect">
            <a:avLst/>
          </a:prstGeom>
        </p:spPr>
      </p:pic>
      <p:sp>
        <p:nvSpPr>
          <p:cNvPr id="24" name="Ellipse 23">
            <a:extLst>
              <a:ext uri="{FF2B5EF4-FFF2-40B4-BE49-F238E27FC236}">
                <a16:creationId xmlns:a16="http://schemas.microsoft.com/office/drawing/2014/main" id="{0EDFF455-2749-91FD-FBBA-C4CD780C9477}"/>
              </a:ext>
            </a:extLst>
          </p:cNvPr>
          <p:cNvSpPr/>
          <p:nvPr/>
        </p:nvSpPr>
        <p:spPr>
          <a:xfrm>
            <a:off x="3347864" y="2564965"/>
            <a:ext cx="576064" cy="21602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42C9C3A7-FB75-69CC-9B3A-30D2E2A3B407}"/>
              </a:ext>
            </a:extLst>
          </p:cNvPr>
          <p:cNvPicPr>
            <a:picLocks noChangeAspect="1"/>
          </p:cNvPicPr>
          <p:nvPr/>
        </p:nvPicPr>
        <p:blipFill>
          <a:blip r:embed="rId6"/>
          <a:stretch>
            <a:fillRect/>
          </a:stretch>
        </p:blipFill>
        <p:spPr>
          <a:xfrm>
            <a:off x="5266252" y="1772816"/>
            <a:ext cx="3330229" cy="3109229"/>
          </a:xfrm>
          <a:prstGeom prst="rect">
            <a:avLst/>
          </a:prstGeom>
        </p:spPr>
      </p:pic>
    </p:spTree>
    <p:extLst>
      <p:ext uri="{BB962C8B-B14F-4D97-AF65-F5344CB8AC3E}">
        <p14:creationId xmlns:p14="http://schemas.microsoft.com/office/powerpoint/2010/main" val="57923611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294" y="719167"/>
            <a:ext cx="6061130" cy="596184"/>
          </a:xfrm>
        </p:spPr>
        <p:txBody>
          <a:bodyPr>
            <a:noAutofit/>
          </a:bodyPr>
          <a:lstStyle/>
          <a:p>
            <a:pPr marL="88900" defTabSz="363538">
              <a:spcBef>
                <a:spcPts val="300"/>
              </a:spcBef>
              <a:spcAft>
                <a:spcPts val="300"/>
              </a:spcAft>
            </a:pPr>
            <a:r>
              <a:rPr lang="fr-FR" sz="2000" dirty="0"/>
              <a:t>5.</a:t>
            </a:r>
            <a:r>
              <a:rPr lang="fr-CI" sz="1800" dirty="0"/>
              <a:t>Syntaxes</a:t>
            </a:r>
            <a:r>
              <a:rPr lang="fr-CI" sz="2000" dirty="0"/>
              <a:t> SPSS et Interprétation des résultats</a:t>
            </a:r>
            <a:endParaRPr lang="fr-FR" sz="20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28</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LOGISTIQUE</a:t>
            </a:r>
            <a:endParaRPr lang="fr-FR" sz="2400" b="1" dirty="0"/>
          </a:p>
        </p:txBody>
      </p:sp>
      <p:pic>
        <p:nvPicPr>
          <p:cNvPr id="19" name="Image 18">
            <a:extLst>
              <a:ext uri="{FF2B5EF4-FFF2-40B4-BE49-F238E27FC236}">
                <a16:creationId xmlns:a16="http://schemas.microsoft.com/office/drawing/2014/main" id="{64FACC91-9CE9-D7A4-3CBF-7947A0E5C4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628800"/>
            <a:ext cx="4661748" cy="2851940"/>
          </a:xfrm>
          <a:prstGeom prst="rect">
            <a:avLst/>
          </a:prstGeom>
        </p:spPr>
      </p:pic>
      <p:sp>
        <p:nvSpPr>
          <p:cNvPr id="24" name="Ellipse 23">
            <a:extLst>
              <a:ext uri="{FF2B5EF4-FFF2-40B4-BE49-F238E27FC236}">
                <a16:creationId xmlns:a16="http://schemas.microsoft.com/office/drawing/2014/main" id="{0EDFF455-2749-91FD-FBBA-C4CD780C9477}"/>
              </a:ext>
            </a:extLst>
          </p:cNvPr>
          <p:cNvSpPr/>
          <p:nvPr/>
        </p:nvSpPr>
        <p:spPr>
          <a:xfrm>
            <a:off x="3347864" y="2492896"/>
            <a:ext cx="576064" cy="21602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D3DD29A8-29AD-6B17-CF53-A33F1867EA3D}"/>
              </a:ext>
            </a:extLst>
          </p:cNvPr>
          <p:cNvPicPr>
            <a:picLocks noChangeAspect="1"/>
          </p:cNvPicPr>
          <p:nvPr/>
        </p:nvPicPr>
        <p:blipFill>
          <a:blip r:embed="rId6"/>
          <a:stretch>
            <a:fillRect/>
          </a:stretch>
        </p:blipFill>
        <p:spPr>
          <a:xfrm>
            <a:off x="4761384" y="2441476"/>
            <a:ext cx="4248472" cy="2291108"/>
          </a:xfrm>
          <a:prstGeom prst="rect">
            <a:avLst/>
          </a:prstGeom>
        </p:spPr>
      </p:pic>
    </p:spTree>
    <p:extLst>
      <p:ext uri="{BB962C8B-B14F-4D97-AF65-F5344CB8AC3E}">
        <p14:creationId xmlns:p14="http://schemas.microsoft.com/office/powerpoint/2010/main" val="2924439520"/>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294" y="719167"/>
            <a:ext cx="6061130" cy="596184"/>
          </a:xfrm>
        </p:spPr>
        <p:txBody>
          <a:bodyPr>
            <a:noAutofit/>
          </a:bodyPr>
          <a:lstStyle/>
          <a:p>
            <a:pPr marL="88900" defTabSz="363538">
              <a:spcBef>
                <a:spcPts val="300"/>
              </a:spcBef>
              <a:spcAft>
                <a:spcPts val="300"/>
              </a:spcAft>
            </a:pPr>
            <a:r>
              <a:rPr lang="fr-FR" sz="2000" dirty="0"/>
              <a:t>5.</a:t>
            </a:r>
            <a:r>
              <a:rPr lang="fr-CI" sz="1800" dirty="0"/>
              <a:t>Syntaxes</a:t>
            </a:r>
            <a:r>
              <a:rPr lang="fr-CI" sz="2000" dirty="0"/>
              <a:t> SPSS et Interprétation des résultats</a:t>
            </a:r>
            <a:endParaRPr lang="fr-FR" sz="20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29</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LOGISTIQUE</a:t>
            </a:r>
            <a:endParaRPr lang="fr-FR" sz="2400" b="1" dirty="0"/>
          </a:p>
        </p:txBody>
      </p:sp>
      <p:pic>
        <p:nvPicPr>
          <p:cNvPr id="5" name="Image 4">
            <a:extLst>
              <a:ext uri="{FF2B5EF4-FFF2-40B4-BE49-F238E27FC236}">
                <a16:creationId xmlns:a16="http://schemas.microsoft.com/office/drawing/2014/main" id="{A08E28E9-FF81-0C89-AC27-3E7B7130EB4B}"/>
              </a:ext>
            </a:extLst>
          </p:cNvPr>
          <p:cNvPicPr>
            <a:picLocks noChangeAspect="1"/>
          </p:cNvPicPr>
          <p:nvPr/>
        </p:nvPicPr>
        <p:blipFill>
          <a:blip r:embed="rId5"/>
          <a:stretch>
            <a:fillRect/>
          </a:stretch>
        </p:blipFill>
        <p:spPr>
          <a:xfrm>
            <a:off x="138125" y="2708920"/>
            <a:ext cx="7924178" cy="3171531"/>
          </a:xfrm>
          <a:prstGeom prst="rect">
            <a:avLst/>
          </a:prstGeom>
        </p:spPr>
      </p:pic>
      <p:sp>
        <p:nvSpPr>
          <p:cNvPr id="14" name="ZoneTexte 13">
            <a:extLst>
              <a:ext uri="{FF2B5EF4-FFF2-40B4-BE49-F238E27FC236}">
                <a16:creationId xmlns:a16="http://schemas.microsoft.com/office/drawing/2014/main" id="{A6506448-CF5D-6DB8-6AE8-A989467A8226}"/>
              </a:ext>
            </a:extLst>
          </p:cNvPr>
          <p:cNvSpPr txBox="1"/>
          <p:nvPr/>
        </p:nvSpPr>
        <p:spPr>
          <a:xfrm>
            <a:off x="611560" y="1295854"/>
            <a:ext cx="8136904" cy="923330"/>
          </a:xfrm>
          <a:prstGeom prst="rect">
            <a:avLst/>
          </a:prstGeom>
          <a:noFill/>
        </p:spPr>
        <p:txBody>
          <a:bodyPr wrap="square">
            <a:spAutoFit/>
          </a:bodyPr>
          <a:lstStyle/>
          <a:p>
            <a:r>
              <a:rPr lang="fr-FR" dirty="0"/>
              <a:t>La table de classification montre pour sa part que la prédiction en se basant sur la catégorie la plus fréquente permet de classifier correctement 92,3 % des enfants.</a:t>
            </a:r>
          </a:p>
        </p:txBody>
      </p:sp>
    </p:spTree>
    <p:extLst>
      <p:ext uri="{BB962C8B-B14F-4D97-AF65-F5344CB8AC3E}">
        <p14:creationId xmlns:p14="http://schemas.microsoft.com/office/powerpoint/2010/main" val="3574125570"/>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3</a:t>
            </a:fld>
            <a:endParaRPr lang="fr-FR"/>
          </a:p>
        </p:txBody>
      </p:sp>
      <p:sp>
        <p:nvSpPr>
          <p:cNvPr id="5" name="ZoneTexte 4"/>
          <p:cNvSpPr txBox="1"/>
          <p:nvPr/>
        </p:nvSpPr>
        <p:spPr>
          <a:xfrm>
            <a:off x="2267744" y="56998"/>
            <a:ext cx="4686182" cy="523220"/>
          </a:xfrm>
          <a:prstGeom prst="rect">
            <a:avLst/>
          </a:prstGeom>
          <a:noFill/>
        </p:spPr>
        <p:txBody>
          <a:bodyPr wrap="square" rtlCol="0">
            <a:spAutoFit/>
          </a:bodyPr>
          <a:lstStyle/>
          <a:p>
            <a:r>
              <a:rPr lang="fr-FR" sz="2800" b="1" dirty="0"/>
              <a:t>PLAN DE LA PRESENTATION</a:t>
            </a: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158063" y="862247"/>
            <a:ext cx="8828953" cy="5455340"/>
          </a:xfrm>
          <a:prstGeom prst="rect">
            <a:avLst/>
          </a:prstGeom>
          <a:noFill/>
        </p:spPr>
        <p:txBody>
          <a:bodyPr wrap="square" rtlCol="0">
            <a:spAutoFit/>
          </a:bodyPr>
          <a:lstStyle/>
          <a:p>
            <a:pPr marL="660400" indent="-571500" algn="just" defTabSz="363538">
              <a:lnSpc>
                <a:spcPct val="150000"/>
              </a:lnSpc>
              <a:spcBef>
                <a:spcPts val="300"/>
              </a:spcBef>
              <a:buFont typeface="+mj-lt"/>
              <a:buAutoNum type="romanUcPeriod" startAt="2"/>
            </a:pPr>
            <a:r>
              <a:rPr lang="fr-CI" sz="2800" b="1" dirty="0"/>
              <a:t>Régression Logistique</a:t>
            </a:r>
          </a:p>
          <a:p>
            <a:pPr marL="1060450" lvl="1" indent="-514350" algn="just" defTabSz="363538">
              <a:lnSpc>
                <a:spcPct val="150000"/>
              </a:lnSpc>
              <a:spcAft>
                <a:spcPts val="300"/>
              </a:spcAft>
              <a:buFont typeface="+mj-lt"/>
              <a:buAutoNum type="arabicPeriod"/>
            </a:pPr>
            <a:r>
              <a:rPr lang="fr-CI" sz="2800" b="1" dirty="0"/>
              <a:t>Définition de la Régression Logistique</a:t>
            </a:r>
          </a:p>
          <a:p>
            <a:pPr marL="1060450" lvl="1" indent="-514350" algn="just" defTabSz="363538">
              <a:spcAft>
                <a:spcPts val="300"/>
              </a:spcAft>
              <a:buFont typeface="+mj-lt"/>
              <a:buAutoNum type="arabicPeriod"/>
            </a:pPr>
            <a:r>
              <a:rPr lang="fr-FR" sz="2800" b="1" i="1" dirty="0"/>
              <a:t>Formulation des hypothèses de la régression logistique</a:t>
            </a:r>
          </a:p>
          <a:p>
            <a:pPr marL="1060450" lvl="1" indent="-514350" algn="just" defTabSz="363538">
              <a:spcAft>
                <a:spcPts val="300"/>
              </a:spcAft>
              <a:buFont typeface="+mj-lt"/>
              <a:buAutoNum type="arabicPeriod"/>
            </a:pPr>
            <a:r>
              <a:rPr lang="fr-FR" sz="2800" b="1" i="1" dirty="0"/>
              <a:t>Condition d’utilisation de la régression logistique</a:t>
            </a:r>
          </a:p>
          <a:p>
            <a:pPr marL="1060450" lvl="1" indent="-514350" algn="just" defTabSz="363538">
              <a:spcAft>
                <a:spcPts val="300"/>
              </a:spcAft>
              <a:buFont typeface="+mj-lt"/>
              <a:buAutoNum type="arabicPeriod"/>
            </a:pPr>
            <a:r>
              <a:rPr lang="fr-FR" sz="2800" b="1" i="1" dirty="0"/>
              <a:t>Conception d’un modèle de régression logistique</a:t>
            </a:r>
          </a:p>
          <a:p>
            <a:pPr marL="1060450" lvl="1" indent="-514350" algn="just" defTabSz="363538">
              <a:spcAft>
                <a:spcPts val="300"/>
              </a:spcAft>
              <a:buFont typeface="+mj-lt"/>
              <a:buAutoNum type="arabicPeriod"/>
            </a:pPr>
            <a:r>
              <a:rPr lang="fr-CI" sz="2800" b="1" dirty="0"/>
              <a:t>Syntaxes SPSS et Interprétation des résultats</a:t>
            </a:r>
          </a:p>
          <a:p>
            <a:pPr marL="660400" indent="-571500" algn="just" defTabSz="363538">
              <a:lnSpc>
                <a:spcPct val="200000"/>
              </a:lnSpc>
              <a:spcAft>
                <a:spcPts val="300"/>
              </a:spcAft>
              <a:buFont typeface="+mj-lt"/>
              <a:buAutoNum type="romanUcPeriod" startAt="3"/>
            </a:pPr>
            <a:r>
              <a:rPr lang="fr-FR" sz="2800" b="1" dirty="0"/>
              <a:t>Régression Multiple VS Régression Logistique</a:t>
            </a:r>
            <a:endParaRPr lang="fr-CI" sz="2800" b="1" dirty="0"/>
          </a:p>
        </p:txBody>
      </p:sp>
    </p:spTree>
    <p:extLst>
      <p:ext uri="{BB962C8B-B14F-4D97-AF65-F5344CB8AC3E}">
        <p14:creationId xmlns:p14="http://schemas.microsoft.com/office/powerpoint/2010/main" val="2358030900"/>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100"/>
                                        <p:tgtEl>
                                          <p:spTgt spid="5"/>
                                        </p:tgtEl>
                                      </p:cBhvr>
                                    </p:animEffect>
                                  </p:childTnLst>
                                </p:cTn>
                              </p:par>
                            </p:childTnLst>
                          </p:cTn>
                        </p:par>
                        <p:par>
                          <p:cTn id="8" fill="hold">
                            <p:stCondLst>
                              <p:cond delay="11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600"/>
                            </p:stCondLst>
                            <p:childTnLst>
                              <p:par>
                                <p:cTn id="13" presetID="14" presetClass="entr" presetSubtype="10" fill="hold" grpId="0" nodeType="afterEffect">
                                  <p:stCondLst>
                                    <p:cond delay="40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294" y="719167"/>
            <a:ext cx="6061130" cy="596184"/>
          </a:xfrm>
        </p:spPr>
        <p:txBody>
          <a:bodyPr>
            <a:noAutofit/>
          </a:bodyPr>
          <a:lstStyle/>
          <a:p>
            <a:pPr marL="88900" defTabSz="363538">
              <a:spcBef>
                <a:spcPts val="300"/>
              </a:spcBef>
              <a:spcAft>
                <a:spcPts val="300"/>
              </a:spcAft>
            </a:pPr>
            <a:r>
              <a:rPr lang="fr-FR" sz="2000" dirty="0"/>
              <a:t>5.</a:t>
            </a:r>
            <a:r>
              <a:rPr lang="fr-CI" sz="1800" dirty="0"/>
              <a:t>Syntaxes</a:t>
            </a:r>
            <a:r>
              <a:rPr lang="fr-CI" sz="2000" dirty="0"/>
              <a:t> SPSS et Interprétation des résultats</a:t>
            </a:r>
            <a:endParaRPr lang="fr-FR" sz="20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30</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LOGISTIQUE</a:t>
            </a:r>
            <a:endParaRPr lang="fr-FR" sz="2400" b="1" dirty="0"/>
          </a:p>
        </p:txBody>
      </p:sp>
      <p:sp>
        <p:nvSpPr>
          <p:cNvPr id="14" name="ZoneTexte 13">
            <a:extLst>
              <a:ext uri="{FF2B5EF4-FFF2-40B4-BE49-F238E27FC236}">
                <a16:creationId xmlns:a16="http://schemas.microsoft.com/office/drawing/2014/main" id="{A6506448-CF5D-6DB8-6AE8-A989467A8226}"/>
              </a:ext>
            </a:extLst>
          </p:cNvPr>
          <p:cNvSpPr txBox="1"/>
          <p:nvPr/>
        </p:nvSpPr>
        <p:spPr>
          <a:xfrm>
            <a:off x="611560" y="1295854"/>
            <a:ext cx="8136904" cy="646331"/>
          </a:xfrm>
          <a:prstGeom prst="rect">
            <a:avLst/>
          </a:prstGeom>
          <a:noFill/>
        </p:spPr>
        <p:txBody>
          <a:bodyPr wrap="square">
            <a:spAutoFit/>
          </a:bodyPr>
          <a:lstStyle/>
          <a:p>
            <a:r>
              <a:rPr lang="fr-FR" dirty="0"/>
              <a:t>D’après le test de </a:t>
            </a:r>
            <a:r>
              <a:rPr lang="fr-FR" dirty="0" err="1"/>
              <a:t>Hormer</a:t>
            </a:r>
            <a:r>
              <a:rPr lang="fr-FR" dirty="0"/>
              <a:t> et </a:t>
            </a:r>
            <a:r>
              <a:rPr lang="fr-FR" dirty="0" err="1"/>
              <a:t>Lemeshow</a:t>
            </a:r>
            <a:r>
              <a:rPr lang="fr-FR" dirty="0"/>
              <a:t>, les valeurs prédites et observés sont cohérentes à partir de l’introduction de la deuxième variable.</a:t>
            </a:r>
          </a:p>
        </p:txBody>
      </p:sp>
      <p:pic>
        <p:nvPicPr>
          <p:cNvPr id="6" name="Image 5">
            <a:extLst>
              <a:ext uri="{FF2B5EF4-FFF2-40B4-BE49-F238E27FC236}">
                <a16:creationId xmlns:a16="http://schemas.microsoft.com/office/drawing/2014/main" id="{4986A7CD-F943-75B2-F43B-C61B90EB0DDA}"/>
              </a:ext>
            </a:extLst>
          </p:cNvPr>
          <p:cNvPicPr>
            <a:picLocks noChangeAspect="1"/>
          </p:cNvPicPr>
          <p:nvPr/>
        </p:nvPicPr>
        <p:blipFill>
          <a:blip r:embed="rId5"/>
          <a:stretch>
            <a:fillRect/>
          </a:stretch>
        </p:blipFill>
        <p:spPr>
          <a:xfrm>
            <a:off x="3135505" y="2666934"/>
            <a:ext cx="2872989" cy="1524132"/>
          </a:xfrm>
          <a:prstGeom prst="rect">
            <a:avLst/>
          </a:prstGeom>
        </p:spPr>
      </p:pic>
    </p:spTree>
    <p:extLst>
      <p:ext uri="{BB962C8B-B14F-4D97-AF65-F5344CB8AC3E}">
        <p14:creationId xmlns:p14="http://schemas.microsoft.com/office/powerpoint/2010/main" val="17458557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294" y="719167"/>
            <a:ext cx="6061130" cy="596184"/>
          </a:xfrm>
        </p:spPr>
        <p:txBody>
          <a:bodyPr>
            <a:noAutofit/>
          </a:bodyPr>
          <a:lstStyle/>
          <a:p>
            <a:pPr marL="88900" defTabSz="363538">
              <a:spcBef>
                <a:spcPts val="300"/>
              </a:spcBef>
              <a:spcAft>
                <a:spcPts val="300"/>
              </a:spcAft>
            </a:pPr>
            <a:r>
              <a:rPr lang="fr-FR" sz="2000" dirty="0"/>
              <a:t>5.</a:t>
            </a:r>
            <a:r>
              <a:rPr lang="fr-CI" sz="1800" dirty="0"/>
              <a:t>Syntaxes</a:t>
            </a:r>
            <a:r>
              <a:rPr lang="fr-CI" sz="2000" dirty="0"/>
              <a:t> SPSS et Interprétation des résultats</a:t>
            </a:r>
            <a:endParaRPr lang="fr-FR" sz="20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31</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LOGISTIQUE</a:t>
            </a:r>
            <a:endParaRPr lang="fr-FR" sz="2400" b="1" dirty="0"/>
          </a:p>
        </p:txBody>
      </p:sp>
      <p:sp>
        <p:nvSpPr>
          <p:cNvPr id="14" name="ZoneTexte 13">
            <a:extLst>
              <a:ext uri="{FF2B5EF4-FFF2-40B4-BE49-F238E27FC236}">
                <a16:creationId xmlns:a16="http://schemas.microsoft.com/office/drawing/2014/main" id="{A6506448-CF5D-6DB8-6AE8-A989467A8226}"/>
              </a:ext>
            </a:extLst>
          </p:cNvPr>
          <p:cNvSpPr txBox="1"/>
          <p:nvPr/>
        </p:nvSpPr>
        <p:spPr>
          <a:xfrm>
            <a:off x="611560" y="1295854"/>
            <a:ext cx="8136904" cy="369332"/>
          </a:xfrm>
          <a:prstGeom prst="rect">
            <a:avLst/>
          </a:prstGeom>
          <a:noFill/>
        </p:spPr>
        <p:txBody>
          <a:bodyPr wrap="square">
            <a:spAutoFit/>
          </a:bodyPr>
          <a:lstStyle/>
          <a:p>
            <a:r>
              <a:rPr lang="fr-FR" dirty="0"/>
              <a:t>Interprétation des coefficients</a:t>
            </a:r>
          </a:p>
        </p:txBody>
      </p:sp>
      <p:pic>
        <p:nvPicPr>
          <p:cNvPr id="5" name="Image 4">
            <a:extLst>
              <a:ext uri="{FF2B5EF4-FFF2-40B4-BE49-F238E27FC236}">
                <a16:creationId xmlns:a16="http://schemas.microsoft.com/office/drawing/2014/main" id="{F912CC73-24E4-6C63-D5DF-F51FE65183C1}"/>
              </a:ext>
            </a:extLst>
          </p:cNvPr>
          <p:cNvPicPr>
            <a:picLocks noChangeAspect="1"/>
          </p:cNvPicPr>
          <p:nvPr/>
        </p:nvPicPr>
        <p:blipFill>
          <a:blip r:embed="rId5"/>
          <a:stretch>
            <a:fillRect/>
          </a:stretch>
        </p:blipFill>
        <p:spPr>
          <a:xfrm>
            <a:off x="1478012" y="1700808"/>
            <a:ext cx="6187976" cy="5852667"/>
          </a:xfrm>
          <a:prstGeom prst="rect">
            <a:avLst/>
          </a:prstGeom>
        </p:spPr>
      </p:pic>
    </p:spTree>
    <p:extLst>
      <p:ext uri="{BB962C8B-B14F-4D97-AF65-F5344CB8AC3E}">
        <p14:creationId xmlns:p14="http://schemas.microsoft.com/office/powerpoint/2010/main" val="8984723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2">
            <a:extLst>
              <a:ext uri="{FF2B5EF4-FFF2-40B4-BE49-F238E27FC236}">
                <a16:creationId xmlns:a16="http://schemas.microsoft.com/office/drawing/2014/main" id="{90782D16-951F-410C-A02A-6632C86469E3}"/>
              </a:ext>
            </a:extLst>
          </p:cNvPr>
          <p:cNvSpPr>
            <a:spLocks/>
          </p:cNvSpPr>
          <p:nvPr/>
        </p:nvSpPr>
        <p:spPr bwMode="auto">
          <a:xfrm>
            <a:off x="179512" y="1556791"/>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Wa fonda goy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aran</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kam</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ka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ga</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aï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hangane</a:t>
            </a:r>
            <a:endPar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endParaRPr>
          </a:p>
        </p:txBody>
      </p:sp>
      <p:grpSp>
        <p:nvGrpSpPr>
          <p:cNvPr id="7" name="Group 42">
            <a:extLst>
              <a:ext uri="{FF2B5EF4-FFF2-40B4-BE49-F238E27FC236}">
                <a16:creationId xmlns:a16="http://schemas.microsoft.com/office/drawing/2014/main" id="{C59BCD19-87EE-46CD-8251-5A64493344B1}"/>
              </a:ext>
            </a:extLst>
          </p:cNvPr>
          <p:cNvGrpSpPr>
            <a:grpSpLocks/>
          </p:cNvGrpSpPr>
          <p:nvPr/>
        </p:nvGrpSpPr>
        <p:grpSpPr bwMode="auto">
          <a:xfrm>
            <a:off x="8172450" y="6669088"/>
            <a:ext cx="971550" cy="188912"/>
            <a:chOff x="48" y="192"/>
            <a:chExt cx="929" cy="153"/>
          </a:xfrm>
        </p:grpSpPr>
        <p:sp>
          <p:nvSpPr>
            <p:cNvPr id="8" name="AutoShape 41">
              <a:extLst>
                <a:ext uri="{FF2B5EF4-FFF2-40B4-BE49-F238E27FC236}">
                  <a16:creationId xmlns:a16="http://schemas.microsoft.com/office/drawing/2014/main" id="{E5941E02-7291-4671-91C6-B4ED5B8305CE}"/>
                </a:ext>
              </a:extLst>
            </p:cNvPr>
            <p:cNvSpPr>
              <a:spLocks noChangeArrowheads="1"/>
            </p:cNvSpPr>
            <p:nvPr/>
          </p:nvSpPr>
          <p:spPr bwMode="auto">
            <a:xfrm>
              <a:off x="48" y="192"/>
              <a:ext cx="929" cy="153"/>
            </a:xfrm>
            <a:prstGeom prst="actionButtonBlank">
              <a:avLst/>
            </a:prstGeom>
            <a:solidFill>
              <a:srgbClr val="FFFFFF"/>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fr-FR" altLang="fr-FR" b="1">
                <a:solidFill>
                  <a:prstClr val="black"/>
                </a:solidFill>
              </a:endParaRPr>
            </a:p>
          </p:txBody>
        </p:sp>
        <p:grpSp>
          <p:nvGrpSpPr>
            <p:cNvPr id="9" name="Group 40">
              <a:extLst>
                <a:ext uri="{FF2B5EF4-FFF2-40B4-BE49-F238E27FC236}">
                  <a16:creationId xmlns:a16="http://schemas.microsoft.com/office/drawing/2014/main" id="{1175B6BF-4C5D-446C-8101-A7B733C5967A}"/>
                </a:ext>
              </a:extLst>
            </p:cNvPr>
            <p:cNvGrpSpPr>
              <a:grpSpLocks/>
            </p:cNvGrpSpPr>
            <p:nvPr/>
          </p:nvGrpSpPr>
          <p:grpSpPr bwMode="auto">
            <a:xfrm>
              <a:off x="56" y="201"/>
              <a:ext cx="912" cy="135"/>
              <a:chOff x="185" y="195"/>
              <a:chExt cx="914" cy="135"/>
            </a:xfrm>
          </p:grpSpPr>
          <p:sp>
            <p:nvSpPr>
              <p:cNvPr id="10" name="Rectangle 37">
                <a:extLst>
                  <a:ext uri="{FF2B5EF4-FFF2-40B4-BE49-F238E27FC236}">
                    <a16:creationId xmlns:a16="http://schemas.microsoft.com/office/drawing/2014/main" id="{8380AD9E-6C83-4667-A1DF-6569B8D5CD76}"/>
                  </a:ext>
                </a:extLst>
              </p:cNvPr>
              <p:cNvSpPr>
                <a:spLocks noChangeArrowheads="1"/>
              </p:cNvSpPr>
              <p:nvPr/>
            </p:nvSpPr>
            <p:spPr bwMode="auto">
              <a:xfrm>
                <a:off x="185" y="197"/>
                <a:ext cx="914" cy="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fr-FR" altLang="fr-FR" b="1">
                  <a:solidFill>
                    <a:prstClr val="black"/>
                  </a:solidFill>
                </a:endParaRPr>
              </a:p>
            </p:txBody>
          </p:sp>
          <p:pic>
            <p:nvPicPr>
              <p:cNvPr id="11" name="Picture 36" descr="SOFRECO">
                <a:extLst>
                  <a:ext uri="{FF2B5EF4-FFF2-40B4-BE49-F238E27FC236}">
                    <a16:creationId xmlns:a16="http://schemas.microsoft.com/office/drawing/2014/main" id="{D67EAD1B-2C96-4CA4-8316-3F867CEB47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 y="195"/>
                <a:ext cx="90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 name="Forme 2">
            <a:extLst>
              <a:ext uri="{FF2B5EF4-FFF2-40B4-BE49-F238E27FC236}">
                <a16:creationId xmlns:a16="http://schemas.microsoft.com/office/drawing/2014/main" id="{2C45361A-595A-42DA-969E-9D5AB3B48A59}"/>
              </a:ext>
            </a:extLst>
          </p:cNvPr>
          <p:cNvSpPr>
            <a:spLocks/>
          </p:cNvSpPr>
          <p:nvPr/>
        </p:nvSpPr>
        <p:spPr bwMode="auto">
          <a:xfrm>
            <a:off x="184583" y="2204863"/>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sv-SE" sz="4000" b="1" dirty="0">
                <a:ln w="0"/>
                <a:solidFill>
                  <a:schemeClr val="accent6">
                    <a:lumMod val="75000"/>
                  </a:schemeClr>
                </a:solidFill>
                <a:effectLst>
                  <a:outerShdw blurRad="38100" dist="19050" dir="2700000" algn="tl" rotWithShape="0">
                    <a:schemeClr val="dk1">
                      <a:alpha val="40000"/>
                    </a:schemeClr>
                  </a:outerShdw>
                </a:effectLst>
                <a:latin typeface="Calibri" pitchFamily="34" charset="0"/>
              </a:rPr>
              <a:t>Na gode da kou ka bani hankalin kou</a:t>
            </a:r>
            <a:endParaRPr lang="fr-CA" sz="4000" b="1" dirty="0">
              <a:ln w="0"/>
              <a:solidFill>
                <a:schemeClr val="accent6">
                  <a:lumMod val="75000"/>
                </a:schemeClr>
              </a:solidFill>
              <a:effectLst>
                <a:outerShdw blurRad="38100" dist="19050" dir="2700000" algn="tl" rotWithShape="0">
                  <a:schemeClr val="dk1">
                    <a:alpha val="40000"/>
                  </a:schemeClr>
                </a:outerShdw>
              </a:effectLst>
              <a:latin typeface="Calibri" pitchFamily="34" charset="0"/>
            </a:endParaRPr>
          </a:p>
        </p:txBody>
      </p:sp>
      <p:sp>
        <p:nvSpPr>
          <p:cNvPr id="13" name="Forme 2">
            <a:extLst>
              <a:ext uri="{FF2B5EF4-FFF2-40B4-BE49-F238E27FC236}">
                <a16:creationId xmlns:a16="http://schemas.microsoft.com/office/drawing/2014/main" id="{1B4F30C4-0278-4E91-930A-109066B3E455}"/>
              </a:ext>
            </a:extLst>
          </p:cNvPr>
          <p:cNvSpPr>
            <a:spLocks/>
          </p:cNvSpPr>
          <p:nvPr/>
        </p:nvSpPr>
        <p:spPr bwMode="auto">
          <a:xfrm>
            <a:off x="184822" y="2852935"/>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chemeClr val="accent4">
                    <a:lumMod val="75000"/>
                  </a:schemeClr>
                </a:solidFill>
                <a:effectLst>
                  <a:outerShdw blurRad="38100" dist="19050" dir="2700000" algn="tl" rotWithShape="0">
                    <a:schemeClr val="dk1">
                      <a:alpha val="40000"/>
                    </a:schemeClr>
                  </a:outerShdw>
                </a:effectLst>
                <a:latin typeface="Calibri" pitchFamily="34" charset="0"/>
              </a:rPr>
              <a:t>Merci de votre attention</a:t>
            </a:r>
          </a:p>
        </p:txBody>
      </p:sp>
      <p:grpSp>
        <p:nvGrpSpPr>
          <p:cNvPr id="14" name="Groupe 13"/>
          <p:cNvGrpSpPr/>
          <p:nvPr/>
        </p:nvGrpSpPr>
        <p:grpSpPr>
          <a:xfrm>
            <a:off x="6983413" y="0"/>
            <a:ext cx="2160587" cy="720725"/>
            <a:chOff x="6983413" y="0"/>
            <a:chExt cx="2190482" cy="720725"/>
          </a:xfrm>
        </p:grpSpPr>
        <p:grpSp>
          <p:nvGrpSpPr>
            <p:cNvPr id="15" name="Group 4"/>
            <p:cNvGrpSpPr>
              <a:grpSpLocks noChangeAspect="1"/>
            </p:cNvGrpSpPr>
            <p:nvPr/>
          </p:nvGrpSpPr>
          <p:grpSpPr bwMode="auto">
            <a:xfrm>
              <a:off x="6983413" y="0"/>
              <a:ext cx="2160587" cy="720725"/>
              <a:chOff x="4399" y="0"/>
              <a:chExt cx="1361" cy="454"/>
            </a:xfrm>
          </p:grpSpPr>
          <p:sp>
            <p:nvSpPr>
              <p:cNvPr id="17"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pic>
            <p:nvPicPr>
              <p:cNvPr id="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7312" y="4076936"/>
            <a:ext cx="4277176" cy="2016224"/>
          </a:xfrm>
          <a:prstGeom prst="rect">
            <a:avLst/>
          </a:prstGeom>
        </p:spPr>
      </p:pic>
    </p:spTree>
    <p:extLst>
      <p:ext uri="{BB962C8B-B14F-4D97-AF65-F5344CB8AC3E}">
        <p14:creationId xmlns:p14="http://schemas.microsoft.com/office/powerpoint/2010/main" val="1662012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4</a:t>
            </a:fld>
            <a:endParaRPr lang="fr-FR"/>
          </a:p>
        </p:txBody>
      </p:sp>
      <p:sp>
        <p:nvSpPr>
          <p:cNvPr id="5" name="ZoneTexte 4"/>
          <p:cNvSpPr txBox="1"/>
          <p:nvPr/>
        </p:nvSpPr>
        <p:spPr>
          <a:xfrm>
            <a:off x="2527058" y="129529"/>
            <a:ext cx="3923580" cy="461665"/>
          </a:xfrm>
          <a:prstGeom prst="rect">
            <a:avLst/>
          </a:prstGeom>
          <a:noFill/>
        </p:spPr>
        <p:txBody>
          <a:bodyPr wrap="square" rtlCol="0">
            <a:spAutoFit/>
          </a:bodyPr>
          <a:lstStyle/>
          <a:p>
            <a:pPr algn="ctr"/>
            <a:r>
              <a:rPr lang="fr-CI" sz="2400" b="1" dirty="0"/>
              <a:t>CORRELATION</a:t>
            </a:r>
            <a:endParaRPr lang="fr-FR" sz="2400" b="1" dirty="0"/>
          </a:p>
        </p:txBody>
      </p:sp>
      <p:sp>
        <p:nvSpPr>
          <p:cNvPr id="6" name="ZoneTexte 5"/>
          <p:cNvSpPr txBox="1"/>
          <p:nvPr/>
        </p:nvSpPr>
        <p:spPr>
          <a:xfrm>
            <a:off x="629133" y="2636912"/>
            <a:ext cx="7920880" cy="830997"/>
          </a:xfrm>
          <a:prstGeom prst="rect">
            <a:avLst/>
          </a:prstGeom>
          <a:noFill/>
        </p:spPr>
        <p:txBody>
          <a:bodyPr wrap="square" rtlCol="0">
            <a:spAutoFit/>
          </a:bodyPr>
          <a:lstStyle/>
          <a:p>
            <a:pPr marL="660400" indent="-571500" algn="ctr" defTabSz="363538">
              <a:spcAft>
                <a:spcPts val="200"/>
              </a:spcAft>
              <a:buFont typeface="+mj-lt"/>
              <a:buAutoNum type="romanUcPeriod"/>
            </a:pPr>
            <a:r>
              <a:rPr lang="fr-FR" sz="4800" b="1" dirty="0">
                <a:solidFill>
                  <a:srgbClr val="0070C0"/>
                </a:solidFill>
              </a:rPr>
              <a:t>Régression Multiple</a:t>
            </a: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397066676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100"/>
                                        <p:tgtEl>
                                          <p:spTgt spid="5"/>
                                        </p:tgtEl>
                                      </p:cBhvr>
                                    </p:animEffect>
                                  </p:childTnLst>
                                </p:cTn>
                              </p:par>
                            </p:childTnLst>
                          </p:cTn>
                        </p:par>
                        <p:par>
                          <p:cTn id="8" fill="hold">
                            <p:stCondLst>
                              <p:cond delay="11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600"/>
                            </p:stCondLst>
                            <p:childTnLst>
                              <p:par>
                                <p:cTn id="13" presetID="14" presetClass="entr" presetSubtype="10" fill="hold" grpId="0" nodeType="afterEffect">
                                  <p:stCondLst>
                                    <p:cond delay="40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144" y="871673"/>
            <a:ext cx="6579996" cy="397087"/>
          </a:xfrm>
        </p:spPr>
        <p:txBody>
          <a:bodyPr>
            <a:noAutofit/>
          </a:bodyPr>
          <a:lstStyle/>
          <a:p>
            <a:pPr marL="88900" defTabSz="363538">
              <a:spcBef>
                <a:spcPts val="300"/>
              </a:spcBef>
              <a:spcAft>
                <a:spcPts val="300"/>
              </a:spcAft>
            </a:pPr>
            <a:r>
              <a:rPr lang="fr-FR" sz="2400" dirty="0"/>
              <a:t>Définition de la Régression multiple</a:t>
            </a:r>
          </a:p>
        </p:txBody>
      </p:sp>
      <p:sp>
        <p:nvSpPr>
          <p:cNvPr id="3" name="Content Placeholder 2"/>
          <p:cNvSpPr>
            <a:spLocks noGrp="1"/>
          </p:cNvSpPr>
          <p:nvPr>
            <p:ph idx="1"/>
          </p:nvPr>
        </p:nvSpPr>
        <p:spPr>
          <a:xfrm>
            <a:off x="107504" y="1580446"/>
            <a:ext cx="8902352" cy="5039368"/>
          </a:xfrm>
        </p:spPr>
        <p:txBody>
          <a:bodyPr>
            <a:noAutofit/>
          </a:bodyPr>
          <a:lstStyle/>
          <a:p>
            <a:pPr algn="just">
              <a:buFont typeface="Wingdings" panose="05000000000000000000" pitchFamily="2" charset="2"/>
              <a:buChar char="v"/>
            </a:pPr>
            <a:r>
              <a:rPr lang="fr-FR" sz="2000" dirty="0"/>
              <a:t>La régression linéaire est appelée multiple lorsque le modèle est composé d’au moins deux variables indépendantes.</a:t>
            </a:r>
          </a:p>
          <a:p>
            <a:pPr algn="just">
              <a:buFont typeface="Wingdings" panose="05000000000000000000" pitchFamily="2" charset="2"/>
              <a:buChar char="v"/>
            </a:pPr>
            <a:endParaRPr lang="fr-FR" sz="2000" dirty="0"/>
          </a:p>
          <a:p>
            <a:pPr algn="just">
              <a:buFont typeface="Wingdings" panose="05000000000000000000" pitchFamily="2" charset="2"/>
              <a:buChar char="v"/>
            </a:pPr>
            <a:r>
              <a:rPr lang="fr-FR" sz="2000" dirty="0"/>
              <a:t>Le nombre de variables indépendantes est supérieur ou égal à 2, mais inférieur au nombre de situations (observations) considérées.</a:t>
            </a:r>
          </a:p>
          <a:p>
            <a:pPr algn="just">
              <a:buFont typeface="Wingdings" panose="05000000000000000000" pitchFamily="2" charset="2"/>
              <a:buChar char="v"/>
            </a:pPr>
            <a:endParaRPr lang="fr-FR" sz="2000" dirty="0"/>
          </a:p>
          <a:p>
            <a:pPr algn="just">
              <a:buFont typeface="Wingdings" panose="05000000000000000000" pitchFamily="2" charset="2"/>
              <a:buChar char="v"/>
            </a:pPr>
            <a:r>
              <a:rPr lang="fr-FR" sz="2000" dirty="0"/>
              <a:t>La variable dépendante est toujours une variable continue tandis que les variables indépendantes peuvent être continues ou catégorielles. </a:t>
            </a:r>
          </a:p>
          <a:p>
            <a:pPr algn="just">
              <a:buFont typeface="Wingdings" panose="05000000000000000000" pitchFamily="2" charset="2"/>
              <a:buChar char="v"/>
            </a:pPr>
            <a:endParaRPr lang="fr-FR" sz="2000" dirty="0"/>
          </a:p>
          <a:p>
            <a:pPr algn="just">
              <a:buFont typeface="Wingdings" panose="05000000000000000000" pitchFamily="2" charset="2"/>
              <a:buChar char="v"/>
            </a:pPr>
            <a:r>
              <a:rPr lang="fr-FR" sz="2000" dirty="0"/>
              <a:t>Les variables indépendantes ne doivent pas être corrélées entre elles.</a:t>
            </a:r>
          </a:p>
          <a:p>
            <a:pPr algn="just">
              <a:buFont typeface="Wingdings" panose="05000000000000000000" pitchFamily="2" charset="2"/>
              <a:buChar char="v"/>
            </a:pPr>
            <a:endParaRPr lang="fr-FR" sz="2000" dirty="0"/>
          </a:p>
          <a:p>
            <a:pPr algn="just">
              <a:buFont typeface="Wingdings" panose="05000000000000000000" pitchFamily="2" charset="2"/>
              <a:buChar char="v"/>
            </a:pPr>
            <a:r>
              <a:rPr lang="fr-FR" sz="2400" dirty="0"/>
              <a:t>L’équation </a:t>
            </a:r>
            <a:r>
              <a:rPr lang="fr-FR" sz="2400" b="1" dirty="0">
                <a:solidFill>
                  <a:srgbClr val="00B050"/>
                </a:solidFill>
              </a:rPr>
              <a:t>Y</a:t>
            </a:r>
            <a:r>
              <a:rPr lang="fr-FR" sz="2400" b="1" baseline="-25000" dirty="0">
                <a:solidFill>
                  <a:srgbClr val="00B050"/>
                </a:solidFill>
              </a:rPr>
              <a:t>i</a:t>
            </a:r>
            <a:r>
              <a:rPr lang="fr-FR" sz="2400" b="1" dirty="0">
                <a:solidFill>
                  <a:srgbClr val="00B050"/>
                </a:solidFill>
              </a:rPr>
              <a:t> : (b</a:t>
            </a:r>
            <a:r>
              <a:rPr lang="fr-FR" sz="2400" b="1" baseline="-25000" dirty="0">
                <a:solidFill>
                  <a:srgbClr val="00B050"/>
                </a:solidFill>
              </a:rPr>
              <a:t>0</a:t>
            </a:r>
            <a:r>
              <a:rPr lang="fr-FR" sz="2400" b="1" dirty="0">
                <a:solidFill>
                  <a:srgbClr val="00B050"/>
                </a:solidFill>
              </a:rPr>
              <a:t> + b</a:t>
            </a:r>
            <a:r>
              <a:rPr lang="fr-FR" sz="2400" b="1" baseline="-25000" dirty="0">
                <a:solidFill>
                  <a:srgbClr val="00B050"/>
                </a:solidFill>
              </a:rPr>
              <a:t>1</a:t>
            </a:r>
            <a:r>
              <a:rPr lang="fr-FR" sz="2400" b="1" dirty="0">
                <a:solidFill>
                  <a:srgbClr val="00B050"/>
                </a:solidFill>
              </a:rPr>
              <a:t>X</a:t>
            </a:r>
            <a:r>
              <a:rPr lang="fr-FR" sz="2400" b="1" baseline="-25000" dirty="0">
                <a:solidFill>
                  <a:srgbClr val="00B050"/>
                </a:solidFill>
              </a:rPr>
              <a:t>1</a:t>
            </a:r>
            <a:r>
              <a:rPr lang="fr-FR" sz="2400" b="1" dirty="0">
                <a:solidFill>
                  <a:srgbClr val="00B050"/>
                </a:solidFill>
              </a:rPr>
              <a:t> + b</a:t>
            </a:r>
            <a:r>
              <a:rPr lang="fr-FR" sz="2400" b="1" baseline="-25000" dirty="0">
                <a:solidFill>
                  <a:srgbClr val="00B050"/>
                </a:solidFill>
              </a:rPr>
              <a:t>2</a:t>
            </a:r>
            <a:r>
              <a:rPr lang="fr-FR" sz="2400" b="1" dirty="0">
                <a:solidFill>
                  <a:srgbClr val="00B050"/>
                </a:solidFill>
              </a:rPr>
              <a:t>X</a:t>
            </a:r>
            <a:r>
              <a:rPr lang="fr-FR" sz="2400" b="1" baseline="-25000" dirty="0">
                <a:solidFill>
                  <a:srgbClr val="00B050"/>
                </a:solidFill>
              </a:rPr>
              <a:t>2</a:t>
            </a:r>
            <a:r>
              <a:rPr lang="fr-FR" sz="2400" b="1" dirty="0">
                <a:solidFill>
                  <a:srgbClr val="00B050"/>
                </a:solidFill>
              </a:rPr>
              <a:t> + … + </a:t>
            </a:r>
            <a:r>
              <a:rPr lang="fr-FR" sz="2400" b="1" dirty="0" err="1">
                <a:solidFill>
                  <a:srgbClr val="00B050"/>
                </a:solidFill>
              </a:rPr>
              <a:t>b</a:t>
            </a:r>
            <a:r>
              <a:rPr lang="fr-FR" sz="2400" b="1" baseline="-25000" dirty="0" err="1">
                <a:solidFill>
                  <a:srgbClr val="00B050"/>
                </a:solidFill>
              </a:rPr>
              <a:t>n</a:t>
            </a:r>
            <a:r>
              <a:rPr lang="fr-FR" sz="2400" b="1" dirty="0" err="1">
                <a:solidFill>
                  <a:srgbClr val="00B050"/>
                </a:solidFill>
              </a:rPr>
              <a:t>X</a:t>
            </a:r>
            <a:r>
              <a:rPr lang="fr-FR" sz="2400" b="1" baseline="-25000" dirty="0" err="1">
                <a:solidFill>
                  <a:srgbClr val="00B050"/>
                </a:solidFill>
              </a:rPr>
              <a:t>n</a:t>
            </a:r>
            <a:r>
              <a:rPr lang="fr-FR" sz="2400" b="1" dirty="0">
                <a:solidFill>
                  <a:srgbClr val="00B050"/>
                </a:solidFill>
              </a:rPr>
              <a:t>) + </a:t>
            </a:r>
            <a:r>
              <a:rPr lang="fr-FR" sz="2400" b="1" dirty="0" err="1">
                <a:solidFill>
                  <a:srgbClr val="00B050"/>
                </a:solidFill>
              </a:rPr>
              <a:t>ε</a:t>
            </a:r>
            <a:r>
              <a:rPr lang="fr-FR" sz="2400" b="1" baseline="-25000" dirty="0" err="1">
                <a:solidFill>
                  <a:srgbClr val="00B050"/>
                </a:solidFill>
              </a:rPr>
              <a:t>i</a:t>
            </a:r>
            <a:endParaRPr lang="fr-FR" sz="24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5</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MULTIPLE</a:t>
            </a:r>
            <a:endParaRPr lang="fr-FR" sz="2400" b="1" dirty="0"/>
          </a:p>
        </p:txBody>
      </p:sp>
    </p:spTree>
    <p:extLst>
      <p:ext uri="{BB962C8B-B14F-4D97-AF65-F5344CB8AC3E}">
        <p14:creationId xmlns:p14="http://schemas.microsoft.com/office/powerpoint/2010/main" val="330698571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312" y="914236"/>
            <a:ext cx="6940036" cy="734846"/>
          </a:xfrm>
        </p:spPr>
        <p:txBody>
          <a:bodyPr>
            <a:noAutofit/>
          </a:bodyPr>
          <a:lstStyle/>
          <a:p>
            <a:pPr marL="88900" defTabSz="363538">
              <a:spcBef>
                <a:spcPts val="300"/>
              </a:spcBef>
              <a:spcAft>
                <a:spcPts val="300"/>
              </a:spcAft>
            </a:pPr>
            <a:r>
              <a:rPr lang="fr-FR" sz="2800" i="1" dirty="0"/>
              <a:t>Formulation des hypothèses de la régression logistique</a:t>
            </a:r>
            <a:endParaRPr lang="fr-FR" sz="2800" dirty="0"/>
          </a:p>
        </p:txBody>
      </p:sp>
      <p:sp>
        <p:nvSpPr>
          <p:cNvPr id="3" name="Content Placeholder 2"/>
          <p:cNvSpPr>
            <a:spLocks noGrp="1"/>
          </p:cNvSpPr>
          <p:nvPr>
            <p:ph idx="1"/>
          </p:nvPr>
        </p:nvSpPr>
        <p:spPr>
          <a:xfrm>
            <a:off x="323528" y="2155834"/>
            <a:ext cx="8510787" cy="3607037"/>
          </a:xfrm>
        </p:spPr>
        <p:txBody>
          <a:bodyPr>
            <a:noAutofit/>
          </a:bodyPr>
          <a:lstStyle/>
          <a:p>
            <a:pPr lvl="0" algn="just">
              <a:buFont typeface="Wingdings" panose="05000000000000000000" pitchFamily="2" charset="2"/>
              <a:buChar char="Ø"/>
            </a:pPr>
            <a:r>
              <a:rPr lang="fr-FR" sz="2400" b="1" dirty="0">
                <a:solidFill>
                  <a:srgbClr val="00B050"/>
                </a:solidFill>
              </a:rPr>
              <a:t>Hypothèse nulle (H0)</a:t>
            </a:r>
            <a:r>
              <a:rPr lang="fr-FR" sz="2400" b="1" dirty="0"/>
              <a:t>: il n’y a pas de relation linéaire entre la combinaison des variables indépendantes (X</a:t>
            </a:r>
            <a:r>
              <a:rPr lang="fr-FR" sz="2400" b="1" baseline="-25000" dirty="0"/>
              <a:t>1, </a:t>
            </a:r>
            <a:r>
              <a:rPr lang="fr-FR" sz="2400" b="1" dirty="0"/>
              <a:t>X</a:t>
            </a:r>
            <a:r>
              <a:rPr lang="fr-FR" sz="2400" b="1" baseline="-25000" dirty="0"/>
              <a:t>2, </a:t>
            </a:r>
            <a:r>
              <a:rPr lang="fr-FR" sz="2400" b="1" dirty="0"/>
              <a:t>X</a:t>
            </a:r>
            <a:r>
              <a:rPr lang="fr-FR" sz="2400" b="1" baseline="-25000" dirty="0"/>
              <a:t>3, …,   </a:t>
            </a:r>
            <a:r>
              <a:rPr lang="fr-FR" sz="2400" b="1" dirty="0" err="1"/>
              <a:t>X</a:t>
            </a:r>
            <a:r>
              <a:rPr lang="fr-FR" sz="2400" b="1" baseline="-25000" dirty="0" err="1"/>
              <a:t>n</a:t>
            </a:r>
            <a:r>
              <a:rPr lang="fr-FR" sz="2400" b="1" dirty="0"/>
              <a:t>)</a:t>
            </a:r>
            <a:r>
              <a:rPr lang="fr-FR" sz="2400" b="1" baseline="-25000" dirty="0"/>
              <a:t> </a:t>
            </a:r>
            <a:r>
              <a:rPr lang="fr-FR" sz="2400" b="1" dirty="0"/>
              <a:t> et la variable dépendante (Y).</a:t>
            </a:r>
          </a:p>
          <a:p>
            <a:pPr lvl="0" algn="just">
              <a:buFont typeface="Wingdings" panose="05000000000000000000" pitchFamily="2" charset="2"/>
              <a:buChar char="Ø"/>
            </a:pPr>
            <a:endParaRPr lang="fr-CI" sz="2400" b="1" dirty="0"/>
          </a:p>
          <a:p>
            <a:pPr marL="0" lvl="0" indent="0" algn="just">
              <a:buNone/>
            </a:pPr>
            <a:endParaRPr lang="fr-FR" sz="2400" b="1" dirty="0"/>
          </a:p>
          <a:p>
            <a:pPr algn="just">
              <a:buFont typeface="Wingdings" panose="05000000000000000000" pitchFamily="2" charset="2"/>
              <a:buChar char="Ø"/>
            </a:pPr>
            <a:r>
              <a:rPr lang="fr-FR" sz="2400" b="1" dirty="0">
                <a:solidFill>
                  <a:srgbClr val="00B050"/>
                </a:solidFill>
              </a:rPr>
              <a:t>Hypothèse alternative (H1)</a:t>
            </a:r>
            <a:r>
              <a:rPr lang="fr-FR" sz="2400" b="1" dirty="0"/>
              <a:t>: </a:t>
            </a:r>
            <a:r>
              <a:rPr lang="fr-FR" sz="2400" dirty="0"/>
              <a:t>la combinaison des variables indépendantes est associée significativement à la variable dépendante</a:t>
            </a:r>
          </a:p>
        </p:txBody>
      </p:sp>
      <p:sp>
        <p:nvSpPr>
          <p:cNvPr id="4" name="Slide Number Placeholder 3"/>
          <p:cNvSpPr>
            <a:spLocks noGrp="1"/>
          </p:cNvSpPr>
          <p:nvPr>
            <p:ph type="sldNum" sz="quarter" idx="12"/>
          </p:nvPr>
        </p:nvSpPr>
        <p:spPr/>
        <p:txBody>
          <a:bodyPr/>
          <a:lstStyle/>
          <a:p>
            <a:fld id="{02C702AE-1502-43AE-8DBA-2BCAD3408EF2}" type="slidenum">
              <a:rPr lang="fr-FR" smtClean="0"/>
              <a:pPr/>
              <a:t>6</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MULTIPLE</a:t>
            </a:r>
            <a:endParaRPr lang="fr-FR" sz="2400" b="1" dirty="0"/>
          </a:p>
        </p:txBody>
      </p:sp>
    </p:spTree>
    <p:extLst>
      <p:ext uri="{BB962C8B-B14F-4D97-AF65-F5344CB8AC3E}">
        <p14:creationId xmlns:p14="http://schemas.microsoft.com/office/powerpoint/2010/main" val="157200143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195" y="764704"/>
            <a:ext cx="6800277" cy="565658"/>
          </a:xfrm>
        </p:spPr>
        <p:txBody>
          <a:bodyPr>
            <a:noAutofit/>
          </a:bodyPr>
          <a:lstStyle/>
          <a:p>
            <a:pPr marL="88900" defTabSz="363538">
              <a:spcBef>
                <a:spcPts val="300"/>
              </a:spcBef>
              <a:spcAft>
                <a:spcPts val="300"/>
              </a:spcAft>
            </a:pPr>
            <a:r>
              <a:rPr lang="fr-FR" sz="1800" i="1" dirty="0"/>
              <a:t>Condition d’utilisation de la régression linéaire multiple</a:t>
            </a:r>
            <a:endParaRPr lang="fr-FR" sz="1800" dirty="0"/>
          </a:p>
        </p:txBody>
      </p:sp>
      <p:sp>
        <p:nvSpPr>
          <p:cNvPr id="3" name="Content Placeholder 2"/>
          <p:cNvSpPr>
            <a:spLocks noGrp="1"/>
          </p:cNvSpPr>
          <p:nvPr>
            <p:ph idx="1"/>
          </p:nvPr>
        </p:nvSpPr>
        <p:spPr>
          <a:xfrm>
            <a:off x="85694" y="1556792"/>
            <a:ext cx="8924162" cy="5144582"/>
          </a:xfrm>
        </p:spPr>
        <p:txBody>
          <a:bodyPr>
            <a:noAutofit/>
          </a:bodyPr>
          <a:lstStyle/>
          <a:p>
            <a:pPr lvl="0" algn="just">
              <a:buFont typeface="Wingdings" panose="05000000000000000000" pitchFamily="2" charset="2"/>
              <a:buChar char="Ø"/>
            </a:pPr>
            <a:r>
              <a:rPr lang="fr-FR" sz="1800" b="1" dirty="0">
                <a:solidFill>
                  <a:srgbClr val="0070C0"/>
                </a:solidFill>
              </a:rPr>
              <a:t>Type de variables à utiliser</a:t>
            </a:r>
            <a:r>
              <a:rPr lang="fr-FR" sz="1800" dirty="0"/>
              <a:t>: les </a:t>
            </a:r>
            <a:r>
              <a:rPr lang="fr-FR" sz="1800" b="1" i="1" dirty="0">
                <a:solidFill>
                  <a:srgbClr val="00B050"/>
                </a:solidFill>
              </a:rPr>
              <a:t>variables indépendantes</a:t>
            </a:r>
            <a:r>
              <a:rPr lang="fr-FR" sz="1800" dirty="0">
                <a:solidFill>
                  <a:srgbClr val="7030A0"/>
                </a:solidFill>
              </a:rPr>
              <a:t> </a:t>
            </a:r>
            <a:r>
              <a:rPr lang="fr-FR" sz="1800" dirty="0"/>
              <a:t>doivent être </a:t>
            </a:r>
            <a:r>
              <a:rPr lang="fr-FR" sz="1800" b="1" i="1" dirty="0">
                <a:solidFill>
                  <a:srgbClr val="00B050"/>
                </a:solidFill>
              </a:rPr>
              <a:t>continue ou catégorielle</a:t>
            </a:r>
            <a:r>
              <a:rPr lang="fr-FR" sz="1800" dirty="0">
                <a:solidFill>
                  <a:srgbClr val="00B050"/>
                </a:solidFill>
              </a:rPr>
              <a:t> </a:t>
            </a:r>
            <a:r>
              <a:rPr lang="fr-FR" sz="1800" dirty="0"/>
              <a:t>et la </a:t>
            </a:r>
            <a:r>
              <a:rPr lang="fr-FR" sz="1800" b="1" i="1" dirty="0">
                <a:solidFill>
                  <a:srgbClr val="00B050"/>
                </a:solidFill>
              </a:rPr>
              <a:t>variable dépendante</a:t>
            </a:r>
            <a:r>
              <a:rPr lang="fr-FR" sz="1800" dirty="0">
                <a:solidFill>
                  <a:srgbClr val="00B050"/>
                </a:solidFill>
              </a:rPr>
              <a:t> </a:t>
            </a:r>
            <a:r>
              <a:rPr lang="fr-FR" sz="1800" dirty="0"/>
              <a:t>doit être </a:t>
            </a:r>
            <a:r>
              <a:rPr lang="fr-FR" sz="1800" b="1" i="1" dirty="0">
                <a:solidFill>
                  <a:srgbClr val="00B050"/>
                </a:solidFill>
              </a:rPr>
              <a:t>continue</a:t>
            </a:r>
            <a:r>
              <a:rPr lang="fr-FR" sz="1800" dirty="0"/>
              <a:t>;</a:t>
            </a:r>
          </a:p>
          <a:p>
            <a:pPr lvl="0" algn="just">
              <a:buFont typeface="Wingdings" panose="05000000000000000000" pitchFamily="2" charset="2"/>
              <a:buChar char="Ø"/>
            </a:pPr>
            <a:endParaRPr lang="fr-FR" sz="1800" dirty="0"/>
          </a:p>
          <a:p>
            <a:pPr lvl="0" algn="just">
              <a:buFont typeface="Wingdings" panose="05000000000000000000" pitchFamily="2" charset="2"/>
              <a:buChar char="Ø"/>
            </a:pPr>
            <a:r>
              <a:rPr lang="fr-FR" sz="1800" b="1" dirty="0">
                <a:solidFill>
                  <a:srgbClr val="0070C0"/>
                </a:solidFill>
              </a:rPr>
              <a:t>Pas de variance égale à 0</a:t>
            </a:r>
            <a:r>
              <a:rPr lang="fr-FR" sz="1800" dirty="0"/>
              <a:t>: la distribution des variables indépendantes doit comprendre une certaine </a:t>
            </a:r>
            <a:r>
              <a:rPr lang="fr-FR" sz="1800" b="1" i="1" dirty="0">
                <a:solidFill>
                  <a:srgbClr val="00B050"/>
                </a:solidFill>
              </a:rPr>
              <a:t>variance</a:t>
            </a:r>
            <a:r>
              <a:rPr lang="fr-FR" sz="1800" dirty="0"/>
              <a:t>, donc </a:t>
            </a:r>
            <a:r>
              <a:rPr lang="fr-FR" sz="1800" dirty="0">
                <a:solidFill>
                  <a:srgbClr val="00B050"/>
                </a:solidFill>
              </a:rPr>
              <a:t>ne pas être constante</a:t>
            </a:r>
            <a:r>
              <a:rPr lang="fr-FR" sz="1800" dirty="0"/>
              <a:t>;</a:t>
            </a:r>
          </a:p>
          <a:p>
            <a:pPr lvl="0" algn="just">
              <a:buFont typeface="Wingdings" panose="05000000000000000000" pitchFamily="2" charset="2"/>
              <a:buChar char="Ø"/>
            </a:pPr>
            <a:endParaRPr lang="fr-FR" sz="1800" dirty="0"/>
          </a:p>
          <a:p>
            <a:pPr lvl="0" algn="just">
              <a:buFont typeface="Wingdings" panose="05000000000000000000" pitchFamily="2" charset="2"/>
              <a:buChar char="Ø"/>
            </a:pPr>
            <a:r>
              <a:rPr lang="fr-FR" sz="1800" b="1" dirty="0">
                <a:solidFill>
                  <a:srgbClr val="0070C0"/>
                </a:solidFill>
              </a:rPr>
              <a:t>Aucune </a:t>
            </a:r>
            <a:r>
              <a:rPr lang="fr-FR" sz="1800" b="1" dirty="0" err="1">
                <a:solidFill>
                  <a:srgbClr val="0070C0"/>
                </a:solidFill>
              </a:rPr>
              <a:t>multicolinéarité</a:t>
            </a:r>
            <a:r>
              <a:rPr lang="fr-FR" sz="1800" b="1" dirty="0">
                <a:solidFill>
                  <a:srgbClr val="0070C0"/>
                </a:solidFill>
              </a:rPr>
              <a:t> parfaite</a:t>
            </a:r>
            <a:r>
              <a:rPr lang="fr-FR" sz="1800" b="1" dirty="0"/>
              <a:t>:</a:t>
            </a:r>
            <a:r>
              <a:rPr lang="fr-FR" sz="1800" dirty="0"/>
              <a:t> il ne doit pas y avoir de relation linéaire parfaite entre deux ou plusieurs variables indépendantes;</a:t>
            </a:r>
          </a:p>
          <a:p>
            <a:pPr marL="0" lvl="0" indent="0" algn="just">
              <a:buNone/>
            </a:pPr>
            <a:r>
              <a:rPr lang="fr-FR" sz="1800" dirty="0"/>
              <a:t> </a:t>
            </a:r>
          </a:p>
          <a:p>
            <a:pPr algn="just">
              <a:buFont typeface="Wingdings" panose="05000000000000000000" pitchFamily="2" charset="2"/>
              <a:buChar char="Ø"/>
            </a:pPr>
            <a:r>
              <a:rPr lang="fr-FR" sz="1800" b="1" dirty="0">
                <a:solidFill>
                  <a:srgbClr val="0070C0"/>
                </a:solidFill>
              </a:rPr>
              <a:t>Pas de corrélation entre les variables indépendantes et les variables externes</a:t>
            </a:r>
            <a:r>
              <a:rPr lang="fr-FR" sz="1800" b="1" dirty="0"/>
              <a:t>:</a:t>
            </a:r>
            <a:r>
              <a:rPr lang="fr-FR" sz="1800" dirty="0"/>
              <a:t> les variables d’influence doivent être toutes incluses dans le modèle;</a:t>
            </a:r>
          </a:p>
          <a:p>
            <a:pPr algn="just">
              <a:buFont typeface="Wingdings" panose="05000000000000000000" pitchFamily="2" charset="2"/>
              <a:buChar char="Ø"/>
            </a:pPr>
            <a:endParaRPr lang="fr-FR" sz="1800" dirty="0"/>
          </a:p>
          <a:p>
            <a:pPr algn="just">
              <a:buFont typeface="Wingdings" panose="05000000000000000000" pitchFamily="2" charset="2"/>
              <a:buChar char="Ø"/>
            </a:pPr>
            <a:r>
              <a:rPr lang="fr-FR" sz="1800" b="1" dirty="0" err="1">
                <a:solidFill>
                  <a:srgbClr val="0070C0"/>
                </a:solidFill>
              </a:rPr>
              <a:t>Homoscédasticité</a:t>
            </a:r>
            <a:r>
              <a:rPr lang="fr-FR" sz="1800" b="1" dirty="0"/>
              <a:t>: </a:t>
            </a:r>
            <a:r>
              <a:rPr lang="fr-FR" sz="1800" dirty="0"/>
              <a:t>la variance des valeurs résiduelles doit être similaire à tous les niveaux de la variable indépendantes.</a:t>
            </a:r>
          </a:p>
          <a:p>
            <a:pPr algn="just">
              <a:buFont typeface="Wingdings" panose="05000000000000000000" pitchFamily="2" charset="2"/>
              <a:buChar char="Ø"/>
            </a:pPr>
            <a:endParaRPr lang="fr-FR" sz="1800" dirty="0"/>
          </a:p>
          <a:p>
            <a:pPr lvl="0" algn="just">
              <a:buFont typeface="Wingdings" panose="05000000000000000000" pitchFamily="2" charset="2"/>
              <a:buChar char="Ø"/>
            </a:pPr>
            <a:endParaRPr lang="fr-FR" sz="1800" b="1"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7</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MULTIPLE</a:t>
            </a:r>
            <a:endParaRPr lang="fr-FR" sz="2400" b="1" dirty="0"/>
          </a:p>
        </p:txBody>
      </p:sp>
    </p:spTree>
    <p:extLst>
      <p:ext uri="{BB962C8B-B14F-4D97-AF65-F5344CB8AC3E}">
        <p14:creationId xmlns:p14="http://schemas.microsoft.com/office/powerpoint/2010/main" val="103158869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717097"/>
            <a:ext cx="7128792" cy="540373"/>
          </a:xfrm>
        </p:spPr>
        <p:txBody>
          <a:bodyPr>
            <a:noAutofit/>
          </a:bodyPr>
          <a:lstStyle/>
          <a:p>
            <a:pPr marL="88900" defTabSz="363538">
              <a:spcBef>
                <a:spcPts val="300"/>
              </a:spcBef>
              <a:spcAft>
                <a:spcPts val="300"/>
              </a:spcAft>
            </a:pPr>
            <a:r>
              <a:rPr lang="fr-FR" sz="2000" i="1" dirty="0"/>
              <a:t>Condition d’utilisation de la régression linéaire multiple</a:t>
            </a:r>
            <a:endParaRPr lang="fr-FR" sz="2000" dirty="0"/>
          </a:p>
        </p:txBody>
      </p:sp>
      <p:sp>
        <p:nvSpPr>
          <p:cNvPr id="3" name="Content Placeholder 2"/>
          <p:cNvSpPr>
            <a:spLocks noGrp="1"/>
          </p:cNvSpPr>
          <p:nvPr>
            <p:ph idx="1"/>
          </p:nvPr>
        </p:nvSpPr>
        <p:spPr>
          <a:xfrm>
            <a:off x="157463" y="1340768"/>
            <a:ext cx="8662770" cy="4605767"/>
          </a:xfrm>
        </p:spPr>
        <p:txBody>
          <a:bodyPr>
            <a:noAutofit/>
          </a:bodyPr>
          <a:lstStyle/>
          <a:p>
            <a:pPr algn="just">
              <a:buFont typeface="Wingdings" panose="05000000000000000000" pitchFamily="2" charset="2"/>
              <a:buChar char="Ø"/>
            </a:pPr>
            <a:r>
              <a:rPr lang="fr-FR" sz="2000" b="1" dirty="0">
                <a:solidFill>
                  <a:srgbClr val="0070C0"/>
                </a:solidFill>
              </a:rPr>
              <a:t>Indépendance des erreurs</a:t>
            </a:r>
            <a:r>
              <a:rPr lang="fr-FR" sz="2000" dirty="0"/>
              <a:t>: les valeurs résiduelles ne doivent pas être corrélées entre les individus;</a:t>
            </a:r>
          </a:p>
          <a:p>
            <a:pPr algn="just">
              <a:buFont typeface="Wingdings" panose="05000000000000000000" pitchFamily="2" charset="2"/>
              <a:buChar char="Ø"/>
            </a:pPr>
            <a:endParaRPr lang="fr-FR" sz="2000" dirty="0"/>
          </a:p>
          <a:p>
            <a:pPr algn="just">
              <a:buFont typeface="Wingdings" panose="05000000000000000000" pitchFamily="2" charset="2"/>
              <a:buChar char="Ø"/>
            </a:pPr>
            <a:r>
              <a:rPr lang="fr-FR" sz="2000" b="1" dirty="0">
                <a:solidFill>
                  <a:srgbClr val="0070C0"/>
                </a:solidFill>
              </a:rPr>
              <a:t>Distribution normale des résiduels</a:t>
            </a:r>
            <a:r>
              <a:rPr lang="fr-FR" sz="2000" b="1" dirty="0"/>
              <a:t>:</a:t>
            </a:r>
            <a:r>
              <a:rPr lang="fr-FR" sz="2000" dirty="0"/>
              <a:t> bien que les variables indépendantes ne doivent pas nécessairement suivre une loi normale, il importe que les résiduels en suivent une;</a:t>
            </a:r>
          </a:p>
          <a:p>
            <a:pPr algn="just">
              <a:buFont typeface="Wingdings" panose="05000000000000000000" pitchFamily="2" charset="2"/>
              <a:buChar char="Ø"/>
            </a:pPr>
            <a:endParaRPr lang="fr-FR" sz="2000" dirty="0"/>
          </a:p>
          <a:p>
            <a:pPr algn="just">
              <a:buFont typeface="Wingdings" panose="05000000000000000000" pitchFamily="2" charset="2"/>
              <a:buChar char="Ø"/>
            </a:pPr>
            <a:r>
              <a:rPr lang="fr-FR" sz="2000" b="1" dirty="0">
                <a:solidFill>
                  <a:srgbClr val="0070C0"/>
                </a:solidFill>
              </a:rPr>
              <a:t>Indépendance de la variable prédite</a:t>
            </a:r>
            <a:r>
              <a:rPr lang="fr-FR" sz="2000" dirty="0"/>
              <a:t>: toute les observations formant la distribution des valeurs de la variable dépendante sont indépendantes et viennent d’un individu différent ;</a:t>
            </a:r>
          </a:p>
          <a:p>
            <a:pPr algn="just">
              <a:buFont typeface="Wingdings" panose="05000000000000000000" pitchFamily="2" charset="2"/>
              <a:buChar char="Ø"/>
            </a:pPr>
            <a:endParaRPr lang="fr-FR" sz="2000" dirty="0"/>
          </a:p>
          <a:p>
            <a:pPr algn="just">
              <a:buFont typeface="Wingdings" panose="05000000000000000000" pitchFamily="2" charset="2"/>
              <a:buChar char="Ø"/>
            </a:pPr>
            <a:r>
              <a:rPr lang="fr-FR" sz="2000" b="1" dirty="0">
                <a:solidFill>
                  <a:srgbClr val="0070C0"/>
                </a:solidFill>
              </a:rPr>
              <a:t>Relation linéaire entre les variables indépendantes et la variable dépendante</a:t>
            </a:r>
            <a:r>
              <a:rPr lang="fr-FR" sz="2000" dirty="0"/>
              <a:t>: la variation de la variable dépendante pour chaque augmentation d’une unité d’une variable indépendante suit une ligne droite.</a:t>
            </a:r>
            <a:endParaRPr lang="fr-FR" sz="2000" b="1"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8</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MULTIPLE</a:t>
            </a:r>
            <a:endParaRPr lang="fr-FR" sz="2400" b="1" dirty="0"/>
          </a:p>
        </p:txBody>
      </p:sp>
    </p:spTree>
    <p:extLst>
      <p:ext uri="{BB962C8B-B14F-4D97-AF65-F5344CB8AC3E}">
        <p14:creationId xmlns:p14="http://schemas.microsoft.com/office/powerpoint/2010/main" val="339773986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135" y="800395"/>
            <a:ext cx="6170265" cy="540373"/>
          </a:xfrm>
        </p:spPr>
        <p:txBody>
          <a:bodyPr>
            <a:noAutofit/>
          </a:bodyPr>
          <a:lstStyle/>
          <a:p>
            <a:pPr marL="88900" defTabSz="363538">
              <a:spcBef>
                <a:spcPts val="300"/>
              </a:spcBef>
              <a:spcAft>
                <a:spcPts val="300"/>
              </a:spcAft>
            </a:pPr>
            <a:r>
              <a:rPr lang="fr-FR" sz="2000" i="1" dirty="0"/>
              <a:t>Conception d’un modèle de régression linéaire multiple</a:t>
            </a:r>
            <a:endParaRPr lang="fr-FR" sz="2000" dirty="0"/>
          </a:p>
        </p:txBody>
      </p:sp>
      <p:sp>
        <p:nvSpPr>
          <p:cNvPr id="3" name="Content Placeholder 2"/>
          <p:cNvSpPr>
            <a:spLocks noGrp="1"/>
          </p:cNvSpPr>
          <p:nvPr>
            <p:ph idx="1"/>
          </p:nvPr>
        </p:nvSpPr>
        <p:spPr>
          <a:xfrm>
            <a:off x="217988" y="1400213"/>
            <a:ext cx="8807540" cy="5051565"/>
          </a:xfrm>
        </p:spPr>
        <p:txBody>
          <a:bodyPr>
            <a:noAutofit/>
          </a:bodyPr>
          <a:lstStyle/>
          <a:p>
            <a:pPr marL="0" indent="0" algn="just">
              <a:buNone/>
            </a:pPr>
            <a:r>
              <a:rPr lang="fr-FR" sz="2400" b="1" dirty="0">
                <a:solidFill>
                  <a:srgbClr val="0070C0"/>
                </a:solidFill>
              </a:rPr>
              <a:t>Choix de méthode de régression</a:t>
            </a:r>
          </a:p>
          <a:p>
            <a:pPr marL="0" indent="0" algn="just">
              <a:buNone/>
            </a:pPr>
            <a:r>
              <a:rPr lang="fr-FR" sz="2200" dirty="0"/>
              <a:t>Dans un 1</a:t>
            </a:r>
            <a:r>
              <a:rPr lang="fr-FR" sz="2200" baseline="30000" dirty="0"/>
              <a:t>er</a:t>
            </a:r>
            <a:r>
              <a:rPr lang="fr-FR" sz="2200" dirty="0"/>
              <a:t> temps, on doit choisir une des deux stratégies suivantes:</a:t>
            </a:r>
          </a:p>
          <a:p>
            <a:pPr lvl="0" algn="just">
              <a:buFont typeface="Wingdings" panose="05000000000000000000" pitchFamily="2" charset="2"/>
              <a:buChar char="ü"/>
            </a:pPr>
            <a:r>
              <a:rPr lang="fr-FR" sz="2200" b="1" dirty="0">
                <a:solidFill>
                  <a:srgbClr val="00B050"/>
                </a:solidFill>
              </a:rPr>
              <a:t>La modélisation globale</a:t>
            </a:r>
            <a:r>
              <a:rPr lang="fr-FR" sz="2200" dirty="0"/>
              <a:t>: la combinaison de toutes les variables est évaluée globalement;</a:t>
            </a:r>
          </a:p>
          <a:p>
            <a:pPr lvl="0" algn="just">
              <a:buFont typeface="Wingdings" panose="05000000000000000000" pitchFamily="2" charset="2"/>
              <a:buChar char="ü"/>
            </a:pPr>
            <a:r>
              <a:rPr lang="fr-FR" sz="2200" b="1" dirty="0">
                <a:solidFill>
                  <a:srgbClr val="00B050"/>
                </a:solidFill>
              </a:rPr>
              <a:t>La modélisation par blocs</a:t>
            </a:r>
            <a:r>
              <a:rPr lang="fr-FR" sz="2200" dirty="0"/>
              <a:t>: les variables sont regroupées en bloc et les résultats évaluent le modèle global ainsi que la contribution de chaque bloc.</a:t>
            </a:r>
          </a:p>
          <a:p>
            <a:pPr marL="0" lvl="0" indent="0" algn="just">
              <a:buNone/>
            </a:pPr>
            <a:endParaRPr lang="fr-FR" sz="2200" dirty="0"/>
          </a:p>
          <a:p>
            <a:pPr marL="0" indent="0" algn="just">
              <a:buNone/>
            </a:pPr>
            <a:r>
              <a:rPr lang="fr-FR" sz="2200" dirty="0"/>
              <a:t>Dans un 2</a:t>
            </a:r>
            <a:r>
              <a:rPr lang="fr-FR" sz="2200" baseline="30000" dirty="0"/>
              <a:t>nd</a:t>
            </a:r>
            <a:r>
              <a:rPr lang="fr-FR" sz="2200" dirty="0"/>
              <a:t> temps, on doit déterminer la manière dont les variables indépendantes seront insérées dans le modèle global ou dans les blocs: </a:t>
            </a:r>
          </a:p>
          <a:p>
            <a:pPr algn="just">
              <a:buFont typeface="Wingdings" panose="05000000000000000000" pitchFamily="2" charset="2"/>
              <a:buChar char="ü"/>
            </a:pPr>
            <a:r>
              <a:rPr lang="fr-FR" sz="2200" b="1" dirty="0">
                <a:solidFill>
                  <a:srgbClr val="00B050"/>
                </a:solidFill>
              </a:rPr>
              <a:t>par entrée forcée</a:t>
            </a:r>
            <a:r>
              <a:rPr lang="fr-FR" sz="2200" b="1" dirty="0"/>
              <a:t> ou;</a:t>
            </a:r>
          </a:p>
          <a:p>
            <a:pPr algn="just">
              <a:buFont typeface="Wingdings" panose="05000000000000000000" pitchFamily="2" charset="2"/>
              <a:buChar char="ü"/>
            </a:pPr>
            <a:r>
              <a:rPr lang="fr-FR" sz="2200" b="1" dirty="0">
                <a:solidFill>
                  <a:srgbClr val="00B050"/>
                </a:solidFill>
              </a:rPr>
              <a:t>par entrée progressive</a:t>
            </a:r>
            <a:r>
              <a:rPr lang="fr-FR" sz="2200" dirty="0"/>
              <a:t>.</a:t>
            </a:r>
            <a:endParaRPr lang="fr-FR" sz="2200" b="1" dirty="0">
              <a:solidFill>
                <a:srgbClr val="0070C0"/>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9</a:t>
            </a:fld>
            <a:endParaRPr lang="fr-F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527058" y="129529"/>
            <a:ext cx="3923580" cy="461665"/>
          </a:xfrm>
          <a:prstGeom prst="rect">
            <a:avLst/>
          </a:prstGeom>
          <a:noFill/>
        </p:spPr>
        <p:txBody>
          <a:bodyPr wrap="square" rtlCol="0">
            <a:spAutoFit/>
          </a:bodyPr>
          <a:lstStyle/>
          <a:p>
            <a:pPr algn="ctr"/>
            <a:r>
              <a:rPr lang="fr-CI" sz="2400" b="1" dirty="0"/>
              <a:t>REGRESSION MULTIPLE</a:t>
            </a:r>
            <a:endParaRPr lang="fr-FR" sz="2400" b="1" dirty="0"/>
          </a:p>
        </p:txBody>
      </p:sp>
    </p:spTree>
    <p:extLst>
      <p:ext uri="{BB962C8B-B14F-4D97-AF65-F5344CB8AC3E}">
        <p14:creationId xmlns:p14="http://schemas.microsoft.com/office/powerpoint/2010/main" val="108102094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theme/theme1.xml><?xml version="1.0" encoding="utf-8"?>
<a:theme xmlns:a="http://schemas.openxmlformats.org/drawingml/2006/main" name="Conception personnalisé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18332</TotalTime>
  <Words>2100</Words>
  <Application>Microsoft Office PowerPoint</Application>
  <PresentationFormat>Affichage à l'écran (4:3)</PresentationFormat>
  <Paragraphs>240</Paragraphs>
  <Slides>32</Slides>
  <Notes>32</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32</vt:i4>
      </vt:variant>
    </vt:vector>
  </HeadingPairs>
  <TitlesOfParts>
    <vt:vector size="39" baseType="lpstr">
      <vt:lpstr>Arial</vt:lpstr>
      <vt:lpstr>Calibri</vt:lpstr>
      <vt:lpstr>Trebuchet MS</vt:lpstr>
      <vt:lpstr>Wingdings</vt:lpstr>
      <vt:lpstr>Wingdings 2</vt:lpstr>
      <vt:lpstr>Conception personnalisée</vt:lpstr>
      <vt:lpstr>Thème Office</vt:lpstr>
      <vt:lpstr>REGRESSION MULTIPLE- REGESSION LOGISTIQUE</vt:lpstr>
      <vt:lpstr>Présentation PowerPoint</vt:lpstr>
      <vt:lpstr>Présentation PowerPoint</vt:lpstr>
      <vt:lpstr>Présentation PowerPoint</vt:lpstr>
      <vt:lpstr>Définition de la Régression multiple</vt:lpstr>
      <vt:lpstr>Formulation des hypothèses de la régression logistique</vt:lpstr>
      <vt:lpstr>Condition d’utilisation de la régression linéaire multiple</vt:lpstr>
      <vt:lpstr>Condition d’utilisation de la régression linéaire multiple</vt:lpstr>
      <vt:lpstr>Conception d’un modèle de régression linéaire multiple</vt:lpstr>
      <vt:lpstr>Conception d’un modèle de régression linéaire multiple</vt:lpstr>
      <vt:lpstr>Conception d’un modèle de régression linéaire multiple</vt:lpstr>
      <vt:lpstr>Conception d’un modèle de régression linéaire multiple</vt:lpstr>
      <vt:lpstr>Conception d’un modèle de régression linéaire multiple</vt:lpstr>
      <vt:lpstr>Syntaxes SPSS et Interprétation des résultats</vt:lpstr>
      <vt:lpstr>Syntaxes SPSS et Interprétation des résultats</vt:lpstr>
      <vt:lpstr>1.Pertinence du modèle</vt:lpstr>
      <vt:lpstr>2. Évaluation de l'ajustement des données au modèle de régression</vt:lpstr>
      <vt:lpstr>3. Interprétation des coefficients du modèle</vt:lpstr>
      <vt:lpstr>Test de normalité des résidus</vt:lpstr>
      <vt:lpstr>Test de normalité des résidus</vt:lpstr>
      <vt:lpstr>Présentation PowerPoint</vt:lpstr>
      <vt:lpstr>1.Définition de la Régression Logistique</vt:lpstr>
      <vt:lpstr>1.Régression Logistique Binaire</vt:lpstr>
      <vt:lpstr>2.Formulation des hypothèses de la régression logistique</vt:lpstr>
      <vt:lpstr>5.Syntaxes SPSS et Interprétation des résultats</vt:lpstr>
      <vt:lpstr>5.Syntaxes SPSS et Interprétation des résultats</vt:lpstr>
      <vt:lpstr>5.Syntaxes SPSS et Interprétation des résultats</vt:lpstr>
      <vt:lpstr>5.Syntaxes SPSS et Interprétation des résultats</vt:lpstr>
      <vt:lpstr>5.Syntaxes SPSS et Interprétation des résultats</vt:lpstr>
      <vt:lpstr>5.Syntaxes SPSS et Interprétation des résultats</vt:lpstr>
      <vt:lpstr>5.Syntaxes SPSS et Interprétation des résultats</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hello</dc:creator>
  <cp:lastModifiedBy>Almoustapha THÉODORE  YATTA</cp:lastModifiedBy>
  <cp:revision>644</cp:revision>
  <cp:lastPrinted>2018-04-12T07:41:41Z</cp:lastPrinted>
  <dcterms:created xsi:type="dcterms:W3CDTF">2016-04-15T07:54:58Z</dcterms:created>
  <dcterms:modified xsi:type="dcterms:W3CDTF">2024-08-09T01:55:52Z</dcterms:modified>
</cp:coreProperties>
</file>