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comments/modernComment_11E_8ED383D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4"/>
    <p:sldMasterId id="2147483648" r:id="rId5"/>
    <p:sldMasterId id="2147483662" r:id="rId6"/>
    <p:sldMasterId id="2147483674" r:id="rId7"/>
    <p:sldMasterId id="2147483687" r:id="rId8"/>
    <p:sldMasterId id="2147483692" r:id="rId9"/>
  </p:sldMasterIdLst>
  <p:notesMasterIdLst>
    <p:notesMasterId r:id="rId60"/>
  </p:notesMasterIdLst>
  <p:sldIdLst>
    <p:sldId id="261" r:id="rId10"/>
    <p:sldId id="276" r:id="rId11"/>
    <p:sldId id="278" r:id="rId12"/>
    <p:sldId id="256" r:id="rId13"/>
    <p:sldId id="259" r:id="rId14"/>
    <p:sldId id="287" r:id="rId15"/>
    <p:sldId id="1602" r:id="rId16"/>
    <p:sldId id="266" r:id="rId17"/>
    <p:sldId id="267" r:id="rId18"/>
    <p:sldId id="271" r:id="rId19"/>
    <p:sldId id="272" r:id="rId20"/>
    <p:sldId id="1572" r:id="rId21"/>
    <p:sldId id="263" r:id="rId22"/>
    <p:sldId id="1588" r:id="rId23"/>
    <p:sldId id="262" r:id="rId24"/>
    <p:sldId id="1590" r:id="rId25"/>
    <p:sldId id="264" r:id="rId26"/>
    <p:sldId id="1603" r:id="rId27"/>
    <p:sldId id="1591" r:id="rId28"/>
    <p:sldId id="1589" r:id="rId29"/>
    <p:sldId id="1585" r:id="rId30"/>
    <p:sldId id="1586" r:id="rId31"/>
    <p:sldId id="1584" r:id="rId32"/>
    <p:sldId id="269" r:id="rId33"/>
    <p:sldId id="1604" r:id="rId34"/>
    <p:sldId id="1605" r:id="rId35"/>
    <p:sldId id="1593" r:id="rId36"/>
    <p:sldId id="1594" r:id="rId37"/>
    <p:sldId id="1595" r:id="rId38"/>
    <p:sldId id="1596" r:id="rId39"/>
    <p:sldId id="1597" r:id="rId40"/>
    <p:sldId id="1598" r:id="rId41"/>
    <p:sldId id="1599" r:id="rId42"/>
    <p:sldId id="1600" r:id="rId43"/>
    <p:sldId id="1606" r:id="rId44"/>
    <p:sldId id="280" r:id="rId45"/>
    <p:sldId id="275" r:id="rId46"/>
    <p:sldId id="285" r:id="rId47"/>
    <p:sldId id="279" r:id="rId48"/>
    <p:sldId id="1608" r:id="rId49"/>
    <p:sldId id="257" r:id="rId50"/>
    <p:sldId id="260" r:id="rId51"/>
    <p:sldId id="258" r:id="rId52"/>
    <p:sldId id="1609" r:id="rId53"/>
    <p:sldId id="281" r:id="rId54"/>
    <p:sldId id="268" r:id="rId55"/>
    <p:sldId id="286" r:id="rId56"/>
    <p:sldId id="282" r:id="rId57"/>
    <p:sldId id="274" r:id="rId58"/>
    <p:sldId id="265"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65F724B-4BB1-4C2C-AB79-C25ECD5622C1}">
          <p14:sldIdLst>
            <p14:sldId id="261"/>
            <p14:sldId id="276"/>
            <p14:sldId id="278"/>
            <p14:sldId id="256"/>
            <p14:sldId id="259"/>
            <p14:sldId id="287"/>
            <p14:sldId id="1602"/>
            <p14:sldId id="266"/>
            <p14:sldId id="267"/>
            <p14:sldId id="271"/>
            <p14:sldId id="272"/>
            <p14:sldId id="1572"/>
            <p14:sldId id="263"/>
            <p14:sldId id="1588"/>
            <p14:sldId id="262"/>
            <p14:sldId id="1590"/>
            <p14:sldId id="264"/>
            <p14:sldId id="1603"/>
            <p14:sldId id="1591"/>
            <p14:sldId id="1589"/>
            <p14:sldId id="1585"/>
            <p14:sldId id="1586"/>
            <p14:sldId id="1584"/>
            <p14:sldId id="269"/>
            <p14:sldId id="1604"/>
            <p14:sldId id="1605"/>
            <p14:sldId id="1593"/>
            <p14:sldId id="1594"/>
            <p14:sldId id="1595"/>
            <p14:sldId id="1596"/>
            <p14:sldId id="1597"/>
            <p14:sldId id="1598"/>
            <p14:sldId id="1599"/>
            <p14:sldId id="1600"/>
            <p14:sldId id="1606"/>
            <p14:sldId id="280"/>
            <p14:sldId id="275"/>
            <p14:sldId id="285"/>
            <p14:sldId id="279"/>
            <p14:sldId id="1608"/>
            <p14:sldId id="257"/>
            <p14:sldId id="260"/>
            <p14:sldId id="258"/>
            <p14:sldId id="1609"/>
            <p14:sldId id="281"/>
            <p14:sldId id="268"/>
            <p14:sldId id="286"/>
            <p14:sldId id="282"/>
            <p14:sldId id="274"/>
            <p14:sldId id="265"/>
          </p14:sldIdLst>
        </p14:section>
        <p14:section name="Section sans titre" id="{C67A54A2-4A70-4FDB-88A2-550EBAA4A7D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F053C1-2C0B-7F0C-42BA-9BE13BAC3B66}" name="Baille, Barbara GIZ BE" initials="BB" userId="S::barbara.baille@giz.de::02aba3c6-cecd-4dcb-a0c0-c7211ec827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C9499-7B6B-4BF7-A021-B14F3FFE8148}" v="25" dt="2024-10-23T13:50:40.713"/>
    <p1510:client id="{EDDB30A4-F6C2-4B78-92A2-4514163EFD44}" v="4" dt="2024-10-23T17:33:51.358"/>
    <p1510:client id="{F8315897-EBE6-406E-AF08-AADB3DCA4370}" v="61" dt="2024-10-23T15:18:26.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omments/modernComment_11E_8ED383D8.xml><?xml version="1.0" encoding="utf-8"?>
<p188:cmLst xmlns:a="http://schemas.openxmlformats.org/drawingml/2006/main" xmlns:r="http://schemas.openxmlformats.org/officeDocument/2006/relationships" xmlns:p188="http://schemas.microsoft.com/office/powerpoint/2018/8/main">
  <p188:cm id="{54DBCAFD-9B1B-4BDA-85D7-32C59F549A0B}" authorId="{2FF053C1-2C0B-7F0C-42BA-9BE13BAC3B66}" created="2024-10-16T09:03:14.372">
    <ac:deMkLst xmlns:ac="http://schemas.microsoft.com/office/drawing/2013/main/command">
      <pc:docMk xmlns:pc="http://schemas.microsoft.com/office/powerpoint/2013/main/command"/>
      <pc:sldMk xmlns:pc="http://schemas.microsoft.com/office/powerpoint/2013/main/command" cId="2396226520" sldId="286"/>
      <ac:spMk id="2" creationId="{F037BB17-28B1-8070-CBE0-CBB6E9A18350}"/>
    </ac:deMkLst>
    <p188:txBody>
      <a:bodyPr/>
      <a:lstStyle/>
      <a:p>
        <a:r>
          <a:rPr lang="en-US"/>
          <a:t>[@Zelger, Corinna GIZ BE]  we need a slide equivalent in ENG and SP</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16:45:37.744"/>
    </inkml:context>
    <inkml:brush xml:id="br0">
      <inkml:brushProperty name="width" value="0.05" units="cm"/>
      <inkml:brushProperty name="height" value="0.05" units="cm"/>
      <inkml:brushProperty name="color" value="#00A0D7"/>
    </inkml:brush>
  </inkml:definitions>
  <inkml:trace contextRef="#ctx0" brushRef="#br0">0 1148 24575,'24'-42'0,"1"1"0,3 1 0,53-61 0,111-94 0,-120 130 0,9-9 0,-29 22 0,126-115 0,-164 154 0,0 0 0,22-29 0,8-9 0,97-73 0,-14 8 0,-126 115 0,0 0 0,0 0 0,0 0 0,0 0 0,0 0 0,1 0 0,-1 1 0,0-1 0,0 0 0,1 1 0,-1-1 0,3 0 0,2 4 0,-2 10 0,-1 29 0,-1-1 0,-5 55 0,-1-13 0,3 731 0,2-416 0,-1-392 0,0 0 0,1 0 0,-1 0 0,1 0 0,0-1 0,1 1 0,-1 0 0,1-1 0,0 1 0,1-1 0,-1 1 0,1-1 0,0 0 0,1 0 0,-1 0 0,1-1 0,7 8 0,-2-2 0,2 1 0,0-2 0,0 1 0,1-1 0,13 8 0,-20-15 0,-1 0 0,1 0 0,0 0 0,-1 0 0,1-1 0,0 1 0,0-1 0,0 0 0,0-1 0,0 1 0,0-1 0,0 0 0,0-1 0,0 1 0,0-1 0,0 0 0,0 0 0,9-3 0,-5 0 0,0 0 0,0-1 0,0 0 0,0 0 0,-1-1 0,0 0 0,0 0 0,7-9 0,7-9 0,22-32 0,-6 7 0,-11 16 0,72-89 0,-73 87 0,33-63 0,-54 89 0,0 1 0,1-1 0,0 1 0,0 0 0,0 1 0,1-1 0,8-6 0,-7 7 0,-1 0 0,-1-1 0,1 1 0,-1-2 0,8-14 0,20-47 0,-29 56 0,0 0 0,-1-1 0,-1 0 0,0 1 0,1-25 0,-6-76 0,0 49 0,2-275 0,2 314 0,0 1 0,8-30 0,-4 26 0,-5 19 0,1 0 0,0 1 0,1-1 0,0 1 0,1-1 0,0 1 0,1 1 0,0-1 0,8-12 0,51-58-1365,-46 56-5461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16:45:40.145"/>
    </inkml:context>
    <inkml:brush xml:id="br0">
      <inkml:brushProperty name="width" value="0.05" units="cm"/>
      <inkml:brushProperty name="height" value="0.05" units="cm"/>
      <inkml:brushProperty name="color" value="#00A0D7"/>
    </inkml:brush>
  </inkml:definitions>
  <inkml:trace contextRef="#ctx0" brushRef="#br0">0 0 24575,'0'973'0,"2"-959"0,-1 1 0,2-1 0,0 0 0,1 0 0,8 21 0,2 6 0,-9-26 0,1 0 0,9 16 0,-10-22 0,0 1 0,0 0 0,-1 0 0,-1 0 0,0 1 0,0-1 0,1 12 0,6 49 0,-5-47 0,2 41 0,-7-62 3,0 4 82,0 1-1,1-1 0,2 12 1,-2-16-240,0 0 0,0 0 0,1-1-1,-1 1 1,1 0 0,-1 0 0,1-1 0,0 1 0,0-1 0,5 5 0,23 18-6671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16:45:43.361"/>
    </inkml:context>
    <inkml:brush xml:id="br0">
      <inkml:brushProperty name="width" value="0.05" units="cm"/>
      <inkml:brushProperty name="height" value="0.05" units="cm"/>
      <inkml:brushProperty name="color" value="#00A0D7"/>
    </inkml:brush>
  </inkml:definitions>
  <inkml:trace contextRef="#ctx0" brushRef="#br0">0 2272 24575,'5'-12'0,"-1"-1"0,0 1 0,0-1 0,-2 0 0,0 0 0,0 0 0,-1-18 0,4-24 0,11-35 0,9-87 0,-23-19 0,-3 142 0,3 31 0,0 0 0,2 0 0,0 0 0,8-22 0,-5 19 0,-1 1 0,5-48 0,-8 29 0,9-45 0,-6 33 0,-2 0 0,-4-84 0,-2 54 0,1 13 0,0 12 0,13-122 0,-4 114 0,-1-133 0,-6 192 0,0 1 0,1-1 0,0 1 0,0-1 0,1 1 0,7-16 0,-4 12 0,-2 1 0,0-1 0,3-14 0,-5 9 0,7-32 0,-8 47 0,0 0 0,0 0 0,0 0 0,0 0 0,1 0 0,-1 0 0,1 1 0,0-1 0,0 0 0,0 1 0,0-1 0,4-2 0,-5 4 0,1 0 0,-1 1 0,1-1 0,-1 0 0,1 1 0,-1-1 0,1 1 0,0 0 0,-1 0 0,1-1 0,0 1 0,-1 0 0,1 0 0,-1 0 0,1 1 0,0-1 0,-1 0 0,1 1 0,-1-1 0,1 1 0,0-1 0,-1 1 0,0-1 0,1 1 0,-1 0 0,1 0 0,1 2 0,3 1 0,-1 0 0,0 0 0,0 1 0,0 0 0,5 7 0,-2 1 0,0 0 0,-1 1 0,-1 0 0,0 1 0,7 25 0,-7-21 0,0 0 0,17 32 0,-17-40 0,1 1 0,-2 1 0,0-1 0,0 1 0,-1 0 0,0 0 0,-2 1 0,1-1 0,0 20 0,-4 127 0,-1-60 0,2-89 0,-1 1 0,0 0 0,-1 0 0,0-1 0,-1 1 0,-1-1 0,0 0 0,0 0 0,-1 0 0,-8 12 0,4-8 0,-2 0 0,0-1 0,-1 0 0,0-1 0,-1-1 0,-17 14 0,17-17 0,-1 0 0,0-1 0,-28 12 0,28-14 0,1 0 0,0 0 0,1 1 0,0 1 0,-19 15 0,27-20-273,0 1 0,0-1 0,0-1 0,-7 5 0,-3-1-6553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16:45:56.476"/>
    </inkml:context>
    <inkml:brush xml:id="br0">
      <inkml:brushProperty name="width" value="0.05" units="cm"/>
      <inkml:brushProperty name="height" value="0.05" units="cm"/>
      <inkml:brushProperty name="color" value="#00A0D7"/>
    </inkml:brush>
  </inkml:definitions>
  <inkml:trace contextRef="#ctx0" brushRef="#br0">357 2944 24575,'1'-109'0,"-3"-119"0,-3 174 0,-25-99 0,15 86 0,-16-61 0,-7-32 0,13 52 0,-48-131 0,54 181 0,6 15 0,-2 1 0,-25-48 0,33 74 0,0-1 0,1 0 0,0 1 0,2-2 0,-4-20 0,-4-89 0,10-187 0,4 166 0,-1 121 0,2 0 0,1 0 0,11-37 0,-7 30 0,6-46 0,-12 59 0,0 1 0,1-1 0,1 1 0,8-21 0,-10 36 0,0 0 0,0 0 0,0 0 0,1 0 0,0 1 0,0-1 0,0 1 0,0 0 0,1 0 0,0 0 0,0 0 0,0 1 0,0 0 0,0-1 0,1 1 0,0 1 0,-1-1 0,1 1 0,0 0 0,10-3 0,6 1 0,0 1 0,0 1 0,1 1 0,-1 1 0,0 1 0,30 4 0,-47-4 0,0 0 0,0 0 0,0 0 0,0 1 0,0 0 0,-1-1 0,1 1 0,-1 0 0,1 1 0,-1-1 0,0 0 0,5 5 0,3 5 0,19 24 0,-6-6 0,32 27 0,-34-36 0,-1 0 0,-1 2 0,-1 0 0,27 45 0,-27-31 0,-3-6 0,0-1 0,3-1 0,40 52 0,-50-70 0,0 2 0,-1-1 0,0 1 0,-1 1 0,7 18 0,16 27 0,-8-14 0,-16-33 0,0 0 0,0-1 0,1 1 0,0-1 0,13 14 0,-4-6 0,-1 0 0,-1 0 0,-1 2 0,16 31 0,11 19 0,-2-12 0,50 84 0,-86-141 0,19 36 0,27 70 0,-31-63 0,-8-23 0,-1 2 0,10 44 0,-17-58 0,1 0 0,0 0 0,0 0 0,1 0 0,1-1 0,0 1 0,7 13 0,2-1 0,1 0 0,-1 0 0,-1 1 0,17 46 0,-19-33 0,19 57 0,-25-83 0,1 0 0,0-1 0,0 1 0,1-1 0,0 0 0,12 13 0,-14-18 0,1 0 0,0 0 0,0-1 0,0 0 0,0 0 0,0 0 0,1 0 0,-1-1 0,1 0 0,0 0 0,11 2 0,-7-3 0,0 1 0,0-2 0,1 1 0,-1-1 0,0-1 0,14-1 0,-20 0 0,1 1 0,0-1 0,-1 1 0,1-1 0,-1 0 0,1-1 0,-1 1 0,0-1 0,0 0 0,0 0 0,3-4 0,6-6 0,17-22 0,-25 29 0,3-6 0,0 0 0,0 0 0,-1-1 0,-1 0 0,0 0 0,-1-1 0,0 1 0,-1-1 0,-1 0 0,3-24 0,-2-9 0,-6-90 0,-1 65 0,3 8 0,0 1 0,-3-1 0,-17-98 0,9 110 0,-27-154 0,31 142 0,-9-133 0,5 22 0,4 95 0,0-352 0,8 262 0,-1 162-341,0-1 0,-1 1-1,-2-14 1,-2 6-6485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D3592-F663-4DAD-82B0-B6206D1A948B}" type="datetimeFigureOut">
              <a:rPr lang="fr-FR" smtClean="0"/>
              <a:pPr/>
              <a:t>29/10/2024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48DAC-8A2D-4825-850C-34E762FB0A5F}" type="slidenum">
              <a:rPr lang="fr-FR" smtClean="0"/>
              <a:pPr/>
              <a:t>‹#›</a:t>
            </a:fld>
            <a:endParaRPr lang="fr-FR"/>
          </a:p>
        </p:txBody>
      </p:sp>
    </p:spTree>
    <p:extLst>
      <p:ext uri="{BB962C8B-B14F-4D97-AF65-F5344CB8AC3E}">
        <p14:creationId xmlns:p14="http://schemas.microsoft.com/office/powerpoint/2010/main" val="237450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https://www.ncbi.nlm.nih.gov/pmc/articles/PMC11243505/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65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HungerMAP</a:t>
            </a:r>
            <a:r>
              <a:rPr lang="en-US" dirty="0"/>
              <a:t> Live was created by the World Food </a:t>
            </a:r>
            <a:r>
              <a:rPr lang="en-US" dirty="0" err="1"/>
              <a:t>Programme</a:t>
            </a:r>
            <a:r>
              <a:rPr lang="en-US" dirty="0"/>
              <a:t> to provide near real-time monitoring of food security in more than 90 countries in a visual format. The system uses artificial intelligence to power predictive models which estimate acute food insufficiency by pulling together and analyzing data from a variety of different sources including weather, population size, conflicts, nutrition, and food security. AI is also used to produce estimates of food security where data is missing to present a comprehensive depiction of the situation.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C16AD-71D3-47AE-8EA1-FDD44CAA7F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8309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HungerMAP</a:t>
            </a:r>
            <a:r>
              <a:rPr lang="en-US" dirty="0"/>
              <a:t> Live was created by the World Food Programme to provide near real-time monitoring of food security in more than 90 countries in a visual format. The system uses artificial intelligence to power predictive models which estimate acute food insufficiency by pulling together and analyzing data from a variety of different sources including weather, population size, conflicts, nutrition, and food security. AI is also used to produce estimates of food security where data is missing to present a comprehensive depiction of the situation.</a:t>
            </a:r>
          </a:p>
          <a:p>
            <a:endParaRPr lang="en-US" dirty="0"/>
          </a:p>
          <a:p>
            <a:r>
              <a:rPr lang="en-US" dirty="0"/>
              <a:t>Note: Ethiopia is not mapped.</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614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https://www.mdpi.com/2072-6643/15/19/4285#B11-nutrients-15-04285</a:t>
            </a:r>
          </a:p>
          <a:p>
            <a:r>
              <a:rPr lang="en-CA" dirty="0"/>
              <a:t>https://odihpn.org/publication/humanitarian-artificial-intelligence-the-hype-the-hope-and-the-future/</a:t>
            </a:r>
          </a:p>
          <a:p>
            <a:r>
              <a:rPr lang="en-CA" dirty="0"/>
              <a:t>https://gh.bmj.com/content/3/4/e000798</a:t>
            </a:r>
          </a:p>
          <a:p>
            <a:r>
              <a:rPr lang="en-CA" dirty="0"/>
              <a:t>https://bmjopen.bmj.com/content/10/8/e034524</a:t>
            </a:r>
          </a:p>
          <a:p>
            <a:r>
              <a:rPr lang="en-CA" dirty="0"/>
              <a:t>https://www.sciencedirect.com/science/article/pii/S0305750X23003029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646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C16AD-71D3-47AE-8EA1-FDD44CAA7F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7063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https://bigdata.cgiar.org/inspire/inspire-challenge-2019/assessing-diets-with-images/</a:t>
            </a:r>
          </a:p>
          <a:p>
            <a:r>
              <a:rPr lang="en-CA" dirty="0"/>
              <a:t>https://www.ncbi.nlm.nih.gov/pmc/articles/PMC11243505/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1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https://bigdata.cgiar.org/inspire/inspire-challenge-2019/assessing-diets-with-images/</a:t>
            </a:r>
          </a:p>
          <a:p>
            <a:r>
              <a:rPr lang="en-CA" dirty="0"/>
              <a:t>https://www.ncbi.nlm.nih.gov/pmc/articles/PMC11243505/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10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https://www.ncbi.nlm.nih.gov/pmc/articles/PMC8691405/</a:t>
            </a:r>
          </a:p>
          <a:p>
            <a:r>
              <a:rPr lang="en-CA" dirty="0"/>
              <a:t>https://ieeexplore.ieee.org/document/7935488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32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https://www.ncbi.nlm.nih.gov/pmc/articles/PMC8691405/</a:t>
            </a:r>
          </a:p>
          <a:p>
            <a:r>
              <a:rPr lang="en-CA" dirty="0"/>
              <a:t>https://ieeexplore.ieee.org/document/7935488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2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https://arxiv.org/ftp/arxiv/papers/1606/1606.05675.pdf</a:t>
            </a:r>
          </a:p>
          <a:p>
            <a:r>
              <a:rPr lang="en-CA" dirty="0"/>
              <a:t>https://bmjopen.bmj.com/content/10/8/e034524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64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https://cgspace.cgiar.org/bitstream/handle/10568/81198/ciat_news_051617.pdf</a:t>
            </a:r>
          </a:p>
          <a:p>
            <a:r>
              <a:rPr lang="en-CA" dirty="0"/>
              <a:t>https://publichealth.jmir.org/2022/7/e34285</a:t>
            </a:r>
          </a:p>
          <a:p>
            <a:r>
              <a:rPr lang="en-CA" dirty="0"/>
              <a:t>https://journals.lww.com/jphmp/abstract/2023/09000/sentiment_analysis_of_tweets_on_soda_taxes.5.aspx</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271EA-6115-4C4A-8C5B-50A29FD89EF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601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https://cgspace.cgiar.org/server/api/core/bitstreams/44b5fa1d-de2d-4e68-b405-7deab03e9d5b/content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DC16AD-71D3-47AE-8EA1-FDD44CAA7F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1370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5375920" y="2852936"/>
            <a:ext cx="5760640" cy="1656184"/>
          </a:xfrm>
          <a:prstGeom prst="rect">
            <a:avLst/>
          </a:prstGeom>
        </p:spPr>
        <p:txBody>
          <a:bodyPr vert="horz" lIns="91440" tIns="45720" rIns="91440" bIns="45720" rtlCol="0" anchor="ctr">
            <a:normAutofit/>
          </a:bodyPr>
          <a:lstStyle>
            <a:lvl1pPr>
              <a:defRPr cap="none" baseline="0"/>
            </a:lvl1pPr>
          </a:lstStyle>
          <a:p>
            <a:r>
              <a:rPr lang="fr-FR" err="1"/>
              <a:t>Title</a:t>
            </a:r>
            <a:endParaRPr lang="fr-FR"/>
          </a:p>
        </p:txBody>
      </p:sp>
      <p:sp>
        <p:nvSpPr>
          <p:cNvPr id="8" name="Espace réservé du texte 2"/>
          <p:cNvSpPr>
            <a:spLocks noGrp="1"/>
          </p:cNvSpPr>
          <p:nvPr>
            <p:ph idx="1" hasCustomPrompt="1"/>
          </p:nvPr>
        </p:nvSpPr>
        <p:spPr>
          <a:xfrm>
            <a:off x="5375920" y="4797152"/>
            <a:ext cx="576064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p>
        </p:txBody>
      </p:sp>
      <p:sp>
        <p:nvSpPr>
          <p:cNvPr id="6" name="Espace réservé du contenu 5"/>
          <p:cNvSpPr>
            <a:spLocks noGrp="1"/>
          </p:cNvSpPr>
          <p:nvPr>
            <p:ph sz="quarter" idx="10" hasCustomPrompt="1"/>
          </p:nvPr>
        </p:nvSpPr>
        <p:spPr>
          <a:xfrm>
            <a:off x="5375920" y="6022118"/>
            <a:ext cx="576064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90576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04486"/>
            <a:ext cx="10518172" cy="906684"/>
          </a:xfrm>
        </p:spPr>
        <p:txBody>
          <a:bodyPr>
            <a:normAutofit/>
          </a:bodyPr>
          <a:lstStyle>
            <a:lvl1pPr>
              <a:defRPr sz="2400">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A492BE15-89A5-5148-AC29-ED4E4F5C1BE6}"/>
              </a:ext>
            </a:extLst>
          </p:cNvPr>
          <p:cNvSpPr>
            <a:spLocks noGrp="1"/>
          </p:cNvSpPr>
          <p:nvPr>
            <p:ph sz="half" idx="1" hasCustomPrompt="1"/>
          </p:nvPr>
        </p:nvSpPr>
        <p:spPr>
          <a:xfrm>
            <a:off x="810228" y="1287201"/>
            <a:ext cx="5209572" cy="4141326"/>
          </a:xfrm>
        </p:spPr>
        <p:txBody>
          <a:bodyPr/>
          <a:lstStyle>
            <a:lvl1pPr>
              <a:defRPr sz="1800" spc="0">
                <a:solidFill>
                  <a:schemeClr val="tx2"/>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13710EA1-38A5-E84E-A741-71C6DA198ED5}"/>
              </a:ext>
            </a:extLst>
          </p:cNvPr>
          <p:cNvSpPr>
            <a:spLocks noGrp="1"/>
          </p:cNvSpPr>
          <p:nvPr>
            <p:ph sz="half" idx="2" hasCustomPrompt="1"/>
          </p:nvPr>
        </p:nvSpPr>
        <p:spPr>
          <a:xfrm>
            <a:off x="6172200" y="1287201"/>
            <a:ext cx="5156200" cy="4141326"/>
          </a:xfrm>
        </p:spPr>
        <p:txBody>
          <a:bodyPr/>
          <a:lstStyle>
            <a:lvl1pPr>
              <a:defRPr sz="1800" spc="0">
                <a:solidFill>
                  <a:schemeClr val="tx2"/>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62DAC63-FC3C-9945-80E7-C7010011DB19}"/>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10" name="Footer Placeholder 4">
            <a:extLst>
              <a:ext uri="{FF2B5EF4-FFF2-40B4-BE49-F238E27FC236}">
                <a16:creationId xmlns:a16="http://schemas.microsoft.com/office/drawing/2014/main" id="{E12093D3-3E21-D840-8DA8-11E39175E3C9}"/>
              </a:ext>
            </a:extLst>
          </p:cNvPr>
          <p:cNvSpPr>
            <a:spLocks noGrp="1"/>
          </p:cNvSpPr>
          <p:nvPr>
            <p:ph type="ftr" sz="quarter" idx="11"/>
          </p:nvPr>
        </p:nvSpPr>
        <p:spPr>
          <a:xfrm>
            <a:off x="190501" y="6248400"/>
            <a:ext cx="7957750" cy="357505"/>
          </a:xfrm>
        </p:spPr>
        <p:txBody>
          <a:bodyPr/>
          <a:lstStyle/>
          <a:p>
            <a:endParaRPr lang="en-US"/>
          </a:p>
        </p:txBody>
      </p:sp>
      <p:sp>
        <p:nvSpPr>
          <p:cNvPr id="11" name="Slide Number Placeholder 5">
            <a:extLst>
              <a:ext uri="{FF2B5EF4-FFF2-40B4-BE49-F238E27FC236}">
                <a16:creationId xmlns:a16="http://schemas.microsoft.com/office/drawing/2014/main" id="{71820C8A-4208-8349-9811-21C6BB3DA2EF}"/>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445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Two Column with 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04486"/>
            <a:ext cx="10518172" cy="906684"/>
          </a:xfrm>
        </p:spPr>
        <p:txBody>
          <a:bodyPr>
            <a:normAutofit/>
          </a:bodyPr>
          <a:lstStyle>
            <a:lvl1pPr>
              <a:defRPr sz="2400">
                <a:solidFill>
                  <a:schemeClr val="tx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A492BE15-89A5-5148-AC29-ED4E4F5C1BE6}"/>
              </a:ext>
            </a:extLst>
          </p:cNvPr>
          <p:cNvSpPr>
            <a:spLocks noGrp="1"/>
          </p:cNvSpPr>
          <p:nvPr>
            <p:ph sz="half" idx="1" hasCustomPrompt="1"/>
          </p:nvPr>
        </p:nvSpPr>
        <p:spPr>
          <a:xfrm>
            <a:off x="810228" y="1935082"/>
            <a:ext cx="5147659" cy="3493444"/>
          </a:xfrm>
        </p:spPr>
        <p:txBody>
          <a:bodyPr/>
          <a:lstStyle>
            <a:lvl1pPr>
              <a:defRPr sz="1800" spc="0">
                <a:solidFill>
                  <a:srgbClr val="1A1A1A"/>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13710EA1-38A5-E84E-A741-71C6DA198ED5}"/>
              </a:ext>
            </a:extLst>
          </p:cNvPr>
          <p:cNvSpPr>
            <a:spLocks noGrp="1"/>
          </p:cNvSpPr>
          <p:nvPr>
            <p:ph sz="half" idx="2" hasCustomPrompt="1"/>
          </p:nvPr>
        </p:nvSpPr>
        <p:spPr>
          <a:xfrm>
            <a:off x="6132512" y="1935082"/>
            <a:ext cx="5195888" cy="3493444"/>
          </a:xfrm>
        </p:spPr>
        <p:txBody>
          <a:bodyPr/>
          <a:lstStyle>
            <a:lvl1pPr>
              <a:defRPr sz="1800" spc="0">
                <a:solidFill>
                  <a:srgbClr val="1A1A1A"/>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5F9C821-4274-3848-8E6D-F1BB7947BFB6}"/>
              </a:ext>
            </a:extLst>
          </p:cNvPr>
          <p:cNvSpPr>
            <a:spLocks noGrp="1"/>
          </p:cNvSpPr>
          <p:nvPr>
            <p:ph type="body" idx="13" hasCustomPrompt="1"/>
          </p:nvPr>
        </p:nvSpPr>
        <p:spPr>
          <a:xfrm>
            <a:off x="800100" y="1111170"/>
            <a:ext cx="5157787" cy="823912"/>
          </a:xfrm>
        </p:spPr>
        <p:txBody>
          <a:bodyPr anchor="b">
            <a:normAutofit/>
          </a:bodyPr>
          <a:lstStyle>
            <a:lvl1pPr marL="0" indent="0">
              <a:buNone/>
              <a:defRPr sz="2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1B2D1E72-10C5-5B47-8629-1A32C45A7BD3}"/>
              </a:ext>
            </a:extLst>
          </p:cNvPr>
          <p:cNvSpPr>
            <a:spLocks noGrp="1"/>
          </p:cNvSpPr>
          <p:nvPr>
            <p:ph type="body" sz="quarter" idx="3" hasCustomPrompt="1"/>
          </p:nvPr>
        </p:nvSpPr>
        <p:spPr>
          <a:xfrm>
            <a:off x="6132512" y="1111170"/>
            <a:ext cx="5183188" cy="823912"/>
          </a:xfrm>
        </p:spPr>
        <p:txBody>
          <a:bodyPr anchor="b">
            <a:normAutofit/>
          </a:bodyPr>
          <a:lstStyle>
            <a:lvl1pPr marL="0" indent="0">
              <a:buNone/>
              <a:defRPr sz="2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Date Placeholder 3">
            <a:extLst>
              <a:ext uri="{FF2B5EF4-FFF2-40B4-BE49-F238E27FC236}">
                <a16:creationId xmlns:a16="http://schemas.microsoft.com/office/drawing/2014/main" id="{F73A1530-A86D-CD42-AEF5-FE0D9ADF1E41}"/>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12" name="Footer Placeholder 4">
            <a:extLst>
              <a:ext uri="{FF2B5EF4-FFF2-40B4-BE49-F238E27FC236}">
                <a16:creationId xmlns:a16="http://schemas.microsoft.com/office/drawing/2014/main" id="{FA29632E-B2C3-5F40-88A8-28F164C3129B}"/>
              </a:ext>
            </a:extLst>
          </p:cNvPr>
          <p:cNvSpPr>
            <a:spLocks noGrp="1"/>
          </p:cNvSpPr>
          <p:nvPr>
            <p:ph type="ftr" sz="quarter" idx="11"/>
          </p:nvPr>
        </p:nvSpPr>
        <p:spPr>
          <a:xfrm>
            <a:off x="190501" y="6248400"/>
            <a:ext cx="7957750" cy="357505"/>
          </a:xfrm>
        </p:spPr>
        <p:txBody>
          <a:bodyPr/>
          <a:lstStyle/>
          <a:p>
            <a:endParaRPr lang="en-US"/>
          </a:p>
        </p:txBody>
      </p:sp>
      <p:sp>
        <p:nvSpPr>
          <p:cNvPr id="13" name="Slide Number Placeholder 5">
            <a:extLst>
              <a:ext uri="{FF2B5EF4-FFF2-40B4-BE49-F238E27FC236}">
                <a16:creationId xmlns:a16="http://schemas.microsoft.com/office/drawing/2014/main" id="{471FD047-D85A-6248-AF1E-B6121E97EAF8}"/>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4123421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247900"/>
            <a:ext cx="10518172" cy="1714500"/>
          </a:xfrm>
        </p:spPr>
        <p:txBody>
          <a:bodyPr anchor="ctr" anchorCtr="0">
            <a:normAutofit/>
          </a:bodyPr>
          <a:lstStyle>
            <a:lvl1pPr>
              <a:defRPr sz="4400">
                <a:solidFill>
                  <a:schemeClr val="tx1"/>
                </a:solidFill>
              </a:defRPr>
            </a:lvl1pPr>
          </a:lstStyle>
          <a:p>
            <a:r>
              <a:rPr lang="en-US"/>
              <a:t>Click to edit Master title style</a:t>
            </a:r>
          </a:p>
        </p:txBody>
      </p:sp>
      <p:sp>
        <p:nvSpPr>
          <p:cNvPr id="7" name="Date Placeholder 3">
            <a:extLst>
              <a:ext uri="{FF2B5EF4-FFF2-40B4-BE49-F238E27FC236}">
                <a16:creationId xmlns:a16="http://schemas.microsoft.com/office/drawing/2014/main" id="{A117338C-2B7F-5B4E-807A-2D67BA76C967}"/>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8" name="Footer Placeholder 4">
            <a:extLst>
              <a:ext uri="{FF2B5EF4-FFF2-40B4-BE49-F238E27FC236}">
                <a16:creationId xmlns:a16="http://schemas.microsoft.com/office/drawing/2014/main" id="{B6D76F23-A2E0-2240-A655-72342DEC91B9}"/>
              </a:ext>
            </a:extLst>
          </p:cNvPr>
          <p:cNvSpPr>
            <a:spLocks noGrp="1"/>
          </p:cNvSpPr>
          <p:nvPr>
            <p:ph type="ftr" sz="quarter" idx="11"/>
          </p:nvPr>
        </p:nvSpPr>
        <p:spPr>
          <a:xfrm>
            <a:off x="190501" y="6248400"/>
            <a:ext cx="7957750" cy="357505"/>
          </a:xfrm>
        </p:spPr>
        <p:txBody>
          <a:bodyPr/>
          <a:lstStyle/>
          <a:p>
            <a:endParaRPr lang="en-US"/>
          </a:p>
        </p:txBody>
      </p:sp>
      <p:sp>
        <p:nvSpPr>
          <p:cNvPr id="9" name="Slide Number Placeholder 5">
            <a:extLst>
              <a:ext uri="{FF2B5EF4-FFF2-40B4-BE49-F238E27FC236}">
                <a16:creationId xmlns:a16="http://schemas.microsoft.com/office/drawing/2014/main" id="{8C95DA00-6841-B74F-8246-4C77C3C5BD12}"/>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00601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30A1880A-EA5A-AC40-98B7-CDB6A34126E9}"/>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8" name="Footer Placeholder 4">
            <a:extLst>
              <a:ext uri="{FF2B5EF4-FFF2-40B4-BE49-F238E27FC236}">
                <a16:creationId xmlns:a16="http://schemas.microsoft.com/office/drawing/2014/main" id="{A9F7BCCB-D00B-7B41-BD55-E55C803F86AD}"/>
              </a:ext>
            </a:extLst>
          </p:cNvPr>
          <p:cNvSpPr>
            <a:spLocks noGrp="1"/>
          </p:cNvSpPr>
          <p:nvPr>
            <p:ph type="ftr" sz="quarter" idx="11"/>
          </p:nvPr>
        </p:nvSpPr>
        <p:spPr>
          <a:xfrm>
            <a:off x="190501" y="6248400"/>
            <a:ext cx="7957750" cy="357505"/>
          </a:xfrm>
        </p:spPr>
        <p:txBody>
          <a:bodyPr/>
          <a:lstStyle/>
          <a:p>
            <a:endParaRPr lang="en-US"/>
          </a:p>
        </p:txBody>
      </p:sp>
      <p:sp>
        <p:nvSpPr>
          <p:cNvPr id="9" name="Slide Number Placeholder 5">
            <a:extLst>
              <a:ext uri="{FF2B5EF4-FFF2-40B4-BE49-F238E27FC236}">
                <a16:creationId xmlns:a16="http://schemas.microsoft.com/office/drawing/2014/main" id="{354DD1EB-D4E3-7D41-A6A5-20B87244445D}"/>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2334904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573154-8BF6-8446-BF6D-EC2B1B2CCE4F}"/>
              </a:ext>
            </a:extLst>
          </p:cNvPr>
          <p:cNvSpPr>
            <a:spLocks noGrp="1"/>
          </p:cNvSpPr>
          <p:nvPr>
            <p:ph type="title"/>
          </p:nvPr>
        </p:nvSpPr>
        <p:spPr>
          <a:xfrm>
            <a:off x="800100" y="190500"/>
            <a:ext cx="3932237" cy="2057400"/>
          </a:xfrm>
        </p:spPr>
        <p:txBody>
          <a:bodyPr anchor="b"/>
          <a:lstStyle>
            <a:lvl1pPr>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532C388E-D518-414E-B9D0-3A0B0A354A63}"/>
              </a:ext>
            </a:extLst>
          </p:cNvPr>
          <p:cNvSpPr>
            <a:spLocks noGrp="1"/>
          </p:cNvSpPr>
          <p:nvPr>
            <p:ph idx="1"/>
          </p:nvPr>
        </p:nvSpPr>
        <p:spPr>
          <a:xfrm>
            <a:off x="5143500" y="190501"/>
            <a:ext cx="6172200" cy="5238899"/>
          </a:xfrm>
        </p:spPr>
        <p:txBody>
          <a:bodyPr/>
          <a:lstStyle>
            <a:lvl1pPr>
              <a:defRPr sz="2800" spc="0">
                <a:solidFill>
                  <a:schemeClr val="tx2"/>
                </a:solidFill>
              </a:defRPr>
            </a:lvl1pPr>
            <a:lvl2pPr>
              <a:defRPr sz="2400">
                <a:solidFill>
                  <a:srgbClr val="1A1A1A"/>
                </a:solidFill>
              </a:defRPr>
            </a:lvl2pPr>
            <a:lvl3pPr>
              <a:defRPr sz="2200">
                <a:solidFill>
                  <a:srgbClr val="1A1A1A"/>
                </a:solidFill>
              </a:defRPr>
            </a:lvl3pPr>
            <a:lvl4pPr>
              <a:defRPr sz="1800">
                <a:solidFill>
                  <a:srgbClr val="1A1A1A"/>
                </a:solidFill>
              </a:defRPr>
            </a:lvl4pPr>
            <a:lvl5pPr>
              <a:defRPr sz="1800">
                <a:solidFill>
                  <a:srgbClr val="1A1A1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41FE7410-2668-CD48-9480-48E0D0F1DDE7}"/>
              </a:ext>
            </a:extLst>
          </p:cNvPr>
          <p:cNvSpPr>
            <a:spLocks noGrp="1"/>
          </p:cNvSpPr>
          <p:nvPr>
            <p:ph type="body" sz="half" idx="2" hasCustomPrompt="1"/>
          </p:nvPr>
        </p:nvSpPr>
        <p:spPr>
          <a:xfrm>
            <a:off x="800100" y="2247900"/>
            <a:ext cx="3932237" cy="3181500"/>
          </a:xfrm>
        </p:spPr>
        <p:txBody>
          <a:bodyPr/>
          <a:lstStyle>
            <a:lvl1pPr marL="0" indent="0">
              <a:buNone/>
              <a:defRPr sz="1600" spc="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3">
            <a:extLst>
              <a:ext uri="{FF2B5EF4-FFF2-40B4-BE49-F238E27FC236}">
                <a16:creationId xmlns:a16="http://schemas.microsoft.com/office/drawing/2014/main" id="{7ACF1B95-4316-A645-803F-6C0D0F87F6AB}"/>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11" name="Footer Placeholder 4">
            <a:extLst>
              <a:ext uri="{FF2B5EF4-FFF2-40B4-BE49-F238E27FC236}">
                <a16:creationId xmlns:a16="http://schemas.microsoft.com/office/drawing/2014/main" id="{EC868118-EA8C-DF4B-92F2-5F7E61D9B482}"/>
              </a:ext>
            </a:extLst>
          </p:cNvPr>
          <p:cNvSpPr>
            <a:spLocks noGrp="1"/>
          </p:cNvSpPr>
          <p:nvPr>
            <p:ph type="ftr" sz="quarter" idx="11"/>
          </p:nvPr>
        </p:nvSpPr>
        <p:spPr>
          <a:xfrm>
            <a:off x="190501" y="6248400"/>
            <a:ext cx="7957750" cy="357505"/>
          </a:xfrm>
        </p:spPr>
        <p:txBody>
          <a:bodyPr/>
          <a:lstStyle/>
          <a:p>
            <a:endParaRPr lang="en-US"/>
          </a:p>
        </p:txBody>
      </p:sp>
      <p:sp>
        <p:nvSpPr>
          <p:cNvPr id="12" name="Slide Number Placeholder 5">
            <a:extLst>
              <a:ext uri="{FF2B5EF4-FFF2-40B4-BE49-F238E27FC236}">
                <a16:creationId xmlns:a16="http://schemas.microsoft.com/office/drawing/2014/main" id="{F0423D66-8394-DE4F-A533-978943A99EE7}"/>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785462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One column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573154-8BF6-8446-BF6D-EC2B1B2CCE4F}"/>
              </a:ext>
            </a:extLst>
          </p:cNvPr>
          <p:cNvSpPr>
            <a:spLocks noGrp="1"/>
          </p:cNvSpPr>
          <p:nvPr>
            <p:ph type="title"/>
          </p:nvPr>
        </p:nvSpPr>
        <p:spPr>
          <a:xfrm>
            <a:off x="800100" y="190500"/>
            <a:ext cx="3932237" cy="2057400"/>
          </a:xfrm>
        </p:spPr>
        <p:txBody>
          <a:bodyPr anchor="b"/>
          <a:lstStyle>
            <a:lvl1pPr>
              <a:defRPr sz="3200">
                <a:solidFill>
                  <a:schemeClr val="tx1"/>
                </a:solidFill>
              </a:defRPr>
            </a:lvl1pPr>
          </a:lstStyle>
          <a:p>
            <a:r>
              <a:rPr lang="en-US"/>
              <a:t>Click to edit Master title style</a:t>
            </a:r>
          </a:p>
        </p:txBody>
      </p:sp>
      <p:sp>
        <p:nvSpPr>
          <p:cNvPr id="9" name="Text Placeholder 3">
            <a:extLst>
              <a:ext uri="{FF2B5EF4-FFF2-40B4-BE49-F238E27FC236}">
                <a16:creationId xmlns:a16="http://schemas.microsoft.com/office/drawing/2014/main" id="{41FE7410-2668-CD48-9480-48E0D0F1DDE7}"/>
              </a:ext>
            </a:extLst>
          </p:cNvPr>
          <p:cNvSpPr>
            <a:spLocks noGrp="1"/>
          </p:cNvSpPr>
          <p:nvPr>
            <p:ph type="body" sz="half" idx="2" hasCustomPrompt="1"/>
          </p:nvPr>
        </p:nvSpPr>
        <p:spPr>
          <a:xfrm>
            <a:off x="800100" y="2247900"/>
            <a:ext cx="3932237" cy="3181500"/>
          </a:xfrm>
        </p:spPr>
        <p:txBody>
          <a:bodyPr/>
          <a:lstStyle>
            <a:lvl1pPr marL="0" indent="0">
              <a:buNone/>
              <a:defRPr sz="1600" spc="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a:extLst>
              <a:ext uri="{FF2B5EF4-FFF2-40B4-BE49-F238E27FC236}">
                <a16:creationId xmlns:a16="http://schemas.microsoft.com/office/drawing/2014/main" id="{AB5E3AF7-405B-B642-8CE7-ADDE6FE4BF0C}"/>
              </a:ext>
            </a:extLst>
          </p:cNvPr>
          <p:cNvSpPr>
            <a:spLocks noGrp="1"/>
          </p:cNvSpPr>
          <p:nvPr>
            <p:ph type="pic" idx="1"/>
          </p:nvPr>
        </p:nvSpPr>
        <p:spPr>
          <a:xfrm>
            <a:off x="5143500" y="190501"/>
            <a:ext cx="6172200" cy="5238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3">
            <a:extLst>
              <a:ext uri="{FF2B5EF4-FFF2-40B4-BE49-F238E27FC236}">
                <a16:creationId xmlns:a16="http://schemas.microsoft.com/office/drawing/2014/main" id="{594F25FE-FB4E-FB42-8780-407D5F0B2B73}"/>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11" name="Footer Placeholder 4">
            <a:extLst>
              <a:ext uri="{FF2B5EF4-FFF2-40B4-BE49-F238E27FC236}">
                <a16:creationId xmlns:a16="http://schemas.microsoft.com/office/drawing/2014/main" id="{96D3B651-C78D-CC49-94F8-417E4588F1FF}"/>
              </a:ext>
            </a:extLst>
          </p:cNvPr>
          <p:cNvSpPr>
            <a:spLocks noGrp="1"/>
          </p:cNvSpPr>
          <p:nvPr>
            <p:ph type="ftr" sz="quarter" idx="11"/>
          </p:nvPr>
        </p:nvSpPr>
        <p:spPr>
          <a:xfrm>
            <a:off x="190501" y="6248400"/>
            <a:ext cx="7957750" cy="357505"/>
          </a:xfrm>
        </p:spPr>
        <p:txBody>
          <a:bodyPr/>
          <a:lstStyle/>
          <a:p>
            <a:endParaRPr lang="en-US"/>
          </a:p>
        </p:txBody>
      </p:sp>
      <p:sp>
        <p:nvSpPr>
          <p:cNvPr id="12" name="Slide Number Placeholder 5">
            <a:extLst>
              <a:ext uri="{FF2B5EF4-FFF2-40B4-BE49-F238E27FC236}">
                <a16:creationId xmlns:a16="http://schemas.microsoft.com/office/drawing/2014/main" id="{33A1495B-1E0E-4C43-900E-6898AFA112EE}"/>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58043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24B4-B46F-B5AA-8D98-6889ED558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EDD3CB4-9806-B24D-352B-99AD0833B6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B811C-8953-048D-5680-C5B1E33C3086}"/>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BC009B74-8805-942F-49E8-C8E9478685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A65D21-5DB7-0051-C595-180DF697F2F8}"/>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1233687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spcAft>
                <a:spcPts val="1000"/>
              </a:spcAft>
              <a:defRPr sz="2500"/>
            </a:lvl1pPr>
            <a:lvl2pPr>
              <a:spcAft>
                <a:spcPts val="1000"/>
              </a:spcAft>
              <a:defRPr sz="2500"/>
            </a:lvl2pPr>
            <a:lvl3pPr>
              <a:spcAft>
                <a:spcPts val="1000"/>
              </a:spcAft>
              <a:defRPr sz="2500"/>
            </a:lvl3pPr>
            <a:lvl4pPr>
              <a:spcAft>
                <a:spcPts val="1000"/>
              </a:spcAft>
              <a:defRPr sz="2500"/>
            </a:lvl4pPr>
            <a:lvl5pPr>
              <a:spcAft>
                <a:spcPts val="1000"/>
              </a:spcAft>
              <a:defRPr sz="25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normAutofit/>
          </a:bodyPr>
          <a:lstStyle>
            <a:lvl1pPr>
              <a:defRPr sz="3600"/>
            </a:lvl1pPr>
          </a:lstStyle>
          <a:p>
            <a:r>
              <a:rPr lang="en-US"/>
              <a:t>Click to edit title</a:t>
            </a:r>
          </a:p>
        </p:txBody>
      </p:sp>
      <p:sp>
        <p:nvSpPr>
          <p:cNvPr id="11" name="Slide Number Placeholder 10"/>
          <p:cNvSpPr>
            <a:spLocks noGrp="1"/>
          </p:cNvSpPr>
          <p:nvPr>
            <p:ph type="sldNum" sz="quarter" idx="12"/>
          </p:nvPr>
        </p:nvSpPr>
        <p:spPr/>
        <p:txBody>
          <a:bodyPr/>
          <a:lstStyle/>
          <a:p>
            <a:fld id="{101AD1EF-8919-4AD8-81B1-F9EB0586B58D}" type="slidenum">
              <a:rPr lang="en-US" smtClean="0"/>
              <a:t>‹#›</a:t>
            </a:fld>
            <a:endParaRPr lang="en-US"/>
          </a:p>
        </p:txBody>
      </p:sp>
      <p:cxnSp>
        <p:nvCxnSpPr>
          <p:cNvPr id="5" name="Straight Connector 4">
            <a:extLst>
              <a:ext uri="{FF2B5EF4-FFF2-40B4-BE49-F238E27FC236}">
                <a16:creationId xmlns:a16="http://schemas.microsoft.com/office/drawing/2014/main" id="{6F98BA8B-1B8B-4011-BB52-61CFA27F9462}"/>
              </a:ext>
            </a:extLst>
          </p:cNvPr>
          <p:cNvCxnSpPr/>
          <p:nvPr userDrawn="1"/>
        </p:nvCxnSpPr>
        <p:spPr>
          <a:xfrm>
            <a:off x="609600" y="1690688"/>
            <a:ext cx="109601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052DD3-1B1B-46C3-BCDB-3AF23F747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43" y="6242199"/>
            <a:ext cx="538157" cy="512145"/>
          </a:xfrm>
          <a:prstGeom prst="rect">
            <a:avLst/>
          </a:prstGeom>
        </p:spPr>
      </p:pic>
    </p:spTree>
    <p:extLst>
      <p:ext uri="{BB962C8B-B14F-4D97-AF65-F5344CB8AC3E}">
        <p14:creationId xmlns:p14="http://schemas.microsoft.com/office/powerpoint/2010/main" val="16420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CF3A-6EDC-05F0-74B8-6EF3FF6DB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6470D46-FDD8-C65A-F06C-56C2485F7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5D8E935-A6DD-8DF0-D793-88A7F01A65E4}"/>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B171F078-382E-137B-3048-9B1D19E70E6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D120B2-58C0-9B17-B938-5276C0FE4EE9}"/>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264785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C00D-23D1-2905-BB5B-03D2623D656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F94501D-5473-ED22-1C07-0FDF37E80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4317B1-1F1E-A5FA-0976-2E86C850B5C9}"/>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19767689-48DB-A345-54E5-E6259BBC53E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B521DE8-DA2A-97C8-E5EF-4422042EACD9}"/>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185262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717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24B4-B46F-B5AA-8D98-6889ED558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EDD3CB4-9806-B24D-352B-99AD0833B6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B811C-8953-048D-5680-C5B1E33C3086}"/>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BC009B74-8805-942F-49E8-C8E9478685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A65D21-5DB7-0051-C595-180DF697F2F8}"/>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77207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183C-7054-85B8-0AA6-59933244F84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D2A3B14-AAED-7021-97C9-A153F6F908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1F93446-3B77-1DB3-9BB7-4BA11764A5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4F168C2-9817-A2A5-DA1B-85191ECA7932}"/>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6" name="Footer Placeholder 5">
            <a:extLst>
              <a:ext uri="{FF2B5EF4-FFF2-40B4-BE49-F238E27FC236}">
                <a16:creationId xmlns:a16="http://schemas.microsoft.com/office/drawing/2014/main" id="{2EE781E1-5E34-0A3E-040A-5AA4A6E0B26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9BAF0E5-AA56-F62E-7471-1F7C71564479}"/>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415493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42C8-1306-FE64-633D-DE2ECD68EB9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949B395-52F7-082C-615C-2C0076EC6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6F6A68-BAA9-4AC3-67CC-62947061C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4B547D5-B293-FFD7-DBBE-22020678D0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8B7DAA-19AA-065B-ADCC-362EC2B285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B5A4C95-15F6-CD23-0DFC-833B720530C1}"/>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8" name="Footer Placeholder 7">
            <a:extLst>
              <a:ext uri="{FF2B5EF4-FFF2-40B4-BE49-F238E27FC236}">
                <a16:creationId xmlns:a16="http://schemas.microsoft.com/office/drawing/2014/main" id="{DF72BD93-501E-567E-2E65-325E95A8E6D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99D08E7-0418-9345-7136-8047AD6D4F17}"/>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3716032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48EC-203A-3E3C-E4F1-EAB47BD931A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AB87EA9-9EEC-C0A8-4E4A-3775D417C7DF}"/>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4" name="Footer Placeholder 3">
            <a:extLst>
              <a:ext uri="{FF2B5EF4-FFF2-40B4-BE49-F238E27FC236}">
                <a16:creationId xmlns:a16="http://schemas.microsoft.com/office/drawing/2014/main" id="{17E98C67-36ED-FC32-A515-00CA9937205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49DB8D8-DFBF-ADF6-8B00-B26E8CCD3331}"/>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1510996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2D941-588A-D51B-6409-36405AB0ABE9}"/>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3" name="Footer Placeholder 2">
            <a:extLst>
              <a:ext uri="{FF2B5EF4-FFF2-40B4-BE49-F238E27FC236}">
                <a16:creationId xmlns:a16="http://schemas.microsoft.com/office/drawing/2014/main" id="{4D737AE7-E03B-D268-99D6-174536A634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C45A778-2ECF-02B4-F254-80C36F537879}"/>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1719587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D490-CF7C-FE66-0098-B86EA57CD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C664927-EF82-7BEC-A6E2-23BAF3F69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19BA279-B44D-95A1-1610-190710EF4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41132E-A8BA-9CE1-8949-73EC8F11712D}"/>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6" name="Footer Placeholder 5">
            <a:extLst>
              <a:ext uri="{FF2B5EF4-FFF2-40B4-BE49-F238E27FC236}">
                <a16:creationId xmlns:a16="http://schemas.microsoft.com/office/drawing/2014/main" id="{B70E3C94-D3A8-6ADD-AA18-0A0247F6C7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35D7AC-8901-DEE4-8149-F5DE2D1BD81A}"/>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90256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5FA8-2D33-0D10-D69C-24B9D3EC2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D776B54-9910-9734-3189-25569A70D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D8F9927-5872-C823-79E5-9EA4B9D4E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B4CCC-B81A-B96F-96F2-49386A1155BF}"/>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6" name="Footer Placeholder 5">
            <a:extLst>
              <a:ext uri="{FF2B5EF4-FFF2-40B4-BE49-F238E27FC236}">
                <a16:creationId xmlns:a16="http://schemas.microsoft.com/office/drawing/2014/main" id="{5A57C5AC-44C7-8C72-D580-0546EA0266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1368820-B33B-B529-65E5-BEB957D018D0}"/>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4099729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E573-9121-C7A5-5076-9A66AF12D18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F8D9A3B-E2B5-E687-C078-4284E711F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A76150-92ED-9034-5B8D-AEB97FDDF1A3}"/>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6F4673ED-C89B-1C22-F98A-3B0A2B5A7FF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22DF051-0BCD-3A32-6C43-53555FC10A6C}"/>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3122378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D7E435-913C-298A-80F3-294FDB2CD3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39516AA-2E7C-EB61-D092-1FB5914B30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977321-04A3-C394-4582-638E16260720}"/>
              </a:ext>
            </a:extLst>
          </p:cNvPr>
          <p:cNvSpPr>
            <a:spLocks noGrp="1"/>
          </p:cNvSpPr>
          <p:nvPr>
            <p:ph type="dt" sz="half" idx="10"/>
          </p:nvPr>
        </p:nvSpPr>
        <p:spPr/>
        <p:txBody>
          <a:body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353AC54A-052E-C4EE-C5BB-B5AB2822EF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10ED95B-3BB9-46CE-F406-D8F24E7305F4}"/>
              </a:ext>
            </a:extLst>
          </p:cNvPr>
          <p:cNvSpPr>
            <a:spLocks noGrp="1"/>
          </p:cNvSpPr>
          <p:nvPr>
            <p:ph type="sldNum" sz="quarter" idx="12"/>
          </p:nvPr>
        </p:nvSpPr>
        <p:spPr/>
        <p:txBody>
          <a:bodyPr/>
          <a:lstStyle/>
          <a:p>
            <a:fld id="{0FC07F2C-F6B4-43F9-97A4-B26CE7A0A465}" type="slidenum">
              <a:rPr lang="en-CA" smtClean="0"/>
              <a:t>‹#›</a:t>
            </a:fld>
            <a:endParaRPr lang="en-CA"/>
          </a:p>
        </p:txBody>
      </p:sp>
    </p:spTree>
    <p:extLst>
      <p:ext uri="{BB962C8B-B14F-4D97-AF65-F5344CB8AC3E}">
        <p14:creationId xmlns:p14="http://schemas.microsoft.com/office/powerpoint/2010/main" val="1281445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spcAft>
                <a:spcPts val="1000"/>
              </a:spcAft>
              <a:defRPr sz="2500"/>
            </a:lvl1pPr>
            <a:lvl2pPr>
              <a:spcAft>
                <a:spcPts val="1000"/>
              </a:spcAft>
              <a:defRPr sz="2500"/>
            </a:lvl2pPr>
            <a:lvl3pPr>
              <a:spcAft>
                <a:spcPts val="1000"/>
              </a:spcAft>
              <a:defRPr sz="2500"/>
            </a:lvl3pPr>
            <a:lvl4pPr>
              <a:spcAft>
                <a:spcPts val="1000"/>
              </a:spcAft>
              <a:defRPr sz="2500"/>
            </a:lvl4pPr>
            <a:lvl5pPr>
              <a:spcAft>
                <a:spcPts val="1000"/>
              </a:spcAft>
              <a:defRPr sz="25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p:txBody>
          <a:bodyPr>
            <a:normAutofit/>
          </a:bodyPr>
          <a:lstStyle>
            <a:lvl1pPr>
              <a:defRPr sz="3600"/>
            </a:lvl1pPr>
          </a:lstStyle>
          <a:p>
            <a:r>
              <a:rPr lang="en-US"/>
              <a:t>Click to edit title</a:t>
            </a:r>
          </a:p>
        </p:txBody>
      </p:sp>
      <p:sp>
        <p:nvSpPr>
          <p:cNvPr id="11" name="Slide Number Placeholder 10"/>
          <p:cNvSpPr>
            <a:spLocks noGrp="1"/>
          </p:cNvSpPr>
          <p:nvPr>
            <p:ph type="sldNum" sz="quarter" idx="12"/>
          </p:nvPr>
        </p:nvSpPr>
        <p:spPr/>
        <p:txBody>
          <a:bodyPr/>
          <a:lstStyle/>
          <a:p>
            <a:fld id="{101AD1EF-8919-4AD8-81B1-F9EB0586B58D}" type="slidenum">
              <a:rPr lang="en-US" smtClean="0"/>
              <a:t>‹#›</a:t>
            </a:fld>
            <a:endParaRPr lang="en-US"/>
          </a:p>
        </p:txBody>
      </p:sp>
      <p:cxnSp>
        <p:nvCxnSpPr>
          <p:cNvPr id="5" name="Straight Connector 4">
            <a:extLst>
              <a:ext uri="{FF2B5EF4-FFF2-40B4-BE49-F238E27FC236}">
                <a16:creationId xmlns:a16="http://schemas.microsoft.com/office/drawing/2014/main" id="{6F98BA8B-1B8B-4011-BB52-61CFA27F9462}"/>
              </a:ext>
            </a:extLst>
          </p:cNvPr>
          <p:cNvCxnSpPr/>
          <p:nvPr userDrawn="1"/>
        </p:nvCxnSpPr>
        <p:spPr>
          <a:xfrm>
            <a:off x="609600" y="1690688"/>
            <a:ext cx="109601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052DD3-1B1B-46C3-BCDB-3AF23F747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43" y="6242199"/>
            <a:ext cx="538157" cy="512145"/>
          </a:xfrm>
          <a:prstGeom prst="rect">
            <a:avLst/>
          </a:prstGeom>
        </p:spPr>
      </p:pic>
    </p:spTree>
    <p:extLst>
      <p:ext uri="{BB962C8B-B14F-4D97-AF65-F5344CB8AC3E}">
        <p14:creationId xmlns:p14="http://schemas.microsoft.com/office/powerpoint/2010/main" val="183783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259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0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3573016"/>
            <a:ext cx="10945216" cy="2016224"/>
          </a:xfrm>
        </p:spPr>
        <p:txBody>
          <a:bodyPr anchor="ctr" anchorCtr="0">
            <a:normAutofit/>
          </a:bodyPr>
          <a:lstStyle>
            <a:lvl1pPr algn="ctr">
              <a:buNone/>
              <a:defRPr sz="2100">
                <a:latin typeface="Calibri" panose="020F0502020204030204" pitchFamily="34" charset="0"/>
                <a:cs typeface="Calibri" panose="020F0502020204030204" pitchFamily="34" charset="0"/>
              </a:defRPr>
            </a:lvl1pPr>
          </a:lstStyle>
          <a:p>
            <a:pPr lvl="0"/>
            <a:r>
              <a:rPr lang="fr-FR" dirty="0" err="1"/>
              <a:t>Sub-title</a:t>
            </a:r>
            <a:endParaRPr lang="fr-FR" dirty="0"/>
          </a:p>
        </p:txBody>
      </p:sp>
      <p:sp>
        <p:nvSpPr>
          <p:cNvPr id="12" name="Espace réservé du contenu 11"/>
          <p:cNvSpPr>
            <a:spLocks noGrp="1"/>
          </p:cNvSpPr>
          <p:nvPr>
            <p:ph sz="quarter" idx="13" hasCustomPrompt="1"/>
          </p:nvPr>
        </p:nvSpPr>
        <p:spPr>
          <a:xfrm>
            <a:off x="3312584" y="188913"/>
            <a:ext cx="825500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623392" y="1628800"/>
            <a:ext cx="10945216" cy="1728192"/>
          </a:xfrm>
        </p:spPr>
        <p:txBody>
          <a:bodyPr/>
          <a:lstStyle>
            <a:lvl1pPr>
              <a:defRPr>
                <a:latin typeface="Calibri" panose="020F0502020204030204" pitchFamily="34" charset="0"/>
                <a:cs typeface="Calibri" panose="020F0502020204030204" pitchFamily="34" charset="0"/>
              </a:defRPr>
            </a:lvl1pPr>
          </a:lstStyle>
          <a:p>
            <a:r>
              <a:rPr lang="fr-FR" dirty="0" err="1"/>
              <a:t>Title</a:t>
            </a:r>
            <a:endParaRPr lang="fr-FR" dirty="0"/>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pPr/>
              <a:t>‹#›</a:t>
            </a:fld>
            <a:endParaRPr lang="fr-FR"/>
          </a:p>
        </p:txBody>
      </p:sp>
      <p:sp>
        <p:nvSpPr>
          <p:cNvPr id="14" name="Espace réservé du contenu 13"/>
          <p:cNvSpPr>
            <a:spLocks noGrp="1"/>
          </p:cNvSpPr>
          <p:nvPr>
            <p:ph sz="quarter" idx="17" hasCustomPrompt="1"/>
          </p:nvPr>
        </p:nvSpPr>
        <p:spPr>
          <a:xfrm>
            <a:off x="624425" y="6444808"/>
            <a:ext cx="1822449"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2545366" y="6444808"/>
            <a:ext cx="5854897"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4123493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atin typeface="Calibri" panose="020F0502020204030204" pitchFamily="34" charset="0"/>
                <a:cs typeface="Calibri" panose="020F0502020204030204" pitchFamily="34" charset="0"/>
              </a:defRPr>
            </a:lvl1pPr>
          </a:lstStyle>
          <a:p>
            <a:r>
              <a:rPr lang="fr-FR" dirty="0" err="1"/>
              <a:t>Title</a:t>
            </a:r>
            <a:endParaRPr lang="fr-FR" dirty="0"/>
          </a:p>
        </p:txBody>
      </p:sp>
      <p:sp>
        <p:nvSpPr>
          <p:cNvPr id="3" name="Espace réservé du contenu 2"/>
          <p:cNvSpPr>
            <a:spLocks noGrp="1"/>
          </p:cNvSpPr>
          <p:nvPr>
            <p:ph idx="1" hasCustomPrompt="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dirty="0" err="1"/>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a:t>
            </a:fld>
            <a:endParaRPr lang="fr-FR"/>
          </a:p>
        </p:txBody>
      </p:sp>
      <p:sp>
        <p:nvSpPr>
          <p:cNvPr id="12" name="Espace réservé du contenu 11"/>
          <p:cNvSpPr>
            <a:spLocks noGrp="1"/>
          </p:cNvSpPr>
          <p:nvPr>
            <p:ph sz="quarter" idx="13" hasCustomPrompt="1"/>
          </p:nvPr>
        </p:nvSpPr>
        <p:spPr>
          <a:xfrm>
            <a:off x="3312584" y="188913"/>
            <a:ext cx="825500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624425" y="6444808"/>
            <a:ext cx="1822449"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2545366" y="6444808"/>
            <a:ext cx="5854897"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1240729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623393" y="2276872"/>
            <a:ext cx="5280587" cy="3888432"/>
          </a:xfrm>
        </p:spPr>
        <p:txBody>
          <a:bodyPr>
            <a:normAutofit/>
          </a:bodyPr>
          <a:lstStyle>
            <a:lvl1pPr>
              <a:defRPr sz="1800"/>
            </a:lvl1pPr>
          </a:lstStyle>
          <a:p>
            <a:pPr lvl="0"/>
            <a:r>
              <a:rPr lang="fr-FR"/>
              <a:t>Text</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a:t>
            </a:fld>
            <a:endParaRPr lang="fr-FR"/>
          </a:p>
        </p:txBody>
      </p:sp>
      <p:sp>
        <p:nvSpPr>
          <p:cNvPr id="12" name="Espace réservé du contenu 11"/>
          <p:cNvSpPr>
            <a:spLocks noGrp="1"/>
          </p:cNvSpPr>
          <p:nvPr>
            <p:ph sz="quarter" idx="13" hasCustomPrompt="1"/>
          </p:nvPr>
        </p:nvSpPr>
        <p:spPr>
          <a:xfrm>
            <a:off x="3312584" y="188913"/>
            <a:ext cx="825500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6288021" y="2276872"/>
            <a:ext cx="5280587" cy="3888432"/>
          </a:xfrm>
        </p:spPr>
        <p:txBody>
          <a:bodyPr>
            <a:normAutofit/>
          </a:bodyPr>
          <a:lstStyle>
            <a:lvl1pPr>
              <a:defRPr sz="1800"/>
            </a:lvl1pPr>
          </a:lstStyle>
          <a:p>
            <a:pPr lvl="0"/>
            <a:r>
              <a:rPr lang="fr-FR"/>
              <a:t>Text</a:t>
            </a:r>
          </a:p>
        </p:txBody>
      </p:sp>
      <p:sp>
        <p:nvSpPr>
          <p:cNvPr id="9" name="Espace réservé du contenu 13"/>
          <p:cNvSpPr>
            <a:spLocks noGrp="1"/>
          </p:cNvSpPr>
          <p:nvPr>
            <p:ph sz="quarter" idx="17" hasCustomPrompt="1"/>
          </p:nvPr>
        </p:nvSpPr>
        <p:spPr>
          <a:xfrm>
            <a:off x="624425" y="6444808"/>
            <a:ext cx="1822449"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2545366" y="6444808"/>
            <a:ext cx="5854897"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3221914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2D29-CA51-9C77-E503-C203FEB61B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2683B0-5948-4950-9005-ECAA5B6D7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3CECE-2551-21AE-EA58-7A9823BB43DD}"/>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5" name="Footer Placeholder 4">
            <a:extLst>
              <a:ext uri="{FF2B5EF4-FFF2-40B4-BE49-F238E27FC236}">
                <a16:creationId xmlns:a16="http://schemas.microsoft.com/office/drawing/2014/main" id="{B8561773-F626-65C0-502C-1111EFED6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F87BC-7935-374E-D343-8D6DEB18F2C0}"/>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2253144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A4D8-9FB3-E588-FC61-5F2C7182B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C18AB-EA87-A4C1-627D-EFA547BA0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9D9D4-49EA-5F5C-4E5A-8DA7095D3E1E}"/>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5" name="Footer Placeholder 4">
            <a:extLst>
              <a:ext uri="{FF2B5EF4-FFF2-40B4-BE49-F238E27FC236}">
                <a16:creationId xmlns:a16="http://schemas.microsoft.com/office/drawing/2014/main" id="{34E3E2AF-3660-C2AA-DAEC-8D61E4D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96582-C609-11B7-2CB8-0312FC45E552}"/>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334878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0B22-B955-5DEB-D9DC-2C3E7D72D4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6EF5EF-0992-48BD-DF89-AA5E5B1EEB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973F36-288B-7159-ABF4-1C21293CFCD0}"/>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5" name="Footer Placeholder 4">
            <a:extLst>
              <a:ext uri="{FF2B5EF4-FFF2-40B4-BE49-F238E27FC236}">
                <a16:creationId xmlns:a16="http://schemas.microsoft.com/office/drawing/2014/main" id="{2AEDB5DD-FEF3-5286-2B12-3522FD282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8F0E1-4E95-79C3-215E-CBDE5B01D318}"/>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1962793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3EA8-A5D1-4096-00EC-D276B017A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3065B-F33B-745B-F8AD-F2E1FE54BC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681AB-8BB0-E8CA-C572-A8AB6B83B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464285-3FF5-6940-4BBA-4978B759D07E}"/>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6" name="Footer Placeholder 5">
            <a:extLst>
              <a:ext uri="{FF2B5EF4-FFF2-40B4-BE49-F238E27FC236}">
                <a16:creationId xmlns:a16="http://schemas.microsoft.com/office/drawing/2014/main" id="{D9AEA3C9-E15B-C1AD-A382-684FFF4701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55901-7BBE-D39D-DE1B-293AEE16F494}"/>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228932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0064-2A65-F7B2-4445-D99907C848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569992-055F-31B5-F420-9A918398F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DAD855-27D3-17FF-93B2-7EA791729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97B8C-3020-E330-7EDD-AB934B5CB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E9098-552E-A45F-F9E4-08142004E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7EA5FA-A0FF-DA2A-A45B-971B4A69675D}"/>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8" name="Footer Placeholder 7">
            <a:extLst>
              <a:ext uri="{FF2B5EF4-FFF2-40B4-BE49-F238E27FC236}">
                <a16:creationId xmlns:a16="http://schemas.microsoft.com/office/drawing/2014/main" id="{48FE3384-3295-7C1E-05D3-D7F0B42E2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3550F3-42C3-2A4E-852A-B91B1DA211F6}"/>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2899240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285F-3ECE-D5DB-8DD0-CA0769810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3B9FE-EE0C-B2EF-3D78-42D45D58A558}"/>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4" name="Footer Placeholder 3">
            <a:extLst>
              <a:ext uri="{FF2B5EF4-FFF2-40B4-BE49-F238E27FC236}">
                <a16:creationId xmlns:a16="http://schemas.microsoft.com/office/drawing/2014/main" id="{172F521E-AABA-6C08-E646-154412CDEA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888C45-6026-3F2C-8656-657C5C9A9484}"/>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69577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3573016"/>
            <a:ext cx="10945216" cy="2016224"/>
          </a:xfrm>
        </p:spPr>
        <p:txBody>
          <a:bodyPr anchor="ctr" anchorCtr="0">
            <a:normAutofit/>
          </a:bodyPr>
          <a:lstStyle>
            <a:lvl1pPr algn="ctr">
              <a:buNone/>
              <a:defRPr sz="2100"/>
            </a:lvl1pPr>
          </a:lstStyle>
          <a:p>
            <a:pPr lvl="0"/>
            <a:r>
              <a:rPr lang="fr-FR"/>
              <a:t>Sub-title</a:t>
            </a:r>
          </a:p>
        </p:txBody>
      </p:sp>
      <p:sp>
        <p:nvSpPr>
          <p:cNvPr id="12" name="Espace réservé du contenu 11"/>
          <p:cNvSpPr>
            <a:spLocks noGrp="1"/>
          </p:cNvSpPr>
          <p:nvPr>
            <p:ph sz="quarter" idx="13" hasCustomPrompt="1"/>
          </p:nvPr>
        </p:nvSpPr>
        <p:spPr>
          <a:xfrm>
            <a:off x="3312584" y="188913"/>
            <a:ext cx="825500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623392" y="1628800"/>
            <a:ext cx="10945216"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pPr/>
              <a:t>‹#›</a:t>
            </a:fld>
            <a:endParaRPr lang="fr-FR"/>
          </a:p>
        </p:txBody>
      </p:sp>
      <p:sp>
        <p:nvSpPr>
          <p:cNvPr id="14" name="Espace réservé du contenu 13"/>
          <p:cNvSpPr>
            <a:spLocks noGrp="1"/>
          </p:cNvSpPr>
          <p:nvPr>
            <p:ph sz="quarter" idx="17" hasCustomPrompt="1"/>
          </p:nvPr>
        </p:nvSpPr>
        <p:spPr>
          <a:xfrm>
            <a:off x="624425" y="6444808"/>
            <a:ext cx="1822449"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2545366" y="6444808"/>
            <a:ext cx="5854897"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1052259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E7656-8E74-D8B3-DD34-7FBC425929BC}"/>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3" name="Footer Placeholder 2">
            <a:extLst>
              <a:ext uri="{FF2B5EF4-FFF2-40B4-BE49-F238E27FC236}">
                <a16:creationId xmlns:a16="http://schemas.microsoft.com/office/drawing/2014/main" id="{545243B8-94B7-2286-8252-E4B9D5173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619CD-7F4B-C7C4-C196-A01F21420366}"/>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3469279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B88D-B2F8-5D9C-18D7-19226949D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C27C4B-310D-E47C-B98F-E94A6E8C99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E3E636-BE83-80FE-E29F-2B6A14DF2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ACDE0-FA72-A462-F05A-3991553D65FB}"/>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6" name="Footer Placeholder 5">
            <a:extLst>
              <a:ext uri="{FF2B5EF4-FFF2-40B4-BE49-F238E27FC236}">
                <a16:creationId xmlns:a16="http://schemas.microsoft.com/office/drawing/2014/main" id="{CCB8F0A9-F80B-4E38-DE64-8652D523A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F3597-3F2C-504A-8900-7DEDCF3531C2}"/>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15412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8ADF-4BC7-4C03-C69D-589AE56FB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3921E-0B48-6EBE-4980-93C031E04B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80468-B3EB-2850-A174-639E916DDE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296C5C-FC93-D194-30DD-54554146944D}"/>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6" name="Footer Placeholder 5">
            <a:extLst>
              <a:ext uri="{FF2B5EF4-FFF2-40B4-BE49-F238E27FC236}">
                <a16:creationId xmlns:a16="http://schemas.microsoft.com/office/drawing/2014/main" id="{0895DADF-2A4C-0ADB-AFCC-DEE958B3A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83DEC-821A-4CBD-DCC5-EDB522435BFE}"/>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1415083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2BDB-EDD4-2D31-6921-A7F53EA183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9B786-41F9-FD14-3276-58CF2E224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B9B33-F940-5324-C251-CB6C81AC06E6}"/>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5" name="Footer Placeholder 4">
            <a:extLst>
              <a:ext uri="{FF2B5EF4-FFF2-40B4-BE49-F238E27FC236}">
                <a16:creationId xmlns:a16="http://schemas.microsoft.com/office/drawing/2014/main" id="{D36F4D9F-7C77-319F-F173-7CF8C481A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65F5-9830-A80F-02D4-458344B43B7F}"/>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3745099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0604F1-B9AC-73D1-9436-AA64BCB1B8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6A96C-618F-D9F1-EA14-A65D83E8FC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F587C-2789-6819-6718-5BA2559A2461}"/>
              </a:ext>
            </a:extLst>
          </p:cNvPr>
          <p:cNvSpPr>
            <a:spLocks noGrp="1"/>
          </p:cNvSpPr>
          <p:nvPr>
            <p:ph type="dt" sz="half" idx="10"/>
          </p:nvPr>
        </p:nvSpPr>
        <p:spPr/>
        <p:txBody>
          <a:bodyPr/>
          <a:lstStyle/>
          <a:p>
            <a:fld id="{A1D5337F-CDC5-43BD-87FF-0174A92E805B}" type="datetimeFigureOut">
              <a:rPr lang="en-US" smtClean="0"/>
              <a:t>10/29/2024</a:t>
            </a:fld>
            <a:endParaRPr lang="en-US"/>
          </a:p>
        </p:txBody>
      </p:sp>
      <p:sp>
        <p:nvSpPr>
          <p:cNvPr id="5" name="Footer Placeholder 4">
            <a:extLst>
              <a:ext uri="{FF2B5EF4-FFF2-40B4-BE49-F238E27FC236}">
                <a16:creationId xmlns:a16="http://schemas.microsoft.com/office/drawing/2014/main" id="{0A7B60FD-6069-7D34-DE9A-679A759D7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4C498-6FAE-038B-118E-920E55CD769F}"/>
              </a:ext>
            </a:extLst>
          </p:cNvPr>
          <p:cNvSpPr>
            <a:spLocks noGrp="1"/>
          </p:cNvSpPr>
          <p:nvPr>
            <p:ph type="sldNum" sz="quarter" idx="12"/>
          </p:nvPr>
        </p:nvSpPr>
        <p:spPr/>
        <p:txBody>
          <a:bodyPr/>
          <a:lstStyle/>
          <a:p>
            <a:fld id="{80E8DC6C-6F9E-4246-AB15-17DFF2568758}" type="slidenum">
              <a:rPr lang="en-US" smtClean="0"/>
              <a:t>‹#›</a:t>
            </a:fld>
            <a:endParaRPr lang="en-US"/>
          </a:p>
        </p:txBody>
      </p:sp>
    </p:spTree>
    <p:extLst>
      <p:ext uri="{BB962C8B-B14F-4D97-AF65-F5344CB8AC3E}">
        <p14:creationId xmlns:p14="http://schemas.microsoft.com/office/powerpoint/2010/main" val="241280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a:t>
            </a:fld>
            <a:endParaRPr lang="fr-FR"/>
          </a:p>
        </p:txBody>
      </p:sp>
      <p:sp>
        <p:nvSpPr>
          <p:cNvPr id="12" name="Espace réservé du contenu 11"/>
          <p:cNvSpPr>
            <a:spLocks noGrp="1"/>
          </p:cNvSpPr>
          <p:nvPr>
            <p:ph sz="quarter" idx="13" hasCustomPrompt="1"/>
          </p:nvPr>
        </p:nvSpPr>
        <p:spPr>
          <a:xfrm>
            <a:off x="3312584" y="188913"/>
            <a:ext cx="825500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624425" y="6444808"/>
            <a:ext cx="1822449"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2545366" y="6444808"/>
            <a:ext cx="5854897"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105225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623393" y="2276872"/>
            <a:ext cx="5280587" cy="3888432"/>
          </a:xfrm>
        </p:spPr>
        <p:txBody>
          <a:bodyPr>
            <a:normAutofit/>
          </a:bodyPr>
          <a:lstStyle>
            <a:lvl1pPr>
              <a:defRPr sz="1800"/>
            </a:lvl1pPr>
          </a:lstStyle>
          <a:p>
            <a:pPr lvl="0"/>
            <a:r>
              <a:rPr lang="fr-FR"/>
              <a:t>Text</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a:t>
            </a:fld>
            <a:endParaRPr lang="fr-FR"/>
          </a:p>
        </p:txBody>
      </p:sp>
      <p:sp>
        <p:nvSpPr>
          <p:cNvPr id="12" name="Espace réservé du contenu 11"/>
          <p:cNvSpPr>
            <a:spLocks noGrp="1"/>
          </p:cNvSpPr>
          <p:nvPr>
            <p:ph sz="quarter" idx="13" hasCustomPrompt="1"/>
          </p:nvPr>
        </p:nvSpPr>
        <p:spPr>
          <a:xfrm>
            <a:off x="3312584" y="188913"/>
            <a:ext cx="825500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6288021" y="2276872"/>
            <a:ext cx="5280587" cy="3888432"/>
          </a:xfrm>
        </p:spPr>
        <p:txBody>
          <a:bodyPr>
            <a:normAutofit/>
          </a:bodyPr>
          <a:lstStyle>
            <a:lvl1pPr>
              <a:defRPr sz="1800"/>
            </a:lvl1pPr>
          </a:lstStyle>
          <a:p>
            <a:pPr lvl="0"/>
            <a:r>
              <a:rPr lang="fr-FR"/>
              <a:t>Text</a:t>
            </a:r>
          </a:p>
        </p:txBody>
      </p:sp>
      <p:sp>
        <p:nvSpPr>
          <p:cNvPr id="9" name="Espace réservé du contenu 13"/>
          <p:cNvSpPr>
            <a:spLocks noGrp="1"/>
          </p:cNvSpPr>
          <p:nvPr>
            <p:ph sz="quarter" idx="17" hasCustomPrompt="1"/>
          </p:nvPr>
        </p:nvSpPr>
        <p:spPr>
          <a:xfrm>
            <a:off x="624425" y="6444808"/>
            <a:ext cx="1822449"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2545366" y="6444808"/>
            <a:ext cx="5854897"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105225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Ful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C657-0A84-7B46-8F08-7C34FE77C090}"/>
              </a:ext>
            </a:extLst>
          </p:cNvPr>
          <p:cNvSpPr>
            <a:spLocks noGrp="1"/>
          </p:cNvSpPr>
          <p:nvPr>
            <p:ph type="ctrTitle"/>
          </p:nvPr>
        </p:nvSpPr>
        <p:spPr>
          <a:xfrm>
            <a:off x="800100" y="2247901"/>
            <a:ext cx="10515600" cy="1714500"/>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FA6C684-ABED-834F-BEEC-D8DDD276026B}"/>
              </a:ext>
            </a:extLst>
          </p:cNvPr>
          <p:cNvSpPr>
            <a:spLocks noGrp="1"/>
          </p:cNvSpPr>
          <p:nvPr>
            <p:ph type="subTitle" idx="1" hasCustomPrompt="1"/>
          </p:nvPr>
        </p:nvSpPr>
        <p:spPr>
          <a:xfrm>
            <a:off x="800100" y="4152900"/>
            <a:ext cx="10528300" cy="1141476"/>
          </a:xfrm>
        </p:spPr>
        <p:txBody>
          <a:bodyPr>
            <a:normAutofit/>
          </a:bodyPr>
          <a:lstStyle>
            <a:lvl1pPr marL="0" indent="0" algn="l">
              <a:buNone/>
              <a:defRPr sz="22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1D3288-67AE-E049-A1F8-9EEB9BAC652B}"/>
              </a:ext>
            </a:extLst>
          </p:cNvPr>
          <p:cNvSpPr>
            <a:spLocks noGrp="1"/>
          </p:cNvSpPr>
          <p:nvPr>
            <p:ph type="dt" sz="half" idx="10"/>
          </p:nvPr>
        </p:nvSpPr>
        <p:spPr/>
        <p:txBody>
          <a:bodyPr/>
          <a:lstStyle/>
          <a:p>
            <a:fld id="{A334FBF4-62D7-BF4B-9691-0C7D28A55B8E}" type="datetime4">
              <a:rPr lang="en-US" smtClean="0"/>
              <a:t>October 29, 2024</a:t>
            </a:fld>
            <a:endParaRPr lang="en-US"/>
          </a:p>
        </p:txBody>
      </p:sp>
      <p:sp>
        <p:nvSpPr>
          <p:cNvPr id="5" name="Footer Placeholder 4">
            <a:extLst>
              <a:ext uri="{FF2B5EF4-FFF2-40B4-BE49-F238E27FC236}">
                <a16:creationId xmlns:a16="http://schemas.microsoft.com/office/drawing/2014/main" id="{501FE4D3-CB1B-3C42-881E-19A981F1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50148-22AC-3B46-8A82-7EA76DA8F1BD}"/>
              </a:ext>
            </a:extLst>
          </p:cNvPr>
          <p:cNvSpPr>
            <a:spLocks noGrp="1"/>
          </p:cNvSpPr>
          <p:nvPr>
            <p:ph type="sldNum" sz="quarter" idx="12"/>
          </p:nvPr>
        </p:nvSpPr>
        <p:spPr/>
        <p:txBody>
          <a:bodyPr/>
          <a:lstStyle/>
          <a:p>
            <a:fld id="{D0DD910F-CB18-0442-838C-D854C7564373}" type="slidenum">
              <a:rPr lang="en-US" smtClean="0"/>
              <a:t>‹#›</a:t>
            </a:fld>
            <a:endParaRPr lang="en-US"/>
          </a:p>
        </p:txBody>
      </p:sp>
      <p:sp>
        <p:nvSpPr>
          <p:cNvPr id="8" name="Text Placeholder 7">
            <a:extLst>
              <a:ext uri="{FF2B5EF4-FFF2-40B4-BE49-F238E27FC236}">
                <a16:creationId xmlns:a16="http://schemas.microsoft.com/office/drawing/2014/main" id="{FBEF843F-D1FF-C143-8EE1-2388ABD1D321}"/>
              </a:ext>
            </a:extLst>
          </p:cNvPr>
          <p:cNvSpPr>
            <a:spLocks noGrp="1"/>
          </p:cNvSpPr>
          <p:nvPr>
            <p:ph type="body" sz="quarter" idx="13" hasCustomPrompt="1"/>
          </p:nvPr>
        </p:nvSpPr>
        <p:spPr>
          <a:xfrm>
            <a:off x="800100" y="5495925"/>
            <a:ext cx="10515600" cy="600075"/>
          </a:xfrm>
        </p:spPr>
        <p:txBody>
          <a:bodyPr>
            <a:noAutofit/>
          </a:bodyPr>
          <a:lstStyle>
            <a:lvl1pPr marL="0" indent="0">
              <a:lnSpc>
                <a:spcPts val="2200"/>
              </a:lnSpc>
              <a:spcBef>
                <a:spcPts val="0"/>
              </a:spcBef>
              <a:buNone/>
              <a:defRPr lang="en-US" sz="1800" b="0" i="0" spc="0" smtClean="0">
                <a:solidFill>
                  <a:schemeClr val="bg1"/>
                </a:solidFill>
                <a:effectLst/>
                <a:latin typeface="Calibri" panose="020F0502020204030204" pitchFamily="34" charset="0"/>
                <a:cs typeface="Calibri" panose="020F0502020204030204" pitchFamily="34" charset="0"/>
              </a:defRPr>
            </a:lvl1pPr>
          </a:lstStyle>
          <a:p>
            <a:r>
              <a:rPr lang="en-US" b="1">
                <a:effectLst/>
                <a:latin typeface="Gentona" pitchFamily="2" charset="77"/>
              </a:rPr>
              <a:t>Presenter, </a:t>
            </a:r>
            <a:r>
              <a:rPr lang="en-US">
                <a:solidFill>
                  <a:srgbClr val="69AAE4"/>
                </a:solidFill>
                <a:effectLst/>
                <a:latin typeface="Gentona" pitchFamily="2" charset="77"/>
              </a:rPr>
              <a:t>Title</a:t>
            </a:r>
            <a:endParaRPr lang="en-US">
              <a:effectLst/>
              <a:latin typeface="Gentona" pitchFamily="2" charset="77"/>
            </a:endParaRPr>
          </a:p>
          <a:p>
            <a:r>
              <a:rPr lang="en-US">
                <a:solidFill>
                  <a:srgbClr val="69AAE4"/>
                </a:solidFill>
                <a:effectLst/>
                <a:latin typeface="Gentona" pitchFamily="2" charset="77"/>
              </a:rPr>
              <a:t>Department, School/Division</a:t>
            </a:r>
          </a:p>
        </p:txBody>
      </p:sp>
      <p:pic>
        <p:nvPicPr>
          <p:cNvPr id="9" name="Picture 8" descr="Johns Hopkins University logo in white. The logo is comprised of the University shield aligned to the left including artistic iconography to represent a book, globe and angled pattern of the Maryland state flag. The words &quot;Johns Hopkins University&quot; are aligned to the right of the shield in a traditional serif font.">
            <a:extLst>
              <a:ext uri="{FF2B5EF4-FFF2-40B4-BE49-F238E27FC236}">
                <a16:creationId xmlns:a16="http://schemas.microsoft.com/office/drawing/2014/main" id="{A38E4503-8C52-B749-A0DD-A598C1FDCA39}"/>
              </a:ext>
            </a:extLst>
          </p:cNvPr>
          <p:cNvPicPr>
            <a:picLocks noChangeAspect="1"/>
          </p:cNvPicPr>
          <p:nvPr userDrawn="1"/>
        </p:nvPicPr>
        <p:blipFill>
          <a:blip r:embed="rId3"/>
          <a:srcRect/>
          <a:stretch/>
        </p:blipFill>
        <p:spPr>
          <a:xfrm>
            <a:off x="327230" y="358350"/>
            <a:ext cx="3394361" cy="1410700"/>
          </a:xfrm>
          <a:prstGeom prst="rect">
            <a:avLst/>
          </a:prstGeom>
        </p:spPr>
      </p:pic>
    </p:spTree>
    <p:extLst>
      <p:ext uri="{BB962C8B-B14F-4D97-AF65-F5344CB8AC3E}">
        <p14:creationId xmlns:p14="http://schemas.microsoft.com/office/powerpoint/2010/main" val="387793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Half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C657-0A84-7B46-8F08-7C34FE77C090}"/>
              </a:ext>
            </a:extLst>
          </p:cNvPr>
          <p:cNvSpPr>
            <a:spLocks noGrp="1"/>
          </p:cNvSpPr>
          <p:nvPr>
            <p:ph type="ctrTitle"/>
          </p:nvPr>
        </p:nvSpPr>
        <p:spPr>
          <a:xfrm>
            <a:off x="800100" y="2247901"/>
            <a:ext cx="10515600" cy="1714500"/>
          </a:xfr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0FA6C684-ABED-834F-BEEC-D8DDD276026B}"/>
              </a:ext>
            </a:extLst>
          </p:cNvPr>
          <p:cNvSpPr>
            <a:spLocks noGrp="1"/>
          </p:cNvSpPr>
          <p:nvPr>
            <p:ph type="subTitle" idx="1" hasCustomPrompt="1"/>
          </p:nvPr>
        </p:nvSpPr>
        <p:spPr>
          <a:xfrm>
            <a:off x="800100" y="4152900"/>
            <a:ext cx="10528300" cy="1141476"/>
          </a:xfrm>
        </p:spPr>
        <p:txBody>
          <a:bodyPr>
            <a:normAutofit/>
          </a:bodyPr>
          <a:lstStyle>
            <a:lvl1pPr marL="0" indent="0" algn="l">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1D3288-67AE-E049-A1F8-9EEB9BAC652B}"/>
              </a:ext>
            </a:extLst>
          </p:cNvPr>
          <p:cNvSpPr>
            <a:spLocks noGrp="1"/>
          </p:cNvSpPr>
          <p:nvPr>
            <p:ph type="dt" sz="half" idx="10"/>
          </p:nvPr>
        </p:nvSpPr>
        <p:spPr/>
        <p:txBody>
          <a:bodyPr/>
          <a:lstStyle/>
          <a:p>
            <a:fld id="{A334FBF4-62D7-BF4B-9691-0C7D28A55B8E}" type="datetime4">
              <a:rPr lang="en-US" smtClean="0"/>
              <a:t>October 29, 2024</a:t>
            </a:fld>
            <a:endParaRPr lang="en-US"/>
          </a:p>
        </p:txBody>
      </p:sp>
      <p:sp>
        <p:nvSpPr>
          <p:cNvPr id="5" name="Footer Placeholder 4">
            <a:extLst>
              <a:ext uri="{FF2B5EF4-FFF2-40B4-BE49-F238E27FC236}">
                <a16:creationId xmlns:a16="http://schemas.microsoft.com/office/drawing/2014/main" id="{501FE4D3-CB1B-3C42-881E-19A981F1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50148-22AC-3B46-8A82-7EA76DA8F1BD}"/>
              </a:ext>
            </a:extLst>
          </p:cNvPr>
          <p:cNvSpPr>
            <a:spLocks noGrp="1"/>
          </p:cNvSpPr>
          <p:nvPr>
            <p:ph type="sldNum" sz="quarter" idx="12"/>
          </p:nvPr>
        </p:nvSpPr>
        <p:spPr/>
        <p:txBody>
          <a:bodyPr/>
          <a:lstStyle/>
          <a:p>
            <a:fld id="{D0DD910F-CB18-0442-838C-D854C7564373}" type="slidenum">
              <a:rPr lang="en-US" smtClean="0"/>
              <a:t>‹#›</a:t>
            </a:fld>
            <a:endParaRPr lang="en-US"/>
          </a:p>
        </p:txBody>
      </p:sp>
      <p:sp>
        <p:nvSpPr>
          <p:cNvPr id="9" name="Text Placeholder 7">
            <a:extLst>
              <a:ext uri="{FF2B5EF4-FFF2-40B4-BE49-F238E27FC236}">
                <a16:creationId xmlns:a16="http://schemas.microsoft.com/office/drawing/2014/main" id="{AD75E115-7763-6745-AD4F-7910532E5438}"/>
              </a:ext>
            </a:extLst>
          </p:cNvPr>
          <p:cNvSpPr>
            <a:spLocks noGrp="1"/>
          </p:cNvSpPr>
          <p:nvPr>
            <p:ph type="body" sz="quarter" idx="13" hasCustomPrompt="1"/>
          </p:nvPr>
        </p:nvSpPr>
        <p:spPr>
          <a:xfrm>
            <a:off x="800100" y="5495925"/>
            <a:ext cx="10515600" cy="600075"/>
          </a:xfrm>
        </p:spPr>
        <p:txBody>
          <a:bodyPr>
            <a:noAutofit/>
          </a:bodyPr>
          <a:lstStyle>
            <a:lvl1pPr marL="0" indent="0">
              <a:lnSpc>
                <a:spcPts val="2200"/>
              </a:lnSpc>
              <a:spcBef>
                <a:spcPts val="0"/>
              </a:spcBef>
              <a:buNone/>
              <a:defRPr lang="en-US" sz="1800" b="0" i="0" spc="0" smtClean="0">
                <a:solidFill>
                  <a:schemeClr val="tx1"/>
                </a:solidFill>
                <a:effectLst/>
                <a:latin typeface="Calibri" panose="020F0502020204030204" pitchFamily="34" charset="0"/>
                <a:cs typeface="Calibri" panose="020F0502020204030204" pitchFamily="34" charset="0"/>
              </a:defRPr>
            </a:lvl1pPr>
          </a:lstStyle>
          <a:p>
            <a:r>
              <a:rPr lang="en-US" b="1">
                <a:effectLst/>
                <a:latin typeface="Gentona" pitchFamily="2" charset="77"/>
              </a:rPr>
              <a:t>Presenter, </a:t>
            </a:r>
            <a:r>
              <a:rPr lang="en-US">
                <a:solidFill>
                  <a:srgbClr val="69AAE4"/>
                </a:solidFill>
                <a:effectLst/>
                <a:latin typeface="Gentona" pitchFamily="2" charset="77"/>
              </a:rPr>
              <a:t>Title</a:t>
            </a:r>
            <a:endParaRPr lang="en-US">
              <a:effectLst/>
              <a:latin typeface="Gentona" pitchFamily="2" charset="77"/>
            </a:endParaRPr>
          </a:p>
          <a:p>
            <a:r>
              <a:rPr lang="en-US">
                <a:solidFill>
                  <a:srgbClr val="69AAE4"/>
                </a:solidFill>
                <a:effectLst/>
                <a:latin typeface="Gentona" pitchFamily="2" charset="77"/>
              </a:rPr>
              <a:t>Department, School/Division</a:t>
            </a:r>
          </a:p>
        </p:txBody>
      </p:sp>
      <p:pic>
        <p:nvPicPr>
          <p:cNvPr id="10" name="Picture 9" descr="Johns Hopkins University logo in white. The logo is comprised of the University shield aligned to the left including artistic iconography to represent a book, globe and angled pattern of the Maryland state flag. The words &quot;Johns Hopkins University&quot; are aligned to the right of the shield in a traditional serif font.">
            <a:extLst>
              <a:ext uri="{FF2B5EF4-FFF2-40B4-BE49-F238E27FC236}">
                <a16:creationId xmlns:a16="http://schemas.microsoft.com/office/drawing/2014/main" id="{18B6D4D1-8DD1-F74E-BD75-64D6AC726394}"/>
              </a:ext>
            </a:extLst>
          </p:cNvPr>
          <p:cNvPicPr>
            <a:picLocks noChangeAspect="1"/>
          </p:cNvPicPr>
          <p:nvPr userDrawn="1"/>
        </p:nvPicPr>
        <p:blipFill>
          <a:blip r:embed="rId3"/>
          <a:srcRect/>
          <a:stretch/>
        </p:blipFill>
        <p:spPr>
          <a:xfrm>
            <a:off x="327230" y="358350"/>
            <a:ext cx="3394361" cy="1410700"/>
          </a:xfrm>
          <a:prstGeom prst="rect">
            <a:avLst/>
          </a:prstGeom>
        </p:spPr>
      </p:pic>
    </p:spTree>
    <p:extLst>
      <p:ext uri="{BB962C8B-B14F-4D97-AF65-F5344CB8AC3E}">
        <p14:creationId xmlns:p14="http://schemas.microsoft.com/office/powerpoint/2010/main" val="99668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71F-85B5-334D-A800-FA943B8AFF14}"/>
              </a:ext>
            </a:extLst>
          </p:cNvPr>
          <p:cNvSpPr>
            <a:spLocks noGrp="1"/>
          </p:cNvSpPr>
          <p:nvPr>
            <p:ph type="title"/>
          </p:nvPr>
        </p:nvSpPr>
        <p:spPr>
          <a:xfrm>
            <a:off x="810228" y="204486"/>
            <a:ext cx="10518172" cy="906684"/>
          </a:xfrm>
        </p:spPr>
        <p:txBody>
          <a:bodyPr>
            <a:normAutofit/>
          </a:bodyPr>
          <a:lstStyle>
            <a:lvl1pPr>
              <a:defRPr sz="24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A426FDB-29F2-AA4B-AB14-3B0C585C3D88}"/>
              </a:ext>
            </a:extLst>
          </p:cNvPr>
          <p:cNvSpPr>
            <a:spLocks noGrp="1"/>
          </p:cNvSpPr>
          <p:nvPr>
            <p:ph idx="1"/>
          </p:nvPr>
        </p:nvSpPr>
        <p:spPr>
          <a:xfrm>
            <a:off x="810228" y="1287201"/>
            <a:ext cx="10505472" cy="4141326"/>
          </a:xfrm>
        </p:spPr>
        <p:txBody>
          <a:bodyPr/>
          <a:lstStyle>
            <a:lvl1pPr>
              <a:defRPr sz="1800" spc="0">
                <a:solidFill>
                  <a:schemeClr val="tx2"/>
                </a:solidFill>
              </a:defRPr>
            </a:lvl1pPr>
            <a:lvl2pPr>
              <a:defRPr>
                <a:solidFill>
                  <a:srgbClr val="1A1A1A"/>
                </a:solidFill>
              </a:defRPr>
            </a:lvl2pPr>
            <a:lvl3pPr>
              <a:defRPr>
                <a:solidFill>
                  <a:srgbClr val="1A1A1A"/>
                </a:solidFill>
              </a:defRPr>
            </a:lvl3pPr>
            <a:lvl4pPr>
              <a:defRPr>
                <a:solidFill>
                  <a:srgbClr val="1A1A1A"/>
                </a:solidFill>
              </a:defRPr>
            </a:lvl4pPr>
            <a:lvl5pPr>
              <a:defRPr>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E9261D-87B4-094E-8508-1D672ECEDB92}"/>
              </a:ext>
            </a:extLst>
          </p:cNvPr>
          <p:cNvSpPr>
            <a:spLocks noGrp="1"/>
          </p:cNvSpPr>
          <p:nvPr>
            <p:ph type="dt" sz="half" idx="10"/>
          </p:nvPr>
        </p:nvSpPr>
        <p:spPr>
          <a:xfrm>
            <a:off x="9416315" y="6248400"/>
            <a:ext cx="1912085" cy="357505"/>
          </a:xfrm>
        </p:spPr>
        <p:txBody>
          <a:bodyPr/>
          <a:lstStyle/>
          <a:p>
            <a:fld id="{A334FBF4-62D7-BF4B-9691-0C7D28A55B8E}" type="datetime4">
              <a:rPr lang="en-US" smtClean="0"/>
              <a:t>October 29, 2024</a:t>
            </a:fld>
            <a:endParaRPr lang="en-US"/>
          </a:p>
        </p:txBody>
      </p:sp>
      <p:sp>
        <p:nvSpPr>
          <p:cNvPr id="8" name="Footer Placeholder 4">
            <a:extLst>
              <a:ext uri="{FF2B5EF4-FFF2-40B4-BE49-F238E27FC236}">
                <a16:creationId xmlns:a16="http://schemas.microsoft.com/office/drawing/2014/main" id="{946D4A51-4F3B-0940-BB64-BA505ED8F6E0}"/>
              </a:ext>
            </a:extLst>
          </p:cNvPr>
          <p:cNvSpPr>
            <a:spLocks noGrp="1"/>
          </p:cNvSpPr>
          <p:nvPr>
            <p:ph type="ftr" sz="quarter" idx="11"/>
          </p:nvPr>
        </p:nvSpPr>
        <p:spPr>
          <a:xfrm>
            <a:off x="190501" y="6248400"/>
            <a:ext cx="7957750" cy="357505"/>
          </a:xfrm>
        </p:spPr>
        <p:txBody>
          <a:bodyPr/>
          <a:lstStyle/>
          <a:p>
            <a:endParaRPr lang="en-US"/>
          </a:p>
        </p:txBody>
      </p:sp>
      <p:sp>
        <p:nvSpPr>
          <p:cNvPr id="9" name="Slide Number Placeholder 5">
            <a:extLst>
              <a:ext uri="{FF2B5EF4-FFF2-40B4-BE49-F238E27FC236}">
                <a16:creationId xmlns:a16="http://schemas.microsoft.com/office/drawing/2014/main" id="{90E16EA4-CD99-4345-82D0-682CBB468235}"/>
              </a:ext>
            </a:extLst>
          </p:cNvPr>
          <p:cNvSpPr>
            <a:spLocks noGrp="1"/>
          </p:cNvSpPr>
          <p:nvPr>
            <p:ph type="sldNum" sz="quarter" idx="12"/>
          </p:nvPr>
        </p:nvSpPr>
        <p:spPr>
          <a:xfrm>
            <a:off x="11518900" y="6248401"/>
            <a:ext cx="482600" cy="289904"/>
          </a:xfrm>
        </p:spPr>
        <p:txBody>
          <a:bodyPr/>
          <a:lstStyle/>
          <a:p>
            <a:fld id="{D0DD910F-CB18-0442-838C-D854C7564373}" type="slidenum">
              <a:rPr lang="en-US" smtClean="0"/>
              <a:t>‹#›</a:t>
            </a:fld>
            <a:endParaRPr lang="en-US"/>
          </a:p>
        </p:txBody>
      </p:sp>
    </p:spTree>
    <p:extLst>
      <p:ext uri="{BB962C8B-B14F-4D97-AF65-F5344CB8AC3E}">
        <p14:creationId xmlns:p14="http://schemas.microsoft.com/office/powerpoint/2010/main" val="3874012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5.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jpeg"/><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03912" y="3140968"/>
            <a:ext cx="5678421" cy="1296144"/>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5317706" y="4437112"/>
            <a:ext cx="5664629" cy="936104"/>
          </a:xfrm>
          <a:prstGeom prst="rect">
            <a:avLst/>
          </a:prstGeom>
        </p:spPr>
        <p:txBody>
          <a:bodyPr vert="horz" lIns="91440" tIns="45720" rIns="91440" bIns="45720" rtlCol="0">
            <a:normAutofit/>
          </a:bodyPr>
          <a:lstStyle/>
          <a:p>
            <a:pPr lvl="0"/>
            <a:r>
              <a:rPr lang="fr-FR"/>
              <a:t>SOUS-TITRE DE LA PRESENTATION </a:t>
            </a:r>
          </a:p>
        </p:txBody>
      </p:sp>
    </p:spTree>
    <p:extLst>
      <p:ext uri="{BB962C8B-B14F-4D97-AF65-F5344CB8AC3E}">
        <p14:creationId xmlns:p14="http://schemas.microsoft.com/office/powerpoint/2010/main" val="1821813571"/>
      </p:ext>
    </p:extLst>
  </p:cSld>
  <p:clrMap bg1="lt1" tx1="dk1" bg2="lt2" tx2="dk2" accent1="accent1" accent2="accent2" accent3="accent3" accent4="accent4" accent5="accent5" accent6="accent6" hlink="hlink" folHlink="folHlink"/>
  <p:sldLayoutIdLst>
    <p:sldLayoutId id="2147483657" r:id="rId1"/>
    <p:sldLayoutId id="2147483661" r:id="rId2"/>
  </p:sldLayoutIdLst>
  <p:hf hdr="0"/>
  <p:txStyles>
    <p:titleStyle>
      <a:lvl1pPr algn="l" defTabSz="914400" rtl="0" eaLnBrk="1" latinLnBrk="0" hangingPunct="1">
        <a:spcBef>
          <a:spcPct val="0"/>
        </a:spcBef>
        <a:buNone/>
        <a:defRPr sz="3600" b="1" kern="1200" cap="none" baseline="0">
          <a:solidFill>
            <a:schemeClr val="accent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kern="1200" cap="none"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3392" y="1196752"/>
            <a:ext cx="10945216" cy="100811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3392" y="2276872"/>
            <a:ext cx="10945216" cy="388843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1" y="6453347"/>
            <a:ext cx="1837995" cy="365125"/>
          </a:xfrm>
          <a:prstGeom prst="rect">
            <a:avLst/>
          </a:prstGeom>
        </p:spPr>
        <p:txBody>
          <a:bodyPr vert="horz" lIns="91440" tIns="45720" rIns="91440" bIns="45720" rtlCol="0" anchor="ctr"/>
          <a:lstStyle>
            <a:lvl1pPr algn="l">
              <a:defRPr sz="900">
                <a:solidFill>
                  <a:schemeClr val="bg1"/>
                </a:solidFill>
              </a:defRPr>
            </a:lvl1pPr>
          </a:lstStyle>
          <a:p>
            <a:r>
              <a:rPr lang="fr-FR"/>
              <a:t>Date</a:t>
            </a:r>
          </a:p>
        </p:txBody>
      </p:sp>
      <p:sp>
        <p:nvSpPr>
          <p:cNvPr id="5" name="Espace réservé du pied de page 4"/>
          <p:cNvSpPr>
            <a:spLocks noGrp="1"/>
          </p:cNvSpPr>
          <p:nvPr>
            <p:ph type="ftr" sz="quarter" idx="3"/>
          </p:nvPr>
        </p:nvSpPr>
        <p:spPr>
          <a:xfrm>
            <a:off x="2447597" y="6453347"/>
            <a:ext cx="5856651" cy="365125"/>
          </a:xfrm>
          <a:prstGeom prst="rect">
            <a:avLst/>
          </a:prstGeom>
        </p:spPr>
        <p:txBody>
          <a:bodyPr vert="horz" lIns="91440" tIns="45720" rIns="91440" bIns="45720" rtlCol="0" anchor="ctr"/>
          <a:lstStyle>
            <a:lvl1pPr algn="ctr">
              <a:defRPr sz="900">
                <a:solidFill>
                  <a:schemeClr val="bg1"/>
                </a:solidFill>
              </a:defRPr>
            </a:lvl1pPr>
          </a:lstStyle>
          <a:p>
            <a:r>
              <a:rPr lang="fr-FR"/>
              <a:t>Place</a:t>
            </a:r>
          </a:p>
        </p:txBody>
      </p:sp>
      <p:sp>
        <p:nvSpPr>
          <p:cNvPr id="6" name="Espace réservé du numéro de diapositive 5"/>
          <p:cNvSpPr>
            <a:spLocks noGrp="1"/>
          </p:cNvSpPr>
          <p:nvPr>
            <p:ph type="sldNum" sz="quarter" idx="4"/>
          </p:nvPr>
        </p:nvSpPr>
        <p:spPr>
          <a:xfrm>
            <a:off x="11184565" y="6453347"/>
            <a:ext cx="828576" cy="365125"/>
          </a:xfrm>
          <a:prstGeom prst="rect">
            <a:avLst/>
          </a:prstGeom>
        </p:spPr>
        <p:txBody>
          <a:bodyPr vert="horz" lIns="91440" tIns="45720" rIns="91440" bIns="45720" rtlCol="0" anchor="ctr"/>
          <a:lstStyle>
            <a:lvl1pPr algn="r">
              <a:defRPr sz="900">
                <a:solidFill>
                  <a:schemeClr val="bg1"/>
                </a:solidFill>
              </a:defRPr>
            </a:lvl1pPr>
          </a:lstStyle>
          <a:p>
            <a:fld id="{02C702AE-1502-43AE-8DBA-2BCAD3408EF2}" type="slidenum">
              <a:rPr lang="fr-FR" smtClean="0"/>
              <a:pPr/>
              <a:t>‹#›</a:t>
            </a:fld>
            <a:endParaRPr lang="fr-FR"/>
          </a:p>
        </p:txBody>
      </p:sp>
    </p:spTree>
    <p:extLst>
      <p:ext uri="{BB962C8B-B14F-4D97-AF65-F5344CB8AC3E}">
        <p14:creationId xmlns:p14="http://schemas.microsoft.com/office/powerpoint/2010/main" val="285489163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50" r:id="rId4"/>
  </p:sldLayoutIdLst>
  <p:hf hdr="0"/>
  <p:txStyles>
    <p:titleStyle>
      <a:lvl1pPr algn="ctr" defTabSz="914400" rtl="0" eaLnBrk="1" latinLnBrk="0" hangingPunct="1">
        <a:spcBef>
          <a:spcPct val="0"/>
        </a:spcBef>
        <a:buNone/>
        <a:defRPr sz="3200" b="1" kern="1200" cap="none"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Johns Hopkins University shield watermark against a dark blue background. The shield appears in white color scaled to the full size of the page in a lower opacity against a gradient dark blue color behind it. The shield graphic includes artistic iconography to represent a book, globe and angled pattern of the Maryland state flag.">
            <a:extLst>
              <a:ext uri="{FF2B5EF4-FFF2-40B4-BE49-F238E27FC236}">
                <a16:creationId xmlns:a16="http://schemas.microsoft.com/office/drawing/2014/main" id="{3149DD52-4910-4048-A713-09DCBCA45549}"/>
              </a:ext>
            </a:extLst>
          </p:cNvPr>
          <p:cNvPicPr>
            <a:picLocks noChangeAspect="1"/>
          </p:cNvPicPr>
          <p:nvPr userDrawn="1"/>
        </p:nvPicPr>
        <p:blipFill>
          <a:blip r:embed="rId14"/>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C823DFA-7515-1845-90BF-44F67FE0503D}"/>
              </a:ext>
            </a:extLst>
          </p:cNvPr>
          <p:cNvSpPr>
            <a:spLocks noGrp="1"/>
          </p:cNvSpPr>
          <p:nvPr>
            <p:ph type="title"/>
          </p:nvPr>
        </p:nvSpPr>
        <p:spPr>
          <a:xfrm>
            <a:off x="810228" y="2247784"/>
            <a:ext cx="10518172" cy="172185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74F042A-5201-A44C-BC9F-C55495BD6EFC}"/>
              </a:ext>
            </a:extLst>
          </p:cNvPr>
          <p:cNvSpPr>
            <a:spLocks noGrp="1"/>
          </p:cNvSpPr>
          <p:nvPr>
            <p:ph type="body" idx="1"/>
          </p:nvPr>
        </p:nvSpPr>
        <p:spPr>
          <a:xfrm>
            <a:off x="810228" y="4166886"/>
            <a:ext cx="11191272" cy="19213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F2DAD-3ACD-D344-B432-AA52A5B714CF}"/>
              </a:ext>
            </a:extLst>
          </p:cNvPr>
          <p:cNvSpPr>
            <a:spLocks noGrp="1"/>
          </p:cNvSpPr>
          <p:nvPr>
            <p:ph type="dt" sz="half" idx="2"/>
          </p:nvPr>
        </p:nvSpPr>
        <p:spPr>
          <a:xfrm>
            <a:off x="9416315" y="6248400"/>
            <a:ext cx="1912085" cy="35750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331DBC1C-6959-D14C-B949-270FCF9F4463}" type="datetime4">
              <a:rPr lang="en-US" smtClean="0"/>
              <a:pPr/>
              <a:t>October 29, 2024</a:t>
            </a:fld>
            <a:endParaRPr lang="en-US"/>
          </a:p>
        </p:txBody>
      </p:sp>
      <p:sp>
        <p:nvSpPr>
          <p:cNvPr id="5" name="Footer Placeholder 4">
            <a:extLst>
              <a:ext uri="{FF2B5EF4-FFF2-40B4-BE49-F238E27FC236}">
                <a16:creationId xmlns:a16="http://schemas.microsoft.com/office/drawing/2014/main" id="{4FDA0238-F749-F646-8D51-7D5469F714F6}"/>
              </a:ext>
            </a:extLst>
          </p:cNvPr>
          <p:cNvSpPr>
            <a:spLocks noGrp="1"/>
          </p:cNvSpPr>
          <p:nvPr>
            <p:ph type="ftr" sz="quarter" idx="3"/>
          </p:nvPr>
        </p:nvSpPr>
        <p:spPr>
          <a:xfrm>
            <a:off x="190501" y="6248400"/>
            <a:ext cx="7957750" cy="35750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1415B72-60EC-454C-B7CA-F3F6917C974C}"/>
              </a:ext>
            </a:extLst>
          </p:cNvPr>
          <p:cNvSpPr>
            <a:spLocks noGrp="1"/>
          </p:cNvSpPr>
          <p:nvPr>
            <p:ph type="sldNum" sz="quarter" idx="4"/>
          </p:nvPr>
        </p:nvSpPr>
        <p:spPr>
          <a:xfrm>
            <a:off x="11518900" y="6248401"/>
            <a:ext cx="482600" cy="289904"/>
          </a:xfrm>
          <a:prstGeom prst="rect">
            <a:avLst/>
          </a:prstGeom>
        </p:spPr>
        <p:txBody>
          <a:bodyPr vert="horz" lIns="0" tIns="45720" rIns="91440" bIns="45720" rtlCol="0" anchor="ctr"/>
          <a:lstStyle>
            <a:lvl1pPr algn="r">
              <a:defRPr sz="1200" b="0" i="0">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a:t>|  </a:t>
            </a:r>
          </a:p>
        </p:txBody>
      </p:sp>
      <p:pic>
        <p:nvPicPr>
          <p:cNvPr id="10" name="Picture 9" descr="Johns Hopkins University logo in white. The logo is comprised of the University shield aligned to the left including artistic iconography to represent a book, globe and angled pattern of the Maryland state flag. The words &quot;Johns Hopkins University&quot; are aligned to the right of the shield in a traditional serif font.">
            <a:extLst>
              <a:ext uri="{FF2B5EF4-FFF2-40B4-BE49-F238E27FC236}">
                <a16:creationId xmlns:a16="http://schemas.microsoft.com/office/drawing/2014/main" id="{ED541253-465E-594B-B8A6-5790F3178BEC}"/>
              </a:ext>
            </a:extLst>
          </p:cNvPr>
          <p:cNvPicPr>
            <a:picLocks noChangeAspect="1"/>
          </p:cNvPicPr>
          <p:nvPr userDrawn="1"/>
        </p:nvPicPr>
        <p:blipFill>
          <a:blip r:embed="rId15"/>
          <a:srcRect/>
          <a:stretch/>
        </p:blipFill>
        <p:spPr>
          <a:xfrm>
            <a:off x="327230" y="358350"/>
            <a:ext cx="3394361" cy="1410700"/>
          </a:xfrm>
          <a:prstGeom prst="rect">
            <a:avLst/>
          </a:prstGeom>
        </p:spPr>
      </p:pic>
    </p:spTree>
    <p:extLst>
      <p:ext uri="{BB962C8B-B14F-4D97-AF65-F5344CB8AC3E}">
        <p14:creationId xmlns:p14="http://schemas.microsoft.com/office/powerpoint/2010/main" val="7961168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p:txStyles>
    <p:titleStyle>
      <a:lvl1pPr algn="l" defTabSz="914400" rtl="0" eaLnBrk="1" latinLnBrk="0" hangingPunct="1">
        <a:lnSpc>
          <a:spcPct val="90000"/>
        </a:lnSpc>
        <a:spcBef>
          <a:spcPct val="0"/>
        </a:spcBef>
        <a:buNone/>
        <a:defRPr sz="4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spc="30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
          <p15:clr>
            <a:srgbClr val="F26B43"/>
          </p15:clr>
        </p15:guide>
        <p15:guide id="2" pos="120">
          <p15:clr>
            <a:srgbClr val="F26B43"/>
          </p15:clr>
        </p15:guide>
        <p15:guide id="3" pos="7560">
          <p15:clr>
            <a:srgbClr val="F26B43"/>
          </p15:clr>
        </p15:guide>
        <p15:guide id="4" orient="horz" pos="3936">
          <p15:clr>
            <a:srgbClr val="F26B43"/>
          </p15:clr>
        </p15:guide>
        <p15:guide id="5" orient="horz" pos="4176">
          <p15:clr>
            <a:srgbClr val="F26B43"/>
          </p15:clr>
        </p15:guide>
        <p15:guide id="6" orient="horz" pos="1416">
          <p15:clr>
            <a:srgbClr val="F26B43"/>
          </p15:clr>
        </p15:guide>
        <p15:guide id="7" orient="horz" pos="2496">
          <p15:clr>
            <a:srgbClr val="F26B43"/>
          </p15:clr>
        </p15:guide>
        <p15:guide id="8" orient="horz" pos="2616">
          <p15:clr>
            <a:srgbClr val="F26B43"/>
          </p15:clr>
        </p15:guide>
        <p15:guide id="9" orient="horz" pos="3840">
          <p15:clr>
            <a:srgbClr val="F26B43"/>
          </p15:clr>
        </p15:guide>
        <p15:guide id="10" pos="504">
          <p15:clr>
            <a:srgbClr val="F26B43"/>
          </p15:clr>
        </p15:guide>
        <p15:guide id="11" pos="71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9789E4-016F-657F-1744-1AE6F1C01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0EC3D8F-3E3C-08B7-C513-EA344D817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0BADA89-7265-2307-E0F3-89DBD945F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2309F7-C590-4F82-86AA-3959DD07A898}" type="datetimeFigureOut">
              <a:rPr lang="en-CA" smtClean="0"/>
              <a:t>2024-10-29</a:t>
            </a:fld>
            <a:endParaRPr lang="en-CA"/>
          </a:p>
        </p:txBody>
      </p:sp>
      <p:sp>
        <p:nvSpPr>
          <p:cNvPr id="5" name="Footer Placeholder 4">
            <a:extLst>
              <a:ext uri="{FF2B5EF4-FFF2-40B4-BE49-F238E27FC236}">
                <a16:creationId xmlns:a16="http://schemas.microsoft.com/office/drawing/2014/main" id="{FA49ED87-5DAD-FA1E-00EB-095990E9A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58C04CF-A05A-8036-E22E-BC3CF17FB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C07F2C-F6B4-43F9-97A4-B26CE7A0A465}" type="slidenum">
              <a:rPr lang="en-CA" smtClean="0"/>
              <a:t>‹#›</a:t>
            </a:fld>
            <a:endParaRPr lang="en-CA"/>
          </a:p>
        </p:txBody>
      </p:sp>
    </p:spTree>
    <p:extLst>
      <p:ext uri="{BB962C8B-B14F-4D97-AF65-F5344CB8AC3E}">
        <p14:creationId xmlns:p14="http://schemas.microsoft.com/office/powerpoint/2010/main" val="32473234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3392" y="1196752"/>
            <a:ext cx="10945216" cy="100811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3392" y="2276872"/>
            <a:ext cx="10945216" cy="388843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1" y="6453347"/>
            <a:ext cx="1837995" cy="365125"/>
          </a:xfrm>
          <a:prstGeom prst="rect">
            <a:avLst/>
          </a:prstGeom>
        </p:spPr>
        <p:txBody>
          <a:bodyPr vert="horz" lIns="91440" tIns="45720" rIns="91440" bIns="45720" rtlCol="0" anchor="ctr"/>
          <a:lstStyle>
            <a:lvl1pPr algn="l">
              <a:defRPr sz="900">
                <a:solidFill>
                  <a:schemeClr val="bg1"/>
                </a:solidFill>
              </a:defRPr>
            </a:lvl1pPr>
          </a:lstStyle>
          <a:p>
            <a:r>
              <a:rPr lang="fr-FR"/>
              <a:t>Date</a:t>
            </a:r>
          </a:p>
        </p:txBody>
      </p:sp>
      <p:sp>
        <p:nvSpPr>
          <p:cNvPr id="5" name="Espace réservé du pied de page 4"/>
          <p:cNvSpPr>
            <a:spLocks noGrp="1"/>
          </p:cNvSpPr>
          <p:nvPr>
            <p:ph type="ftr" sz="quarter" idx="3"/>
          </p:nvPr>
        </p:nvSpPr>
        <p:spPr>
          <a:xfrm>
            <a:off x="2447597" y="6453347"/>
            <a:ext cx="5856651" cy="365125"/>
          </a:xfrm>
          <a:prstGeom prst="rect">
            <a:avLst/>
          </a:prstGeom>
        </p:spPr>
        <p:txBody>
          <a:bodyPr vert="horz" lIns="91440" tIns="45720" rIns="91440" bIns="45720" rtlCol="0" anchor="ctr"/>
          <a:lstStyle>
            <a:lvl1pPr algn="ctr">
              <a:defRPr sz="900">
                <a:solidFill>
                  <a:schemeClr val="bg1"/>
                </a:solidFill>
              </a:defRPr>
            </a:lvl1pPr>
          </a:lstStyle>
          <a:p>
            <a:r>
              <a:rPr lang="fr-FR"/>
              <a:t>Place</a:t>
            </a:r>
          </a:p>
        </p:txBody>
      </p:sp>
      <p:sp>
        <p:nvSpPr>
          <p:cNvPr id="6" name="Espace réservé du numéro de diapositive 5"/>
          <p:cNvSpPr>
            <a:spLocks noGrp="1"/>
          </p:cNvSpPr>
          <p:nvPr>
            <p:ph type="sldNum" sz="quarter" idx="4"/>
          </p:nvPr>
        </p:nvSpPr>
        <p:spPr>
          <a:xfrm>
            <a:off x="11184565" y="6453347"/>
            <a:ext cx="828576" cy="365125"/>
          </a:xfrm>
          <a:prstGeom prst="rect">
            <a:avLst/>
          </a:prstGeom>
        </p:spPr>
        <p:txBody>
          <a:bodyPr vert="horz" lIns="91440" tIns="45720" rIns="91440" bIns="45720" rtlCol="0" anchor="ctr"/>
          <a:lstStyle>
            <a:lvl1pPr algn="r">
              <a:defRPr sz="900">
                <a:solidFill>
                  <a:schemeClr val="bg1"/>
                </a:solidFill>
              </a:defRPr>
            </a:lvl1pPr>
          </a:lstStyle>
          <a:p>
            <a:fld id="{02C702AE-1502-43AE-8DBA-2BCAD3408EF2}" type="slidenum">
              <a:rPr lang="fr-FR" smtClean="0"/>
              <a:pPr/>
              <a:t>‹#›</a:t>
            </a:fld>
            <a:endParaRPr lang="fr-FR"/>
          </a:p>
        </p:txBody>
      </p:sp>
    </p:spTree>
    <p:extLst>
      <p:ext uri="{BB962C8B-B14F-4D97-AF65-F5344CB8AC3E}">
        <p14:creationId xmlns:p14="http://schemas.microsoft.com/office/powerpoint/2010/main" val="16657733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p:txStyles>
    <p:titleStyle>
      <a:lvl1pPr algn="ctr" defTabSz="914400" rtl="0" eaLnBrk="1" latinLnBrk="0" hangingPunct="1">
        <a:spcBef>
          <a:spcPct val="0"/>
        </a:spcBef>
        <a:buNone/>
        <a:defRPr sz="3200" b="1" kern="1200" cap="none"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61DE1-80C5-CF3A-698D-83F424B96F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E8DA1-FFA3-04E7-C046-0814E3970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738FB-5177-9B81-BAF6-648EDFB333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D5337F-CDC5-43BD-87FF-0174A92E805B}" type="datetimeFigureOut">
              <a:rPr lang="en-US" smtClean="0"/>
              <a:t>10/29/2024</a:t>
            </a:fld>
            <a:endParaRPr lang="en-US"/>
          </a:p>
        </p:txBody>
      </p:sp>
      <p:sp>
        <p:nvSpPr>
          <p:cNvPr id="5" name="Footer Placeholder 4">
            <a:extLst>
              <a:ext uri="{FF2B5EF4-FFF2-40B4-BE49-F238E27FC236}">
                <a16:creationId xmlns:a16="http://schemas.microsoft.com/office/drawing/2014/main" id="{6A9DFBF2-9F0C-8E76-A1C2-7D9690C9BF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1C9C6C-D5A4-BB44-5C16-2F1F7F17B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E8DC6C-6F9E-4246-AB15-17DFF2568758}" type="slidenum">
              <a:rPr lang="en-US" smtClean="0"/>
              <a:t>‹#›</a:t>
            </a:fld>
            <a:endParaRPr lang="en-US"/>
          </a:p>
        </p:txBody>
      </p:sp>
    </p:spTree>
    <p:extLst>
      <p:ext uri="{BB962C8B-B14F-4D97-AF65-F5344CB8AC3E}">
        <p14:creationId xmlns:p14="http://schemas.microsoft.com/office/powerpoint/2010/main" val="19521004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hyperlink" Target="https://jn.nutrition.org/article/S0022-3166(23)72406-1/pdf"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childgrowthmonitor.org/"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hungermap.wfp.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5.sv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hungermap.wfp.org/" TargetMode="External"/><Relationship Id="rId3" Type="http://schemas.openxmlformats.org/officeDocument/2006/relationships/notesSlide" Target="../notesSlides/notesSlide10.xml"/><Relationship Id="rId7" Type="http://schemas.openxmlformats.org/officeDocument/2006/relationships/image" Target="../media/image15.sv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sv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admin.sli.do/event/9Cc2V7KQTuP5nEARwysK9b/polls" TargetMode="Externa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35.xml"/><Relationship Id="rId5" Type="http://schemas.openxmlformats.org/officeDocument/2006/relationships/image" Target="../media/image31.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5.xml"/><Relationship Id="rId5" Type="http://schemas.openxmlformats.org/officeDocument/2006/relationships/image" Target="../media/image35.jpe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jpe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2.jpeg"/><Relationship Id="rId2" Type="http://schemas.openxmlformats.org/officeDocument/2006/relationships/image" Target="../media/image36.jpeg"/><Relationship Id="rId1" Type="http://schemas.openxmlformats.org/officeDocument/2006/relationships/slideLayout" Target="../slideLayouts/slideLayout35.xml"/><Relationship Id="rId6" Type="http://schemas.openxmlformats.org/officeDocument/2006/relationships/image" Target="../media/image38.png"/><Relationship Id="rId11" Type="http://schemas.openxmlformats.org/officeDocument/2006/relationships/image" Target="../media/image41.jpg"/><Relationship Id="rId5" Type="http://schemas.openxmlformats.org/officeDocument/2006/relationships/customXml" Target="../ink/ink2.xm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customXml" Target="../ink/ink4.xml"/><Relationship Id="rId14" Type="http://schemas.openxmlformats.org/officeDocument/2006/relationships/image" Target="../media/image44.jpg"/></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microsoft.com/office/2018/10/relationships/comments" Target="../comments/modernComment_11E_8ED383D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73925" y="2538114"/>
            <a:ext cx="7461697" cy="2378479"/>
          </a:xfrm>
        </p:spPr>
        <p:txBody>
          <a:bodyPr>
            <a:normAutofit/>
          </a:bodyPr>
          <a:lstStyle/>
          <a:p>
            <a:r>
              <a:rPr lang="en-GB" sz="4400" dirty="0">
                <a:solidFill>
                  <a:schemeClr val="tx1"/>
                </a:solidFill>
                <a:latin typeface="Calibri" panose="020F0502020204030204" pitchFamily="34" charset="0"/>
                <a:cs typeface="Calibri" panose="020F0502020204030204" pitchFamily="34" charset="0"/>
              </a:rPr>
              <a:t>6</a:t>
            </a:r>
            <a:r>
              <a:rPr lang="en-GB" sz="4400" baseline="30000" dirty="0">
                <a:solidFill>
                  <a:schemeClr val="tx1"/>
                </a:solidFill>
                <a:latin typeface="Calibri" panose="020F0502020204030204" pitchFamily="34" charset="0"/>
                <a:cs typeface="Calibri" panose="020F0502020204030204" pitchFamily="34" charset="0"/>
              </a:rPr>
              <a:t>e</a:t>
            </a:r>
            <a:r>
              <a:rPr lang="en-GB" sz="4400" dirty="0">
                <a:solidFill>
                  <a:schemeClr val="tx1"/>
                </a:solidFill>
                <a:latin typeface="Calibri" panose="020F0502020204030204" pitchFamily="34" charset="0"/>
                <a:cs typeface="Calibri" panose="020F0502020204030204" pitchFamily="34" charset="0"/>
              </a:rPr>
              <a:t> Rassemblement Mondial 2024</a:t>
            </a:r>
            <a:endParaRPr lang="en-US" dirty="0">
              <a:solidFill>
                <a:schemeClr val="tx1"/>
              </a:solidFill>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
        <p:nvSpPr>
          <p:cNvPr id="4" name="Espace réservé du contenu 3"/>
          <p:cNvSpPr>
            <a:spLocks noGrp="1"/>
          </p:cNvSpPr>
          <p:nvPr>
            <p:ph sz="quarter" idx="10"/>
          </p:nvPr>
        </p:nvSpPr>
        <p:spPr/>
        <p:txBody>
          <a:bodyPr/>
          <a:lstStyle/>
          <a:p>
            <a:r>
              <a:rPr lang="fr-FR" dirty="0"/>
              <a:t>24.10.2024 Addis Abeba</a:t>
            </a:r>
            <a:endParaRPr lang="fr-FR" sz="1400" dirty="0" err="1"/>
          </a:p>
        </p:txBody>
      </p:sp>
      <p:sp>
        <p:nvSpPr>
          <p:cNvPr id="7" name="TextBox 6">
            <a:extLst>
              <a:ext uri="{FF2B5EF4-FFF2-40B4-BE49-F238E27FC236}">
                <a16:creationId xmlns:a16="http://schemas.microsoft.com/office/drawing/2014/main" id="{A32FB265-0A27-49F1-883E-B605AF2D63EC}"/>
              </a:ext>
            </a:extLst>
          </p:cNvPr>
          <p:cNvSpPr txBox="1"/>
          <p:nvPr/>
        </p:nvSpPr>
        <p:spPr>
          <a:xfrm>
            <a:off x="6979759" y="4454928"/>
            <a:ext cx="1276481" cy="461665"/>
          </a:xfrm>
          <a:prstGeom prst="rect">
            <a:avLst/>
          </a:prstGeom>
          <a:noFill/>
        </p:spPr>
        <p:txBody>
          <a:bodyPr wrap="square" lIns="91440" tIns="45720" rIns="91440" bIns="45720" anchor="t">
            <a:spAutoFit/>
          </a:bodyPr>
          <a:lstStyle/>
          <a:p>
            <a:r>
              <a:rPr lang="en-GB" sz="2400" i="1" dirty="0">
                <a:solidFill>
                  <a:schemeClr val="accent1"/>
                </a:solidFill>
              </a:rPr>
              <a:t>Jour 3</a:t>
            </a:r>
            <a:endParaRPr lang="en-US" sz="240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7598-3B1B-04A6-7691-23F5DC39521E}"/>
              </a:ext>
            </a:extLst>
          </p:cNvPr>
          <p:cNvSpPr>
            <a:spLocks noGrp="1"/>
          </p:cNvSpPr>
          <p:nvPr>
            <p:ph type="title"/>
          </p:nvPr>
        </p:nvSpPr>
        <p:spPr>
          <a:xfrm>
            <a:off x="443551" y="204486"/>
            <a:ext cx="11017979" cy="591673"/>
          </a:xfrm>
        </p:spPr>
        <p:txBody>
          <a:bodyPr>
            <a:normAutofit/>
          </a:bodyPr>
          <a:lstStyle/>
          <a:p>
            <a:r>
              <a:rPr lang="en-CA" sz="3200" dirty="0"/>
              <a:t>Branches de </a:t>
            </a:r>
            <a:r>
              <a:rPr lang="en-CA" sz="3200" dirty="0" err="1"/>
              <a:t>l'IA</a:t>
            </a:r>
            <a:endParaRPr lang="en-CA" sz="3200" dirty="0"/>
          </a:p>
        </p:txBody>
      </p:sp>
      <p:graphicFrame>
        <p:nvGraphicFramePr>
          <p:cNvPr id="8" name="Table 5">
            <a:extLst>
              <a:ext uri="{FF2B5EF4-FFF2-40B4-BE49-F238E27FC236}">
                <a16:creationId xmlns:a16="http://schemas.microsoft.com/office/drawing/2014/main" id="{DD140EA6-3975-97CC-B5CE-EAB568BA9908}"/>
              </a:ext>
            </a:extLst>
          </p:cNvPr>
          <p:cNvGraphicFramePr>
            <a:graphicFrameLocks noGrp="1"/>
          </p:cNvGraphicFramePr>
          <p:nvPr/>
        </p:nvGraphicFramePr>
        <p:xfrm>
          <a:off x="443551" y="1166983"/>
          <a:ext cx="11017979" cy="4435681"/>
        </p:xfrm>
        <a:graphic>
          <a:graphicData uri="http://schemas.openxmlformats.org/drawingml/2006/table">
            <a:tbl>
              <a:tblPr bandRow="1">
                <a:tableStyleId>{5940675A-B579-460E-94D1-54222C63F5DA}</a:tableStyleId>
              </a:tblPr>
              <a:tblGrid>
                <a:gridCol w="3475315">
                  <a:extLst>
                    <a:ext uri="{9D8B030D-6E8A-4147-A177-3AD203B41FA5}">
                      <a16:colId xmlns:a16="http://schemas.microsoft.com/office/drawing/2014/main" val="857653183"/>
                    </a:ext>
                  </a:extLst>
                </a:gridCol>
                <a:gridCol w="7542664">
                  <a:extLst>
                    <a:ext uri="{9D8B030D-6E8A-4147-A177-3AD203B41FA5}">
                      <a16:colId xmlns:a16="http://schemas.microsoft.com/office/drawing/2014/main" val="3676119278"/>
                    </a:ext>
                  </a:extLst>
                </a:gridCol>
              </a:tblGrid>
              <a:tr h="468111">
                <a:tc>
                  <a:txBody>
                    <a:bodyPr/>
                    <a:lstStyle/>
                    <a:p>
                      <a:pPr algn="ctr"/>
                      <a:r>
                        <a:rPr lang="en-US" sz="1600" b="1" dirty="0">
                          <a:solidFill>
                            <a:schemeClr val="accent3"/>
                          </a:solidFill>
                          <a:latin typeface="Arial" panose="020B0604020202020204" pitchFamily="34" charset="0"/>
                          <a:ea typeface="Yu Mincho" panose="02020400000000000000" pitchFamily="18" charset="-128"/>
                          <a:cs typeface="Arial" panose="020B0604020202020204" pitchFamily="34" charset="0"/>
                        </a:rPr>
                        <a:t>Sub-categories</a:t>
                      </a:r>
                      <a:endParaRPr lang="en-US" sz="1600" b="1" dirty="0">
                        <a:solidFill>
                          <a:schemeClr val="accent3"/>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accent3"/>
                          </a:solidFill>
                          <a:latin typeface="Arial" panose="020B0604020202020204" pitchFamily="34" charset="0"/>
                          <a:ea typeface="+mn-ea"/>
                          <a:cs typeface="Arial" panose="020B0604020202020204" pitchFamily="34" charset="0"/>
                        </a:rPr>
                        <a:t>Definitions</a:t>
                      </a:r>
                      <a:r>
                        <a:rPr lang="en-US" sz="1600" b="1" kern="1200" baseline="30000" dirty="0">
                          <a:solidFill>
                            <a:schemeClr val="accent3"/>
                          </a:solidFill>
                          <a:latin typeface="Arial" panose="020B0604020202020204" pitchFamily="34" charset="0"/>
                          <a:ea typeface="+mn-ea"/>
                          <a:cs typeface="Arial" panose="020B0604020202020204" pitchFamily="34" charset="0"/>
                        </a:rPr>
                        <a:t>15,16</a:t>
                      </a:r>
                      <a:endParaRPr lang="en-US" sz="1600" b="1" dirty="0">
                        <a:solidFill>
                          <a:schemeClr val="accent3"/>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8529961"/>
                  </a:ext>
                </a:extLst>
              </a:tr>
              <a:tr h="919570">
                <a:tc>
                  <a:txBody>
                    <a:bodyPr/>
                    <a:lstStyle/>
                    <a:p>
                      <a:r>
                        <a:rPr lang="en-US" sz="1600" b="1" dirty="0">
                          <a:latin typeface="Arial" panose="020B0604020202020204" pitchFamily="34" charset="0"/>
                          <a:cs typeface="Arial" panose="020B0604020202020204" pitchFamily="34" charset="0"/>
                        </a:rPr>
                        <a:t>Machine learning (ML)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400" dirty="0">
                          <a:latin typeface="Arial" panose="020B0604020202020204" pitchFamily="34" charset="0"/>
                          <a:cs typeface="Arial" panose="020B0604020202020204" pitchFamily="34" charset="0"/>
                        </a:rPr>
                        <a:t>Techniques statistiques complexes et analyse automatisée des données qui permettent aux machines d'apprendre et d'améliorer leurs tâches avec l'expérience en utilisant des algorithmes qui identifient de manière itérative des profiles dans les données.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7671849"/>
                  </a:ext>
                </a:extLst>
              </a:tr>
              <a:tr h="908545">
                <a:tc>
                  <a:txBody>
                    <a:bodyPr/>
                    <a:lstStyle/>
                    <a:p>
                      <a:r>
                        <a:rPr lang="en-US" sz="1600" b="1" dirty="0">
                          <a:latin typeface="Arial" panose="020B0604020202020204" pitchFamily="34" charset="0"/>
                          <a:cs typeface="Arial" panose="020B0604020202020204" pitchFamily="34" charset="0"/>
                        </a:rPr>
                        <a:t>Deep Learning (DL)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fr-FR" sz="1400" dirty="0">
                          <a:latin typeface="Arial" panose="020B0604020202020204" pitchFamily="34" charset="0"/>
                          <a:cs typeface="Arial" panose="020B0604020202020204" pitchFamily="34" charset="0"/>
                        </a:rPr>
                        <a:t>Un sous-ensemble de l'apprentissage automatique composé d'algorithmes qui permettent aux logiciels de s'entraîner à effectuer des tâches (comme la reconnaissance de la parole et de l'image). Inspiré du cerveau humain, le </a:t>
                      </a:r>
                      <a:r>
                        <a:rPr lang="en-US" sz="1400" b="1" i="1" dirty="0">
                          <a:latin typeface="Arial" panose="020B0604020202020204" pitchFamily="34" charset="0"/>
                          <a:cs typeface="Arial" panose="020B0604020202020204" pitchFamily="34" charset="0"/>
                        </a:rPr>
                        <a:t>Deep Learning </a:t>
                      </a:r>
                      <a:r>
                        <a:rPr lang="fr-FR" sz="1400" dirty="0">
                          <a:latin typeface="Arial" panose="020B0604020202020204" pitchFamily="34" charset="0"/>
                          <a:cs typeface="Arial" panose="020B0604020202020204" pitchFamily="34" charset="0"/>
                        </a:rPr>
                        <a:t>fonctionne en exposant des réseaux neuronaux multicouches à de vastes quantités de données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205955"/>
                  </a:ext>
                </a:extLst>
              </a:tr>
              <a:tr h="1073735">
                <a:tc>
                  <a:txBody>
                    <a:bodyPr/>
                    <a:lstStyle/>
                    <a:p>
                      <a:r>
                        <a:rPr lang="en-US" sz="1600" b="1" dirty="0" err="1">
                          <a:latin typeface="Arial" panose="020B0604020202020204" pitchFamily="34" charset="0"/>
                          <a:cs typeface="Arial" panose="020B0604020202020204" pitchFamily="34" charset="0"/>
                        </a:rPr>
                        <a:t>Traitement</a:t>
                      </a:r>
                      <a:r>
                        <a:rPr lang="en-US" sz="1600" b="1" dirty="0">
                          <a:latin typeface="Arial" panose="020B0604020202020204" pitchFamily="34" charset="0"/>
                          <a:cs typeface="Arial" panose="020B0604020202020204" pitchFamily="34" charset="0"/>
                        </a:rPr>
                        <a:t> du </a:t>
                      </a:r>
                      <a:r>
                        <a:rPr lang="en-US" sz="1600" b="1" dirty="0" err="1">
                          <a:latin typeface="Arial" panose="020B0604020202020204" pitchFamily="34" charset="0"/>
                          <a:cs typeface="Arial" panose="020B0604020202020204" pitchFamily="34" charset="0"/>
                        </a:rPr>
                        <a:t>langage</a:t>
                      </a:r>
                      <a:r>
                        <a:rPr lang="en-US" sz="1600" b="1" dirty="0">
                          <a:latin typeface="Arial" panose="020B0604020202020204" pitchFamily="34" charset="0"/>
                          <a:cs typeface="Arial" panose="020B0604020202020204" pitchFamily="34" charset="0"/>
                        </a:rPr>
                        <a:t> naturel (NLP)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400" dirty="0">
                          <a:effectLst/>
                          <a:latin typeface="Arial" panose="020B0604020202020204" pitchFamily="34" charset="0"/>
                          <a:ea typeface="Calibri" panose="020F0502020204030204" pitchFamily="34" charset="0"/>
                          <a:cs typeface="Arial" panose="020B0604020202020204" pitchFamily="34" charset="0"/>
                        </a:rPr>
                        <a:t>Un autre sous-domaine de l'IA qui vise à combler le fossé entre les langages que les humains et les ordinateurs utilisent pour fonctionner. En utilisant des algorithmes qui permettent aux machines d'identifier des mots et des phrases clés dans des corpus de langage naturel (c'est-à-dire des textes écrits non structurés), les applications d'IA sont capables de déterminer le sens du texte.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6994977"/>
                  </a:ext>
                </a:extLst>
              </a:tr>
              <a:tr h="566690">
                <a:tc>
                  <a:txBody>
                    <a:bodyPr/>
                    <a:lstStyle/>
                    <a:p>
                      <a:r>
                        <a:rPr lang="en-US" sz="1600" b="1" kern="1200" dirty="0">
                          <a:solidFill>
                            <a:schemeClr val="tx1"/>
                          </a:solidFill>
                          <a:latin typeface="Arial" panose="020B0604020202020204" pitchFamily="34" charset="0"/>
                          <a:ea typeface="+mn-ea"/>
                          <a:cs typeface="Arial" panose="020B0604020202020204" pitchFamily="34" charset="0"/>
                        </a:rPr>
                        <a:t>Computer 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400" dirty="0">
                          <a:effectLst/>
                          <a:latin typeface="Arial" panose="020B0604020202020204" pitchFamily="34" charset="0"/>
                          <a:ea typeface="Calibri" panose="020F0502020204030204" pitchFamily="34" charset="0"/>
                          <a:cs typeface="Arial" panose="020B0604020202020204" pitchFamily="34" charset="0"/>
                        </a:rPr>
                        <a:t>The processing of large amounts of data from images and signals to identify and classify the data</a:t>
                      </a:r>
                    </a:p>
                    <a:p>
                      <a:pPr marL="0" indent="0">
                        <a:buFont typeface="Arial" panose="020B0604020202020204" pitchFamily="34" charset="0"/>
                        <a:buNone/>
                      </a:pPr>
                      <a:r>
                        <a:rPr lang="fr-FR" sz="1400" dirty="0">
                          <a:latin typeface="Arial" panose="020B0604020202020204" pitchFamily="34" charset="0"/>
                          <a:cs typeface="Arial" panose="020B0604020202020204" pitchFamily="34" charset="0"/>
                        </a:rPr>
                        <a:t>Le traitement de grandes quantités de données provenant d'images et de signaux afin d'identifier et de classer les données.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323080"/>
                  </a:ext>
                </a:extLst>
              </a:tr>
            </a:tbl>
          </a:graphicData>
        </a:graphic>
      </p:graphicFrame>
    </p:spTree>
    <p:extLst>
      <p:ext uri="{BB962C8B-B14F-4D97-AF65-F5344CB8AC3E}">
        <p14:creationId xmlns:p14="http://schemas.microsoft.com/office/powerpoint/2010/main" val="340193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989E-5A8D-A4BA-F6B4-668DAD685970}"/>
              </a:ext>
            </a:extLst>
          </p:cNvPr>
          <p:cNvSpPr>
            <a:spLocks noGrp="1"/>
          </p:cNvSpPr>
          <p:nvPr>
            <p:ph type="title"/>
          </p:nvPr>
        </p:nvSpPr>
        <p:spPr/>
        <p:txBody>
          <a:bodyPr/>
          <a:lstStyle/>
          <a:p>
            <a:r>
              <a:rPr lang="en-CA" dirty="0"/>
              <a:t>L’IAI dans la nutrition</a:t>
            </a:r>
          </a:p>
        </p:txBody>
      </p:sp>
      <p:sp>
        <p:nvSpPr>
          <p:cNvPr id="3" name="Text Placeholder 2">
            <a:extLst>
              <a:ext uri="{FF2B5EF4-FFF2-40B4-BE49-F238E27FC236}">
                <a16:creationId xmlns:a16="http://schemas.microsoft.com/office/drawing/2014/main" id="{2CBE8429-5CAC-887B-B54C-CA1C2BB863EE}"/>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412234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FE392D-FE48-4673-B1EB-589E5661F5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4" name="Object 3" hidden="1">
                        <a:extLst>
                          <a:ext uri="{FF2B5EF4-FFF2-40B4-BE49-F238E27FC236}">
                            <a16:creationId xmlns:a16="http://schemas.microsoft.com/office/drawing/2014/main" id="{31FE392D-FE48-4673-B1EB-589E5661F5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11CBAD7-C64E-4EC5-815C-AA49CA8BEA06}"/>
              </a:ext>
            </a:extLst>
          </p:cNvPr>
          <p:cNvSpPr>
            <a:spLocks noGrp="1"/>
          </p:cNvSpPr>
          <p:nvPr>
            <p:ph type="title"/>
          </p:nvPr>
        </p:nvSpPr>
        <p:spPr/>
        <p:txBody>
          <a:bodyPr vert="horz">
            <a:noAutofit/>
          </a:bodyPr>
          <a:lstStyle/>
          <a:p>
            <a:r>
              <a:rPr lang="fr-FR" sz="2800" dirty="0"/>
              <a:t>La nutrition a commencé à tirer parti de l'intelligence artificielle, mais des efforts supplémentaires peuvent être faits pour exploiter cette technologie, en particulier pour l'analyse prédictive.</a:t>
            </a:r>
            <a:endParaRPr lang="en-US" sz="2800" dirty="0"/>
          </a:p>
        </p:txBody>
      </p:sp>
      <p:grpSp>
        <p:nvGrpSpPr>
          <p:cNvPr id="2" name="Group 1">
            <a:extLst>
              <a:ext uri="{FF2B5EF4-FFF2-40B4-BE49-F238E27FC236}">
                <a16:creationId xmlns:a16="http://schemas.microsoft.com/office/drawing/2014/main" id="{DF4F0F99-AB67-46A5-B21E-48861F47EB80}"/>
              </a:ext>
            </a:extLst>
          </p:cNvPr>
          <p:cNvGrpSpPr/>
          <p:nvPr/>
        </p:nvGrpSpPr>
        <p:grpSpPr>
          <a:xfrm>
            <a:off x="690904" y="1848026"/>
            <a:ext cx="4127913" cy="4803571"/>
            <a:chOff x="609600" y="1813228"/>
            <a:chExt cx="4288136" cy="3995152"/>
          </a:xfrm>
        </p:grpSpPr>
        <p:sp>
          <p:nvSpPr>
            <p:cNvPr id="28" name="Rectangle 27">
              <a:extLst>
                <a:ext uri="{FF2B5EF4-FFF2-40B4-BE49-F238E27FC236}">
                  <a16:creationId xmlns:a16="http://schemas.microsoft.com/office/drawing/2014/main" id="{CA5A08B0-1895-4823-88AF-EE9FE6486A62}"/>
                </a:ext>
              </a:extLst>
            </p:cNvPr>
            <p:cNvSpPr/>
            <p:nvPr/>
          </p:nvSpPr>
          <p:spPr>
            <a:xfrm>
              <a:off x="609600" y="2443542"/>
              <a:ext cx="4288136" cy="323282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1" i="0" u="none" strike="noStrike" kern="1200" cap="none" spc="0" normalizeH="0" baseline="0" noProof="0">
                <a:ln>
                  <a:noFill/>
                </a:ln>
                <a:solidFill>
                  <a:srgbClr val="156082"/>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48F6A3D1-BD66-4106-A7D9-7045BB673090}"/>
                </a:ext>
              </a:extLst>
            </p:cNvPr>
            <p:cNvSpPr/>
            <p:nvPr/>
          </p:nvSpPr>
          <p:spPr>
            <a:xfrm>
              <a:off x="609600" y="1813228"/>
              <a:ext cx="4288136" cy="670665"/>
            </a:xfrm>
            <a:prstGeom prst="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Avantages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l'intelligence</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artificielle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B9F8371E-5FA5-4EB5-8B73-88BF54689AC5}"/>
                </a:ext>
              </a:extLst>
            </p:cNvPr>
            <p:cNvSpPr txBox="1"/>
            <p:nvPr/>
          </p:nvSpPr>
          <p:spPr>
            <a:xfrm>
              <a:off x="640849" y="2531846"/>
              <a:ext cx="4256887" cy="3276534"/>
            </a:xfrm>
            <a:prstGeom prst="rect">
              <a:avLst/>
            </a:prstGeom>
            <a:noFill/>
          </p:spPr>
          <p:txBody>
            <a:bodyPr wrap="square">
              <a:spAutoFit/>
            </a:bodyPr>
            <a:lstStyle/>
            <a:p>
              <a:pPr marL="342900" marR="0" lvl="0" indent="-342900" algn="l" defTabSz="914400" rtl="0" eaLnBrk="1" fontAlgn="ctr" latinLnBrk="0" hangingPunct="1">
                <a:lnSpc>
                  <a:spcPct val="100000"/>
                </a:lnSpc>
                <a:spcBef>
                  <a:spcPts val="30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Collecte et analyse rapidement de grandes quantités de données provenant de sources multiples - parfois dérivées d'autres innovations (par exemple, des données géospatiales) - améliorant ainsi l'efficacité et l'efficience des processus de données et de la prise de décision.</a:t>
              </a:r>
            </a:p>
            <a:p>
              <a:pPr marL="342900" marR="0" lvl="0" indent="-342900" algn="l" defTabSz="914400" rtl="0" eaLnBrk="1" fontAlgn="ctr" latinLnBrk="0" hangingPunct="1">
                <a:lnSpc>
                  <a:spcPct val="100000"/>
                </a:lnSpc>
                <a:spcBef>
                  <a:spcPts val="30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génère des connaissances plus approfondies, synthétise les informations et/ou tire des conclusions pour les décideurs grâce à l'automatisation</a:t>
              </a:r>
            </a:p>
            <a:p>
              <a:pPr marL="342900" marR="0" lvl="0" indent="-342900" algn="l" defTabSz="914400" rtl="0" eaLnBrk="1" fontAlgn="ctr" latinLnBrk="0" hangingPunct="1">
                <a:lnSpc>
                  <a:spcPct val="100000"/>
                </a:lnSpc>
                <a:spcBef>
                  <a:spcPts val="300"/>
                </a:spcBef>
                <a:spcAft>
                  <a:spcPts val="30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Peut être utilisé pour l'analyse prédictive et les prévisions.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41" name="Straight Arrow Connector 40">
            <a:extLst>
              <a:ext uri="{FF2B5EF4-FFF2-40B4-BE49-F238E27FC236}">
                <a16:creationId xmlns:a16="http://schemas.microsoft.com/office/drawing/2014/main" id="{D9A09D52-E99F-467B-B00E-788E743274AA}"/>
              </a:ext>
            </a:extLst>
          </p:cNvPr>
          <p:cNvCxnSpPr/>
          <p:nvPr/>
        </p:nvCxnSpPr>
        <p:spPr>
          <a:xfrm>
            <a:off x="5053246" y="1854706"/>
            <a:ext cx="30079" cy="4732419"/>
          </a:xfrm>
          <a:prstGeom prst="straightConnector1">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B8AFD1A-9014-136C-0D7A-D616351EA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350" y="1690688"/>
            <a:ext cx="5886450" cy="3648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1B2DD6-56A4-2ED2-1934-67ECAC31D3CA}"/>
              </a:ext>
            </a:extLst>
          </p:cNvPr>
          <p:cNvSpPr txBox="1"/>
          <p:nvPr/>
        </p:nvSpPr>
        <p:spPr>
          <a:xfrm>
            <a:off x="5317754" y="5412287"/>
            <a:ext cx="6651955"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33333"/>
                </a:solidFill>
                <a:effectLst/>
                <a:uLnTx/>
                <a:uFillTx/>
                <a:latin typeface="Cambria" panose="02040503050406030204" pitchFamily="18" charset="0"/>
                <a:ea typeface="+mn-ea"/>
                <a:cs typeface="+mn-cs"/>
              </a:rPr>
              <a:t>Domaines de la nutrition dans lesquels des articles publiés ont utilisé l'intelligence artificielle.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Sosa-Holwerda A, Park OH et al. The Role of Artificial Intelligence in Nutrition Research: A Scoping Review. Nutrients. 2024 Jun 28;16(13):2066. </a:t>
            </a:r>
            <a:r>
              <a:rPr kumimoji="0" lang="en-US" sz="1000" b="0" i="0" u="none" strike="noStrike" kern="1200" cap="none" spc="0" normalizeH="0" baseline="0" noProof="0" dirty="0" err="1">
                <a:ln>
                  <a:noFill/>
                </a:ln>
                <a:solidFill>
                  <a:srgbClr val="212121"/>
                </a:solidFill>
                <a:effectLst/>
                <a:uLnTx/>
                <a:uFillTx/>
                <a:latin typeface="Roboto" panose="02000000000000000000" pitchFamily="2" charset="0"/>
                <a:ea typeface="+mn-ea"/>
                <a:cs typeface="+mn-cs"/>
              </a:rPr>
              <a:t>doi</a:t>
            </a:r>
            <a:r>
              <a:rPr kumimoji="0" lang="en-US" sz="10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 10.3390/nu16132066. PMID: 38999814; PMCID: PMC11243505.</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710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C12E-5CBF-117C-EFC5-B8EDA80F3A9F}"/>
              </a:ext>
            </a:extLst>
          </p:cNvPr>
          <p:cNvSpPr>
            <a:spLocks noGrp="1"/>
          </p:cNvSpPr>
          <p:nvPr>
            <p:ph type="title"/>
          </p:nvPr>
        </p:nvSpPr>
        <p:spPr>
          <a:xfrm>
            <a:off x="810228" y="204486"/>
            <a:ext cx="10518172" cy="906684"/>
          </a:xfrm>
        </p:spPr>
        <p:txBody>
          <a:bodyPr anchor="b">
            <a:normAutofit/>
          </a:bodyPr>
          <a:lstStyle/>
          <a:p>
            <a:r>
              <a:rPr lang="en-CA" dirty="0"/>
              <a:t>Vision </a:t>
            </a:r>
            <a:r>
              <a:rPr lang="en-CA" dirty="0" err="1"/>
              <a:t>artificielle</a:t>
            </a:r>
            <a:endParaRPr lang="en-CA" dirty="0"/>
          </a:p>
        </p:txBody>
      </p:sp>
      <p:sp>
        <p:nvSpPr>
          <p:cNvPr id="3" name="Content Placeholder 2">
            <a:extLst>
              <a:ext uri="{FF2B5EF4-FFF2-40B4-BE49-F238E27FC236}">
                <a16:creationId xmlns:a16="http://schemas.microsoft.com/office/drawing/2014/main" id="{02CD4740-CB15-35CF-99F3-A1F303F9E1EB}"/>
              </a:ext>
            </a:extLst>
          </p:cNvPr>
          <p:cNvSpPr>
            <a:spLocks noGrp="1"/>
          </p:cNvSpPr>
          <p:nvPr>
            <p:ph sz="half" idx="1"/>
          </p:nvPr>
        </p:nvSpPr>
        <p:spPr>
          <a:xfrm>
            <a:off x="810228" y="1287201"/>
            <a:ext cx="5209572" cy="4141326"/>
          </a:xfrm>
        </p:spPr>
        <p:txBody>
          <a:bodyPr>
            <a:normAutofit/>
          </a:bodyPr>
          <a:lstStyle/>
          <a:p>
            <a:r>
              <a:rPr lang="fr-FR" dirty="0">
                <a:solidFill>
                  <a:srgbClr val="000000"/>
                </a:solidFill>
              </a:rPr>
              <a:t>Par exemple, a été utilisé pour estimer la taille des portions et des calories en utilisant la reconnaissance d'images.</a:t>
            </a:r>
            <a:endParaRPr lang="en-US" dirty="0">
              <a:solidFill>
                <a:srgbClr val="000000"/>
              </a:solidFill>
            </a:endParaRPr>
          </a:p>
          <a:p>
            <a:r>
              <a:rPr lang="fr-FR" dirty="0"/>
              <a:t>Par exemple, suivre automatiquement la composition nutritionnelle d'un repas à l'aide de photos.</a:t>
            </a:r>
            <a:endParaRPr lang="en-US" dirty="0"/>
          </a:p>
          <a:p>
            <a:pPr lvl="1"/>
            <a:r>
              <a:rPr lang="en-US" dirty="0">
                <a:solidFill>
                  <a:schemeClr val="tx2"/>
                </a:solidFill>
                <a:hlinkClick r:id="rId3"/>
              </a:rPr>
              <a:t>Food Recognition Assistance and Nudging Insights (FRANI)</a:t>
            </a:r>
            <a:r>
              <a:rPr lang="en-US" dirty="0">
                <a:solidFill>
                  <a:schemeClr val="tx2"/>
                </a:solidFill>
              </a:rPr>
              <a:t> </a:t>
            </a:r>
            <a:r>
              <a:rPr lang="fr-FR" dirty="0">
                <a:solidFill>
                  <a:schemeClr val="tx2"/>
                </a:solidFill>
              </a:rPr>
              <a:t>est une application pour téléphone intelligent qui analyse l'apport alimentaire à partir de photos prises par des enfants d'âge scolaire.</a:t>
            </a:r>
            <a:endParaRPr lang="en-US" dirty="0">
              <a:solidFill>
                <a:schemeClr val="tx2"/>
              </a:solidFill>
            </a:endParaRPr>
          </a:p>
          <a:p>
            <a:pPr lvl="2"/>
            <a:r>
              <a:rPr lang="fr-FR" sz="1800" dirty="0">
                <a:solidFill>
                  <a:schemeClr val="tx2"/>
                </a:solidFill>
              </a:rPr>
              <a:t>Elle a été validée par rapport à des enregistrements pondérés et à des rappels 24 heures sur 24 au Ghana.</a:t>
            </a:r>
            <a:endParaRPr lang="en-CA" sz="1800" dirty="0">
              <a:solidFill>
                <a:schemeClr val="tx2"/>
              </a:solidFill>
            </a:endParaRPr>
          </a:p>
        </p:txBody>
      </p:sp>
      <p:pic>
        <p:nvPicPr>
          <p:cNvPr id="5" name="Picture 4">
            <a:extLst>
              <a:ext uri="{FF2B5EF4-FFF2-40B4-BE49-F238E27FC236}">
                <a16:creationId xmlns:a16="http://schemas.microsoft.com/office/drawing/2014/main" id="{155AD578-8699-BADF-140C-88908023A071}"/>
              </a:ext>
            </a:extLst>
          </p:cNvPr>
          <p:cNvPicPr>
            <a:picLocks noChangeAspect="1"/>
          </p:cNvPicPr>
          <p:nvPr/>
        </p:nvPicPr>
        <p:blipFill>
          <a:blip r:embed="rId4"/>
          <a:srcRect l="20000" t="25186" r="21296" b="8000"/>
          <a:stretch/>
        </p:blipFill>
        <p:spPr>
          <a:xfrm>
            <a:off x="5943600" y="467360"/>
            <a:ext cx="5902960" cy="5140960"/>
          </a:xfrm>
          <a:prstGeom prst="rect">
            <a:avLst/>
          </a:prstGeom>
          <a:noFill/>
        </p:spPr>
      </p:pic>
      <p:sp>
        <p:nvSpPr>
          <p:cNvPr id="10" name="Date Placeholder 4">
            <a:extLst>
              <a:ext uri="{FF2B5EF4-FFF2-40B4-BE49-F238E27FC236}">
                <a16:creationId xmlns:a16="http://schemas.microsoft.com/office/drawing/2014/main" id="{16133500-0491-CAA4-3D54-61E5F1BF5997}"/>
              </a:ext>
            </a:extLst>
          </p:cNvPr>
          <p:cNvSpPr>
            <a:spLocks noGrp="1"/>
          </p:cNvSpPr>
          <p:nvPr>
            <p:ph type="dt" sz="half" idx="10"/>
          </p:nvPr>
        </p:nvSpPr>
        <p:spPr>
          <a:xfrm>
            <a:off x="9416315" y="6248400"/>
            <a:ext cx="1912085" cy="35750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34FBF4-62D7-BF4B-9691-0C7D28A55B8E}" type="datetime4">
              <a:rPr kumimoji="0" lang="en-US" sz="1200" b="0" i="0" u="none" strike="noStrike" kern="1200" cap="none" spc="0" normalizeH="0" baseline="0" noProof="0" smtClean="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October 29, 2024</a:t>
            </a:fld>
            <a:endParaRPr kumimoji="0" lang="en-US" sz="1200" b="0" i="0" u="none" strike="noStrike" kern="1200" cap="none" spc="0" normalizeH="0" baseline="0" noProof="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Slide Number Placeholder 5">
            <a:extLst>
              <a:ext uri="{FF2B5EF4-FFF2-40B4-BE49-F238E27FC236}">
                <a16:creationId xmlns:a16="http://schemas.microsoft.com/office/drawing/2014/main" id="{75D50DD1-0F38-77DB-55F7-DFE052105664}"/>
              </a:ext>
            </a:extLst>
          </p:cNvPr>
          <p:cNvSpPr>
            <a:spLocks noGrp="1"/>
          </p:cNvSpPr>
          <p:nvPr>
            <p:ph type="sldNum" sz="quarter" idx="12"/>
          </p:nvPr>
        </p:nvSpPr>
        <p:spPr>
          <a:xfrm>
            <a:off x="11518900" y="6248401"/>
            <a:ext cx="482600" cy="289904"/>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DD910F-CB18-0442-838C-D854C7564373}" type="slidenum">
              <a:rPr kumimoji="0" lang="en-US" sz="1200" b="0" i="0" u="none" strike="noStrike" kern="1200" cap="none" spc="0" normalizeH="0" baseline="0" noProof="0" smtClean="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760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C12E-5CBF-117C-EFC5-B8EDA80F3A9F}"/>
              </a:ext>
            </a:extLst>
          </p:cNvPr>
          <p:cNvSpPr>
            <a:spLocks noGrp="1"/>
          </p:cNvSpPr>
          <p:nvPr>
            <p:ph type="title"/>
          </p:nvPr>
        </p:nvSpPr>
        <p:spPr>
          <a:xfrm>
            <a:off x="810228" y="204486"/>
            <a:ext cx="10518172" cy="906684"/>
          </a:xfrm>
        </p:spPr>
        <p:txBody>
          <a:bodyPr anchor="b">
            <a:normAutofit/>
          </a:bodyPr>
          <a:lstStyle/>
          <a:p>
            <a:r>
              <a:rPr lang="en-CA" dirty="0"/>
              <a:t>Computer vision</a:t>
            </a:r>
          </a:p>
        </p:txBody>
      </p:sp>
      <p:sp>
        <p:nvSpPr>
          <p:cNvPr id="3" name="Content Placeholder 2">
            <a:extLst>
              <a:ext uri="{FF2B5EF4-FFF2-40B4-BE49-F238E27FC236}">
                <a16:creationId xmlns:a16="http://schemas.microsoft.com/office/drawing/2014/main" id="{02CD4740-CB15-35CF-99F3-A1F303F9E1EB}"/>
              </a:ext>
            </a:extLst>
          </p:cNvPr>
          <p:cNvSpPr>
            <a:spLocks noGrp="1"/>
          </p:cNvSpPr>
          <p:nvPr>
            <p:ph sz="half" idx="1"/>
          </p:nvPr>
        </p:nvSpPr>
        <p:spPr>
          <a:xfrm>
            <a:off x="810228" y="1287201"/>
            <a:ext cx="5209572" cy="4141326"/>
          </a:xfrm>
        </p:spPr>
        <p:txBody>
          <a:bodyPr>
            <a:normAutofit/>
          </a:bodyPr>
          <a:lstStyle/>
          <a:p>
            <a:pPr marL="0" indent="0">
              <a:buNone/>
            </a:pPr>
            <a:r>
              <a:rPr lang="fr-FR" sz="1800" dirty="0">
                <a:solidFill>
                  <a:schemeClr val="tx2"/>
                </a:solidFill>
              </a:rPr>
              <a:t>« Les résultats suggèrent que l'évaluation alimentaire assistée par </a:t>
            </a:r>
            <a:r>
              <a:rPr lang="fr-FR" sz="1800" u="sng" dirty="0">
                <a:solidFill>
                  <a:schemeClr val="tx2"/>
                </a:solidFill>
              </a:rPr>
              <a:t>l'IA peut estimer l'apport énergétique chez les adolescentes avec une limite d'équivalence de 10 %</a:t>
            </a:r>
            <a:r>
              <a:rPr lang="fr-FR" sz="1800" dirty="0">
                <a:solidFill>
                  <a:schemeClr val="tx2"/>
                </a:solidFill>
              </a:rPr>
              <a:t>, tandis que l'estimation de l'apport énergétique à partir de 24HR était précise avec une limite de 20 % avec WR »</a:t>
            </a:r>
            <a:endParaRPr lang="en-US" sz="1800" dirty="0">
              <a:solidFill>
                <a:schemeClr val="tx2"/>
              </a:solidFill>
            </a:endParaRPr>
          </a:p>
          <a:p>
            <a:pPr marL="0" indent="0">
              <a:buNone/>
            </a:pPr>
            <a:endParaRPr lang="en-US" dirty="0"/>
          </a:p>
          <a:p>
            <a:pPr marL="0" indent="0">
              <a:buNone/>
            </a:pPr>
            <a:r>
              <a:rPr lang="en-US" sz="1800" dirty="0">
                <a:solidFill>
                  <a:schemeClr val="tx2"/>
                </a:solidFill>
              </a:rPr>
              <a:t>GK </a:t>
            </a:r>
            <a:r>
              <a:rPr lang="en-US" sz="1800" dirty="0" err="1">
                <a:solidFill>
                  <a:schemeClr val="tx2"/>
                </a:solidFill>
              </a:rPr>
              <a:t>Folson</a:t>
            </a:r>
            <a:r>
              <a:rPr lang="en-US" sz="1800" dirty="0">
                <a:solidFill>
                  <a:schemeClr val="tx2"/>
                </a:solidFill>
              </a:rPr>
              <a:t> et al, 2023</a:t>
            </a:r>
            <a:endParaRPr lang="en-CA" sz="1800" dirty="0">
              <a:solidFill>
                <a:schemeClr val="tx2"/>
              </a:solidFill>
            </a:endParaRPr>
          </a:p>
        </p:txBody>
      </p:sp>
      <p:pic>
        <p:nvPicPr>
          <p:cNvPr id="5" name="Picture 4">
            <a:extLst>
              <a:ext uri="{FF2B5EF4-FFF2-40B4-BE49-F238E27FC236}">
                <a16:creationId xmlns:a16="http://schemas.microsoft.com/office/drawing/2014/main" id="{155AD578-8699-BADF-140C-88908023A071}"/>
              </a:ext>
            </a:extLst>
          </p:cNvPr>
          <p:cNvPicPr>
            <a:picLocks noChangeAspect="1"/>
          </p:cNvPicPr>
          <p:nvPr/>
        </p:nvPicPr>
        <p:blipFill>
          <a:blip r:embed="rId3"/>
          <a:srcRect l="20000" t="25186" r="21296" b="8000"/>
          <a:stretch/>
        </p:blipFill>
        <p:spPr>
          <a:xfrm>
            <a:off x="5943600" y="467360"/>
            <a:ext cx="5902960" cy="5140960"/>
          </a:xfrm>
          <a:prstGeom prst="rect">
            <a:avLst/>
          </a:prstGeom>
          <a:noFill/>
        </p:spPr>
      </p:pic>
      <p:sp>
        <p:nvSpPr>
          <p:cNvPr id="10" name="Date Placeholder 4">
            <a:extLst>
              <a:ext uri="{FF2B5EF4-FFF2-40B4-BE49-F238E27FC236}">
                <a16:creationId xmlns:a16="http://schemas.microsoft.com/office/drawing/2014/main" id="{16133500-0491-CAA4-3D54-61E5F1BF5997}"/>
              </a:ext>
            </a:extLst>
          </p:cNvPr>
          <p:cNvSpPr>
            <a:spLocks noGrp="1"/>
          </p:cNvSpPr>
          <p:nvPr>
            <p:ph type="dt" sz="half" idx="10"/>
          </p:nvPr>
        </p:nvSpPr>
        <p:spPr>
          <a:xfrm>
            <a:off x="9416315" y="6248400"/>
            <a:ext cx="1912085" cy="35750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34FBF4-62D7-BF4B-9691-0C7D28A55B8E}" type="datetime4">
              <a:rPr kumimoji="0" lang="en-US" sz="1200" b="0" i="0" u="none" strike="noStrike" kern="1200" cap="none" spc="0" normalizeH="0" baseline="0" noProof="0" smtClean="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October 29, 2024</a:t>
            </a:fld>
            <a:endParaRPr kumimoji="0" lang="en-US" sz="1200" b="0" i="0" u="none" strike="noStrike" kern="1200" cap="none" spc="0" normalizeH="0" baseline="0" noProof="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Slide Number Placeholder 5">
            <a:extLst>
              <a:ext uri="{FF2B5EF4-FFF2-40B4-BE49-F238E27FC236}">
                <a16:creationId xmlns:a16="http://schemas.microsoft.com/office/drawing/2014/main" id="{75D50DD1-0F38-77DB-55F7-DFE052105664}"/>
              </a:ext>
            </a:extLst>
          </p:cNvPr>
          <p:cNvSpPr>
            <a:spLocks noGrp="1"/>
          </p:cNvSpPr>
          <p:nvPr>
            <p:ph type="sldNum" sz="quarter" idx="12"/>
          </p:nvPr>
        </p:nvSpPr>
        <p:spPr>
          <a:xfrm>
            <a:off x="11518900" y="6248401"/>
            <a:ext cx="482600" cy="289904"/>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0DD910F-CB18-0442-838C-D854C7564373}" type="slidenum">
              <a:rPr kumimoji="0" lang="en-US" sz="1200" b="0" i="0" u="none" strike="noStrike" kern="1200" cap="none" spc="0" normalizeH="0" baseline="0" noProof="0" smtClean="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353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94F-A71B-21F2-D4F7-A2DE279427A6}"/>
              </a:ext>
            </a:extLst>
          </p:cNvPr>
          <p:cNvSpPr>
            <a:spLocks noGrp="1"/>
          </p:cNvSpPr>
          <p:nvPr>
            <p:ph type="title"/>
          </p:nvPr>
        </p:nvSpPr>
        <p:spPr/>
        <p:txBody>
          <a:bodyPr/>
          <a:lstStyle/>
          <a:p>
            <a:r>
              <a:rPr lang="en-CA" dirty="0" err="1"/>
              <a:t>Traitement</a:t>
            </a:r>
            <a:r>
              <a:rPr lang="en-CA" dirty="0"/>
              <a:t> du </a:t>
            </a:r>
            <a:r>
              <a:rPr lang="en-CA" dirty="0" err="1"/>
              <a:t>langage</a:t>
            </a:r>
            <a:r>
              <a:rPr lang="en-CA" dirty="0"/>
              <a:t> naturel</a:t>
            </a:r>
          </a:p>
        </p:txBody>
      </p:sp>
      <p:sp>
        <p:nvSpPr>
          <p:cNvPr id="3" name="Content Placeholder 2">
            <a:extLst>
              <a:ext uri="{FF2B5EF4-FFF2-40B4-BE49-F238E27FC236}">
                <a16:creationId xmlns:a16="http://schemas.microsoft.com/office/drawing/2014/main" id="{611BAC5A-69B7-1EB9-309A-30CA3FEABBAB}"/>
              </a:ext>
            </a:extLst>
          </p:cNvPr>
          <p:cNvSpPr>
            <a:spLocks noGrp="1"/>
          </p:cNvSpPr>
          <p:nvPr>
            <p:ph idx="1"/>
          </p:nvPr>
        </p:nvSpPr>
        <p:spPr/>
        <p:txBody>
          <a:bodyPr/>
          <a:lstStyle/>
          <a:p>
            <a:r>
              <a:rPr lang="fr-FR" dirty="0"/>
              <a:t>Par exemple, utiliser le langage parlé naturel pour mettre en correspondance la consommation alimentaire autodéclarée et les données sur la composition des aliments pour une évaluation en temps réel de l'alimentation.</a:t>
            </a:r>
            <a:endParaRPr lang="en-US" dirty="0"/>
          </a:p>
          <a:p>
            <a:r>
              <a:rPr lang="fr-FR" dirty="0">
                <a:solidFill>
                  <a:srgbClr val="000000"/>
                </a:solidFill>
              </a:rPr>
              <a:t>Par exemple, pour traduire les mots prononcés dans les dossiers médicaux ou les carnets alimentaires en texte à des fins d'analyse. Speech2Health.</a:t>
            </a:r>
            <a:endParaRPr lang="en-CA" dirty="0"/>
          </a:p>
        </p:txBody>
      </p:sp>
    </p:spTree>
    <p:extLst>
      <p:ext uri="{BB962C8B-B14F-4D97-AF65-F5344CB8AC3E}">
        <p14:creationId xmlns:p14="http://schemas.microsoft.com/office/powerpoint/2010/main" val="263362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94F-A71B-21F2-D4F7-A2DE279427A6}"/>
              </a:ext>
            </a:extLst>
          </p:cNvPr>
          <p:cNvSpPr>
            <a:spLocks noGrp="1"/>
          </p:cNvSpPr>
          <p:nvPr>
            <p:ph type="title"/>
          </p:nvPr>
        </p:nvSpPr>
        <p:spPr/>
        <p:txBody>
          <a:bodyPr/>
          <a:lstStyle/>
          <a:p>
            <a:r>
              <a:rPr lang="en-CA" dirty="0" err="1"/>
              <a:t>Traitement</a:t>
            </a:r>
            <a:r>
              <a:rPr lang="en-CA" dirty="0"/>
              <a:t> du </a:t>
            </a:r>
            <a:r>
              <a:rPr lang="en-CA" dirty="0" err="1"/>
              <a:t>langage</a:t>
            </a:r>
            <a:r>
              <a:rPr lang="en-CA" dirty="0"/>
              <a:t> naturel</a:t>
            </a:r>
          </a:p>
        </p:txBody>
      </p:sp>
      <p:sp>
        <p:nvSpPr>
          <p:cNvPr id="3" name="Content Placeholder 2">
            <a:extLst>
              <a:ext uri="{FF2B5EF4-FFF2-40B4-BE49-F238E27FC236}">
                <a16:creationId xmlns:a16="http://schemas.microsoft.com/office/drawing/2014/main" id="{611BAC5A-69B7-1EB9-309A-30CA3FEABBAB}"/>
              </a:ext>
            </a:extLst>
          </p:cNvPr>
          <p:cNvSpPr>
            <a:spLocks noGrp="1"/>
          </p:cNvSpPr>
          <p:nvPr>
            <p:ph idx="1"/>
          </p:nvPr>
        </p:nvSpPr>
        <p:spPr/>
        <p:txBody>
          <a:bodyPr>
            <a:normAutofit fontScale="92500" lnSpcReduction="20000"/>
          </a:bodyPr>
          <a:lstStyle/>
          <a:p>
            <a:r>
              <a:rPr lang="fr-FR" dirty="0"/>
              <a:t>Par exemple, utiliser le langage parlé naturel pour mettre en correspondance la consommation alimentaire autodéclarée et les données sur la composition des aliments pour une évaluation en temps réel de l'alimentation.</a:t>
            </a:r>
            <a:endParaRPr lang="en-US" dirty="0"/>
          </a:p>
          <a:p>
            <a:pPr marL="457200" lvl="1" indent="0">
              <a:buNone/>
            </a:pPr>
            <a:endParaRPr lang="en-CA" dirty="0"/>
          </a:p>
          <a:p>
            <a:pPr marL="457200" lvl="1" indent="0">
              <a:buNone/>
            </a:pPr>
            <a:r>
              <a:rPr lang="fr-FR" b="0" i="0" dirty="0">
                <a:solidFill>
                  <a:srgbClr val="212121"/>
                </a:solidFill>
                <a:effectLst/>
                <a:latin typeface="Cambria" panose="02040503050406030204" pitchFamily="18" charset="0"/>
              </a:rPr>
              <a:t>Des chercheurs de l'université de </a:t>
            </a:r>
            <a:r>
              <a:rPr lang="fr-FR" b="0" i="0" dirty="0" err="1">
                <a:solidFill>
                  <a:srgbClr val="212121"/>
                </a:solidFill>
                <a:effectLst/>
                <a:latin typeface="Cambria" panose="02040503050406030204" pitchFamily="18" charset="0"/>
              </a:rPr>
              <a:t>Tufts</a:t>
            </a:r>
            <a:r>
              <a:rPr lang="fr-FR" b="0" i="0" dirty="0">
                <a:solidFill>
                  <a:srgbClr val="212121"/>
                </a:solidFill>
                <a:effectLst/>
                <a:latin typeface="Cambria" panose="02040503050406030204" pitchFamily="18" charset="0"/>
              </a:rPr>
              <a:t> ont mis au point une application appelée COCO (</a:t>
            </a:r>
            <a:r>
              <a:rPr lang="fr-FR" b="0" i="0" dirty="0" err="1">
                <a:solidFill>
                  <a:srgbClr val="212121"/>
                </a:solidFill>
                <a:effectLst/>
                <a:latin typeface="Cambria" panose="02040503050406030204" pitchFamily="18" charset="0"/>
              </a:rPr>
              <a:t>Conversational</a:t>
            </a:r>
            <a:r>
              <a:rPr lang="fr-FR" b="0" i="0" dirty="0">
                <a:solidFill>
                  <a:srgbClr val="212121"/>
                </a:solidFill>
                <a:effectLst/>
                <a:latin typeface="Cambria" panose="02040503050406030204" pitchFamily="18" charset="0"/>
              </a:rPr>
              <a:t> Calorie Counter) </a:t>
            </a:r>
            <a:r>
              <a:rPr lang="fr-FR" b="0" i="0" dirty="0" err="1">
                <a:solidFill>
                  <a:srgbClr val="212121"/>
                </a:solidFill>
                <a:effectLst/>
                <a:latin typeface="Cambria" panose="02040503050406030204" pitchFamily="18" charset="0"/>
              </a:rPr>
              <a:t>Nutritionist</a:t>
            </a:r>
            <a:r>
              <a:rPr lang="fr-FR" b="0" i="0" dirty="0">
                <a:solidFill>
                  <a:srgbClr val="212121"/>
                </a:solidFill>
                <a:effectLst/>
                <a:latin typeface="Cambria" panose="02040503050406030204" pitchFamily="18" charset="0"/>
              </a:rPr>
              <a:t>, qui associe le langage parlé naturel à l'apprentissage automatique pour améliorer la saisie de l'apport alimentaire autodéclaré et le mettre en correspondance avec les codes alimentaires dans des bases de données alimentaires largement utilisées.</a:t>
            </a:r>
            <a:endParaRPr lang="en-US" b="0" i="0" dirty="0">
              <a:solidFill>
                <a:srgbClr val="212121"/>
              </a:solidFill>
              <a:effectLst/>
              <a:latin typeface="Cambria" panose="02040503050406030204" pitchFamily="18" charset="0"/>
            </a:endParaRPr>
          </a:p>
          <a:p>
            <a:pPr marL="457200" lvl="1" indent="0">
              <a:buNone/>
            </a:pPr>
            <a:endParaRPr lang="en-US" dirty="0">
              <a:solidFill>
                <a:srgbClr val="212121"/>
              </a:solidFill>
              <a:latin typeface="Cambria" panose="02040503050406030204" pitchFamily="18" charset="0"/>
            </a:endParaRPr>
          </a:p>
          <a:p>
            <a:pPr marL="457200" lvl="1" indent="0">
              <a:buNone/>
            </a:pPr>
            <a:r>
              <a:rPr lang="fr-FR" b="0" i="0" dirty="0">
                <a:solidFill>
                  <a:srgbClr val="212121"/>
                </a:solidFill>
                <a:effectLst/>
                <a:latin typeface="Cambria" panose="02040503050406030204" pitchFamily="18" charset="0"/>
              </a:rPr>
              <a:t>COCO utilise l'apprentissage automatique, en particulier les réseaux neuronaux </a:t>
            </a:r>
            <a:r>
              <a:rPr lang="fr-FR" b="0" i="0" dirty="0" err="1">
                <a:solidFill>
                  <a:srgbClr val="212121"/>
                </a:solidFill>
                <a:effectLst/>
                <a:latin typeface="Cambria" panose="02040503050406030204" pitchFamily="18" charset="0"/>
              </a:rPr>
              <a:t>convolutionnels</a:t>
            </a:r>
            <a:r>
              <a:rPr lang="fr-FR" b="0" i="0" dirty="0">
                <a:solidFill>
                  <a:srgbClr val="212121"/>
                </a:solidFill>
                <a:effectLst/>
                <a:latin typeface="Cambria" panose="02040503050406030204" pitchFamily="18" charset="0"/>
              </a:rPr>
              <a:t> profonds (CNN), pour accomplir quelques tâches :</a:t>
            </a:r>
          </a:p>
          <a:p>
            <a:pPr marL="457200" lvl="1" indent="0">
              <a:buNone/>
            </a:pPr>
            <a:r>
              <a:rPr lang="en-US" b="0" i="0" dirty="0">
                <a:solidFill>
                  <a:srgbClr val="212121"/>
                </a:solidFill>
                <a:effectLst/>
                <a:latin typeface="Cambria" panose="02040503050406030204" pitchFamily="18" charset="0"/>
              </a:rPr>
              <a:t> </a:t>
            </a:r>
          </a:p>
          <a:p>
            <a:pPr marL="800100" lvl="1" indent="-342900">
              <a:buAutoNum type="arabicParenBoth"/>
            </a:pPr>
            <a:r>
              <a:rPr lang="fr-FR" dirty="0"/>
              <a:t>étiqueter chaque mot de la description en langage naturel d'un événement alimentaire faite par un utilisateur en tant qu'aliment/boisson spécifique, avec sa quantité et son nom de marque et/ou sa description </a:t>
            </a:r>
          </a:p>
          <a:p>
            <a:pPr marL="800100" lvl="1" indent="-342900">
              <a:buAutoNum type="arabicParenBoth"/>
            </a:pPr>
            <a:r>
              <a:rPr lang="fr-FR" dirty="0"/>
              <a:t>mettre en correspondance chaque aliment avec une entité correspondante dans l'une des bases de données nationales sur l'alimentation.</a:t>
            </a:r>
          </a:p>
          <a:p>
            <a:pPr marL="800100" lvl="1" indent="-342900">
              <a:buAutoNum type="arabicParenBoth"/>
            </a:pPr>
            <a:r>
              <a:rPr lang="fr-FR" dirty="0"/>
              <a:t>Une application iOS frontale fait des appels à un serveur Python Flask </a:t>
            </a:r>
            <a:r>
              <a:rPr lang="fr-FR" dirty="0" err="1"/>
              <a:t>back-end</a:t>
            </a:r>
            <a:r>
              <a:rPr lang="fr-FR" dirty="0"/>
              <a:t> qui exécute les modèles CNN entraînés.</a:t>
            </a:r>
            <a:endParaRPr lang="en-CA" dirty="0"/>
          </a:p>
        </p:txBody>
      </p:sp>
    </p:spTree>
    <p:extLst>
      <p:ext uri="{BB962C8B-B14F-4D97-AF65-F5344CB8AC3E}">
        <p14:creationId xmlns:p14="http://schemas.microsoft.com/office/powerpoint/2010/main" val="134975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84CD-0E15-DCD2-0D94-F2E2B6BA62BD}"/>
              </a:ext>
            </a:extLst>
          </p:cNvPr>
          <p:cNvSpPr>
            <a:spLocks noGrp="1"/>
          </p:cNvSpPr>
          <p:nvPr>
            <p:ph type="title"/>
          </p:nvPr>
        </p:nvSpPr>
        <p:spPr/>
        <p:txBody>
          <a:bodyPr/>
          <a:lstStyle/>
          <a:p>
            <a:r>
              <a:rPr lang="en-CA" dirty="0"/>
              <a:t>Deep learning</a:t>
            </a:r>
          </a:p>
        </p:txBody>
      </p:sp>
      <p:sp>
        <p:nvSpPr>
          <p:cNvPr id="3" name="Content Placeholder 2">
            <a:extLst>
              <a:ext uri="{FF2B5EF4-FFF2-40B4-BE49-F238E27FC236}">
                <a16:creationId xmlns:a16="http://schemas.microsoft.com/office/drawing/2014/main" id="{6DD2B2BA-5CA0-E74A-454A-A1B93F188676}"/>
              </a:ext>
            </a:extLst>
          </p:cNvPr>
          <p:cNvSpPr>
            <a:spLocks noGrp="1"/>
          </p:cNvSpPr>
          <p:nvPr>
            <p:ph idx="1"/>
          </p:nvPr>
        </p:nvSpPr>
        <p:spPr/>
        <p:txBody>
          <a:bodyPr>
            <a:normAutofit fontScale="92500" lnSpcReduction="20000"/>
          </a:bodyPr>
          <a:lstStyle/>
          <a:p>
            <a:r>
              <a:rPr lang="fr-FR" dirty="0">
                <a:solidFill>
                  <a:srgbClr val="000000"/>
                </a:solidFill>
                <a:effectLst/>
                <a:latin typeface="Arial" panose="020B0604020202020204" pitchFamily="34" charset="0"/>
                <a:ea typeface="Aptos" panose="020B0004020202020204" pitchFamily="34" charset="0"/>
                <a:cs typeface="Arial" panose="020B0604020202020204" pitchFamily="34" charset="0"/>
              </a:rPr>
              <a:t>Par exemple, pour trouver des schémas dans de vastes ensembles de données nutritionnelles autrement méconnaissables par l'homme et permettant de prédire ou de modéliser les résultats.</a:t>
            </a:r>
            <a:endPar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r>
              <a:rPr lang="fr-FR" dirty="0">
                <a:solidFill>
                  <a:srgbClr val="000000"/>
                </a:solidFill>
                <a:latin typeface="Arial" panose="020B0604020202020204" pitchFamily="34" charset="0"/>
                <a:cs typeface="Arial" panose="020B0604020202020204" pitchFamily="34" charset="0"/>
              </a:rPr>
              <a:t>Par exemple, </a:t>
            </a:r>
            <a:r>
              <a:rPr lang="fr-FR" dirty="0" err="1">
                <a:solidFill>
                  <a:srgbClr val="000000"/>
                </a:solidFill>
                <a:latin typeface="Arial" panose="020B0604020202020204" pitchFamily="34" charset="0"/>
                <a:cs typeface="Arial" panose="020B0604020202020204" pitchFamily="34" charset="0"/>
              </a:rPr>
              <a:t>DeepFood</a:t>
            </a:r>
            <a:r>
              <a:rPr lang="fr-FR" dirty="0">
                <a:solidFill>
                  <a:srgbClr val="000000"/>
                </a:solidFill>
                <a:latin typeface="Arial" panose="020B0604020202020204" pitchFamily="34" charset="0"/>
                <a:cs typeface="Arial" panose="020B0604020202020204" pitchFamily="34" charset="0"/>
              </a:rPr>
              <a:t> : une reconnaissance d'images d'aliments basée sur l'apprentissage profond pour l'évaluation diététique assistée par ordinateur.</a:t>
            </a:r>
            <a:endParaRPr lang="en-US" dirty="0">
              <a:solidFill>
                <a:srgbClr val="000000"/>
              </a:solidFill>
              <a:latin typeface="Arial" panose="020B0604020202020204" pitchFamily="34" charset="0"/>
              <a:cs typeface="Arial" panose="020B0604020202020204" pitchFamily="34" charset="0"/>
            </a:endParaRPr>
          </a:p>
          <a:p>
            <a:pPr lvl="1"/>
            <a:r>
              <a:rPr lang="fr-FR" dirty="0"/>
              <a:t>L'objectif est d'améliorer la précision de l'évaluation de l'alimentation en analysant les images d'aliments capturées par des appareils mobiles (p. ex. smartphone). La principale innovation technique réside dans les algorithmes de reconnaissance d'images alimentaires basés sur l'apprentissage profond.</a:t>
            </a:r>
            <a:endParaRPr lang="en-US" dirty="0"/>
          </a:p>
          <a:p>
            <a:pPr lvl="1"/>
            <a:endParaRPr lang="en-US" dirty="0">
              <a:solidFill>
                <a:srgbClr val="000000"/>
              </a:solidFill>
              <a:latin typeface="Arial" panose="020B0604020202020204" pitchFamily="34" charset="0"/>
              <a:cs typeface="Arial" panose="020B0604020202020204" pitchFamily="34" charset="0"/>
            </a:endParaRPr>
          </a:p>
          <a:p>
            <a:pPr lvl="1"/>
            <a:endParaRPr lang="en-US" dirty="0">
              <a:solidFill>
                <a:srgbClr val="000000"/>
              </a:solidFill>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Par exemple, l'apprentissage profond pour prédire la mortalité des enfants de moins de cinq ans dans 34 pays à faible revenu et à revenu intermédiaire.</a:t>
            </a:r>
            <a:endParaRPr lang="en-US" dirty="0">
              <a:latin typeface="Arial" panose="020B0604020202020204" pitchFamily="34" charset="0"/>
              <a:cs typeface="Arial" panose="020B0604020202020204" pitchFamily="34" charset="0"/>
            </a:endParaRPr>
          </a:p>
          <a:p>
            <a:pPr lvl="1"/>
            <a:r>
              <a:rPr lang="fr-FR" dirty="0"/>
              <a:t>des techniques d'apprentissage machine (ML) pour prédire la mortalité des enfants de moins de cinq ans (U5M) dans les pays à faible revenu et à revenu intermédiaire (LMIC) et pour identifier les prédicteurs significatifs de l'U5M.</a:t>
            </a:r>
            <a:endParaRPr lang="en-US" dirty="0"/>
          </a:p>
          <a:p>
            <a:pPr lvl="1"/>
            <a:r>
              <a:rPr lang="fr-FR" dirty="0"/>
              <a:t>a exploré l'efficacité de l'apprentissage profond en tant que technique de surveillance de la santé de la population et de ciblage des interventions.</a:t>
            </a:r>
            <a:endParaRPr lang="en-US" dirty="0"/>
          </a:p>
          <a:p>
            <a:pPr lvl="2"/>
            <a:r>
              <a:rPr lang="en-US" dirty="0"/>
              <a:t>-&gt;</a:t>
            </a:r>
            <a:r>
              <a:rPr lang="fr-FR" dirty="0"/>
              <a:t> les modèles d'apprentissage profond sont plus efficaces que l'approche analytique traditionnelle</a:t>
            </a:r>
            <a:endParaRPr lang="en-CA" dirty="0"/>
          </a:p>
        </p:txBody>
      </p:sp>
    </p:spTree>
    <p:extLst>
      <p:ext uri="{BB962C8B-B14F-4D97-AF65-F5344CB8AC3E}">
        <p14:creationId xmlns:p14="http://schemas.microsoft.com/office/powerpoint/2010/main" val="296974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A205-E389-8929-1AAE-30ED928BB6D8}"/>
              </a:ext>
            </a:extLst>
          </p:cNvPr>
          <p:cNvSpPr>
            <a:spLocks noGrp="1"/>
          </p:cNvSpPr>
          <p:nvPr>
            <p:ph type="title"/>
          </p:nvPr>
        </p:nvSpPr>
        <p:spPr>
          <a:xfrm>
            <a:off x="810228" y="204486"/>
            <a:ext cx="10518172" cy="540232"/>
          </a:xfrm>
        </p:spPr>
        <p:txBody>
          <a:bodyPr>
            <a:normAutofit/>
          </a:bodyPr>
          <a:lstStyle/>
          <a:p>
            <a:r>
              <a:rPr lang="en-CA" sz="3200" dirty="0" err="1"/>
              <a:t>Apprentissage</a:t>
            </a:r>
            <a:r>
              <a:rPr lang="en-CA" sz="3200" dirty="0"/>
              <a:t> </a:t>
            </a:r>
            <a:r>
              <a:rPr lang="en-CA" sz="3200" dirty="0" err="1"/>
              <a:t>automatique</a:t>
            </a:r>
            <a:r>
              <a:rPr lang="en-CA" sz="3200" dirty="0"/>
              <a:t> – </a:t>
            </a:r>
            <a:r>
              <a:rPr lang="en-CA" sz="3200" dirty="0" err="1"/>
              <a:t>plusieurs</a:t>
            </a:r>
            <a:r>
              <a:rPr lang="en-CA" sz="3200" dirty="0"/>
              <a:t> </a:t>
            </a:r>
            <a:r>
              <a:rPr lang="en-CA" sz="3200" dirty="0" err="1"/>
              <a:t>exemples</a:t>
            </a:r>
            <a:r>
              <a:rPr lang="en-CA" sz="3200" dirty="0"/>
              <a:t> !</a:t>
            </a:r>
          </a:p>
        </p:txBody>
      </p:sp>
      <p:sp>
        <p:nvSpPr>
          <p:cNvPr id="3" name="Content Placeholder 2">
            <a:extLst>
              <a:ext uri="{FF2B5EF4-FFF2-40B4-BE49-F238E27FC236}">
                <a16:creationId xmlns:a16="http://schemas.microsoft.com/office/drawing/2014/main" id="{16323901-D996-C7AC-45C1-6EC41FA8DEC4}"/>
              </a:ext>
            </a:extLst>
          </p:cNvPr>
          <p:cNvSpPr>
            <a:spLocks noGrp="1"/>
          </p:cNvSpPr>
          <p:nvPr>
            <p:ph idx="1"/>
          </p:nvPr>
        </p:nvSpPr>
        <p:spPr>
          <a:xfrm>
            <a:off x="812800" y="844189"/>
            <a:ext cx="10515600" cy="5023998"/>
          </a:xfrm>
        </p:spPr>
        <p:txBody>
          <a:bodyPr>
            <a:normAutofit lnSpcReduction="10000"/>
          </a:bodyPr>
          <a:lstStyle/>
          <a:p>
            <a:r>
              <a:rPr lang="fr-FR" dirty="0">
                <a:solidFill>
                  <a:srgbClr val="000000"/>
                </a:solidFill>
              </a:rPr>
              <a:t>Examiner de grands volumes de données et découvrir des tendances et des modèles qui peuvent aider à prendre des décisions cliniques (par exemple, diagnostics nutritionnels).</a:t>
            </a:r>
            <a:endParaRPr lang="en-US" dirty="0">
              <a:solidFill>
                <a:srgbClr val="000000"/>
              </a:solidFill>
            </a:endParaRPr>
          </a:p>
          <a:p>
            <a:r>
              <a:rPr lang="fr-FR" dirty="0">
                <a:solidFill>
                  <a:srgbClr val="000000"/>
                </a:solidFill>
              </a:rPr>
              <a:t>Générer des prévisions d'alerte précoce concernant les situations d'urgence susceptibles d'avoir un impact sur la nutrition de la population (par exemple, épidémies, famines), ou aider à cibler les ressources sur les personnes les plus vulnérables.</a:t>
            </a:r>
            <a:endParaRPr lang="en-US" dirty="0">
              <a:solidFill>
                <a:srgbClr val="000000"/>
              </a:solidFill>
            </a:endParaRPr>
          </a:p>
          <a:p>
            <a:r>
              <a:rPr lang="fr-FR" dirty="0">
                <a:solidFill>
                  <a:srgbClr val="000000"/>
                </a:solidFill>
                <a:hlinkClick r:id="rId3"/>
              </a:rPr>
              <a:t>Child Growth Monitor </a:t>
            </a:r>
            <a:r>
              <a:rPr lang="fr-FR" dirty="0">
                <a:solidFill>
                  <a:srgbClr val="000000"/>
                </a:solidFill>
              </a:rPr>
              <a:t>est une application mobile qui utilise l'apprentissage automatique pour prendre les mesures anthropométriques des enfants.</a:t>
            </a:r>
            <a:endParaRPr lang="en-US" dirty="0">
              <a:solidFill>
                <a:srgbClr val="000000"/>
              </a:solidFill>
            </a:endParaRPr>
          </a:p>
          <a:p>
            <a:pPr lvl="1"/>
            <a:r>
              <a:rPr lang="fr-FR" dirty="0">
                <a:solidFill>
                  <a:srgbClr val="000000"/>
                </a:solidFill>
              </a:rPr>
              <a:t>Il est actuellement utilisé pour des applications cliniques, mais il présente un potentiel pour la collecte de données à l'échelle de la population</a:t>
            </a:r>
            <a:endParaRPr lang="en-US" dirty="0">
              <a:solidFill>
                <a:srgbClr val="000000"/>
              </a:solidFill>
            </a:endParaRPr>
          </a:p>
          <a:p>
            <a:r>
              <a:rPr lang="fr-FR" dirty="0">
                <a:hlinkClick r:id="rId4"/>
              </a:rPr>
              <a:t>Hunger Map </a:t>
            </a:r>
            <a:r>
              <a:rPr lang="fr-FR" dirty="0"/>
              <a:t>combine des données publiques sur la sécurité alimentaire, les conditions météorologiques, les conflits et la nutrition afin de suivre et de prévoir la sécurité alimentaire en temps quasi réel.</a:t>
            </a:r>
            <a:r>
              <a:rPr lang="en-US" dirty="0"/>
              <a:t> </a:t>
            </a:r>
          </a:p>
          <a:p>
            <a:r>
              <a:rPr lang="fr-FR" dirty="0">
                <a:solidFill>
                  <a:srgbClr val="000000"/>
                </a:solidFill>
              </a:rPr>
              <a:t>Le projet MIMI (</a:t>
            </a:r>
            <a:r>
              <a:rPr lang="fr-FR" dirty="0" err="1">
                <a:solidFill>
                  <a:srgbClr val="000000"/>
                </a:solidFill>
              </a:rPr>
              <a:t>Modelling</a:t>
            </a:r>
            <a:r>
              <a:rPr lang="fr-FR" dirty="0">
                <a:solidFill>
                  <a:srgbClr val="000000"/>
                </a:solidFill>
              </a:rPr>
              <a:t> and Mapping </a:t>
            </a:r>
            <a:r>
              <a:rPr lang="fr-FR" dirty="0" err="1">
                <a:solidFill>
                  <a:srgbClr val="000000"/>
                </a:solidFill>
              </a:rPr>
              <a:t>Inadequate</a:t>
            </a:r>
            <a:r>
              <a:rPr lang="fr-FR" dirty="0">
                <a:solidFill>
                  <a:srgbClr val="000000"/>
                </a:solidFill>
              </a:rPr>
              <a:t> </a:t>
            </a:r>
            <a:r>
              <a:rPr lang="fr-FR" dirty="0" err="1">
                <a:solidFill>
                  <a:srgbClr val="000000"/>
                </a:solidFill>
              </a:rPr>
              <a:t>Micronutrient</a:t>
            </a:r>
            <a:r>
              <a:rPr lang="fr-FR" dirty="0">
                <a:solidFill>
                  <a:srgbClr val="000000"/>
                </a:solidFill>
              </a:rPr>
              <a:t> </a:t>
            </a:r>
            <a:r>
              <a:rPr lang="fr-FR" dirty="0" err="1">
                <a:solidFill>
                  <a:srgbClr val="000000"/>
                </a:solidFill>
              </a:rPr>
              <a:t>Intake</a:t>
            </a:r>
            <a:r>
              <a:rPr lang="fr-FR" dirty="0">
                <a:solidFill>
                  <a:srgbClr val="000000"/>
                </a:solidFill>
              </a:rPr>
              <a:t>) utilise l'apprentissage automatique pour combler les lacunes dans les données sur le risque d'apports inadéquats en micronutriments.</a:t>
            </a:r>
            <a:endParaRPr lang="en-US" dirty="0">
              <a:solidFill>
                <a:srgbClr val="000000"/>
              </a:solidFill>
            </a:endParaRPr>
          </a:p>
          <a:p>
            <a:r>
              <a:rPr lang="fr-FR" dirty="0">
                <a:solidFill>
                  <a:srgbClr val="000000"/>
                </a:solidFill>
              </a:rPr>
              <a:t>Identifier les zones où l'accès à des aliments nutritifs est limité, souvent appelées « déserts alimentaires ».</a:t>
            </a:r>
            <a:endParaRPr lang="en-US" dirty="0">
              <a:solidFill>
                <a:srgbClr val="000000"/>
              </a:solidFill>
            </a:endParaRPr>
          </a:p>
          <a:p>
            <a:r>
              <a:rPr lang="fr-FR" dirty="0">
                <a:solidFill>
                  <a:srgbClr val="000000"/>
                </a:solidFill>
              </a:rPr>
              <a:t>Examiner les sentiments à l'égard de la taxation des sodas</a:t>
            </a:r>
            <a:endParaRPr lang="en-US" dirty="0">
              <a:solidFill>
                <a:srgbClr val="000000"/>
              </a:solidFill>
            </a:endParaRPr>
          </a:p>
          <a:p>
            <a:pPr lvl="1"/>
            <a:endParaRPr lang="en-US" dirty="0"/>
          </a:p>
          <a:p>
            <a:endParaRPr lang="en-CA" dirty="0"/>
          </a:p>
        </p:txBody>
      </p:sp>
    </p:spTree>
    <p:extLst>
      <p:ext uri="{BB962C8B-B14F-4D97-AF65-F5344CB8AC3E}">
        <p14:creationId xmlns:p14="http://schemas.microsoft.com/office/powerpoint/2010/main" val="4120377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FE392D-FE48-4673-B1EB-589E5661F5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4" name="Object 3" hidden="1">
                        <a:extLst>
                          <a:ext uri="{FF2B5EF4-FFF2-40B4-BE49-F238E27FC236}">
                            <a16:creationId xmlns:a16="http://schemas.microsoft.com/office/drawing/2014/main" id="{31FE392D-FE48-4673-B1EB-589E5661F5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11CBAD7-C64E-4EC5-815C-AA49CA8BEA06}"/>
              </a:ext>
            </a:extLst>
          </p:cNvPr>
          <p:cNvSpPr>
            <a:spLocks noGrp="1"/>
          </p:cNvSpPr>
          <p:nvPr>
            <p:ph type="title"/>
          </p:nvPr>
        </p:nvSpPr>
        <p:spPr>
          <a:xfrm>
            <a:off x="612743" y="365125"/>
            <a:ext cx="10963372" cy="1325563"/>
          </a:xfrm>
        </p:spPr>
        <p:txBody>
          <a:bodyPr vert="horz">
            <a:normAutofit/>
          </a:bodyPr>
          <a:lstStyle/>
          <a:p>
            <a:r>
              <a:rPr lang="fr-FR" sz="3200" dirty="0"/>
              <a:t>Application de l'IA/apprentissage automatique à la surveillance </a:t>
            </a:r>
            <a:endParaRPr lang="en-US" sz="3200" dirty="0"/>
          </a:p>
        </p:txBody>
      </p:sp>
      <p:pic>
        <p:nvPicPr>
          <p:cNvPr id="32" name="Graphic 31" descr="Grocery bag outline">
            <a:extLst>
              <a:ext uri="{FF2B5EF4-FFF2-40B4-BE49-F238E27FC236}">
                <a16:creationId xmlns:a16="http://schemas.microsoft.com/office/drawing/2014/main" id="{D602C7B3-433F-4306-9C7C-70766FB64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7812" y="2470590"/>
            <a:ext cx="916376" cy="901460"/>
          </a:xfrm>
          <a:prstGeom prst="rect">
            <a:avLst/>
          </a:prstGeom>
        </p:spPr>
      </p:pic>
      <p:pic>
        <p:nvPicPr>
          <p:cNvPr id="6" name="Picture 5">
            <a:extLst>
              <a:ext uri="{FF2B5EF4-FFF2-40B4-BE49-F238E27FC236}">
                <a16:creationId xmlns:a16="http://schemas.microsoft.com/office/drawing/2014/main" id="{10917108-D043-EFF5-F996-317ED7C3CE76}"/>
              </a:ext>
            </a:extLst>
          </p:cNvPr>
          <p:cNvPicPr>
            <a:picLocks noChangeAspect="1"/>
          </p:cNvPicPr>
          <p:nvPr/>
        </p:nvPicPr>
        <p:blipFill>
          <a:blip r:embed="rId8"/>
          <a:srcRect l="19903" t="24652" r="21305" b="6545"/>
          <a:stretch/>
        </p:blipFill>
        <p:spPr>
          <a:xfrm>
            <a:off x="103054" y="1782450"/>
            <a:ext cx="6451134" cy="4718501"/>
          </a:xfrm>
          <a:prstGeom prst="rect">
            <a:avLst/>
          </a:prstGeom>
        </p:spPr>
      </p:pic>
      <p:sp>
        <p:nvSpPr>
          <p:cNvPr id="5" name="TextBox 4">
            <a:extLst>
              <a:ext uri="{FF2B5EF4-FFF2-40B4-BE49-F238E27FC236}">
                <a16:creationId xmlns:a16="http://schemas.microsoft.com/office/drawing/2014/main" id="{44066EAA-1B1C-C402-F740-E17FEBBB26E3}"/>
              </a:ext>
            </a:extLst>
          </p:cNvPr>
          <p:cNvSpPr txBox="1"/>
          <p:nvPr/>
        </p:nvSpPr>
        <p:spPr>
          <a:xfrm>
            <a:off x="6769916" y="1967932"/>
            <a:ext cx="5125673" cy="3447098"/>
          </a:xfrm>
          <a:prstGeom prst="rect">
            <a:avLst/>
          </a:prstGeom>
          <a:noFill/>
          <a:ln>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6B24"/>
                </a:solidFill>
                <a:effectLst/>
                <a:uLnTx/>
                <a:uFillTx/>
                <a:latin typeface="Arial" panose="020B0604020202020204" pitchFamily="34" charset="0"/>
                <a:ea typeface="+mn-ea"/>
                <a:cs typeface="Arial" panose="020B0604020202020204" pitchFamily="34" charset="0"/>
              </a:rPr>
              <a:t>Nutrition Early Warning System (NEWS)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1D1F"/>
                </a:solidFill>
                <a:effectLst/>
                <a:uLnTx/>
                <a:uFillTx/>
                <a:latin typeface="Arial" panose="020B0604020202020204" pitchFamily="34" charset="0"/>
                <a:ea typeface="+mn-ea"/>
                <a:cs typeface="Arial" panose="020B0604020202020204" pitchFamily="34" charset="0"/>
              </a:rPr>
              <a:t>Utilise l'apprentissage automatique pour agréger et analyser l'imagerie satellitaire et les données traditionnelles afin d'aider à prédire la valeur nutritionnelle des cultures et d'assurer une surveillance continue des menaces nutritionnelles et des options pour les interventions nutritionnelles.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D1D1F"/>
                </a:solidFill>
                <a:effectLst/>
                <a:uLnTx/>
                <a:uFillTx/>
                <a:latin typeface="Arial" panose="020B0604020202020204" pitchFamily="34" charset="0"/>
                <a:ea typeface="+mn-ea"/>
                <a:cs typeface="Arial" panose="020B0604020202020204" pitchFamily="34" charset="0"/>
              </a:rPr>
              <a:t>Étape de mise à l'échelle </a:t>
            </a:r>
            <a:r>
              <a:rPr kumimoji="0" lang="fr-FR" sz="1800" b="0" i="0" u="none" strike="noStrike" kern="1200" cap="none" spc="0" normalizeH="0" baseline="0" noProof="0" dirty="0">
                <a:ln>
                  <a:noFill/>
                </a:ln>
                <a:solidFill>
                  <a:srgbClr val="1D1D1F"/>
                </a:solidFill>
                <a:effectLst/>
                <a:uLnTx/>
                <a:uFillTx/>
                <a:latin typeface="Arial" panose="020B0604020202020204" pitchFamily="34" charset="0"/>
                <a:ea typeface="+mn-ea"/>
                <a:cs typeface="Arial" panose="020B0604020202020204" pitchFamily="34" charset="0"/>
              </a:rPr>
              <a:t>: Pilote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D1D1F"/>
                </a:solidFill>
                <a:effectLst/>
                <a:uLnTx/>
                <a:uFillTx/>
                <a:latin typeface="Arial" panose="020B0604020202020204" pitchFamily="34" charset="0"/>
                <a:ea typeface="+mn-ea"/>
                <a:cs typeface="Arial" panose="020B0604020202020204" pitchFamily="34" charset="0"/>
              </a:rPr>
              <a:t>Géographie</a:t>
            </a:r>
            <a:r>
              <a:rPr kumimoji="0" lang="fr-FR" sz="1800" b="0" i="0" u="none" strike="noStrike" kern="1200" cap="none" spc="0" normalizeH="0" baseline="0" noProof="0" dirty="0">
                <a:ln>
                  <a:noFill/>
                </a:ln>
                <a:solidFill>
                  <a:srgbClr val="1D1D1F"/>
                </a:solidFill>
                <a:effectLst/>
                <a:uLnTx/>
                <a:uFillTx/>
                <a:latin typeface="Arial" panose="020B0604020202020204" pitchFamily="34" charset="0"/>
                <a:ea typeface="+mn-ea"/>
                <a:cs typeface="Arial" panose="020B0604020202020204" pitchFamily="34" charset="0"/>
              </a:rPr>
              <a:t> : Botswana, Kenya, Malawi, Mali, Nigeria, Rwanda, Sénégal, Soudan du Sud et Zimbabwe</a:t>
            </a:r>
          </a:p>
        </p:txBody>
      </p:sp>
    </p:spTree>
    <p:extLst>
      <p:ext uri="{BB962C8B-B14F-4D97-AF65-F5344CB8AC3E}">
        <p14:creationId xmlns:p14="http://schemas.microsoft.com/office/powerpoint/2010/main" val="183994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04323" y="2389479"/>
            <a:ext cx="7146525" cy="2378479"/>
          </a:xfrm>
        </p:spPr>
        <p:txBody>
          <a:bodyPr>
            <a:normAutofit/>
          </a:bodyPr>
          <a:lstStyle/>
          <a:p>
            <a:r>
              <a:rPr lang="de-DE" sz="440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Ouverture</a:t>
            </a:r>
            <a:r>
              <a:rPr lang="de-DE" sz="4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a:t>
            </a:r>
            <a:r>
              <a:rPr lang="de-DE" sz="440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journée</a:t>
            </a:r>
            <a:endParaRPr lang="en-US" sz="440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
        <p:nvSpPr>
          <p:cNvPr id="5" name="TextBox 4">
            <a:extLst>
              <a:ext uri="{FF2B5EF4-FFF2-40B4-BE49-F238E27FC236}">
                <a16:creationId xmlns:a16="http://schemas.microsoft.com/office/drawing/2014/main" id="{05227DC7-3DC2-44BF-A47B-13F2ED6F60D7}"/>
              </a:ext>
            </a:extLst>
          </p:cNvPr>
          <p:cNvSpPr txBox="1"/>
          <p:nvPr/>
        </p:nvSpPr>
        <p:spPr>
          <a:xfrm>
            <a:off x="5104323" y="3895834"/>
            <a:ext cx="2502545" cy="461665"/>
          </a:xfrm>
          <a:prstGeom prst="rect">
            <a:avLst/>
          </a:prstGeom>
          <a:noFill/>
        </p:spPr>
        <p:txBody>
          <a:bodyPr wrap="square">
            <a:spAutoFit/>
          </a:bodyPr>
          <a:lstStyle/>
          <a:p>
            <a:r>
              <a:rPr lang="en-GB" sz="2400" i="1" dirty="0">
                <a:solidFill>
                  <a:schemeClr val="accent1"/>
                </a:solidFill>
              </a:rPr>
              <a:t>Jane Badham </a:t>
            </a:r>
            <a:endParaRPr lang="en-US" sz="2400" dirty="0">
              <a:solidFill>
                <a:schemeClr val="accent1"/>
              </a:solidFill>
            </a:endParaRPr>
          </a:p>
        </p:txBody>
      </p:sp>
    </p:spTree>
    <p:extLst>
      <p:ext uri="{BB962C8B-B14F-4D97-AF65-F5344CB8AC3E}">
        <p14:creationId xmlns:p14="http://schemas.microsoft.com/office/powerpoint/2010/main" val="291504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FE392D-FE48-4673-B1EB-589E5661F5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4" name="Object 3" hidden="1">
                        <a:extLst>
                          <a:ext uri="{FF2B5EF4-FFF2-40B4-BE49-F238E27FC236}">
                            <a16:creationId xmlns:a16="http://schemas.microsoft.com/office/drawing/2014/main" id="{31FE392D-FE48-4673-B1EB-589E5661F5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4" name="Rectangle 63">
            <a:extLst>
              <a:ext uri="{FF2B5EF4-FFF2-40B4-BE49-F238E27FC236}">
                <a16:creationId xmlns:a16="http://schemas.microsoft.com/office/drawing/2014/main" id="{566C28D1-F9C5-48B6-923F-16D77B69F2EA}"/>
              </a:ext>
            </a:extLst>
          </p:cNvPr>
          <p:cNvSpPr/>
          <p:nvPr/>
        </p:nvSpPr>
        <p:spPr>
          <a:xfrm>
            <a:off x="6677637" y="1782450"/>
            <a:ext cx="4907104" cy="4005954"/>
          </a:xfrm>
          <a:prstGeom prst="rect">
            <a:avLst/>
          </a:prstGeom>
          <a:noFill/>
          <a:ln w="12700" cap="flat">
            <a:solidFill>
              <a:srgbClr val="D9D9D9"/>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511CBAD7-C64E-4EC5-815C-AA49CA8BEA06}"/>
              </a:ext>
            </a:extLst>
          </p:cNvPr>
          <p:cNvSpPr>
            <a:spLocks noGrp="1"/>
          </p:cNvSpPr>
          <p:nvPr>
            <p:ph type="title"/>
          </p:nvPr>
        </p:nvSpPr>
        <p:spPr/>
        <p:txBody>
          <a:bodyPr vert="horz">
            <a:normAutofit/>
          </a:bodyPr>
          <a:lstStyle/>
          <a:p>
            <a:r>
              <a:rPr lang="fr-FR" sz="3200" dirty="0"/>
              <a:t>Application de l'IA/apprentissage automatique à la surveillance </a:t>
            </a:r>
            <a:endParaRPr lang="en-US" sz="3200" dirty="0"/>
          </a:p>
        </p:txBody>
      </p:sp>
      <p:sp>
        <p:nvSpPr>
          <p:cNvPr id="35" name="Rectangle 34">
            <a:extLst>
              <a:ext uri="{FF2B5EF4-FFF2-40B4-BE49-F238E27FC236}">
                <a16:creationId xmlns:a16="http://schemas.microsoft.com/office/drawing/2014/main" id="{916AD712-F0F7-49F6-BE93-83A53E5BB468}"/>
              </a:ext>
            </a:extLst>
          </p:cNvPr>
          <p:cNvSpPr/>
          <p:nvPr/>
        </p:nvSpPr>
        <p:spPr>
          <a:xfrm>
            <a:off x="6810993" y="2030552"/>
            <a:ext cx="4781269" cy="594538"/>
          </a:xfrm>
          <a:prstGeom prst="rect">
            <a:avLst/>
          </a:prstGeom>
          <a:solidFill>
            <a:schemeClr val="bg2">
              <a:lumMod val="75000"/>
            </a:schemeClr>
          </a:solidFill>
          <a:ln w="12700" cap="flat">
            <a:solidFill>
              <a:srgbClr val="D9D9D9"/>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Hunger Map</a:t>
            </a:r>
          </a:p>
        </p:txBody>
      </p:sp>
      <p:pic>
        <p:nvPicPr>
          <p:cNvPr id="32" name="Graphic 31" descr="Grocery bag outline">
            <a:extLst>
              <a:ext uri="{FF2B5EF4-FFF2-40B4-BE49-F238E27FC236}">
                <a16:creationId xmlns:a16="http://schemas.microsoft.com/office/drawing/2014/main" id="{D602C7B3-433F-4306-9C7C-70766FB64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0726" y="3173530"/>
            <a:ext cx="916376" cy="901460"/>
          </a:xfrm>
          <a:prstGeom prst="rect">
            <a:avLst/>
          </a:prstGeom>
        </p:spPr>
      </p:pic>
      <p:sp>
        <p:nvSpPr>
          <p:cNvPr id="33" name="Rectangle 32">
            <a:extLst>
              <a:ext uri="{FF2B5EF4-FFF2-40B4-BE49-F238E27FC236}">
                <a16:creationId xmlns:a16="http://schemas.microsoft.com/office/drawing/2014/main" id="{5B329659-F684-4BB7-8B5E-56D05CC9FC07}"/>
              </a:ext>
            </a:extLst>
          </p:cNvPr>
          <p:cNvSpPr/>
          <p:nvPr/>
        </p:nvSpPr>
        <p:spPr>
          <a:xfrm>
            <a:off x="7524925" y="2696635"/>
            <a:ext cx="4021993" cy="2177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156082"/>
                </a:solidFill>
                <a:effectLst/>
                <a:uLnTx/>
                <a:uFillTx/>
                <a:latin typeface="Arial"/>
                <a:ea typeface="+mn-lt"/>
                <a:cs typeface="+mn-lt"/>
                <a:hlinkClick r:id="rId8"/>
              </a:rPr>
              <a:t>La carte de la faim LIVE du PAM </a:t>
            </a:r>
            <a:r>
              <a:rPr kumimoji="0" lang="fr-FR" sz="1800" b="0" i="1" u="none" strike="noStrike" kern="1200" cap="none" spc="0" normalizeH="0" baseline="0" noProof="0" dirty="0">
                <a:ln>
                  <a:noFill/>
                </a:ln>
                <a:solidFill>
                  <a:srgbClr val="156082"/>
                </a:solidFill>
                <a:effectLst/>
                <a:uLnTx/>
                <a:uFillTx/>
                <a:latin typeface="Arial"/>
                <a:ea typeface="+mn-lt"/>
                <a:cs typeface="+mn-lt"/>
              </a:rPr>
              <a:t>utilise une modélisation prédictive basée sur l'apprentissage automatique pour estimer l'insécurité alimentaire aiguë en temps quasi réel, affichée sur une carte interactive conviviale</a:t>
            </a:r>
            <a:r>
              <a:rPr kumimoji="0" lang="fr-FR" sz="1800" b="1" i="1" u="none" strike="noStrike" kern="1200" cap="none" spc="0" normalizeH="0" baseline="0" noProof="0" dirty="0">
                <a:ln>
                  <a:noFill/>
                </a:ln>
                <a:solidFill>
                  <a:srgbClr val="156082"/>
                </a:solidFill>
                <a:effectLst/>
                <a:uLnTx/>
                <a:uFillTx/>
                <a:latin typeface="Arial"/>
                <a:ea typeface="+mn-lt"/>
                <a:cs typeface="+mn-lt"/>
              </a:rPr>
              <a:t>.</a:t>
            </a:r>
            <a:endParaRPr kumimoji="0" lang="en-US" sz="1800" b="0" i="1" u="none" strike="noStrike" kern="1200" cap="none" spc="0" normalizeH="0" baseline="0" noProof="0" dirty="0">
              <a:ln>
                <a:noFill/>
              </a:ln>
              <a:solidFill>
                <a:srgbClr val="156082"/>
              </a:solidFill>
              <a:effectLst/>
              <a:uLnTx/>
              <a:uFillTx/>
              <a:latin typeface="Arial"/>
              <a:ea typeface="+mn-ea"/>
              <a:cs typeface="Arial"/>
            </a:endParaRPr>
          </a:p>
        </p:txBody>
      </p:sp>
    </p:spTree>
    <p:extLst>
      <p:ext uri="{BB962C8B-B14F-4D97-AF65-F5344CB8AC3E}">
        <p14:creationId xmlns:p14="http://schemas.microsoft.com/office/powerpoint/2010/main" val="1423029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D5A90-456D-A2A6-B334-D68696A55473}"/>
              </a:ext>
            </a:extLst>
          </p:cNvPr>
          <p:cNvSpPr>
            <a:spLocks noGrp="1"/>
          </p:cNvSpPr>
          <p:nvPr>
            <p:ph idx="1"/>
          </p:nvPr>
        </p:nvSpPr>
        <p:spPr/>
        <p:txBody>
          <a:bodyPr/>
          <a:lstStyle/>
          <a:p>
            <a:endParaRPr lang="en-CA" dirty="0"/>
          </a:p>
        </p:txBody>
      </p:sp>
      <p:sp>
        <p:nvSpPr>
          <p:cNvPr id="3" name="Title 2">
            <a:extLst>
              <a:ext uri="{FF2B5EF4-FFF2-40B4-BE49-F238E27FC236}">
                <a16:creationId xmlns:a16="http://schemas.microsoft.com/office/drawing/2014/main" id="{3BDBD30B-24D5-DECE-DC71-5D27DC50D2C6}"/>
              </a:ext>
            </a:extLst>
          </p:cNvPr>
          <p:cNvSpPr>
            <a:spLocks noGrp="1"/>
          </p:cNvSpPr>
          <p:nvPr>
            <p:ph type="title"/>
          </p:nvPr>
        </p:nvSpPr>
        <p:spPr/>
        <p:txBody>
          <a:bodyPr/>
          <a:lstStyle/>
          <a:p>
            <a:endParaRPr lang="en-CA"/>
          </a:p>
        </p:txBody>
      </p:sp>
      <p:pic>
        <p:nvPicPr>
          <p:cNvPr id="7" name="Picture 6">
            <a:extLst>
              <a:ext uri="{FF2B5EF4-FFF2-40B4-BE49-F238E27FC236}">
                <a16:creationId xmlns:a16="http://schemas.microsoft.com/office/drawing/2014/main" id="{A3E39214-979D-14AB-3F0C-80FDDA9B0DD6}"/>
              </a:ext>
            </a:extLst>
          </p:cNvPr>
          <p:cNvPicPr>
            <a:picLocks noChangeAspect="1"/>
          </p:cNvPicPr>
          <p:nvPr/>
        </p:nvPicPr>
        <p:blipFill>
          <a:blip r:embed="rId3"/>
          <a:stretch>
            <a:fillRect/>
          </a:stretch>
        </p:blipFill>
        <p:spPr>
          <a:xfrm>
            <a:off x="0" y="513106"/>
            <a:ext cx="12192000" cy="5831787"/>
          </a:xfrm>
          <a:prstGeom prst="rect">
            <a:avLst/>
          </a:prstGeom>
        </p:spPr>
      </p:pic>
    </p:spTree>
    <p:extLst>
      <p:ext uri="{BB962C8B-B14F-4D97-AF65-F5344CB8AC3E}">
        <p14:creationId xmlns:p14="http://schemas.microsoft.com/office/powerpoint/2010/main" val="2013603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8CF9-F0F1-42EB-531A-6F5F7EA5FB06}"/>
              </a:ext>
            </a:extLst>
          </p:cNvPr>
          <p:cNvSpPr>
            <a:spLocks noGrp="1"/>
          </p:cNvSpPr>
          <p:nvPr>
            <p:ph type="title"/>
          </p:nvPr>
        </p:nvSpPr>
        <p:spPr/>
        <p:txBody>
          <a:bodyPr>
            <a:normAutofit/>
          </a:bodyPr>
          <a:lstStyle/>
          <a:p>
            <a:r>
              <a:rPr lang="fr-FR" sz="4800" dirty="0"/>
              <a:t>Considérations relatives à l'utilisation de l'IA dans la recherche nutritionnelle</a:t>
            </a:r>
            <a:endParaRPr lang="en-CA" sz="4800" dirty="0"/>
          </a:p>
        </p:txBody>
      </p:sp>
      <p:sp>
        <p:nvSpPr>
          <p:cNvPr id="3" name="Text Placeholder 2">
            <a:extLst>
              <a:ext uri="{FF2B5EF4-FFF2-40B4-BE49-F238E27FC236}">
                <a16:creationId xmlns:a16="http://schemas.microsoft.com/office/drawing/2014/main" id="{61B058D3-AAA7-D3C1-F93D-C1FB0583D8E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40979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8A673-084D-4D4D-94BD-B7AF6417D82C}"/>
              </a:ext>
            </a:extLst>
          </p:cNvPr>
          <p:cNvSpPr>
            <a:spLocks noGrp="1"/>
          </p:cNvSpPr>
          <p:nvPr>
            <p:ph type="title"/>
          </p:nvPr>
        </p:nvSpPr>
        <p:spPr>
          <a:xfrm>
            <a:off x="651085" y="287181"/>
            <a:ext cx="10518172" cy="777619"/>
          </a:xfrm>
        </p:spPr>
        <p:txBody>
          <a:bodyPr>
            <a:normAutofit fontScale="90000"/>
          </a:bodyPr>
          <a:lstStyle/>
          <a:p>
            <a:br>
              <a:rPr lang="en-US" dirty="0"/>
            </a:br>
            <a:br>
              <a:rPr lang="en-US" dirty="0"/>
            </a:br>
            <a:br>
              <a:rPr lang="en-US" dirty="0"/>
            </a:br>
            <a:r>
              <a:rPr lang="fr-FR" dirty="0"/>
              <a:t>Les parties prenantes jouant un rôle dans l'espace des données nutritionnelles doivent tout particulièrement prendre en compte la faisabilité et les risques.</a:t>
            </a:r>
            <a:endParaRPr lang="en-US" dirty="0"/>
          </a:p>
        </p:txBody>
      </p:sp>
      <p:sp>
        <p:nvSpPr>
          <p:cNvPr id="19" name="TextBox 18">
            <a:extLst>
              <a:ext uri="{FF2B5EF4-FFF2-40B4-BE49-F238E27FC236}">
                <a16:creationId xmlns:a16="http://schemas.microsoft.com/office/drawing/2014/main" id="{4BFA3062-AD49-442F-A92B-F0E2FC503776}"/>
              </a:ext>
            </a:extLst>
          </p:cNvPr>
          <p:cNvSpPr txBox="1"/>
          <p:nvPr/>
        </p:nvSpPr>
        <p:spPr>
          <a:xfrm>
            <a:off x="2123425" y="1240931"/>
            <a:ext cx="202052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875"/>
                </a:solidFill>
                <a:effectLst/>
                <a:uLnTx/>
                <a:uFillTx/>
                <a:latin typeface="Arial" panose="020B0604020202020204" pitchFamily="34" charset="0"/>
                <a:ea typeface="+mn-ea"/>
                <a:cs typeface="Arial" panose="020B0604020202020204" pitchFamily="34" charset="0"/>
              </a:rPr>
              <a:t>Feasibility</a:t>
            </a:r>
            <a:r>
              <a:rPr kumimoji="0" lang="en-US" sz="2000" b="1" i="0" u="none" strike="noStrike" kern="1200" cap="none" spc="0" normalizeH="0" baseline="0" noProof="0" dirty="0">
                <a:ln>
                  <a:noFill/>
                </a:ln>
                <a:solidFill>
                  <a:srgbClr val="097E73"/>
                </a:solidFill>
                <a:effectLst/>
                <a:uLnTx/>
                <a:uFillTx/>
                <a:latin typeface="Arial" panose="020B0604020202020204" pitchFamily="34" charset="0"/>
                <a:ea typeface="+mn-ea"/>
                <a:cs typeface="Arial" panose="020B0604020202020204" pitchFamily="34" charset="0"/>
              </a:rPr>
              <a:t>	</a:t>
            </a:r>
          </a:p>
        </p:txBody>
      </p:sp>
      <p:cxnSp>
        <p:nvCxnSpPr>
          <p:cNvPr id="22" name="Straight Connector 21">
            <a:extLst>
              <a:ext uri="{FF2B5EF4-FFF2-40B4-BE49-F238E27FC236}">
                <a16:creationId xmlns:a16="http://schemas.microsoft.com/office/drawing/2014/main" id="{D4465FE4-570D-4B53-B4F1-0D3A43D92E39}"/>
              </a:ext>
            </a:extLst>
          </p:cNvPr>
          <p:cNvCxnSpPr>
            <a:cxnSpLocks/>
          </p:cNvCxnSpPr>
          <p:nvPr/>
        </p:nvCxnSpPr>
        <p:spPr>
          <a:xfrm flipV="1">
            <a:off x="651085" y="1980422"/>
            <a:ext cx="4830428" cy="1139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A7136CF-FA72-4F7C-ACF8-676803E448A1}"/>
              </a:ext>
            </a:extLst>
          </p:cNvPr>
          <p:cNvCxnSpPr>
            <a:cxnSpLocks/>
          </p:cNvCxnSpPr>
          <p:nvPr/>
        </p:nvCxnSpPr>
        <p:spPr>
          <a:xfrm>
            <a:off x="6688455" y="1973975"/>
            <a:ext cx="4836013"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0AE756B-9D41-4ED8-AB68-963F93274CDB}"/>
              </a:ext>
            </a:extLst>
          </p:cNvPr>
          <p:cNvSpPr txBox="1"/>
          <p:nvPr/>
        </p:nvSpPr>
        <p:spPr>
          <a:xfrm>
            <a:off x="8096196" y="1240931"/>
            <a:ext cx="202052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97E73"/>
                </a:solidFill>
                <a:effectLst/>
                <a:uLnTx/>
                <a:uFillTx/>
                <a:latin typeface="Arial" panose="020B0604020202020204" pitchFamily="34" charset="0"/>
                <a:ea typeface="+mn-ea"/>
                <a:cs typeface="Arial" panose="020B0604020202020204" pitchFamily="34" charset="0"/>
              </a:rPr>
              <a:t>Risks</a:t>
            </a:r>
            <a:r>
              <a:rPr kumimoji="0" lang="en-US" sz="1600" b="1" i="0" u="none" strike="noStrike" kern="1200" cap="none" spc="0" normalizeH="0" baseline="0" noProof="0">
                <a:ln>
                  <a:noFill/>
                </a:ln>
                <a:solidFill>
                  <a:srgbClr val="097E73"/>
                </a:solidFill>
                <a:effectLst/>
                <a:uLnTx/>
                <a:uFillTx/>
                <a:latin typeface="Arial" panose="020B0604020202020204" pitchFamily="34" charset="0"/>
                <a:ea typeface="+mn-ea"/>
                <a:cs typeface="Arial" panose="020B0604020202020204" pitchFamily="34" charset="0"/>
              </a:rPr>
              <a:t>	</a:t>
            </a:r>
          </a:p>
        </p:txBody>
      </p:sp>
      <p:sp>
        <p:nvSpPr>
          <p:cNvPr id="37" name="TextBox 36">
            <a:extLst>
              <a:ext uri="{FF2B5EF4-FFF2-40B4-BE49-F238E27FC236}">
                <a16:creationId xmlns:a16="http://schemas.microsoft.com/office/drawing/2014/main" id="{1E76FA98-789E-4A44-AA77-766ED9BEF882}"/>
              </a:ext>
            </a:extLst>
          </p:cNvPr>
          <p:cNvSpPr txBox="1"/>
          <p:nvPr/>
        </p:nvSpPr>
        <p:spPr>
          <a:xfrm>
            <a:off x="6625562" y="1985025"/>
            <a:ext cx="516588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D44728"/>
                </a:solidFill>
                <a:effectLst/>
                <a:uLnTx/>
                <a:uFillTx/>
                <a:latin typeface="Arial" panose="020B0604020202020204" pitchFamily="34" charset="0"/>
                <a:ea typeface="+mn-ea"/>
                <a:cs typeface="Arial" panose="020B0604020202020204" pitchFamily="34" charset="0"/>
              </a:rPr>
              <a:t>Systèmes</a:t>
            </a:r>
            <a:r>
              <a:rPr kumimoji="0" lang="en-US" sz="1600" b="1" i="0" u="none" strike="noStrike" kern="1200" cap="none" spc="0" normalizeH="0" baseline="0" noProof="0" dirty="0">
                <a:ln>
                  <a:noFill/>
                </a:ln>
                <a:solidFill>
                  <a:srgbClr val="D44728"/>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a:ln>
                  <a:noFill/>
                </a:ln>
                <a:solidFill>
                  <a:srgbClr val="D44728"/>
                </a:solidFill>
                <a:effectLst/>
                <a:uLnTx/>
                <a:uFillTx/>
                <a:latin typeface="Arial" panose="020B0604020202020204" pitchFamily="34" charset="0"/>
                <a:ea typeface="+mn-ea"/>
                <a:cs typeface="Arial" panose="020B0604020202020204" pitchFamily="34" charset="0"/>
              </a:rPr>
              <a:t>existants</a:t>
            </a:r>
            <a:r>
              <a:rPr kumimoji="0" lang="en-US" sz="1600" b="0" i="0" u="none" strike="noStrike" kern="1200" cap="none" spc="0" normalizeH="0" baseline="0" noProof="0" dirty="0">
                <a:ln>
                  <a:noFill/>
                </a:ln>
                <a:solidFill>
                  <a:srgbClr val="D44728"/>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a-t-il un risque que l'adoption ou l'augmentation d'échelle mette à l'épreuve </a:t>
            </a: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systèmes et les processus existants </a:t>
            </a: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D2E367B3-2535-440F-B6A0-DEACBDFC65EE}"/>
              </a:ext>
            </a:extLst>
          </p:cNvPr>
          <p:cNvSpPr txBox="1"/>
          <p:nvPr/>
        </p:nvSpPr>
        <p:spPr>
          <a:xfrm>
            <a:off x="6608190" y="3724107"/>
            <a:ext cx="516588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D44728"/>
                </a:solidFill>
                <a:effectLst/>
                <a:uLnTx/>
                <a:uFillTx/>
                <a:latin typeface="Arial" panose="020B0604020202020204" pitchFamily="34" charset="0"/>
                <a:ea typeface="+mn-ea"/>
                <a:cs typeface="Arial" panose="020B0604020202020204" pitchFamily="34" charset="0"/>
              </a:rPr>
              <a:t>Qualité et équité des données</a:t>
            </a:r>
            <a:r>
              <a:rPr kumimoji="0" lang="en-US" sz="1600" b="0" i="0" u="none" strike="noStrike" kern="1200" cap="none" spc="0" normalizeH="0" baseline="0" noProof="0" dirty="0">
                <a:ln>
                  <a:noFill/>
                </a:ln>
                <a:solidFill>
                  <a:srgbClr val="D44728"/>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a:t>
            </a: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données de haute qualité </a:t>
            </a: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permettant d'informer correctement les décideurs seront-elles produites ? </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données générées sont-elles susceptibles d'être </a:t>
            </a: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biaisées</a:t>
            </a: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innovations pourraient-elles exclure davantage </a:t>
            </a: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certaines parties de la population </a:t>
            </a: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603E7A01-8EF2-4B68-8DDA-7E7416ECCA99}"/>
              </a:ext>
            </a:extLst>
          </p:cNvPr>
          <p:cNvSpPr txBox="1"/>
          <p:nvPr/>
        </p:nvSpPr>
        <p:spPr>
          <a:xfrm>
            <a:off x="6608191" y="2940335"/>
            <a:ext cx="516588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D44728"/>
                </a:solidFill>
                <a:effectLst/>
                <a:uLnTx/>
                <a:uFillTx/>
                <a:latin typeface="Arial" panose="020B0604020202020204" pitchFamily="34" charset="0"/>
                <a:ea typeface="+mn-ea"/>
                <a:cs typeface="Arial" panose="020B0604020202020204" pitchFamily="34" charset="0"/>
              </a:rPr>
              <a:t>Confidentialité</a:t>
            </a:r>
            <a:r>
              <a:rPr kumimoji="0" lang="en-US" sz="1600" b="1" i="0" u="none" strike="noStrike" kern="1200" cap="none" spc="0" normalizeH="0" baseline="0" noProof="0" dirty="0">
                <a:ln>
                  <a:noFill/>
                </a:ln>
                <a:solidFill>
                  <a:srgbClr val="D44728"/>
                </a:solidFill>
                <a:effectLst/>
                <a:uLnTx/>
                <a:uFillTx/>
                <a:latin typeface="Arial" panose="020B0604020202020204" pitchFamily="34" charset="0"/>
                <a:ea typeface="+mn-ea"/>
                <a:cs typeface="Arial" panose="020B0604020202020204" pitchFamily="34" charset="0"/>
              </a:rPr>
              <a:t> des données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Existe-t-il des risques pour la </a:t>
            </a: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confidentialité et la sécurité des données </a:t>
            </a: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79E29626-F83B-46C4-B1BF-D69B2EC1AEED}"/>
              </a:ext>
            </a:extLst>
          </p:cNvPr>
          <p:cNvSpPr txBox="1"/>
          <p:nvPr/>
        </p:nvSpPr>
        <p:spPr>
          <a:xfrm>
            <a:off x="579685" y="1616410"/>
            <a:ext cx="53516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75"/>
                </a:solidFill>
                <a:effectLst/>
                <a:uLnTx/>
                <a:uFillTx/>
                <a:latin typeface="Arial" panose="020B0604020202020204" pitchFamily="34" charset="0"/>
                <a:ea typeface="+mn-ea"/>
                <a:cs typeface="Arial" panose="020B0604020202020204" pitchFamily="34" charset="0"/>
              </a:rPr>
              <a:t>Capacité</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Les pays disposent-ils </a:t>
            </a:r>
            <a:r>
              <a:rPr kumimoji="0" lang="fr-FR" sz="1600" b="1"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des capacités nécessaires </a:t>
            </a:r>
            <a:r>
              <a:rPr kumimoji="0" lang="fr-FR"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pour soutenir et maintenir durablement les innovations en matière de données ?</a:t>
            </a:r>
            <a:endParaRPr kumimoji="0" lang="en-US"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L'innovation en matière de données est-elle particulièrement complexe et nécessitera-t-elle une </a:t>
            </a:r>
            <a:r>
              <a:rPr kumimoji="0" lang="fr-FR" sz="1600" b="1"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expertise technique importante </a:t>
            </a:r>
            <a:r>
              <a:rPr kumimoji="0" lang="fr-FR"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a:t>
            </a:r>
            <a:endParaRPr kumimoji="0" lang="en-US"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27A4880A-E0B1-46D4-9DB9-E52BAEB806F6}"/>
              </a:ext>
            </a:extLst>
          </p:cNvPr>
          <p:cNvSpPr txBox="1"/>
          <p:nvPr/>
        </p:nvSpPr>
        <p:spPr>
          <a:xfrm>
            <a:off x="579685" y="3438622"/>
            <a:ext cx="535160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9875"/>
                </a:solidFill>
                <a:effectLst/>
                <a:uLnTx/>
                <a:uFillTx/>
                <a:latin typeface="Arial" panose="020B0604020202020204" pitchFamily="34" charset="0"/>
                <a:ea typeface="+mn-ea"/>
                <a:cs typeface="Arial" panose="020B0604020202020204" pitchFamily="34" charset="0"/>
              </a:rPr>
              <a:t>Coût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err="1">
                <a:ln>
                  <a:noFill/>
                </a:ln>
                <a:solidFill>
                  <a:srgbClr val="1D366C"/>
                </a:solidFill>
                <a:effectLst/>
                <a:uLnTx/>
                <a:uFillTx/>
                <a:latin typeface="Arial" panose="020B0604020202020204" pitchFamily="34" charset="0"/>
                <a:ea typeface="+mn-ea"/>
                <a:cs typeface="Arial" panose="020B0604020202020204" pitchFamily="34" charset="0"/>
              </a:rPr>
              <a:t>Quels</a:t>
            </a:r>
            <a:r>
              <a:rPr kumimoji="0" lang="en-US"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D366C"/>
                </a:solidFill>
                <a:effectLst/>
                <a:uLnTx/>
                <a:uFillTx/>
                <a:latin typeface="Arial" panose="020B0604020202020204" pitchFamily="34" charset="0"/>
                <a:ea typeface="+mn-ea"/>
                <a:cs typeface="Arial" panose="020B0604020202020204" pitchFamily="34" charset="0"/>
              </a:rPr>
              <a:t>sont</a:t>
            </a:r>
            <a:r>
              <a:rPr kumimoji="0" lang="en-US"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 les </a:t>
            </a:r>
            <a:r>
              <a:rPr kumimoji="0" lang="en-US" sz="1600" b="0" i="1" u="none" strike="noStrike" kern="1200" cap="none" spc="0" normalizeH="0" baseline="0" noProof="0" dirty="0" err="1">
                <a:ln>
                  <a:noFill/>
                </a:ln>
                <a:solidFill>
                  <a:srgbClr val="1D366C"/>
                </a:solidFill>
                <a:effectLst/>
                <a:uLnTx/>
                <a:uFillTx/>
                <a:latin typeface="Arial" panose="020B0604020202020204" pitchFamily="34" charset="0"/>
                <a:ea typeface="+mn-ea"/>
                <a:cs typeface="Arial" panose="020B0604020202020204" pitchFamily="34" charset="0"/>
              </a:rPr>
              <a:t>coûts</a:t>
            </a:r>
            <a:r>
              <a:rPr kumimoji="0" lang="en-US"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Des fonds sont-ils disponibles pour couvrir les coûts à court et à long terme ? </a:t>
            </a:r>
            <a:endParaRPr kumimoji="0" lang="en-US"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0F03F66F-2EB4-4C4F-9FDA-CD700EE1706E}"/>
              </a:ext>
            </a:extLst>
          </p:cNvPr>
          <p:cNvSpPr txBox="1"/>
          <p:nvPr/>
        </p:nvSpPr>
        <p:spPr>
          <a:xfrm>
            <a:off x="579685" y="4481216"/>
            <a:ext cx="54767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75"/>
                </a:solidFill>
                <a:effectLst/>
                <a:uLnTx/>
                <a:uFillTx/>
                <a:latin typeface="Arial" panose="020B0604020202020204" pitchFamily="34" charset="0"/>
                <a:ea typeface="+mn-ea"/>
                <a:cs typeface="Arial" panose="020B0604020202020204" pitchFamily="34" charset="0"/>
              </a:rPr>
              <a:t>Inputs</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De grandes quantités de données sont-elles nécessaires ? </a:t>
            </a:r>
            <a:r>
              <a:rPr kumimoji="0" lang="fr-FR" sz="1600" b="0" i="1" u="none" strike="noStrike" kern="1200" cap="none" spc="0" normalizeH="0" baseline="0" noProof="0" dirty="0">
                <a:ln>
                  <a:noFill/>
                </a:ln>
                <a:solidFill>
                  <a:srgbClr val="1D366C"/>
                </a:solidFill>
                <a:effectLst/>
                <a:uLnTx/>
                <a:uFillTx/>
                <a:latin typeface="Arial" panose="020B0604020202020204" pitchFamily="34" charset="0"/>
                <a:ea typeface="+mn-ea"/>
                <a:cs typeface="Arial" panose="020B0604020202020204" pitchFamily="34" charset="0"/>
              </a:rPr>
              <a:t>Ces données sont-elles facilement disponibles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6106232A-6658-4F1F-95F9-078827F5161A}"/>
              </a:ext>
            </a:extLst>
          </p:cNvPr>
          <p:cNvCxnSpPr>
            <a:cxnSpLocks/>
          </p:cNvCxnSpPr>
          <p:nvPr/>
        </p:nvCxnSpPr>
        <p:spPr>
          <a:xfrm>
            <a:off x="6135541" y="1504882"/>
            <a:ext cx="0" cy="4414709"/>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4" name="Graphic 23" descr="Scales of justice with solid fill">
            <a:extLst>
              <a:ext uri="{FF2B5EF4-FFF2-40B4-BE49-F238E27FC236}">
                <a16:creationId xmlns:a16="http://schemas.microsoft.com/office/drawing/2014/main" id="{1CC35483-3660-44C9-A772-EEFA0C136C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3404" y="1104760"/>
            <a:ext cx="536281" cy="536281"/>
          </a:xfrm>
          <a:prstGeom prst="rect">
            <a:avLst/>
          </a:prstGeom>
        </p:spPr>
      </p:pic>
      <p:pic>
        <p:nvPicPr>
          <p:cNvPr id="27" name="Graphic 26" descr="Warning with solid fill">
            <a:extLst>
              <a:ext uri="{FF2B5EF4-FFF2-40B4-BE49-F238E27FC236}">
                <a16:creationId xmlns:a16="http://schemas.microsoft.com/office/drawing/2014/main" id="{C4CB0FF6-3333-4628-9FD4-CE7C259050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8051" y="1133660"/>
            <a:ext cx="536281" cy="536281"/>
          </a:xfrm>
          <a:prstGeom prst="rect">
            <a:avLst/>
          </a:prstGeom>
        </p:spPr>
      </p:pic>
    </p:spTree>
    <p:extLst>
      <p:ext uri="{BB962C8B-B14F-4D97-AF65-F5344CB8AC3E}">
        <p14:creationId xmlns:p14="http://schemas.microsoft.com/office/powerpoint/2010/main" val="3506107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6F7C-33DE-A205-7AA2-06EED5875119}"/>
              </a:ext>
            </a:extLst>
          </p:cNvPr>
          <p:cNvSpPr>
            <a:spLocks noGrp="1"/>
          </p:cNvSpPr>
          <p:nvPr>
            <p:ph type="title"/>
          </p:nvPr>
        </p:nvSpPr>
        <p:spPr>
          <a:xfrm>
            <a:off x="838200" y="365126"/>
            <a:ext cx="10515600" cy="501977"/>
          </a:xfrm>
        </p:spPr>
        <p:txBody>
          <a:bodyPr>
            <a:normAutofit/>
          </a:bodyPr>
          <a:lstStyle/>
          <a:p>
            <a:r>
              <a:rPr lang="fr-FR" dirty="0"/>
              <a:t>Inconvénients et considérations liés à l'utilisation de l'IA</a:t>
            </a:r>
            <a:endParaRPr lang="en-CA" dirty="0"/>
          </a:p>
        </p:txBody>
      </p:sp>
      <p:sp>
        <p:nvSpPr>
          <p:cNvPr id="3" name="Content Placeholder 2">
            <a:extLst>
              <a:ext uri="{FF2B5EF4-FFF2-40B4-BE49-F238E27FC236}">
                <a16:creationId xmlns:a16="http://schemas.microsoft.com/office/drawing/2014/main" id="{33704F80-4576-5A1B-9C3B-0052572EED74}"/>
              </a:ext>
            </a:extLst>
          </p:cNvPr>
          <p:cNvSpPr>
            <a:spLocks noGrp="1"/>
          </p:cNvSpPr>
          <p:nvPr>
            <p:ph idx="1"/>
          </p:nvPr>
        </p:nvSpPr>
        <p:spPr>
          <a:xfrm>
            <a:off x="838200" y="1021454"/>
            <a:ext cx="10515600" cy="4815091"/>
          </a:xfrm>
        </p:spPr>
        <p:txBody>
          <a:bodyPr>
            <a:normAutofit lnSpcReduction="10000"/>
          </a:bodyPr>
          <a:lstStyle/>
          <a:p>
            <a:r>
              <a:rPr lang="fr-FR" b="1" dirty="0"/>
              <a:t>Confidentialité des données : </a:t>
            </a:r>
            <a:r>
              <a:rPr lang="fr-FR" dirty="0"/>
              <a:t>la recherche doit respecter les droits des individus et des communautés et préserver la vie privée.</a:t>
            </a:r>
            <a:endParaRPr lang="en-US" dirty="0"/>
          </a:p>
          <a:p>
            <a:r>
              <a:rPr lang="fr-FR" b="1" dirty="0"/>
              <a:t>Sécurité </a:t>
            </a:r>
            <a:r>
              <a:rPr lang="fr-FR" dirty="0"/>
              <a:t>: la croissance de l'adoption des techniques analytiques de l'IA augmentera le nombre de transactions de données et les violations potentielles de la confidentialité des données de santé.</a:t>
            </a:r>
            <a:endParaRPr lang="en-US" dirty="0"/>
          </a:p>
          <a:p>
            <a:pPr lvl="1"/>
            <a:r>
              <a:rPr lang="fr-FR" dirty="0"/>
              <a:t>Il existe des moyens de réidentifier des données anonymes, en utilisant quelques paramètres dans les données.</a:t>
            </a:r>
            <a:endParaRPr lang="en-US" dirty="0"/>
          </a:p>
          <a:p>
            <a:r>
              <a:rPr lang="fr-FR" b="1" dirty="0"/>
              <a:t>Biais : </a:t>
            </a:r>
            <a:r>
              <a:rPr lang="fr-FR" dirty="0"/>
              <a:t>la qualité des algorithmes dépend des données sur lesquelles ils sont formés, et tout biais dans ces données peut conduire à des résultats biaisés susceptibles d'exacerber les disparités existantes en matière de santé.</a:t>
            </a:r>
            <a:endParaRPr lang="en-US" dirty="0"/>
          </a:p>
          <a:p>
            <a:r>
              <a:rPr lang="fr-FR" b="1" dirty="0"/>
              <a:t>Discrimination : </a:t>
            </a:r>
            <a:r>
              <a:rPr lang="fr-FR" dirty="0"/>
              <a:t>les algorithmes peuvent perpétuer les schémas de marginalisation et d'inégalité et aggraver les préjudices subis par les populations déjà vulnérables.</a:t>
            </a:r>
            <a:endParaRPr lang="en-US" dirty="0"/>
          </a:p>
          <a:p>
            <a:r>
              <a:rPr lang="fr-FR" b="1" dirty="0"/>
              <a:t>Inégalité : </a:t>
            </a:r>
            <a:r>
              <a:rPr lang="fr-FR" dirty="0"/>
              <a:t>des ressources considérables sont nécessaires pour compiler et stocker les grandes quantités de données utilisées ; dans les environnements pauvres en ressources, le coût peut être prohibitif et l'accès à l'internet peut être inexistant.</a:t>
            </a:r>
            <a:endParaRPr lang="en-US" dirty="0"/>
          </a:p>
          <a:p>
            <a:r>
              <a:rPr lang="fr-FR" b="1" dirty="0"/>
              <a:t>Validité : </a:t>
            </a:r>
            <a:r>
              <a:rPr lang="fr-FR" dirty="0"/>
              <a:t>certains modèles prédictifs existants n'ont pas été validés de manière appropriée et, au fur et à mesure des mises à jour, les performances prédictives des modèles doivent être continuellement revalidées.</a:t>
            </a:r>
            <a:endParaRPr lang="en-CA" dirty="0"/>
          </a:p>
        </p:txBody>
      </p:sp>
    </p:spTree>
    <p:extLst>
      <p:ext uri="{BB962C8B-B14F-4D97-AF65-F5344CB8AC3E}">
        <p14:creationId xmlns:p14="http://schemas.microsoft.com/office/powerpoint/2010/main" val="429327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4E24-787E-A955-1FC1-3B31631CE35D}"/>
              </a:ext>
            </a:extLst>
          </p:cNvPr>
          <p:cNvSpPr>
            <a:spLocks noGrp="1"/>
          </p:cNvSpPr>
          <p:nvPr>
            <p:ph type="title"/>
          </p:nvPr>
        </p:nvSpPr>
        <p:spPr/>
        <p:txBody>
          <a:bodyPr/>
          <a:lstStyle/>
          <a:p>
            <a:r>
              <a:rPr lang="en-CA" dirty="0"/>
              <a:t>Question &amp; </a:t>
            </a:r>
            <a:r>
              <a:rPr lang="en-CA" dirty="0" err="1"/>
              <a:t>Réponse</a:t>
            </a:r>
            <a:endParaRPr lang="en-CA" dirty="0"/>
          </a:p>
        </p:txBody>
      </p:sp>
      <p:sp>
        <p:nvSpPr>
          <p:cNvPr id="3" name="Text Placeholder 2">
            <a:extLst>
              <a:ext uri="{FF2B5EF4-FFF2-40B4-BE49-F238E27FC236}">
                <a16:creationId xmlns:a16="http://schemas.microsoft.com/office/drawing/2014/main" id="{F763187F-56B0-0FA0-59E4-4BAFDCF86A35}"/>
              </a:ext>
            </a:extLst>
          </p:cNvPr>
          <p:cNvSpPr>
            <a:spLocks noGrp="1"/>
          </p:cNvSpPr>
          <p:nvPr>
            <p:ph type="body" idx="1"/>
          </p:nvPr>
        </p:nvSpPr>
        <p:spPr/>
        <p:txBody>
          <a:bodyPr/>
          <a:lstStyle/>
          <a:p>
            <a:r>
              <a:rPr lang="en-CA" dirty="0"/>
              <a:t>20 minutes </a:t>
            </a:r>
          </a:p>
        </p:txBody>
      </p:sp>
    </p:spTree>
    <p:extLst>
      <p:ext uri="{BB962C8B-B14F-4D97-AF65-F5344CB8AC3E}">
        <p14:creationId xmlns:p14="http://schemas.microsoft.com/office/powerpoint/2010/main" val="69929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4E24-787E-A955-1FC1-3B31631CE35D}"/>
              </a:ext>
            </a:extLst>
          </p:cNvPr>
          <p:cNvSpPr>
            <a:spLocks noGrp="1"/>
          </p:cNvSpPr>
          <p:nvPr>
            <p:ph type="title"/>
          </p:nvPr>
        </p:nvSpPr>
        <p:spPr/>
        <p:txBody>
          <a:bodyPr/>
          <a:lstStyle/>
          <a:p>
            <a:r>
              <a:rPr lang="en-CA" dirty="0" err="1"/>
              <a:t>Démonstration</a:t>
            </a:r>
            <a:r>
              <a:rPr lang="en-CA" dirty="0"/>
              <a:t> Practique</a:t>
            </a:r>
          </a:p>
        </p:txBody>
      </p:sp>
      <p:sp>
        <p:nvSpPr>
          <p:cNvPr id="3" name="Text Placeholder 2">
            <a:extLst>
              <a:ext uri="{FF2B5EF4-FFF2-40B4-BE49-F238E27FC236}">
                <a16:creationId xmlns:a16="http://schemas.microsoft.com/office/drawing/2014/main" id="{F763187F-56B0-0FA0-59E4-4BAFDCF86A35}"/>
              </a:ext>
            </a:extLst>
          </p:cNvPr>
          <p:cNvSpPr>
            <a:spLocks noGrp="1"/>
          </p:cNvSpPr>
          <p:nvPr>
            <p:ph type="body" idx="1"/>
          </p:nvPr>
        </p:nvSpPr>
        <p:spPr/>
        <p:txBody>
          <a:bodyPr/>
          <a:lstStyle/>
          <a:p>
            <a:r>
              <a:rPr lang="en-CA" dirty="0"/>
              <a:t>20 minutes </a:t>
            </a:r>
          </a:p>
        </p:txBody>
      </p:sp>
    </p:spTree>
    <p:extLst>
      <p:ext uri="{BB962C8B-B14F-4D97-AF65-F5344CB8AC3E}">
        <p14:creationId xmlns:p14="http://schemas.microsoft.com/office/powerpoint/2010/main" val="2294450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DB4E0-85ED-6D53-2DC5-62166D7958F2}"/>
              </a:ext>
            </a:extLst>
          </p:cNvPr>
          <p:cNvSpPr>
            <a:spLocks noGrp="1"/>
          </p:cNvSpPr>
          <p:nvPr>
            <p:ph type="title"/>
          </p:nvPr>
        </p:nvSpPr>
        <p:spPr/>
        <p:txBody>
          <a:bodyPr/>
          <a:lstStyle/>
          <a:p>
            <a:r>
              <a:rPr lang="en-CA" dirty="0" err="1"/>
              <a:t>Scénario</a:t>
            </a:r>
            <a:endParaRPr lang="en-CA" dirty="0"/>
          </a:p>
        </p:txBody>
      </p:sp>
      <p:sp>
        <p:nvSpPr>
          <p:cNvPr id="3" name="Content Placeholder 2">
            <a:extLst>
              <a:ext uri="{FF2B5EF4-FFF2-40B4-BE49-F238E27FC236}">
                <a16:creationId xmlns:a16="http://schemas.microsoft.com/office/drawing/2014/main" id="{01D10789-9AF7-EE52-A847-D98D28841FBA}"/>
              </a:ext>
            </a:extLst>
          </p:cNvPr>
          <p:cNvSpPr>
            <a:spLocks noGrp="1"/>
          </p:cNvSpPr>
          <p:nvPr>
            <p:ph idx="1"/>
          </p:nvPr>
        </p:nvSpPr>
        <p:spPr>
          <a:xfrm>
            <a:off x="838200" y="1539433"/>
            <a:ext cx="10515600" cy="3230530"/>
          </a:xfrm>
        </p:spPr>
        <p:txBody>
          <a:bodyPr>
            <a:normAutofit/>
          </a:bodyPr>
          <a:lstStyle/>
          <a:p>
            <a:r>
              <a:rPr lang="fr-FR" dirty="0"/>
              <a:t>Vous devez déterminer quels woredas de la région d'Amhara en Éthiopie doivent être prioritaires et ciblés pour les ressources limitées disponibles pour la réduction des retards de croissance.</a:t>
            </a:r>
            <a:endParaRPr lang="en-CA" dirty="0"/>
          </a:p>
          <a:p>
            <a:r>
              <a:rPr lang="fr-FR" dirty="0"/>
              <a:t>Toutefois, les ensembles de données disponibles, tels que les EDS et les MICS, ne contiennent pas d'estimations sur le retard de croissance au niveau du woreda.</a:t>
            </a:r>
            <a:endParaRPr lang="en-CA" dirty="0"/>
          </a:p>
          <a:p>
            <a:r>
              <a:rPr lang="fr-FR" dirty="0"/>
              <a:t>En outre, le DHIS peut ne pas disposer de chiffres fiables concernant la prévalence des retards de croissance au niveau des woredas.</a:t>
            </a:r>
            <a:endParaRPr lang="en-CA" dirty="0"/>
          </a:p>
          <a:p>
            <a:endParaRPr lang="en-CA" dirty="0"/>
          </a:p>
          <a:p>
            <a:pPr marL="0" indent="0">
              <a:buNone/>
            </a:pPr>
            <a:r>
              <a:rPr lang="fr-FR" b="1" dirty="0"/>
              <a:t>Question : Ces estimations peuvent-elles être produites à partir des ensembles de données existants sur la santé et la nutrition en Éthiopie ?</a:t>
            </a:r>
            <a:endParaRPr lang="en-CA" b="1" dirty="0"/>
          </a:p>
        </p:txBody>
      </p:sp>
    </p:spTree>
    <p:extLst>
      <p:ext uri="{BB962C8B-B14F-4D97-AF65-F5344CB8AC3E}">
        <p14:creationId xmlns:p14="http://schemas.microsoft.com/office/powerpoint/2010/main" val="1771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8E19-B32C-EFC7-6BCE-777BEFB60E04}"/>
              </a:ext>
            </a:extLst>
          </p:cNvPr>
          <p:cNvSpPr>
            <a:spLocks noGrp="1"/>
          </p:cNvSpPr>
          <p:nvPr>
            <p:ph type="title"/>
          </p:nvPr>
        </p:nvSpPr>
        <p:spPr/>
        <p:txBody>
          <a:bodyPr/>
          <a:lstStyle/>
          <a:p>
            <a:r>
              <a:rPr lang="fr-FR" dirty="0"/>
              <a:t>Quelle méthode d'IA choisiriez-vous d'utiliser ?</a:t>
            </a:r>
            <a:endParaRPr lang="en-CA" dirty="0"/>
          </a:p>
        </p:txBody>
      </p:sp>
      <p:sp>
        <p:nvSpPr>
          <p:cNvPr id="3" name="Content Placeholder 2">
            <a:extLst>
              <a:ext uri="{FF2B5EF4-FFF2-40B4-BE49-F238E27FC236}">
                <a16:creationId xmlns:a16="http://schemas.microsoft.com/office/drawing/2014/main" id="{CAE8F123-A1C2-0936-C267-34999163194E}"/>
              </a:ext>
            </a:extLst>
          </p:cNvPr>
          <p:cNvSpPr>
            <a:spLocks noGrp="1"/>
          </p:cNvSpPr>
          <p:nvPr>
            <p:ph idx="1"/>
          </p:nvPr>
        </p:nvSpPr>
        <p:spPr/>
        <p:txBody>
          <a:bodyPr/>
          <a:lstStyle/>
          <a:p>
            <a:pPr marL="514350" indent="-514350">
              <a:buAutoNum type="alphaLcParenBoth"/>
            </a:pPr>
            <a:r>
              <a:rPr lang="fr-FR" dirty="0"/>
              <a:t>Demander à </a:t>
            </a:r>
            <a:r>
              <a:rPr lang="fr-FR" dirty="0" err="1"/>
              <a:t>ChatGPT</a:t>
            </a:r>
            <a:r>
              <a:rPr lang="fr-FR" dirty="0"/>
              <a:t> de produire des estimations sur le retard de croissance au niveau des woredas.</a:t>
            </a:r>
            <a:endParaRPr lang="en-CA" dirty="0"/>
          </a:p>
          <a:p>
            <a:pPr marL="514350" indent="-514350">
              <a:buAutoNum type="alphaLcParenBoth"/>
            </a:pPr>
            <a:r>
              <a:rPr lang="fr-FR" dirty="0"/>
              <a:t>Utiliser un modèle de vision par ordinateur pour analyser l'imagerie satellitaire afin d'estimer le retard de croissance au niveau du woreda.</a:t>
            </a:r>
            <a:endParaRPr lang="en-CA" dirty="0"/>
          </a:p>
          <a:p>
            <a:pPr marL="514350" indent="-514350">
              <a:buAutoNum type="alphaLcParenBoth"/>
            </a:pPr>
            <a:r>
              <a:rPr lang="fr-FR" dirty="0"/>
              <a:t>Déployer un modèle d'apprentissage automatique utilisant des données provenant de grandes enquêtes sur les ménages pour produire des estimations sur le retard de croissance au niveau des woredas.</a:t>
            </a:r>
            <a:endParaRPr lang="en-CA" dirty="0"/>
          </a:p>
          <a:p>
            <a:pPr marL="514350" indent="-514350">
              <a:buAutoNum type="alphaLcParenBoth"/>
            </a:pPr>
            <a:r>
              <a:rPr lang="fr-FR" dirty="0"/>
              <a:t>Utiliser un modèle d'apprentissage profond qui analyse les données des médias sociaux pour déterminer les taux de retard de croissance au niveau du woreda.</a:t>
            </a:r>
            <a:endParaRPr lang="en-CA" dirty="0"/>
          </a:p>
        </p:txBody>
      </p:sp>
    </p:spTree>
    <p:extLst>
      <p:ext uri="{BB962C8B-B14F-4D97-AF65-F5344CB8AC3E}">
        <p14:creationId xmlns:p14="http://schemas.microsoft.com/office/powerpoint/2010/main" val="1340926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03D6-D9DA-8F77-8B02-DED25D0303C4}"/>
              </a:ext>
            </a:extLst>
          </p:cNvPr>
          <p:cNvSpPr>
            <a:spLocks noGrp="1"/>
          </p:cNvSpPr>
          <p:nvPr>
            <p:ph type="title"/>
          </p:nvPr>
        </p:nvSpPr>
        <p:spPr/>
        <p:txBody>
          <a:bodyPr/>
          <a:lstStyle/>
          <a:p>
            <a:r>
              <a:rPr lang="fr-FR" dirty="0"/>
              <a:t>Vous avez choisi l'option (c)</a:t>
            </a:r>
            <a:endParaRPr lang="en-CA" dirty="0"/>
          </a:p>
        </p:txBody>
      </p:sp>
      <p:sp>
        <p:nvSpPr>
          <p:cNvPr id="3" name="Content Placeholder 2">
            <a:extLst>
              <a:ext uri="{FF2B5EF4-FFF2-40B4-BE49-F238E27FC236}">
                <a16:creationId xmlns:a16="http://schemas.microsoft.com/office/drawing/2014/main" id="{21BE60AC-2011-64AB-1F5A-5103B03CD036}"/>
              </a:ext>
            </a:extLst>
          </p:cNvPr>
          <p:cNvSpPr>
            <a:spLocks noGrp="1"/>
          </p:cNvSpPr>
          <p:nvPr>
            <p:ph idx="1"/>
          </p:nvPr>
        </p:nvSpPr>
        <p:spPr/>
        <p:txBody>
          <a:bodyPr/>
          <a:lstStyle/>
          <a:p>
            <a:r>
              <a:rPr lang="fr-FR" dirty="0"/>
              <a:t>L'option C est l'approche la plus fiable et la plus réalisable.</a:t>
            </a:r>
            <a:endParaRPr lang="en-CA" dirty="0"/>
          </a:p>
          <a:p>
            <a:endParaRPr lang="en-CA" dirty="0"/>
          </a:p>
          <a:p>
            <a:pPr lvl="1"/>
            <a:r>
              <a:rPr lang="fr-FR" dirty="0"/>
              <a:t>Vous décidez d'utiliser l'apprentissage automatique pour imputer les données manquantes afin d'obtenir des estimations.</a:t>
            </a:r>
            <a:endParaRPr lang="en-CA" dirty="0"/>
          </a:p>
          <a:p>
            <a:pPr lvl="1"/>
            <a:r>
              <a:rPr lang="fr-FR" dirty="0"/>
              <a:t>Un algorithme que vous pouvez appliquer pour ce faire est appelé </a:t>
            </a:r>
            <a:r>
              <a:rPr lang="fr-FR" dirty="0" err="1">
                <a:solidFill>
                  <a:srgbClr val="FF0000"/>
                </a:solidFill>
              </a:rPr>
              <a:t>Random</a:t>
            </a:r>
            <a:r>
              <a:rPr lang="fr-FR" dirty="0">
                <a:solidFill>
                  <a:srgbClr val="FF0000"/>
                </a:solidFill>
              </a:rPr>
              <a:t> Forest</a:t>
            </a:r>
            <a:r>
              <a:rPr lang="fr-FR" dirty="0"/>
              <a:t>.</a:t>
            </a:r>
            <a:endParaRPr lang="en-CA" dirty="0"/>
          </a:p>
        </p:txBody>
      </p:sp>
    </p:spTree>
    <p:extLst>
      <p:ext uri="{BB962C8B-B14F-4D97-AF65-F5344CB8AC3E}">
        <p14:creationId xmlns:p14="http://schemas.microsoft.com/office/powerpoint/2010/main" val="392769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E66F-B0AD-F2D5-0C27-1B98A05D9BB1}"/>
              </a:ext>
            </a:extLst>
          </p:cNvPr>
          <p:cNvSpPr>
            <a:spLocks noGrp="1"/>
          </p:cNvSpPr>
          <p:nvPr>
            <p:ph type="title"/>
          </p:nvPr>
        </p:nvSpPr>
        <p:spPr>
          <a:xfrm>
            <a:off x="5375920" y="2852936"/>
            <a:ext cx="5760640" cy="1867920"/>
          </a:xfrm>
        </p:spPr>
        <p:txBody>
          <a:bodyPr>
            <a:normAutofit fontScale="90000"/>
          </a:bodyPr>
          <a:lstStyle/>
          <a:p>
            <a:r>
              <a:rPr lang="de-DE" sz="49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Application des méthodes d'IA à la nutrition</a:t>
            </a:r>
            <a:br>
              <a:rPr lang="de-DE" sz="3200" dirty="0">
                <a:solidFill>
                  <a:schemeClr val="tx1"/>
                </a:solidFill>
              </a:rPr>
            </a:br>
            <a:r>
              <a:rPr lang="de-DE" sz="2700" b="0" i="1" dirty="0">
                <a:latin typeface="Calibri" panose="020F0502020204030204" pitchFamily="34" charset="0"/>
                <a:ea typeface="+mn-ea"/>
                <a:cs typeface="Calibri" panose="020F0502020204030204" pitchFamily="34" charset="0"/>
              </a:rPr>
              <a:t>Nadia Akseer, BSc, MSc, PhD</a:t>
            </a:r>
            <a:br>
              <a:rPr lang="de-DE" sz="2700" b="0" i="1" dirty="0">
                <a:latin typeface="Calibri" panose="020F0502020204030204" pitchFamily="34" charset="0"/>
                <a:ea typeface="+mn-ea"/>
                <a:cs typeface="Calibri" panose="020F0502020204030204" pitchFamily="34" charset="0"/>
              </a:rPr>
            </a:br>
            <a:r>
              <a:rPr lang="de-DE" sz="2700" b="0" i="1" dirty="0">
                <a:latin typeface="Calibri" panose="020F0502020204030204" pitchFamily="34" charset="0"/>
                <a:ea typeface="+mn-ea"/>
                <a:cs typeface="Calibri" panose="020F0502020204030204" pitchFamily="34" charset="0"/>
              </a:rPr>
              <a:t>John Hopskin University</a:t>
            </a:r>
            <a:br>
              <a:rPr lang="de-DE" sz="3200" dirty="0">
                <a:solidFill>
                  <a:schemeClr val="tx1"/>
                </a:solidFill>
              </a:rPr>
            </a:br>
            <a:br>
              <a:rPr lang="de-DE" sz="3200" dirty="0">
                <a:solidFill>
                  <a:schemeClr val="tx1"/>
                </a:solidFill>
              </a:rPr>
            </a:br>
            <a:endParaRPr lang="de-DE" sz="3200" dirty="0">
              <a:solidFill>
                <a:schemeClr val="tx1"/>
              </a:solidFill>
            </a:endParaRPr>
          </a:p>
        </p:txBody>
      </p:sp>
    </p:spTree>
    <p:extLst>
      <p:ext uri="{BB962C8B-B14F-4D97-AF65-F5344CB8AC3E}">
        <p14:creationId xmlns:p14="http://schemas.microsoft.com/office/powerpoint/2010/main" val="2032456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148C-20A3-1431-6F2B-E5A7FD9835D6}"/>
              </a:ext>
            </a:extLst>
          </p:cNvPr>
          <p:cNvSpPr>
            <a:spLocks noGrp="1"/>
          </p:cNvSpPr>
          <p:nvPr>
            <p:ph type="title"/>
          </p:nvPr>
        </p:nvSpPr>
        <p:spPr/>
        <p:txBody>
          <a:bodyPr/>
          <a:lstStyle/>
          <a:p>
            <a:r>
              <a:rPr lang="fr-FR" dirty="0"/>
              <a:t>Algorithme de la forêt aléatoire</a:t>
            </a:r>
            <a:endParaRPr lang="en-CA" dirty="0"/>
          </a:p>
        </p:txBody>
      </p:sp>
      <p:sp>
        <p:nvSpPr>
          <p:cNvPr id="3" name="Content Placeholder 2">
            <a:extLst>
              <a:ext uri="{FF2B5EF4-FFF2-40B4-BE49-F238E27FC236}">
                <a16:creationId xmlns:a16="http://schemas.microsoft.com/office/drawing/2014/main" id="{4828B146-A367-8313-A634-5CF401B2E883}"/>
              </a:ext>
            </a:extLst>
          </p:cNvPr>
          <p:cNvSpPr>
            <a:spLocks noGrp="1"/>
          </p:cNvSpPr>
          <p:nvPr>
            <p:ph idx="1"/>
          </p:nvPr>
        </p:nvSpPr>
        <p:spPr>
          <a:xfrm>
            <a:off x="533663" y="1311661"/>
            <a:ext cx="11071302" cy="4523531"/>
          </a:xfrm>
        </p:spPr>
        <p:txBody>
          <a:bodyPr>
            <a:noAutofit/>
          </a:bodyPr>
          <a:lstStyle/>
          <a:p>
            <a:r>
              <a:rPr lang="en-US" b="1" dirty="0"/>
              <a:t>Objectif:</a:t>
            </a:r>
            <a:r>
              <a:rPr lang="en-US" dirty="0"/>
              <a:t> </a:t>
            </a:r>
            <a:r>
              <a:rPr lang="fr-FR" dirty="0">
                <a:solidFill>
                  <a:srgbClr val="FF0000"/>
                </a:solidFill>
              </a:rPr>
              <a:t>prédire les valeurs manquantes sur la base de modèles dans les données observées </a:t>
            </a:r>
            <a:endParaRPr lang="en-US" dirty="0">
              <a:solidFill>
                <a:srgbClr val="FF0000"/>
              </a:solidFill>
            </a:endParaRPr>
          </a:p>
          <a:p>
            <a:pPr marL="285750" indent="-285750"/>
            <a:r>
              <a:rPr lang="fr-FR" dirty="0"/>
              <a:t>Combine les résultats de plusieurs arbres de décision pour obtenir un résultat unique.</a:t>
            </a:r>
            <a:endParaRPr lang="en-US" dirty="0"/>
          </a:p>
          <a:p>
            <a:pPr marL="285750" indent="-285750"/>
            <a:r>
              <a:rPr lang="fr-FR" dirty="0"/>
              <a:t>Les arbres de décision sont des questions simples dont les réponses dépendent d'autres questions qui en découlent</a:t>
            </a:r>
            <a:r>
              <a:rPr lang="en-US" dirty="0"/>
              <a:t> </a:t>
            </a:r>
          </a:p>
          <a:p>
            <a:pPr marL="742950" lvl="1" indent="-285750"/>
            <a:r>
              <a:rPr lang="fr-FR" dirty="0"/>
              <a:t>par ex. Dois-je porter des sandales aujourd'hui ? La réponse dépend du temps, de la température, de l'événement auquel vous vous rendez, etc.</a:t>
            </a:r>
            <a:endParaRPr lang="en-US" dirty="0"/>
          </a:p>
          <a:p>
            <a:pPr marL="742950" lvl="1" indent="-285750"/>
            <a:r>
              <a:rPr lang="fr-FR" dirty="0">
                <a:solidFill>
                  <a:srgbClr val="C00000"/>
                </a:solidFill>
              </a:rPr>
              <a:t>Exemple du retard de croissance : </a:t>
            </a:r>
            <a:r>
              <a:rPr lang="fr-FR" dirty="0">
                <a:solidFill>
                  <a:srgbClr val="000000"/>
                </a:solidFill>
              </a:rPr>
              <a:t>les enfants de ce woreda souffrent-ils d'un retard de croissance ? La réponse dépend de la pauvreté, de l'éducation, de la sécurité alimentaire, des maladies, du régime alimentaire, etc.</a:t>
            </a:r>
            <a:endParaRPr lang="en-US" dirty="0"/>
          </a:p>
          <a:p>
            <a:pPr marL="285750" indent="-285750"/>
            <a:r>
              <a:rPr lang="fr-FR" dirty="0"/>
              <a:t>Les arbres décisionnels peuvent être sujets à des biais et à un surajustement. Toutefois, lorsque plusieurs arbres décisionnels sont combinés, comme dans l'algorithme de la forêt aléatoire, ils permettent de prédire des résultats plus précis.</a:t>
            </a:r>
            <a:endParaRPr lang="en-US" dirty="0"/>
          </a:p>
          <a:p>
            <a:r>
              <a:rPr lang="en-US" b="1" dirty="0" err="1"/>
              <a:t>Formule</a:t>
            </a:r>
            <a:r>
              <a:rPr lang="en-US" b="1" dirty="0"/>
              <a:t> </a:t>
            </a:r>
            <a:r>
              <a:rPr lang="en-US" b="1" dirty="0" err="1"/>
              <a:t>mathématique</a:t>
            </a:r>
            <a:r>
              <a:rPr lang="en-US" b="1" dirty="0"/>
              <a:t> :</a:t>
            </a:r>
            <a:r>
              <a:rPr lang="en-US" dirty="0"/>
              <a:t> </a:t>
            </a:r>
          </a:p>
          <a:p>
            <a:pPr lvl="2"/>
            <a:r>
              <a:rPr lang="en-US" sz="1400" dirty="0" err="1"/>
              <a:t>y</a:t>
            </a:r>
            <a:r>
              <a:rPr lang="en-US" sz="1400" baseline="-25000" dirty="0" err="1"/>
              <a:t>hat</a:t>
            </a:r>
            <a:r>
              <a:rPr lang="en-US" sz="1400" dirty="0"/>
              <a:t>=</a:t>
            </a:r>
            <a:r>
              <a:rPr lang="en-US" sz="1400" dirty="0" err="1"/>
              <a:t>RandomForest</a:t>
            </a:r>
            <a:r>
              <a:rPr lang="en-US" sz="1400" dirty="0"/>
              <a:t>(X) </a:t>
            </a:r>
          </a:p>
          <a:p>
            <a:pPr marL="914400" lvl="2" indent="0">
              <a:buNone/>
            </a:pPr>
            <a:r>
              <a:rPr lang="en-US" sz="1400" dirty="0"/>
              <a:t>Where </a:t>
            </a:r>
            <a:r>
              <a:rPr lang="en-US" sz="1400" dirty="0" err="1"/>
              <a:t>y</a:t>
            </a:r>
            <a:r>
              <a:rPr lang="en-US" sz="1400" baseline="-25000" dirty="0" err="1"/>
              <a:t>hat</a:t>
            </a:r>
            <a:r>
              <a:rPr lang="en-US" sz="1400" baseline="-25000" dirty="0"/>
              <a:t>  </a:t>
            </a:r>
            <a:r>
              <a:rPr lang="en-US" sz="1400" dirty="0"/>
              <a:t>is the predicted variable and X represents the predictor variables.</a:t>
            </a:r>
          </a:p>
          <a:p>
            <a:endParaRPr lang="en-CA" dirty="0"/>
          </a:p>
        </p:txBody>
      </p:sp>
      <p:pic>
        <p:nvPicPr>
          <p:cNvPr id="5" name="Picture 4">
            <a:extLst>
              <a:ext uri="{FF2B5EF4-FFF2-40B4-BE49-F238E27FC236}">
                <a16:creationId xmlns:a16="http://schemas.microsoft.com/office/drawing/2014/main" id="{8F644238-E492-F588-28DB-4B4149D7CAFD}"/>
              </a:ext>
            </a:extLst>
          </p:cNvPr>
          <p:cNvPicPr>
            <a:picLocks noChangeAspect="1"/>
          </p:cNvPicPr>
          <p:nvPr/>
        </p:nvPicPr>
        <p:blipFill>
          <a:blip r:embed="rId2"/>
          <a:srcRect l="3669" b="5242"/>
          <a:stretch/>
        </p:blipFill>
        <p:spPr>
          <a:xfrm>
            <a:off x="10284642" y="0"/>
            <a:ext cx="1907357" cy="1461155"/>
          </a:xfrm>
          <a:prstGeom prst="rect">
            <a:avLst/>
          </a:prstGeom>
        </p:spPr>
      </p:pic>
    </p:spTree>
    <p:extLst>
      <p:ext uri="{BB962C8B-B14F-4D97-AF65-F5344CB8AC3E}">
        <p14:creationId xmlns:p14="http://schemas.microsoft.com/office/powerpoint/2010/main" val="410465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A50C-5BDE-D672-619F-E8FD556A7DC1}"/>
              </a:ext>
            </a:extLst>
          </p:cNvPr>
          <p:cNvSpPr>
            <a:spLocks noGrp="1"/>
          </p:cNvSpPr>
          <p:nvPr>
            <p:ph type="title"/>
          </p:nvPr>
        </p:nvSpPr>
        <p:spPr/>
        <p:txBody>
          <a:bodyPr/>
          <a:lstStyle/>
          <a:p>
            <a:r>
              <a:rPr lang="fr-FR" dirty="0"/>
              <a:t>Exemple du retard de croissance</a:t>
            </a:r>
            <a:endParaRPr lang="en-CA" dirty="0"/>
          </a:p>
        </p:txBody>
      </p:sp>
      <p:sp>
        <p:nvSpPr>
          <p:cNvPr id="3" name="Content Placeholder 2">
            <a:extLst>
              <a:ext uri="{FF2B5EF4-FFF2-40B4-BE49-F238E27FC236}">
                <a16:creationId xmlns:a16="http://schemas.microsoft.com/office/drawing/2014/main" id="{233EF640-4BAA-C2B3-3D83-AB6260AB90E0}"/>
              </a:ext>
            </a:extLst>
          </p:cNvPr>
          <p:cNvSpPr>
            <a:spLocks noGrp="1"/>
          </p:cNvSpPr>
          <p:nvPr>
            <p:ph idx="1"/>
          </p:nvPr>
        </p:nvSpPr>
        <p:spPr/>
        <p:txBody>
          <a:bodyPr>
            <a:normAutofit/>
          </a:bodyPr>
          <a:lstStyle/>
          <a:p>
            <a:r>
              <a:rPr lang="fr-FR" sz="1800" b="1" dirty="0"/>
              <a:t>Variable cible : </a:t>
            </a:r>
            <a:r>
              <a:rPr lang="fr-FR" sz="1800" dirty="0"/>
              <a:t>Prévalence du retard de croissance (binaire : 1 = retard de croissance, 0 = pas de retard de croissance).</a:t>
            </a:r>
            <a:endParaRPr lang="en-US" sz="1800" dirty="0"/>
          </a:p>
          <a:p>
            <a:r>
              <a:rPr lang="fr-FR" sz="1800" b="1" dirty="0"/>
              <a:t>Sélectionner les prédicteurs : </a:t>
            </a:r>
            <a:r>
              <a:rPr lang="fr-FR" sz="1800" dirty="0"/>
              <a:t>Indice de richesse des ménages, niveau d'éducation de la mère, accès aux soins de santé, âge de l'enfant et score de diversité alimentaire.</a:t>
            </a:r>
          </a:p>
          <a:p>
            <a:r>
              <a:rPr lang="en-US" sz="1800" b="1" dirty="0"/>
              <a:t>Processus:</a:t>
            </a:r>
          </a:p>
          <a:p>
            <a:pPr lvl="2">
              <a:buFont typeface="+mj-lt"/>
              <a:buAutoNum type="arabicPeriod"/>
            </a:pPr>
            <a:r>
              <a:rPr lang="fr-FR" sz="1800" b="1" dirty="0"/>
              <a:t>Entraîner le modèle </a:t>
            </a:r>
            <a:r>
              <a:rPr lang="fr-FR" sz="1800" dirty="0"/>
              <a:t>: Utiliser des statuts de retard de croissance connus à partir d'un ensemble de données pour entraîner le classificateur </a:t>
            </a:r>
            <a:r>
              <a:rPr lang="fr-FR" sz="1800" dirty="0" err="1"/>
              <a:t>Random</a:t>
            </a:r>
            <a:r>
              <a:rPr lang="fr-FR" sz="1800" dirty="0"/>
              <a:t> Forest.</a:t>
            </a:r>
          </a:p>
          <a:p>
            <a:pPr lvl="2">
              <a:buFont typeface="+mj-lt"/>
              <a:buAutoNum type="arabicPeriod"/>
            </a:pPr>
            <a:r>
              <a:rPr lang="fr-FR" sz="1800" b="1" dirty="0"/>
              <a:t>Évaluer le modèle </a:t>
            </a:r>
            <a:r>
              <a:rPr lang="fr-FR" sz="1800" dirty="0"/>
              <a:t>: Évaluez les performances du modèle à l'aide de mesures telles que l'exactitude, la précision et le rappel sur un ensemble de validation.</a:t>
            </a:r>
          </a:p>
          <a:p>
            <a:pPr lvl="2">
              <a:buFont typeface="+mj-lt"/>
              <a:buAutoNum type="arabicPeriod"/>
            </a:pPr>
            <a:r>
              <a:rPr lang="fr-FR" sz="1800" b="1" dirty="0"/>
              <a:t>Imputer les valeurs manquantes </a:t>
            </a:r>
            <a:r>
              <a:rPr lang="fr-FR" sz="1800" dirty="0"/>
              <a:t>: Une fois le modèle validé, utilisez-le pour prédire et compléter les statuts de retard de croissance manquants pour les zones ou les individus pour lesquels les données ne sont pas disponibles.</a:t>
            </a:r>
            <a:endParaRPr lang="en-US" sz="1800" dirty="0"/>
          </a:p>
        </p:txBody>
      </p:sp>
    </p:spTree>
    <p:extLst>
      <p:ext uri="{BB962C8B-B14F-4D97-AF65-F5344CB8AC3E}">
        <p14:creationId xmlns:p14="http://schemas.microsoft.com/office/powerpoint/2010/main" val="2701073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857B-04A8-BE6B-2F8E-D4C8F6B37B6F}"/>
              </a:ext>
            </a:extLst>
          </p:cNvPr>
          <p:cNvSpPr>
            <a:spLocks noGrp="1"/>
          </p:cNvSpPr>
          <p:nvPr>
            <p:ph type="title"/>
          </p:nvPr>
        </p:nvSpPr>
        <p:spPr/>
        <p:txBody>
          <a:bodyPr/>
          <a:lstStyle/>
          <a:p>
            <a:r>
              <a:rPr lang="fr-FR" dirty="0"/>
              <a:t>Algorithme de la forêt aléatoire</a:t>
            </a:r>
            <a:endParaRPr lang="en-CA" dirty="0"/>
          </a:p>
        </p:txBody>
      </p:sp>
      <p:sp>
        <p:nvSpPr>
          <p:cNvPr id="3" name="Content Placeholder 2">
            <a:extLst>
              <a:ext uri="{FF2B5EF4-FFF2-40B4-BE49-F238E27FC236}">
                <a16:creationId xmlns:a16="http://schemas.microsoft.com/office/drawing/2014/main" id="{0A15E94F-C159-EB9C-9230-80D184D5C552}"/>
              </a:ext>
            </a:extLst>
          </p:cNvPr>
          <p:cNvSpPr>
            <a:spLocks noGrp="1"/>
          </p:cNvSpPr>
          <p:nvPr>
            <p:ph idx="1"/>
          </p:nvPr>
        </p:nvSpPr>
        <p:spPr/>
        <p:txBody>
          <a:bodyPr>
            <a:normAutofit/>
          </a:bodyPr>
          <a:lstStyle/>
          <a:p>
            <a:r>
              <a:rPr lang="fr-FR" sz="2400" dirty="0"/>
              <a:t>Trois hyperparamètres : la taille des nœuds, le nombre d'arbres et le nombre de caractéristiques échantillonnées.</a:t>
            </a:r>
            <a:endParaRPr lang="en-US" sz="2400" dirty="0"/>
          </a:p>
          <a:p>
            <a:pPr lvl="1"/>
            <a:r>
              <a:rPr lang="fr-FR" u="sng" dirty="0"/>
              <a:t>Taille du nœud </a:t>
            </a:r>
            <a:r>
              <a:rPr lang="fr-FR" dirty="0"/>
              <a:t>: taille minimale qu'un nœud doit avoir pour être divisé (la valeur par défaut est généralement de 1 pour la classification et de 5 pour la régression).</a:t>
            </a:r>
            <a:endParaRPr lang="en-CA" dirty="0"/>
          </a:p>
          <a:p>
            <a:pPr lvl="2"/>
            <a:r>
              <a:rPr lang="fr-FR" dirty="0"/>
              <a:t>En augmentant cette valeur, on fait pousser des arbres plus petits (ce qui prend moins de temps).</a:t>
            </a:r>
            <a:endParaRPr lang="en-US" dirty="0"/>
          </a:p>
          <a:p>
            <a:pPr lvl="1"/>
            <a:r>
              <a:rPr lang="fr-FR" u="sng" dirty="0"/>
              <a:t>Nombre d'arbres </a:t>
            </a:r>
            <a:r>
              <a:rPr lang="fr-FR" dirty="0"/>
              <a:t>: choisir autant d'arbres que nécessaire pour améliorer le modèle, en fonction de la taille de l'ensemble de données (plus il y a de lignes dans l'ensemble de données, plus il y a d'arbres) ; chaque arbre est constitué d'un échantillon de données tiré d'un ensemble d'entraînement avec remplacement, appelé échantillon </a:t>
            </a:r>
            <a:r>
              <a:rPr lang="fr-FR" dirty="0" err="1"/>
              <a:t>bootstrap</a:t>
            </a:r>
            <a:r>
              <a:rPr lang="fr-FR" dirty="0"/>
              <a:t>.</a:t>
            </a:r>
            <a:endParaRPr lang="en-US" dirty="0"/>
          </a:p>
          <a:p>
            <a:pPr lvl="1"/>
            <a:r>
              <a:rPr lang="fr-FR" u="sng" dirty="0"/>
              <a:t>Nombre de caractéristiques </a:t>
            </a:r>
            <a:r>
              <a:rPr lang="fr-FR" dirty="0"/>
              <a:t>: les caractéristiques sont des variables qui contribuent à la prédiction de la variable cible.</a:t>
            </a:r>
            <a:endParaRPr lang="en-US" dirty="0"/>
          </a:p>
          <a:p>
            <a:r>
              <a:rPr lang="fr-FR" dirty="0"/>
              <a:t>Le modèle est entraîné sur un sous-ensemble de données appelé « ensemble d'entraînement ».</a:t>
            </a:r>
            <a:endParaRPr lang="en-CA" dirty="0"/>
          </a:p>
        </p:txBody>
      </p:sp>
    </p:spTree>
    <p:extLst>
      <p:ext uri="{BB962C8B-B14F-4D97-AF65-F5344CB8AC3E}">
        <p14:creationId xmlns:p14="http://schemas.microsoft.com/office/powerpoint/2010/main" val="21989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EE13-F731-0C40-E073-CB17393C9316}"/>
              </a:ext>
            </a:extLst>
          </p:cNvPr>
          <p:cNvSpPr>
            <a:spLocks noGrp="1"/>
          </p:cNvSpPr>
          <p:nvPr>
            <p:ph type="title"/>
          </p:nvPr>
        </p:nvSpPr>
        <p:spPr/>
        <p:txBody>
          <a:bodyPr/>
          <a:lstStyle/>
          <a:p>
            <a:r>
              <a:rPr lang="en-CA" dirty="0"/>
              <a:t>À </a:t>
            </a:r>
            <a:r>
              <a:rPr lang="en-CA" dirty="0" err="1"/>
              <a:t>vous</a:t>
            </a:r>
            <a:r>
              <a:rPr lang="en-CA" dirty="0"/>
              <a:t> de </a:t>
            </a:r>
            <a:r>
              <a:rPr lang="en-CA" dirty="0" err="1"/>
              <a:t>jouer</a:t>
            </a:r>
            <a:endParaRPr lang="en-CA" dirty="0"/>
          </a:p>
        </p:txBody>
      </p:sp>
      <p:sp>
        <p:nvSpPr>
          <p:cNvPr id="3" name="Content Placeholder 2">
            <a:extLst>
              <a:ext uri="{FF2B5EF4-FFF2-40B4-BE49-F238E27FC236}">
                <a16:creationId xmlns:a16="http://schemas.microsoft.com/office/drawing/2014/main" id="{C04D3341-31EE-471D-3C4A-45BEA9AF3A09}"/>
              </a:ext>
            </a:extLst>
          </p:cNvPr>
          <p:cNvSpPr>
            <a:spLocks noGrp="1"/>
          </p:cNvSpPr>
          <p:nvPr>
            <p:ph idx="1"/>
          </p:nvPr>
        </p:nvSpPr>
        <p:spPr/>
        <p:txBody>
          <a:bodyPr/>
          <a:lstStyle/>
          <a:p>
            <a:r>
              <a:rPr lang="en-CA" dirty="0" err="1"/>
              <a:t>Réfléchissez</a:t>
            </a:r>
            <a:r>
              <a:rPr lang="en-CA" dirty="0"/>
              <a:t> bien</a:t>
            </a:r>
          </a:p>
          <a:p>
            <a:pPr lvl="1"/>
            <a:r>
              <a:rPr lang="fr-FR" dirty="0"/>
              <a:t>Quel est l'exemple le plus pertinent d'interventions ou de résultats qui nécessiteraient une estimation sur de petites surfaces ?</a:t>
            </a:r>
            <a:r>
              <a:rPr lang="en-CA" dirty="0"/>
              <a:t> </a:t>
            </a:r>
          </a:p>
          <a:p>
            <a:pPr lvl="1"/>
            <a:r>
              <a:rPr lang="fr-FR" dirty="0"/>
              <a:t>Quels sont les ensembles de données disponibles qui contiennent des informations sur cet indicateur ?</a:t>
            </a:r>
            <a:endParaRPr lang="en-CA" dirty="0"/>
          </a:p>
          <a:p>
            <a:pPr lvl="1"/>
            <a:r>
              <a:rPr lang="fr-FR" dirty="0"/>
              <a:t>Quels prédicteurs utiliseriez-vous lors de la construction d'un modèle d'apprentissage automatique utilisant l'algorithme de la forêt aléatoire ?</a:t>
            </a:r>
            <a:endParaRPr lang="en-CA" dirty="0"/>
          </a:p>
          <a:p>
            <a:pPr lvl="1"/>
            <a:r>
              <a:rPr lang="fr-FR" dirty="0"/>
              <a:t>Réfléchissez aux facteurs qui peuvent déterminer l'indicateur de choix.</a:t>
            </a:r>
            <a:endParaRPr lang="en-CA" dirty="0"/>
          </a:p>
          <a:p>
            <a:pPr marL="457200" lvl="1" indent="0">
              <a:buNone/>
            </a:pPr>
            <a:endParaRPr lang="en-CA" dirty="0"/>
          </a:p>
          <a:p>
            <a:endParaRPr lang="en-CA" dirty="0"/>
          </a:p>
        </p:txBody>
      </p:sp>
    </p:spTree>
    <p:extLst>
      <p:ext uri="{BB962C8B-B14F-4D97-AF65-F5344CB8AC3E}">
        <p14:creationId xmlns:p14="http://schemas.microsoft.com/office/powerpoint/2010/main" val="3629609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F116-4D32-4058-4B73-AC2B5A936820}"/>
              </a:ext>
            </a:extLst>
          </p:cNvPr>
          <p:cNvSpPr>
            <a:spLocks noGrp="1"/>
          </p:cNvSpPr>
          <p:nvPr>
            <p:ph type="title"/>
          </p:nvPr>
        </p:nvSpPr>
        <p:spPr>
          <a:xfrm>
            <a:off x="838200" y="270859"/>
            <a:ext cx="10515600" cy="515719"/>
          </a:xfrm>
        </p:spPr>
        <p:txBody>
          <a:bodyPr/>
          <a:lstStyle/>
          <a:p>
            <a:r>
              <a:rPr lang="en-CA" dirty="0" err="1"/>
              <a:t>Avantages</a:t>
            </a:r>
            <a:r>
              <a:rPr lang="en-CA" dirty="0"/>
              <a:t> et </a:t>
            </a:r>
            <a:r>
              <a:rPr lang="en-CA" dirty="0" err="1"/>
              <a:t>défis</a:t>
            </a:r>
            <a:endParaRPr lang="en-CA" dirty="0"/>
          </a:p>
        </p:txBody>
      </p:sp>
      <p:sp>
        <p:nvSpPr>
          <p:cNvPr id="3" name="Content Placeholder 2">
            <a:extLst>
              <a:ext uri="{FF2B5EF4-FFF2-40B4-BE49-F238E27FC236}">
                <a16:creationId xmlns:a16="http://schemas.microsoft.com/office/drawing/2014/main" id="{864E7E10-AB2F-CF25-77BF-F196AE1C8929}"/>
              </a:ext>
            </a:extLst>
          </p:cNvPr>
          <p:cNvSpPr>
            <a:spLocks noGrp="1"/>
          </p:cNvSpPr>
          <p:nvPr>
            <p:ph idx="1"/>
          </p:nvPr>
        </p:nvSpPr>
        <p:spPr>
          <a:xfrm>
            <a:off x="433634" y="975114"/>
            <a:ext cx="11434712" cy="4783061"/>
          </a:xfrm>
        </p:spPr>
        <p:txBody>
          <a:bodyPr>
            <a:noAutofit/>
          </a:bodyPr>
          <a:lstStyle/>
          <a:p>
            <a:r>
              <a:rPr lang="en-CA" b="1" dirty="0" err="1"/>
              <a:t>Avantages</a:t>
            </a:r>
            <a:r>
              <a:rPr lang="en-CA" dirty="0"/>
              <a:t>:</a:t>
            </a:r>
          </a:p>
          <a:p>
            <a:pPr lvl="1"/>
            <a:r>
              <a:rPr lang="fr-FR" dirty="0">
                <a:solidFill>
                  <a:srgbClr val="C00000"/>
                </a:solidFill>
              </a:rPr>
              <a:t>Réduction du risque de surajustement </a:t>
            </a:r>
            <a:r>
              <a:rPr lang="en-CA" dirty="0"/>
              <a:t>: </a:t>
            </a:r>
            <a:r>
              <a:rPr lang="fr-FR" dirty="0"/>
              <a:t>avec un nombre robuste d'arbres de décision dans une forêt aléatoire, le classificateur ne </a:t>
            </a:r>
            <a:r>
              <a:rPr lang="fr-FR" dirty="0" err="1"/>
              <a:t>surajustera</a:t>
            </a:r>
            <a:r>
              <a:rPr lang="fr-FR" dirty="0"/>
              <a:t> pas le modèle car la moyenne des arbres non corrélés réduit la variance globale et l'erreur de prédiction</a:t>
            </a:r>
            <a:endParaRPr lang="en-CA" dirty="0"/>
          </a:p>
          <a:p>
            <a:pPr lvl="1"/>
            <a:r>
              <a:rPr lang="en-CA" dirty="0" err="1">
                <a:solidFill>
                  <a:srgbClr val="C00000"/>
                </a:solidFill>
              </a:rPr>
              <a:t>Flexibilité</a:t>
            </a:r>
            <a:r>
              <a:rPr lang="en-CA" dirty="0">
                <a:solidFill>
                  <a:srgbClr val="C00000"/>
                </a:solidFill>
              </a:rPr>
              <a:t> </a:t>
            </a:r>
            <a:r>
              <a:rPr lang="en-CA" dirty="0"/>
              <a:t>: </a:t>
            </a:r>
            <a:r>
              <a:rPr lang="fr-FR" dirty="0"/>
              <a:t>La forêt aléatoire peut traiter les tâches de régression et de classification avec un degré élevé de précision ; c'est un outil efficace pour estimer les valeurs manquantes, car elle conserve sa précision lorsqu'une partie des données est manquante.</a:t>
            </a:r>
            <a:endParaRPr lang="en-CA" dirty="0"/>
          </a:p>
          <a:p>
            <a:pPr lvl="1"/>
            <a:r>
              <a:rPr lang="fr-FR" dirty="0">
                <a:solidFill>
                  <a:srgbClr val="C00000"/>
                </a:solidFill>
              </a:rPr>
              <a:t>Facilité de détermination de l'importance des caractéristiques </a:t>
            </a:r>
            <a:r>
              <a:rPr lang="en-US" dirty="0"/>
              <a:t>:</a:t>
            </a:r>
            <a:r>
              <a:rPr lang="fr-FR" dirty="0"/>
              <a:t>l'importance des variables, ou leur contribution au modèle, est facile à déterminer et peut être réalisée à l'aide de plusieurs méthodes</a:t>
            </a:r>
            <a:endParaRPr lang="en-US" dirty="0"/>
          </a:p>
          <a:p>
            <a:r>
              <a:rPr lang="en-US" b="1" dirty="0"/>
              <a:t>D</a:t>
            </a:r>
            <a:r>
              <a:rPr lang="en-CA" b="1" dirty="0" err="1"/>
              <a:t>éfis</a:t>
            </a:r>
            <a:r>
              <a:rPr lang="en-US" dirty="0"/>
              <a:t>:</a:t>
            </a:r>
          </a:p>
          <a:p>
            <a:pPr lvl="1"/>
            <a:r>
              <a:rPr lang="en-US" dirty="0">
                <a:solidFill>
                  <a:srgbClr val="C00000"/>
                </a:solidFill>
              </a:rPr>
              <a:t>Temps </a:t>
            </a:r>
            <a:r>
              <a:rPr lang="en-US" dirty="0" err="1">
                <a:solidFill>
                  <a:srgbClr val="C00000"/>
                </a:solidFill>
              </a:rPr>
              <a:t>d'attente</a:t>
            </a:r>
            <a:r>
              <a:rPr lang="en-US" dirty="0">
                <a:solidFill>
                  <a:srgbClr val="C00000"/>
                </a:solidFill>
              </a:rPr>
              <a:t> </a:t>
            </a:r>
            <a:r>
              <a:rPr lang="en-US" dirty="0"/>
              <a:t>: </a:t>
            </a:r>
            <a:r>
              <a:rPr lang="fr-FR" dirty="0"/>
              <a:t>peuvent être lents à traiter les données car ils calculent les données pour chaque arbre de décision individuel</a:t>
            </a:r>
            <a:endParaRPr lang="en-US" dirty="0"/>
          </a:p>
          <a:p>
            <a:pPr lvl="1"/>
            <a:r>
              <a:rPr lang="en-US" dirty="0" err="1">
                <a:solidFill>
                  <a:srgbClr val="C00000"/>
                </a:solidFill>
              </a:rPr>
              <a:t>Nécessite</a:t>
            </a:r>
            <a:r>
              <a:rPr lang="en-US" dirty="0">
                <a:solidFill>
                  <a:srgbClr val="C00000"/>
                </a:solidFill>
              </a:rPr>
              <a:t> des </a:t>
            </a:r>
            <a:r>
              <a:rPr lang="en-US" dirty="0" err="1">
                <a:solidFill>
                  <a:srgbClr val="C00000"/>
                </a:solidFill>
              </a:rPr>
              <a:t>ressources</a:t>
            </a:r>
            <a:r>
              <a:rPr lang="en-US" dirty="0">
                <a:solidFill>
                  <a:srgbClr val="C00000"/>
                </a:solidFill>
              </a:rPr>
              <a:t> </a:t>
            </a:r>
            <a:r>
              <a:rPr lang="en-US" dirty="0"/>
              <a:t>: </a:t>
            </a:r>
            <a:r>
              <a:rPr lang="fr-FR" dirty="0"/>
              <a:t>les grands ensembles de données nécessitent plus de ressources pour être stockés </a:t>
            </a:r>
            <a:endParaRPr lang="en-US" dirty="0"/>
          </a:p>
          <a:p>
            <a:pPr lvl="1"/>
            <a:r>
              <a:rPr lang="en-US" dirty="0" err="1">
                <a:solidFill>
                  <a:srgbClr val="C00000"/>
                </a:solidFill>
              </a:rPr>
              <a:t>Complexe</a:t>
            </a:r>
            <a:r>
              <a:rPr lang="en-US" dirty="0">
                <a:solidFill>
                  <a:srgbClr val="C00000"/>
                </a:solidFill>
              </a:rPr>
              <a:t> </a:t>
            </a:r>
            <a:r>
              <a:rPr lang="en-US" dirty="0"/>
              <a:t>: </a:t>
            </a:r>
            <a:r>
              <a:rPr lang="fr-FR" dirty="0"/>
              <a:t>la prédiction d'un seul arbre de décision est plus facile à interpréter que celle de plusieurs arbres de décision</a:t>
            </a:r>
            <a:endParaRPr lang="en-CA" dirty="0"/>
          </a:p>
        </p:txBody>
      </p:sp>
    </p:spTree>
    <p:extLst>
      <p:ext uri="{BB962C8B-B14F-4D97-AF65-F5344CB8AC3E}">
        <p14:creationId xmlns:p14="http://schemas.microsoft.com/office/powerpoint/2010/main" val="3203712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4E24-787E-A955-1FC1-3B31631CE35D}"/>
              </a:ext>
            </a:extLst>
          </p:cNvPr>
          <p:cNvSpPr>
            <a:spLocks noGrp="1"/>
          </p:cNvSpPr>
          <p:nvPr>
            <p:ph type="title"/>
          </p:nvPr>
        </p:nvSpPr>
        <p:spPr/>
        <p:txBody>
          <a:bodyPr/>
          <a:lstStyle/>
          <a:p>
            <a:r>
              <a:rPr lang="en-CA" dirty="0"/>
              <a:t>Question &amp; </a:t>
            </a:r>
            <a:r>
              <a:rPr lang="en-CA" dirty="0" err="1"/>
              <a:t>Réponse</a:t>
            </a:r>
            <a:endParaRPr lang="en-CA" dirty="0"/>
          </a:p>
        </p:txBody>
      </p:sp>
      <p:sp>
        <p:nvSpPr>
          <p:cNvPr id="3" name="Text Placeholder 2">
            <a:extLst>
              <a:ext uri="{FF2B5EF4-FFF2-40B4-BE49-F238E27FC236}">
                <a16:creationId xmlns:a16="http://schemas.microsoft.com/office/drawing/2014/main" id="{F763187F-56B0-0FA0-59E4-4BAFDCF86A35}"/>
              </a:ext>
            </a:extLst>
          </p:cNvPr>
          <p:cNvSpPr>
            <a:spLocks noGrp="1"/>
          </p:cNvSpPr>
          <p:nvPr>
            <p:ph type="body" idx="1"/>
          </p:nvPr>
        </p:nvSpPr>
        <p:spPr/>
        <p:txBody>
          <a:bodyPr/>
          <a:lstStyle/>
          <a:p>
            <a:r>
              <a:rPr lang="en-CA" dirty="0"/>
              <a:t>10 minutes </a:t>
            </a:r>
          </a:p>
        </p:txBody>
      </p:sp>
    </p:spTree>
    <p:extLst>
      <p:ext uri="{BB962C8B-B14F-4D97-AF65-F5344CB8AC3E}">
        <p14:creationId xmlns:p14="http://schemas.microsoft.com/office/powerpoint/2010/main" val="385038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26335" y="3678559"/>
            <a:ext cx="5760640" cy="1656184"/>
          </a:xfrm>
        </p:spPr>
        <p:txBody>
          <a:bodyPr>
            <a:normAutofit fontScale="90000"/>
          </a:bodyPr>
          <a:lstStyle/>
          <a:p>
            <a:r>
              <a:rPr lang="en-GB" sz="6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Pause café</a:t>
            </a:r>
            <a:br>
              <a:rPr lang="en-GB" sz="6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6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10h30-11h00</a:t>
            </a:r>
            <a:endPar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Tree>
    <p:extLst>
      <p:ext uri="{BB962C8B-B14F-4D97-AF65-F5344CB8AC3E}">
        <p14:creationId xmlns:p14="http://schemas.microsoft.com/office/powerpoint/2010/main" val="4103796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051" y="2555869"/>
            <a:ext cx="7146525" cy="2378479"/>
          </a:xfrm>
        </p:spPr>
        <p:txBody>
          <a:bodyPr>
            <a:normAutofit/>
          </a:bodyPr>
          <a:lstStyle/>
          <a:p>
            <a:pPr algn="ctr"/>
            <a:r>
              <a:rPr lang="en-US"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a:t>
            </a:r>
            <a:r>
              <a:rPr lang="en-US" sz="44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d'échanges</a:t>
            </a:r>
            <a:r>
              <a:rPr lang="en-US"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entre experts </a:t>
            </a: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Tree>
    <p:extLst>
      <p:ext uri="{BB962C8B-B14F-4D97-AF65-F5344CB8AC3E}">
        <p14:creationId xmlns:p14="http://schemas.microsoft.com/office/powerpoint/2010/main" val="70868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F772C6-7D1F-F137-5D33-03342A49F0AF}"/>
              </a:ext>
            </a:extLst>
          </p:cNvPr>
          <p:cNvSpPr txBox="1"/>
          <p:nvPr/>
        </p:nvSpPr>
        <p:spPr>
          <a:xfrm>
            <a:off x="1446414" y="2514600"/>
            <a:ext cx="8657706" cy="1366528"/>
          </a:xfrm>
          <a:prstGeom prst="rect">
            <a:avLst/>
          </a:prstGeom>
          <a:noFill/>
        </p:spPr>
        <p:txBody>
          <a:bodyPr wrap="square" lIns="91440" tIns="45720" rIns="91440" bIns="45720" rtlCol="0" anchor="t">
            <a:spAutoFit/>
          </a:bodyPr>
          <a:lstStyle/>
          <a:p>
            <a:pPr marL="285750" indent="-285750">
              <a:spcBef>
                <a:spcPct val="20000"/>
              </a:spcBef>
              <a:buFont typeface="Arial"/>
              <a:buChar char="•"/>
            </a:pPr>
            <a:r>
              <a:rPr lang="en-US" dirty="0">
                <a:latin typeface="Calibri"/>
                <a:cs typeface="Calibri"/>
              </a:rPr>
              <a:t>Policy, led by Youssouf Keita </a:t>
            </a:r>
            <a:r>
              <a:rPr lang="en-US" dirty="0">
                <a:solidFill>
                  <a:srgbClr val="002060"/>
                </a:solidFill>
                <a:latin typeface="Calibri"/>
                <a:cs typeface="Calibri"/>
              </a:rPr>
              <a:t>- salle 1</a:t>
            </a:r>
            <a:endParaRPr lang="en-US" dirty="0">
              <a:latin typeface="Calibri"/>
              <a:cs typeface="Calibri"/>
            </a:endParaRPr>
          </a:p>
          <a:p>
            <a:pPr marL="285750" indent="-285750">
              <a:spcBef>
                <a:spcPct val="20000"/>
              </a:spcBef>
              <a:buFont typeface="Arial"/>
              <a:buChar char="•"/>
            </a:pPr>
            <a:r>
              <a:rPr lang="en-US" dirty="0">
                <a:latin typeface="Calibri"/>
                <a:cs typeface="Calibri"/>
              </a:rPr>
              <a:t>Data - led by Julien </a:t>
            </a:r>
            <a:r>
              <a:rPr lang="en-US" dirty="0" err="1">
                <a:latin typeface="Calibri"/>
                <a:cs typeface="Calibri"/>
              </a:rPr>
              <a:t>Chalimbaud</a:t>
            </a:r>
            <a:r>
              <a:rPr lang="en-US" dirty="0">
                <a:latin typeface="Calibri"/>
                <a:cs typeface="Calibri"/>
              </a:rPr>
              <a:t> – salle </a:t>
            </a:r>
            <a:r>
              <a:rPr lang="en-US" dirty="0" err="1">
                <a:latin typeface="Calibri"/>
                <a:cs typeface="Calibri"/>
              </a:rPr>
              <a:t>principale</a:t>
            </a:r>
            <a:r>
              <a:rPr lang="en-US" dirty="0">
                <a:latin typeface="Calibri"/>
                <a:cs typeface="Calibri"/>
              </a:rPr>
              <a:t> </a:t>
            </a:r>
            <a:endParaRPr lang="en-US" dirty="0">
              <a:solidFill>
                <a:srgbClr val="002060"/>
              </a:solidFill>
              <a:latin typeface="Calibri" panose="020F0502020204030204" pitchFamily="34" charset="0"/>
              <a:cs typeface="Calibri" panose="020F0502020204030204" pitchFamily="34" charset="0"/>
            </a:endParaRPr>
          </a:p>
          <a:p>
            <a:pPr marL="285750" indent="-285750">
              <a:spcBef>
                <a:spcPct val="20000"/>
              </a:spcBef>
              <a:buFont typeface="Arial"/>
              <a:buChar char="•"/>
            </a:pPr>
            <a:r>
              <a:rPr lang="en-US" dirty="0">
                <a:latin typeface="Calibri"/>
                <a:cs typeface="Calibri"/>
              </a:rPr>
              <a:t>Coordination, led by Ingo Neu –</a:t>
            </a:r>
            <a:r>
              <a:rPr lang="en-US" dirty="0">
                <a:solidFill>
                  <a:srgbClr val="002060"/>
                </a:solidFill>
                <a:latin typeface="Calibri"/>
                <a:cs typeface="Calibri"/>
              </a:rPr>
              <a:t> salle 3</a:t>
            </a:r>
            <a:endParaRPr lang="en-US" dirty="0">
              <a:latin typeface="Calibri"/>
              <a:cs typeface="Calibri"/>
            </a:endParaRPr>
          </a:p>
          <a:p>
            <a:pPr marL="285750" indent="-285750">
              <a:spcBef>
                <a:spcPct val="20000"/>
              </a:spcBef>
              <a:buFont typeface="Arial"/>
              <a:buChar char="•"/>
            </a:pPr>
            <a:r>
              <a:rPr lang="en-US" dirty="0">
                <a:latin typeface="Calibri"/>
                <a:cs typeface="Calibri"/>
              </a:rPr>
              <a:t>Communication, led by Tatiana Gil</a:t>
            </a:r>
            <a:r>
              <a:rPr lang="en-US" dirty="0">
                <a:solidFill>
                  <a:srgbClr val="002060"/>
                </a:solidFill>
                <a:latin typeface="Calibri"/>
                <a:cs typeface="Calibri"/>
              </a:rPr>
              <a:t> – salle 4</a:t>
            </a:r>
            <a:endParaRPr lang="en-US" dirty="0">
              <a:solidFill>
                <a:srgbClr val="002060"/>
              </a:solidFill>
            </a:endParaRPr>
          </a:p>
        </p:txBody>
      </p:sp>
    </p:spTree>
    <p:extLst>
      <p:ext uri="{BB962C8B-B14F-4D97-AF65-F5344CB8AC3E}">
        <p14:creationId xmlns:p14="http://schemas.microsoft.com/office/powerpoint/2010/main" val="3640888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5475" y="2547890"/>
            <a:ext cx="7146525" cy="2378479"/>
          </a:xfrm>
        </p:spPr>
        <p:txBody>
          <a:bodyPr>
            <a:normAutofit/>
          </a:bodyPr>
          <a:lstStyle/>
          <a:p>
            <a:r>
              <a:rPr lang="de-DE"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Résultats du défi photographique</a:t>
            </a:r>
            <a:endParaRPr lang="en-US"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Tree>
    <p:extLst>
      <p:ext uri="{BB962C8B-B14F-4D97-AF65-F5344CB8AC3E}">
        <p14:creationId xmlns:p14="http://schemas.microsoft.com/office/powerpoint/2010/main" val="195462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15E1-5577-0749-A714-F0FAD973313A}"/>
              </a:ext>
            </a:extLst>
          </p:cNvPr>
          <p:cNvSpPr>
            <a:spLocks noGrp="1"/>
          </p:cNvSpPr>
          <p:nvPr>
            <p:ph type="ctrTitle"/>
          </p:nvPr>
        </p:nvSpPr>
        <p:spPr/>
        <p:txBody>
          <a:bodyPr>
            <a:normAutofit/>
          </a:bodyPr>
          <a:lstStyle/>
          <a:p>
            <a:r>
              <a:rPr lang="fr-FR" dirty="0"/>
              <a:t>Application des méthodes d'intelligence artificielle à la nutrition</a:t>
            </a:r>
            <a:endParaRPr lang="en-US" dirty="0"/>
          </a:p>
        </p:txBody>
      </p:sp>
      <p:sp>
        <p:nvSpPr>
          <p:cNvPr id="3" name="Subtitle 2">
            <a:extLst>
              <a:ext uri="{FF2B5EF4-FFF2-40B4-BE49-F238E27FC236}">
                <a16:creationId xmlns:a16="http://schemas.microsoft.com/office/drawing/2014/main" id="{EA428074-0FC9-B346-A220-CC56D4D92A23}"/>
              </a:ext>
            </a:extLst>
          </p:cNvPr>
          <p:cNvSpPr>
            <a:spLocks noGrp="1"/>
          </p:cNvSpPr>
          <p:nvPr>
            <p:ph type="subTitle" idx="1"/>
          </p:nvPr>
        </p:nvSpPr>
        <p:spPr/>
        <p:txBody>
          <a:bodyPr/>
          <a:lstStyle/>
          <a:p>
            <a:endParaRPr lang="en-US" dirty="0"/>
          </a:p>
          <a:p>
            <a:r>
              <a:rPr lang="en-US" dirty="0"/>
              <a:t>Oct 21, 2024</a:t>
            </a:r>
          </a:p>
        </p:txBody>
      </p:sp>
      <p:sp>
        <p:nvSpPr>
          <p:cNvPr id="4" name="Date Placeholder 3">
            <a:extLst>
              <a:ext uri="{FF2B5EF4-FFF2-40B4-BE49-F238E27FC236}">
                <a16:creationId xmlns:a16="http://schemas.microsoft.com/office/drawing/2014/main" id="{2E4A58C4-135E-1343-8C1E-26A968ABB92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4FBF4-62D7-BF4B-9691-0C7D28A55B8E}" type="datetime4">
              <a:rPr kumimoji="0" lang="en-US" sz="1200" b="0" i="0" u="none" strike="noStrike" kern="1200" cap="none" spc="0" normalizeH="0" baseline="0" noProof="0" smtClean="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October 29, 2024</a:t>
            </a:fld>
            <a:endParaRPr kumimoji="0" lang="en-US" sz="1200" b="0" i="0" u="none" strike="noStrike" kern="1200" cap="none" spc="0" normalizeH="0" baseline="0" noProof="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12743A3-E609-4142-96C3-1357B2290D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D910F-CB18-0442-838C-D854C7564373}" type="slidenum">
              <a:rPr kumimoji="0" lang="en-US" sz="1200" b="0" i="0" u="none" strike="noStrike" kern="1200" cap="none" spc="0" normalizeH="0" baseline="0" noProof="0" smtClean="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B8D83009-4C36-6E40-A951-9BCB607799C7}"/>
              </a:ext>
            </a:extLst>
          </p:cNvPr>
          <p:cNvSpPr>
            <a:spLocks noGrp="1"/>
          </p:cNvSpPr>
          <p:nvPr>
            <p:ph type="body" sz="quarter" idx="13"/>
          </p:nvPr>
        </p:nvSpPr>
        <p:spPr/>
        <p:txBody>
          <a:bodyPr/>
          <a:lstStyle/>
          <a:p>
            <a:r>
              <a:rPr lang="en-US" dirty="0"/>
              <a:t>Nadia Akseer, PhD</a:t>
            </a:r>
          </a:p>
          <a:p>
            <a:r>
              <a:rPr lang="en-US" dirty="0"/>
              <a:t>Associate Scientist, Johns Hopkins Bloomberg School of Public Health</a:t>
            </a:r>
          </a:p>
        </p:txBody>
      </p:sp>
      <p:sp>
        <p:nvSpPr>
          <p:cNvPr id="7" name="TextBox 6">
            <a:extLst>
              <a:ext uri="{FF2B5EF4-FFF2-40B4-BE49-F238E27FC236}">
                <a16:creationId xmlns:a16="http://schemas.microsoft.com/office/drawing/2014/main" id="{A453DD03-7DCD-4FEF-B469-293E3775764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366C"/>
                </a:solidFill>
                <a:effectLst/>
                <a:uLnTx/>
                <a:uFillTx/>
                <a:latin typeface="Calibri" panose="020F0502020204030204"/>
                <a:ea typeface="+mn-ea"/>
                <a:cs typeface="+mn-cs"/>
              </a:rPr>
              <a:t>Click to add text</a:t>
            </a:r>
          </a:p>
        </p:txBody>
      </p:sp>
    </p:spTree>
    <p:extLst>
      <p:ext uri="{BB962C8B-B14F-4D97-AF65-F5344CB8AC3E}">
        <p14:creationId xmlns:p14="http://schemas.microsoft.com/office/powerpoint/2010/main" val="419736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A6246-8BC9-D997-1363-20D7A1F12DE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191CA2-E4AE-6883-FF00-D107AACDD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C702AE-1502-43AE-8DBA-2BCAD3408EF2}" type="slidenum">
              <a:rPr kumimoji="0" lang="fr-FR" sz="900" b="0" i="0" u="none" strike="noStrike" kern="1200" cap="none" spc="0" normalizeH="0" baseline="0" noProof="0" smtClean="0">
                <a:ln>
                  <a:noFill/>
                </a:ln>
                <a:solidFill>
                  <a:srgbClr val="FFFFFF"/>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900" b="0" i="0" u="none" strike="noStrike" kern="1200" cap="none" spc="0" normalizeH="0" baseline="0" noProof="0">
              <a:ln>
                <a:noFill/>
              </a:ln>
              <a:solidFill>
                <a:srgbClr val="FFFFFF"/>
              </a:solidFill>
              <a:effectLst/>
              <a:uLnTx/>
              <a:uFillTx/>
              <a:latin typeface="Trebuchet MS"/>
              <a:ea typeface="+mn-ea"/>
              <a:cs typeface="+mn-cs"/>
            </a:endParaRPr>
          </a:p>
        </p:txBody>
      </p:sp>
      <p:sp>
        <p:nvSpPr>
          <p:cNvPr id="6" name="Content Placeholder 5">
            <a:extLst>
              <a:ext uri="{FF2B5EF4-FFF2-40B4-BE49-F238E27FC236}">
                <a16:creationId xmlns:a16="http://schemas.microsoft.com/office/drawing/2014/main" id="{85EF9F6F-BEA8-7EBC-37CA-961C08D0DE64}"/>
              </a:ext>
            </a:extLst>
          </p:cNvPr>
          <p:cNvSpPr>
            <a:spLocks noGrp="1"/>
          </p:cNvSpPr>
          <p:nvPr>
            <p:ph sz="quarter" idx="17"/>
          </p:nvPr>
        </p:nvSpPr>
        <p:spPr/>
        <p:txBody>
          <a:bodyPr/>
          <a:lstStyle/>
          <a:p>
            <a:endParaRPr lang="en-US"/>
          </a:p>
        </p:txBody>
      </p:sp>
      <p:sp>
        <p:nvSpPr>
          <p:cNvPr id="7" name="Content Placeholder 6">
            <a:extLst>
              <a:ext uri="{FF2B5EF4-FFF2-40B4-BE49-F238E27FC236}">
                <a16:creationId xmlns:a16="http://schemas.microsoft.com/office/drawing/2014/main" id="{0B7B6325-17A7-40F9-FCB9-60F3AA48F054}"/>
              </a:ext>
            </a:extLst>
          </p:cNvPr>
          <p:cNvSpPr>
            <a:spLocks noGrp="1"/>
          </p:cNvSpPr>
          <p:nvPr>
            <p:ph sz="quarter" idx="18"/>
          </p:nvPr>
        </p:nvSpPr>
        <p:spPr/>
        <p:txBody>
          <a:bodyPr/>
          <a:lstStyle/>
          <a:p>
            <a:endParaRPr lang="en-US"/>
          </a:p>
        </p:txBody>
      </p:sp>
      <p:sp>
        <p:nvSpPr>
          <p:cNvPr id="8" name="Content Placeholder 7">
            <a:extLst>
              <a:ext uri="{FF2B5EF4-FFF2-40B4-BE49-F238E27FC236}">
                <a16:creationId xmlns:a16="http://schemas.microsoft.com/office/drawing/2014/main" id="{DB5B3083-54E5-18B6-0021-3BC74CFF8080}"/>
              </a:ext>
            </a:extLst>
          </p:cNvPr>
          <p:cNvSpPr>
            <a:spLocks noGrp="1"/>
          </p:cNvSpPr>
          <p:nvPr>
            <p:ph idx="1"/>
          </p:nvPr>
        </p:nvSpPr>
        <p:spPr/>
        <p:txBody>
          <a:bodyPr/>
          <a:lstStyle/>
          <a:p>
            <a:r>
              <a:rPr lang="en-US" dirty="0">
                <a:hlinkClick r:id="rId2"/>
              </a:rPr>
              <a:t>Global Gathering Photography Challenge 2024 (sli.do)</a:t>
            </a:r>
            <a:endParaRPr lang="en-US" dirty="0"/>
          </a:p>
        </p:txBody>
      </p:sp>
    </p:spTree>
    <p:extLst>
      <p:ext uri="{BB962C8B-B14F-4D97-AF65-F5344CB8AC3E}">
        <p14:creationId xmlns:p14="http://schemas.microsoft.com/office/powerpoint/2010/main" val="3583820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sitting at a table with a computer&#10;&#10;Description automatically generated">
            <a:extLst>
              <a:ext uri="{FF2B5EF4-FFF2-40B4-BE49-F238E27FC236}">
                <a16:creationId xmlns:a16="http://schemas.microsoft.com/office/drawing/2014/main" id="{57238A00-3010-D047-5125-D2A33C0535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9001"/>
            <a:ext cx="4623597" cy="3467698"/>
          </a:xfrm>
          <a:prstGeom prst="rect">
            <a:avLst/>
          </a:prstGeom>
        </p:spPr>
      </p:pic>
      <p:sp>
        <p:nvSpPr>
          <p:cNvPr id="8" name="TextBox 7">
            <a:extLst>
              <a:ext uri="{FF2B5EF4-FFF2-40B4-BE49-F238E27FC236}">
                <a16:creationId xmlns:a16="http://schemas.microsoft.com/office/drawing/2014/main" id="{89847F33-A427-A124-58E0-8381D879B2EF}"/>
              </a:ext>
            </a:extLst>
          </p:cNvPr>
          <p:cNvSpPr txBox="1"/>
          <p:nvPr/>
        </p:nvSpPr>
        <p:spPr>
          <a:xfrm>
            <a:off x="4423142" y="15975"/>
            <a:ext cx="8856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Scenario 1 - </a:t>
            </a:r>
            <a:r>
              <a:rPr kumimoji="0" lang="en-US" sz="2400" b="1" i="0" u="none" strike="noStrike" kern="1200" cap="none" spc="0" normalizeH="0" baseline="0" noProof="0" dirty="0">
                <a:ln>
                  <a:noFill/>
                </a:ln>
                <a:solidFill>
                  <a:srgbClr val="575757"/>
                </a:solidFill>
                <a:effectLst/>
                <a:uLnTx/>
                <a:uFillTx/>
                <a:latin typeface="Calibri" panose="020F0502020204030204" pitchFamily="34" charset="0"/>
                <a:ea typeface="+mn-ea"/>
                <a:cs typeface="+mn-cs"/>
              </a:rPr>
              <a:t>An action group shot</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Picture 10" descr="A group of people sitting around a table&#10;&#10;Description automatically generated">
            <a:extLst>
              <a:ext uri="{FF2B5EF4-FFF2-40B4-BE49-F238E27FC236}">
                <a16:creationId xmlns:a16="http://schemas.microsoft.com/office/drawing/2014/main" id="{79E30A3C-2442-D663-B3FE-487C17324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289" y="563180"/>
            <a:ext cx="5664164" cy="3189767"/>
          </a:xfrm>
          <a:prstGeom prst="rect">
            <a:avLst/>
          </a:prstGeom>
        </p:spPr>
      </p:pic>
      <p:pic>
        <p:nvPicPr>
          <p:cNvPr id="14" name="Picture 13" descr="A group of people sitting around a table&#10;&#10;Description automatically generated">
            <a:extLst>
              <a:ext uri="{FF2B5EF4-FFF2-40B4-BE49-F238E27FC236}">
                <a16:creationId xmlns:a16="http://schemas.microsoft.com/office/drawing/2014/main" id="{005FBFDF-1C82-91D4-D020-ACC982EF2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662" y="3897697"/>
            <a:ext cx="5325419" cy="2999002"/>
          </a:xfrm>
          <a:prstGeom prst="rect">
            <a:avLst/>
          </a:prstGeom>
        </p:spPr>
      </p:pic>
      <p:sp>
        <p:nvSpPr>
          <p:cNvPr id="15" name="TextBox 14">
            <a:extLst>
              <a:ext uri="{FF2B5EF4-FFF2-40B4-BE49-F238E27FC236}">
                <a16:creationId xmlns:a16="http://schemas.microsoft.com/office/drawing/2014/main" id="{416DF7E3-9E2A-6FB6-DECB-61E00078D9A2}"/>
              </a:ext>
            </a:extLst>
          </p:cNvPr>
          <p:cNvSpPr txBox="1"/>
          <p:nvPr/>
        </p:nvSpPr>
        <p:spPr>
          <a:xfrm>
            <a:off x="85060" y="6362196"/>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3</a:t>
            </a:r>
          </a:p>
        </p:txBody>
      </p:sp>
      <p:sp>
        <p:nvSpPr>
          <p:cNvPr id="16" name="TextBox 15">
            <a:extLst>
              <a:ext uri="{FF2B5EF4-FFF2-40B4-BE49-F238E27FC236}">
                <a16:creationId xmlns:a16="http://schemas.microsoft.com/office/drawing/2014/main" id="{4C53A71B-B385-8941-717E-E176AAD9B994}"/>
              </a:ext>
            </a:extLst>
          </p:cNvPr>
          <p:cNvSpPr txBox="1"/>
          <p:nvPr/>
        </p:nvSpPr>
        <p:spPr>
          <a:xfrm>
            <a:off x="7238082" y="6455927"/>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4</a:t>
            </a:r>
          </a:p>
        </p:txBody>
      </p:sp>
      <p:pic>
        <p:nvPicPr>
          <p:cNvPr id="18" name="Picture 17" descr="A group of people sitting at tables&#10;&#10;Description automatically generated">
            <a:extLst>
              <a:ext uri="{FF2B5EF4-FFF2-40B4-BE49-F238E27FC236}">
                <a16:creationId xmlns:a16="http://schemas.microsoft.com/office/drawing/2014/main" id="{18B977CF-8874-A3BE-5D02-4D3BF936E7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9288"/>
            <a:ext cx="4555830" cy="3416872"/>
          </a:xfrm>
          <a:prstGeom prst="rect">
            <a:avLst/>
          </a:prstGeom>
        </p:spPr>
      </p:pic>
      <p:sp>
        <p:nvSpPr>
          <p:cNvPr id="25" name="TextBox 24">
            <a:extLst>
              <a:ext uri="{FF2B5EF4-FFF2-40B4-BE49-F238E27FC236}">
                <a16:creationId xmlns:a16="http://schemas.microsoft.com/office/drawing/2014/main" id="{21BE33A6-77E4-8879-F0C1-7CFC1A2F26FF}"/>
              </a:ext>
            </a:extLst>
          </p:cNvPr>
          <p:cNvSpPr txBox="1"/>
          <p:nvPr/>
        </p:nvSpPr>
        <p:spPr>
          <a:xfrm>
            <a:off x="85060" y="3228945"/>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1</a:t>
            </a:r>
          </a:p>
        </p:txBody>
      </p:sp>
      <p:pic>
        <p:nvPicPr>
          <p:cNvPr id="31" name="Picture 3">
            <a:extLst>
              <a:ext uri="{FF2B5EF4-FFF2-40B4-BE49-F238E27FC236}">
                <a16:creationId xmlns:a16="http://schemas.microsoft.com/office/drawing/2014/main" id="{A43BF752-0AFC-94ED-A603-A97E0A0DFC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2750" y="2542594"/>
            <a:ext cx="3838132" cy="256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CF60EB73-838B-C09F-9BF9-117ED7E1754A}"/>
              </a:ext>
            </a:extLst>
          </p:cNvPr>
          <p:cNvSpPr txBox="1"/>
          <p:nvPr/>
        </p:nvSpPr>
        <p:spPr>
          <a:xfrm>
            <a:off x="6481289" y="871159"/>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2</a:t>
            </a:r>
          </a:p>
        </p:txBody>
      </p:sp>
      <p:sp>
        <p:nvSpPr>
          <p:cNvPr id="33" name="TextBox 32">
            <a:extLst>
              <a:ext uri="{FF2B5EF4-FFF2-40B4-BE49-F238E27FC236}">
                <a16:creationId xmlns:a16="http://schemas.microsoft.com/office/drawing/2014/main" id="{2B38CE47-C34F-43A9-BD79-FC5A5F319E8D}"/>
              </a:ext>
            </a:extLst>
          </p:cNvPr>
          <p:cNvSpPr txBox="1"/>
          <p:nvPr/>
        </p:nvSpPr>
        <p:spPr>
          <a:xfrm>
            <a:off x="5721816" y="2703503"/>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5</a:t>
            </a:r>
          </a:p>
        </p:txBody>
      </p:sp>
    </p:spTree>
    <p:extLst>
      <p:ext uri="{BB962C8B-B14F-4D97-AF65-F5344CB8AC3E}">
        <p14:creationId xmlns:p14="http://schemas.microsoft.com/office/powerpoint/2010/main" val="389594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anim calcmode="lin" valueType="num">
                                      <p:cBhvr>
                                        <p:cTn id="24" dur="500" fill="hold"/>
                                        <p:tgtEl>
                                          <p:spTgt spid="5"/>
                                        </p:tgtEl>
                                        <p:attrNameLst>
                                          <p:attrName>ppt_x</p:attrName>
                                        </p:attrNameLst>
                                      </p:cBhvr>
                                      <p:tavLst>
                                        <p:tav tm="0">
                                          <p:val>
                                            <p:fltVal val="0.5"/>
                                          </p:val>
                                        </p:tav>
                                        <p:tav tm="100000">
                                          <p:val>
                                            <p:strVal val="#ppt_x"/>
                                          </p:val>
                                        </p:tav>
                                      </p:tavLst>
                                    </p:anim>
                                    <p:anim calcmode="lin" valueType="num">
                                      <p:cBhvr>
                                        <p:cTn id="25"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1000" fill="hold"/>
                                        <p:tgtEl>
                                          <p:spTgt spid="31"/>
                                        </p:tgtEl>
                                        <p:attrNameLst>
                                          <p:attrName>ppt_w</p:attrName>
                                        </p:attrNameLst>
                                      </p:cBhvr>
                                      <p:tavLst>
                                        <p:tav tm="0">
                                          <p:val>
                                            <p:fltVal val="0"/>
                                          </p:val>
                                        </p:tav>
                                        <p:tav tm="100000">
                                          <p:val>
                                            <p:strVal val="#ppt_w"/>
                                          </p:val>
                                        </p:tav>
                                      </p:tavLst>
                                    </p:anim>
                                    <p:anim calcmode="lin" valueType="num">
                                      <p:cBhvr>
                                        <p:cTn id="39" dur="1000" fill="hold"/>
                                        <p:tgtEl>
                                          <p:spTgt spid="31"/>
                                        </p:tgtEl>
                                        <p:attrNameLst>
                                          <p:attrName>ppt_h</p:attrName>
                                        </p:attrNameLst>
                                      </p:cBhvr>
                                      <p:tavLst>
                                        <p:tav tm="0">
                                          <p:val>
                                            <p:fltVal val="0"/>
                                          </p:val>
                                        </p:tav>
                                        <p:tav tm="100000">
                                          <p:val>
                                            <p:strVal val="#ppt_h"/>
                                          </p:val>
                                        </p:tav>
                                      </p:tavLst>
                                    </p:anim>
                                    <p:anim calcmode="lin" valueType="num">
                                      <p:cBhvr>
                                        <p:cTn id="40" dur="1000" fill="hold"/>
                                        <p:tgtEl>
                                          <p:spTgt spid="31"/>
                                        </p:tgtEl>
                                        <p:attrNameLst>
                                          <p:attrName>style.rotation</p:attrName>
                                        </p:attrNameLst>
                                      </p:cBhvr>
                                      <p:tavLst>
                                        <p:tav tm="0">
                                          <p:val>
                                            <p:fltVal val="90"/>
                                          </p:val>
                                        </p:tav>
                                        <p:tav tm="100000">
                                          <p:val>
                                            <p:fltVal val="0"/>
                                          </p:val>
                                        </p:tav>
                                      </p:tavLst>
                                    </p:anim>
                                    <p:animEffect transition="in" filter="fade">
                                      <p:cBhvr>
                                        <p:cTn id="4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t a table&#10;&#10;Description automatically generated">
            <a:extLst>
              <a:ext uri="{FF2B5EF4-FFF2-40B4-BE49-F238E27FC236}">
                <a16:creationId xmlns:a16="http://schemas.microsoft.com/office/drawing/2014/main" id="{41D4FD6E-F0A3-1763-652A-997E6447A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391" y="376150"/>
            <a:ext cx="6911648" cy="3110241"/>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48ED84A2-84FA-9165-0DE1-7B2F3E202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134" y="3916333"/>
            <a:ext cx="6802866" cy="2907961"/>
          </a:xfrm>
          <a:prstGeom prst="rect">
            <a:avLst/>
          </a:prstGeom>
        </p:spPr>
      </p:pic>
      <p:pic>
        <p:nvPicPr>
          <p:cNvPr id="24" name="Picture 23" descr="A group of people sitting at a table&#10;&#10;Description automatically generated">
            <a:extLst>
              <a:ext uri="{FF2B5EF4-FFF2-40B4-BE49-F238E27FC236}">
                <a16:creationId xmlns:a16="http://schemas.microsoft.com/office/drawing/2014/main" id="{F2401D21-574D-CE6F-DA8C-44D611247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28475"/>
            <a:ext cx="5228713" cy="2907961"/>
          </a:xfrm>
          <a:prstGeom prst="rect">
            <a:avLst/>
          </a:prstGeom>
        </p:spPr>
      </p:pic>
      <p:pic>
        <p:nvPicPr>
          <p:cNvPr id="27" name="Content Placeholder 4" descr="A group of people sitting in chairs&#10;&#10;Description automatically generated">
            <a:extLst>
              <a:ext uri="{FF2B5EF4-FFF2-40B4-BE49-F238E27FC236}">
                <a16:creationId xmlns:a16="http://schemas.microsoft.com/office/drawing/2014/main" id="{86E01FDB-4A28-6224-2E9D-4038CAC8C86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1923" y="436936"/>
            <a:ext cx="5228712" cy="3422979"/>
          </a:xfrm>
        </p:spPr>
      </p:pic>
      <p:sp>
        <p:nvSpPr>
          <p:cNvPr id="11" name="TextBox 10">
            <a:extLst>
              <a:ext uri="{FF2B5EF4-FFF2-40B4-BE49-F238E27FC236}">
                <a16:creationId xmlns:a16="http://schemas.microsoft.com/office/drawing/2014/main" id="{3F4E90D0-7E69-871E-853F-07F4CA2FD360}"/>
              </a:ext>
            </a:extLst>
          </p:cNvPr>
          <p:cNvSpPr txBox="1"/>
          <p:nvPr/>
        </p:nvSpPr>
        <p:spPr>
          <a:xfrm>
            <a:off x="324293" y="91930"/>
            <a:ext cx="6097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Scenario 1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4390EBEF-9DF5-1193-25E7-1E51BA8D1E90}"/>
              </a:ext>
            </a:extLst>
          </p:cNvPr>
          <p:cNvSpPr txBox="1"/>
          <p:nvPr/>
        </p:nvSpPr>
        <p:spPr>
          <a:xfrm>
            <a:off x="324293" y="3300122"/>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6</a:t>
            </a:r>
          </a:p>
        </p:txBody>
      </p:sp>
      <p:sp>
        <p:nvSpPr>
          <p:cNvPr id="13" name="TextBox 12">
            <a:extLst>
              <a:ext uri="{FF2B5EF4-FFF2-40B4-BE49-F238E27FC236}">
                <a16:creationId xmlns:a16="http://schemas.microsoft.com/office/drawing/2014/main" id="{45FF5980-3317-226A-A018-8A2918AC82A8}"/>
              </a:ext>
            </a:extLst>
          </p:cNvPr>
          <p:cNvSpPr txBox="1"/>
          <p:nvPr/>
        </p:nvSpPr>
        <p:spPr>
          <a:xfrm>
            <a:off x="11078391" y="461262"/>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7</a:t>
            </a:r>
          </a:p>
        </p:txBody>
      </p:sp>
      <p:sp>
        <p:nvSpPr>
          <p:cNvPr id="14" name="TextBox 13">
            <a:extLst>
              <a:ext uri="{FF2B5EF4-FFF2-40B4-BE49-F238E27FC236}">
                <a16:creationId xmlns:a16="http://schemas.microsoft.com/office/drawing/2014/main" id="{14F60A84-05F1-7514-CC9A-76F401DE28B3}"/>
              </a:ext>
            </a:extLst>
          </p:cNvPr>
          <p:cNvSpPr txBox="1"/>
          <p:nvPr/>
        </p:nvSpPr>
        <p:spPr>
          <a:xfrm>
            <a:off x="-10206" y="6367766"/>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8</a:t>
            </a:r>
          </a:p>
        </p:txBody>
      </p:sp>
      <p:sp>
        <p:nvSpPr>
          <p:cNvPr id="15" name="TextBox 14">
            <a:extLst>
              <a:ext uri="{FF2B5EF4-FFF2-40B4-BE49-F238E27FC236}">
                <a16:creationId xmlns:a16="http://schemas.microsoft.com/office/drawing/2014/main" id="{1DB9090E-1722-254F-EB89-A243E2B39C7C}"/>
              </a:ext>
            </a:extLst>
          </p:cNvPr>
          <p:cNvSpPr txBox="1"/>
          <p:nvPr/>
        </p:nvSpPr>
        <p:spPr>
          <a:xfrm>
            <a:off x="5713228" y="6365960"/>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9</a:t>
            </a:r>
          </a:p>
        </p:txBody>
      </p:sp>
    </p:spTree>
    <p:extLst>
      <p:ext uri="{BB962C8B-B14F-4D97-AF65-F5344CB8AC3E}">
        <p14:creationId xmlns:p14="http://schemas.microsoft.com/office/powerpoint/2010/main" val="35371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5C67C3-8778-5FCC-FEA1-627DEF7A3540}"/>
              </a:ext>
            </a:extLst>
          </p:cNvPr>
          <p:cNvSpPr txBox="1"/>
          <p:nvPr/>
        </p:nvSpPr>
        <p:spPr>
          <a:xfrm>
            <a:off x="191386" y="43840"/>
            <a:ext cx="7567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Scenario 2 - </a:t>
            </a:r>
            <a:r>
              <a:rPr kumimoji="0" lang="en-US" sz="2400" b="1" i="0" u="none" strike="noStrike" kern="1200" cap="none" spc="0" normalizeH="0" baseline="0" noProof="0" dirty="0">
                <a:ln>
                  <a:noFill/>
                </a:ln>
                <a:solidFill>
                  <a:srgbClr val="575757"/>
                </a:solidFill>
                <a:effectLst/>
                <a:uLnTx/>
                <a:uFillTx/>
                <a:latin typeface="Calibri" panose="020F0502020204030204" pitchFamily="34" charset="0"/>
                <a:ea typeface="+mn-ea"/>
                <a:cs typeface="+mn-cs"/>
              </a:rPr>
              <a:t>A posed group shot</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group of people sitting at a table&#10;&#10;Description automatically generated">
            <a:extLst>
              <a:ext uri="{FF2B5EF4-FFF2-40B4-BE49-F238E27FC236}">
                <a16:creationId xmlns:a16="http://schemas.microsoft.com/office/drawing/2014/main" id="{DA48BC33-4777-BBFC-3048-F235F6E45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98" y="403697"/>
            <a:ext cx="6130732" cy="3113263"/>
          </a:xfrm>
          <a:prstGeom prst="rect">
            <a:avLst/>
          </a:prstGeom>
        </p:spPr>
      </p:pic>
      <p:pic>
        <p:nvPicPr>
          <p:cNvPr id="14" name="Picture 13" descr="A group of people standing in a garden&#10;&#10;Description automatically generated">
            <a:extLst>
              <a:ext uri="{FF2B5EF4-FFF2-40B4-BE49-F238E27FC236}">
                <a16:creationId xmlns:a16="http://schemas.microsoft.com/office/drawing/2014/main" id="{893D09CD-BB69-5B8B-1983-A867986B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405" y="0"/>
            <a:ext cx="4962301" cy="4067285"/>
          </a:xfrm>
          <a:prstGeom prst="rect">
            <a:avLst/>
          </a:prstGeom>
        </p:spPr>
      </p:pic>
      <p:pic>
        <p:nvPicPr>
          <p:cNvPr id="19" name="Picture 18" descr="A group of people holding books&#10;&#10;Description automatically generated">
            <a:extLst>
              <a:ext uri="{FF2B5EF4-FFF2-40B4-BE49-F238E27FC236}">
                <a16:creationId xmlns:a16="http://schemas.microsoft.com/office/drawing/2014/main" id="{9B0F8F7C-0F83-91B9-455F-DA3C921F4EA5}"/>
              </a:ext>
            </a:extLst>
          </p:cNvPr>
          <p:cNvPicPr>
            <a:picLocks noChangeAspect="1"/>
          </p:cNvPicPr>
          <p:nvPr/>
        </p:nvPicPr>
        <p:blipFill>
          <a:blip r:embed="rId4" cstate="print">
            <a:extLst>
              <a:ext uri="{28A0092B-C50C-407E-A947-70E740481C1C}">
                <a14:useLocalDpi xmlns:a14="http://schemas.microsoft.com/office/drawing/2010/main" val="0"/>
              </a:ext>
            </a:extLst>
          </a:blip>
          <a:srcRect t="17224"/>
          <a:stretch/>
        </p:blipFill>
        <p:spPr>
          <a:xfrm>
            <a:off x="79941" y="3084914"/>
            <a:ext cx="4559654" cy="3740779"/>
          </a:xfrm>
          <a:prstGeom prst="rect">
            <a:avLst/>
          </a:prstGeom>
        </p:spPr>
      </p:pic>
      <p:sp>
        <p:nvSpPr>
          <p:cNvPr id="10" name="TextBox 9">
            <a:extLst>
              <a:ext uri="{FF2B5EF4-FFF2-40B4-BE49-F238E27FC236}">
                <a16:creationId xmlns:a16="http://schemas.microsoft.com/office/drawing/2014/main" id="{5A3C8116-6E25-F647-BAAE-DD52C2F90815}"/>
              </a:ext>
            </a:extLst>
          </p:cNvPr>
          <p:cNvSpPr txBox="1"/>
          <p:nvPr/>
        </p:nvSpPr>
        <p:spPr>
          <a:xfrm>
            <a:off x="428786" y="652596"/>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1</a:t>
            </a:r>
          </a:p>
        </p:txBody>
      </p:sp>
      <p:sp>
        <p:nvSpPr>
          <p:cNvPr id="12" name="TextBox 11">
            <a:extLst>
              <a:ext uri="{FF2B5EF4-FFF2-40B4-BE49-F238E27FC236}">
                <a16:creationId xmlns:a16="http://schemas.microsoft.com/office/drawing/2014/main" id="{D7BF6643-F24B-65F7-0EEA-FB9CE988684D}"/>
              </a:ext>
            </a:extLst>
          </p:cNvPr>
          <p:cNvSpPr txBox="1"/>
          <p:nvPr/>
        </p:nvSpPr>
        <p:spPr>
          <a:xfrm>
            <a:off x="7376512" y="160153"/>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2</a:t>
            </a:r>
          </a:p>
        </p:txBody>
      </p:sp>
      <p:sp>
        <p:nvSpPr>
          <p:cNvPr id="13" name="TextBox 12">
            <a:extLst>
              <a:ext uri="{FF2B5EF4-FFF2-40B4-BE49-F238E27FC236}">
                <a16:creationId xmlns:a16="http://schemas.microsoft.com/office/drawing/2014/main" id="{34B00E4A-7AA9-6E3F-7B87-EB25EE12BF51}"/>
              </a:ext>
            </a:extLst>
          </p:cNvPr>
          <p:cNvSpPr txBox="1"/>
          <p:nvPr/>
        </p:nvSpPr>
        <p:spPr>
          <a:xfrm>
            <a:off x="560694" y="6431013"/>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3</a:t>
            </a:r>
          </a:p>
        </p:txBody>
      </p:sp>
      <p:pic>
        <p:nvPicPr>
          <p:cNvPr id="16" name="Picture 15" descr="A group of people standing around a table with food&#10;&#10;Description automatically generated">
            <a:extLst>
              <a:ext uri="{FF2B5EF4-FFF2-40B4-BE49-F238E27FC236}">
                <a16:creationId xmlns:a16="http://schemas.microsoft.com/office/drawing/2014/main" id="{C0B32081-0086-3202-ACB2-D0B57505C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4542" y="3139017"/>
            <a:ext cx="4987705" cy="3740779"/>
          </a:xfrm>
          <a:prstGeom prst="rect">
            <a:avLst/>
          </a:prstGeom>
        </p:spPr>
      </p:pic>
      <p:sp>
        <p:nvSpPr>
          <p:cNvPr id="15" name="TextBox 14">
            <a:extLst>
              <a:ext uri="{FF2B5EF4-FFF2-40B4-BE49-F238E27FC236}">
                <a16:creationId xmlns:a16="http://schemas.microsoft.com/office/drawing/2014/main" id="{1DD0E7C0-536C-35D1-BEE8-FC99CF5BC75B}"/>
              </a:ext>
            </a:extLst>
          </p:cNvPr>
          <p:cNvSpPr txBox="1"/>
          <p:nvPr/>
        </p:nvSpPr>
        <p:spPr>
          <a:xfrm>
            <a:off x="6766107" y="6159888"/>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4</a:t>
            </a:r>
          </a:p>
        </p:txBody>
      </p:sp>
    </p:spTree>
    <p:extLst>
      <p:ext uri="{BB962C8B-B14F-4D97-AF65-F5344CB8AC3E}">
        <p14:creationId xmlns:p14="http://schemas.microsoft.com/office/powerpoint/2010/main" val="263213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DEF56E6-AC45-8146-3F2B-A8274C7822BC}"/>
              </a:ext>
            </a:extLst>
          </p:cNvPr>
          <p:cNvGrpSpPr/>
          <p:nvPr/>
        </p:nvGrpSpPr>
        <p:grpSpPr>
          <a:xfrm>
            <a:off x="0" y="1"/>
            <a:ext cx="5879805" cy="4303052"/>
            <a:chOff x="2966483" y="1481385"/>
            <a:chExt cx="7338537" cy="5503903"/>
          </a:xfrm>
        </p:grpSpPr>
        <p:pic>
          <p:nvPicPr>
            <p:cNvPr id="13" name="Picture 12" descr="A group of women sitting on a bench with their hands up&#10;&#10;Description automatically generated">
              <a:extLst>
                <a:ext uri="{FF2B5EF4-FFF2-40B4-BE49-F238E27FC236}">
                  <a16:creationId xmlns:a16="http://schemas.microsoft.com/office/drawing/2014/main" id="{2F9474D7-0B01-0183-270A-19593B835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483" y="1481385"/>
              <a:ext cx="7338537" cy="5503903"/>
            </a:xfrm>
            <a:prstGeom prst="rect">
              <a:avLst/>
            </a:prstGeo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2DF3F949-2F52-D777-A6B9-2444F92FAE40}"/>
                    </a:ext>
                  </a:extLst>
                </p14:cNvPr>
                <p14:cNvContentPartPr/>
                <p14:nvPr/>
              </p14:nvContentPartPr>
              <p14:xfrm>
                <a:off x="3657550" y="3468692"/>
                <a:ext cx="925560" cy="772560"/>
              </p14:xfrm>
            </p:contentPart>
          </mc:Choice>
          <mc:Fallback>
            <p:pic>
              <p:nvPicPr>
                <p:cNvPr id="9" name="Ink 8">
                  <a:extLst>
                    <a:ext uri="{FF2B5EF4-FFF2-40B4-BE49-F238E27FC236}">
                      <a16:creationId xmlns:a16="http://schemas.microsoft.com/office/drawing/2014/main" id="{2DF3F949-2F52-D777-A6B9-2444F92FAE40}"/>
                    </a:ext>
                  </a:extLst>
                </p:cNvPr>
                <p:cNvPicPr/>
                <p:nvPr/>
              </p:nvPicPr>
              <p:blipFill>
                <a:blip r:embed="rId4"/>
                <a:stretch>
                  <a:fillRect/>
                </a:stretch>
              </p:blipFill>
              <p:spPr>
                <a:xfrm>
                  <a:off x="3646323" y="3457182"/>
                  <a:ext cx="947565" cy="795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33C4B28C-73C6-F17B-4C94-E7D248DFB662}"/>
                    </a:ext>
                  </a:extLst>
                </p14:cNvPr>
                <p14:cNvContentPartPr/>
                <p14:nvPr/>
              </p14:nvContentPartPr>
              <p14:xfrm>
                <a:off x="5762470" y="3614492"/>
                <a:ext cx="78840" cy="707400"/>
              </p14:xfrm>
            </p:contentPart>
          </mc:Choice>
          <mc:Fallback>
            <p:pic>
              <p:nvPicPr>
                <p:cNvPr id="10" name="Ink 9">
                  <a:extLst>
                    <a:ext uri="{FF2B5EF4-FFF2-40B4-BE49-F238E27FC236}">
                      <a16:creationId xmlns:a16="http://schemas.microsoft.com/office/drawing/2014/main" id="{33C4B28C-73C6-F17B-4C94-E7D248DFB662}"/>
                    </a:ext>
                  </a:extLst>
                </p:cNvPr>
                <p:cNvPicPr/>
                <p:nvPr/>
              </p:nvPicPr>
              <p:blipFill>
                <a:blip r:embed="rId6"/>
                <a:stretch>
                  <a:fillRect/>
                </a:stretch>
              </p:blipFill>
              <p:spPr>
                <a:xfrm>
                  <a:off x="5751271" y="3602986"/>
                  <a:ext cx="100790" cy="729952"/>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E8867121-FA7E-9F55-0FFE-392118934275}"/>
                    </a:ext>
                  </a:extLst>
                </p14:cNvPr>
                <p14:cNvContentPartPr/>
                <p14:nvPr/>
              </p14:nvContentPartPr>
              <p14:xfrm>
                <a:off x="6613150" y="3036332"/>
                <a:ext cx="203040" cy="1046520"/>
              </p14:xfrm>
            </p:contentPart>
          </mc:Choice>
          <mc:Fallback>
            <p:pic>
              <p:nvPicPr>
                <p:cNvPr id="11" name="Ink 10">
                  <a:extLst>
                    <a:ext uri="{FF2B5EF4-FFF2-40B4-BE49-F238E27FC236}">
                      <a16:creationId xmlns:a16="http://schemas.microsoft.com/office/drawing/2014/main" id="{E8867121-FA7E-9F55-0FFE-392118934275}"/>
                    </a:ext>
                  </a:extLst>
                </p:cNvPr>
                <p:cNvPicPr/>
                <p:nvPr/>
              </p:nvPicPr>
              <p:blipFill>
                <a:blip r:embed="rId8"/>
                <a:stretch>
                  <a:fillRect/>
                </a:stretch>
              </p:blipFill>
              <p:spPr>
                <a:xfrm>
                  <a:off x="6601945" y="3024822"/>
                  <a:ext cx="225002" cy="1069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295A78D9-A17E-7AC3-00FC-1059DC0293CB}"/>
                    </a:ext>
                  </a:extLst>
                </p14:cNvPr>
                <p14:cNvContentPartPr/>
                <p14:nvPr/>
              </p14:nvContentPartPr>
              <p14:xfrm>
                <a:off x="8090590" y="2684612"/>
                <a:ext cx="821880" cy="1356120"/>
              </p14:xfrm>
            </p:contentPart>
          </mc:Choice>
          <mc:Fallback>
            <p:pic>
              <p:nvPicPr>
                <p:cNvPr id="14" name="Ink 13">
                  <a:extLst>
                    <a:ext uri="{FF2B5EF4-FFF2-40B4-BE49-F238E27FC236}">
                      <a16:creationId xmlns:a16="http://schemas.microsoft.com/office/drawing/2014/main" id="{295A78D9-A17E-7AC3-00FC-1059DC0293CB}"/>
                    </a:ext>
                  </a:extLst>
                </p:cNvPr>
                <p:cNvPicPr/>
                <p:nvPr/>
              </p:nvPicPr>
              <p:blipFill>
                <a:blip r:embed="rId10"/>
                <a:stretch>
                  <a:fillRect/>
                </a:stretch>
              </p:blipFill>
              <p:spPr>
                <a:xfrm>
                  <a:off x="8079362" y="2673100"/>
                  <a:ext cx="843887" cy="1378684"/>
                </a:xfrm>
                <a:prstGeom prst="rect">
                  <a:avLst/>
                </a:prstGeom>
              </p:spPr>
            </p:pic>
          </mc:Fallback>
        </mc:AlternateContent>
      </p:grpSp>
      <p:pic>
        <p:nvPicPr>
          <p:cNvPr id="20" name="Picture 19" descr="A group of people standing in front of a building&#10;&#10;Description automatically generated">
            <a:extLst>
              <a:ext uri="{FF2B5EF4-FFF2-40B4-BE49-F238E27FC236}">
                <a16:creationId xmlns:a16="http://schemas.microsoft.com/office/drawing/2014/main" id="{4B74763B-0E30-0C97-CAF8-E1519501A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28617" y="3153"/>
            <a:ext cx="6274015" cy="3292842"/>
          </a:xfrm>
          <a:prstGeom prst="rect">
            <a:avLst/>
          </a:prstGeom>
        </p:spPr>
      </p:pic>
      <p:pic>
        <p:nvPicPr>
          <p:cNvPr id="21" name="Picture 2">
            <a:extLst>
              <a:ext uri="{FF2B5EF4-FFF2-40B4-BE49-F238E27FC236}">
                <a16:creationId xmlns:a16="http://schemas.microsoft.com/office/drawing/2014/main" id="{7B552C74-A1FD-66C2-1C73-2A003D7DA9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6350" y="3656459"/>
            <a:ext cx="4805697" cy="320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034DAA53-F280-B425-9DA6-C2AF45BAB35E}"/>
              </a:ext>
            </a:extLst>
          </p:cNvPr>
          <p:cNvSpPr txBox="1"/>
          <p:nvPr/>
        </p:nvSpPr>
        <p:spPr>
          <a:xfrm>
            <a:off x="170927" y="150660"/>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5</a:t>
            </a:r>
          </a:p>
        </p:txBody>
      </p:sp>
      <p:sp>
        <p:nvSpPr>
          <p:cNvPr id="23" name="TextBox 22">
            <a:extLst>
              <a:ext uri="{FF2B5EF4-FFF2-40B4-BE49-F238E27FC236}">
                <a16:creationId xmlns:a16="http://schemas.microsoft.com/office/drawing/2014/main" id="{5A52D15D-B26F-3FDE-892B-2DE52A1C2F9F}"/>
              </a:ext>
            </a:extLst>
          </p:cNvPr>
          <p:cNvSpPr txBox="1"/>
          <p:nvPr/>
        </p:nvSpPr>
        <p:spPr>
          <a:xfrm>
            <a:off x="6184544" y="2593217"/>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6</a:t>
            </a:r>
          </a:p>
        </p:txBody>
      </p:sp>
      <p:pic>
        <p:nvPicPr>
          <p:cNvPr id="26" name="Picture 25" descr="A group of people posing for a photo&#10;&#10;Description automatically generated">
            <a:extLst>
              <a:ext uri="{FF2B5EF4-FFF2-40B4-BE49-F238E27FC236}">
                <a16:creationId xmlns:a16="http://schemas.microsoft.com/office/drawing/2014/main" id="{7D4E260A-B1A2-45BC-C860-519CDAA768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05" y="3642986"/>
            <a:ext cx="4872739" cy="3201543"/>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7903C701-95A4-F455-DA54-2A5919C1D9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64056" y="3280143"/>
            <a:ext cx="4727944" cy="3545958"/>
          </a:xfrm>
          <a:prstGeom prst="rect">
            <a:avLst/>
          </a:prstGeom>
        </p:spPr>
      </p:pic>
      <p:sp>
        <p:nvSpPr>
          <p:cNvPr id="24" name="TextBox 23">
            <a:extLst>
              <a:ext uri="{FF2B5EF4-FFF2-40B4-BE49-F238E27FC236}">
                <a16:creationId xmlns:a16="http://schemas.microsoft.com/office/drawing/2014/main" id="{4B6DE4A8-8276-651D-BDE7-C0BBF1BD4886}"/>
              </a:ext>
            </a:extLst>
          </p:cNvPr>
          <p:cNvSpPr txBox="1"/>
          <p:nvPr/>
        </p:nvSpPr>
        <p:spPr>
          <a:xfrm>
            <a:off x="-50705" y="4060444"/>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A02B93">
                    <a:lumMod val="60000"/>
                    <a:lumOff val="40000"/>
                  </a:srgbClr>
                </a:solidFill>
                <a:latin typeface="Aptos" panose="02110004020202020204"/>
              </a:rPr>
              <a:t>9</a:t>
            </a:r>
            <a:endPar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73EDF8DA-C479-0191-E442-ACF073164AB3}"/>
              </a:ext>
            </a:extLst>
          </p:cNvPr>
          <p:cNvSpPr txBox="1"/>
          <p:nvPr/>
        </p:nvSpPr>
        <p:spPr>
          <a:xfrm>
            <a:off x="4822034" y="3987346"/>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7</a:t>
            </a:r>
          </a:p>
        </p:txBody>
      </p:sp>
      <p:sp>
        <p:nvSpPr>
          <p:cNvPr id="25" name="TextBox 24">
            <a:extLst>
              <a:ext uri="{FF2B5EF4-FFF2-40B4-BE49-F238E27FC236}">
                <a16:creationId xmlns:a16="http://schemas.microsoft.com/office/drawing/2014/main" id="{C6981194-B776-0E6E-3CAF-AB3D00DBB27D}"/>
              </a:ext>
            </a:extLst>
          </p:cNvPr>
          <p:cNvSpPr txBox="1"/>
          <p:nvPr/>
        </p:nvSpPr>
        <p:spPr>
          <a:xfrm>
            <a:off x="11366209" y="6232992"/>
            <a:ext cx="382772"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A02B93">
                    <a:lumMod val="60000"/>
                    <a:lumOff val="40000"/>
                  </a:srgbClr>
                </a:solidFill>
                <a:latin typeface="Aptos" panose="02110004020202020204"/>
              </a:rPr>
              <a:t>8</a:t>
            </a:r>
            <a:endParaRPr kumimoji="0" lang="en-US" sz="2000" b="1"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47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style.rotation</p:attrName>
                                        </p:attrNameLst>
                                      </p:cBhvr>
                                      <p:tavLst>
                                        <p:tav tm="0">
                                          <p:val>
                                            <p:fltVal val="90"/>
                                          </p:val>
                                        </p:tav>
                                        <p:tav tm="100000">
                                          <p:val>
                                            <p:fltVal val="0"/>
                                          </p:val>
                                        </p:tav>
                                      </p:tavLst>
                                    </p:anim>
                                    <p:animEffect transition="in" filter="fade">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5475" y="2547890"/>
            <a:ext cx="7146525" cy="2378479"/>
          </a:xfrm>
        </p:spPr>
        <p:txBody>
          <a:bodyPr>
            <a:normAutofit/>
          </a:bodyPr>
          <a:lstStyle/>
          <a:p>
            <a:r>
              <a:rPr lang="en-US" sz="4400" dirty="0">
                <a:solidFill>
                  <a:schemeClr val="tx1"/>
                </a:solidFill>
              </a:rPr>
              <a:t>Points </a:t>
            </a:r>
            <a:r>
              <a:rPr lang="fr-FR" sz="4400" dirty="0">
                <a:solidFill>
                  <a:schemeClr val="tx1"/>
                </a:solidFill>
              </a:rPr>
              <a:t>saillants de la réunion et demandes des pays</a:t>
            </a:r>
            <a:endParaRPr lang="en-US" sz="4400" dirty="0">
              <a:solidFill>
                <a:schemeClr val="tx1"/>
              </a:solidFill>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Tree>
    <p:extLst>
      <p:ext uri="{BB962C8B-B14F-4D97-AF65-F5344CB8AC3E}">
        <p14:creationId xmlns:p14="http://schemas.microsoft.com/office/powerpoint/2010/main" val="191665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5475" y="2547890"/>
            <a:ext cx="7146525" cy="2378479"/>
          </a:xfrm>
        </p:spPr>
        <p:txBody>
          <a:bodyPr>
            <a:normAutofit/>
          </a:bodyPr>
          <a:lstStyle/>
          <a:p>
            <a:r>
              <a:rPr lang="en-US"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Remarques de </a:t>
            </a:r>
            <a:r>
              <a:rPr lang="en-US" sz="44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clôture</a:t>
            </a:r>
            <a:endParaRPr lang="en-GB"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Tree>
    <p:extLst>
      <p:ext uri="{BB962C8B-B14F-4D97-AF65-F5344CB8AC3E}">
        <p14:creationId xmlns:p14="http://schemas.microsoft.com/office/powerpoint/2010/main" val="44264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2A47-9B7E-E8D8-5AFF-98CF9CEE48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37BB17-28B1-8070-CBE0-CBB6E9A18350}"/>
              </a:ext>
            </a:extLst>
          </p:cNvPr>
          <p:cNvSpPr txBox="1"/>
          <p:nvPr/>
        </p:nvSpPr>
        <p:spPr>
          <a:xfrm>
            <a:off x="1176953" y="2439505"/>
            <a:ext cx="8657706" cy="1569660"/>
          </a:xfrm>
          <a:prstGeom prst="rect">
            <a:avLst/>
          </a:prstGeom>
          <a:noFill/>
        </p:spPr>
        <p:txBody>
          <a:bodyPr wrap="square" rtlCol="0">
            <a:spAutoFit/>
          </a:bodyPr>
          <a:lstStyle/>
          <a:p>
            <a:r>
              <a:rPr lang="en-US" sz="2400" b="1" dirty="0">
                <a:solidFill>
                  <a:schemeClr val="accent4"/>
                </a:solidFill>
                <a:latin typeface="Calibri" panose="020F0502020204030204" pitchFamily="34" charset="0"/>
                <a:cs typeface="Calibri" panose="020F0502020204030204" pitchFamily="34" charset="0"/>
              </a:rPr>
              <a:t>Alina Michalska </a:t>
            </a:r>
            <a:r>
              <a:rPr lang="en-US" sz="2400" dirty="0">
                <a:solidFill>
                  <a:schemeClr val="accent4"/>
                </a:solidFill>
                <a:latin typeface="Calibri" panose="020F0502020204030204" pitchFamily="34" charset="0"/>
                <a:cs typeface="Calibri" panose="020F0502020204030204" pitchFamily="34" charset="0"/>
              </a:rPr>
              <a:t>– Nutrition Specialist, Eastern and Southern Regional Office, UNICEF</a:t>
            </a:r>
          </a:p>
          <a:p>
            <a:r>
              <a:rPr lang="en-US" sz="2400" b="1" dirty="0">
                <a:solidFill>
                  <a:schemeClr val="accent4"/>
                </a:solidFill>
                <a:latin typeface="Calibri" panose="020F0502020204030204" pitchFamily="34" charset="0"/>
                <a:cs typeface="Calibri" panose="020F0502020204030204" pitchFamily="34" charset="0"/>
              </a:rPr>
              <a:t>Julio López P.</a:t>
            </a:r>
            <a:r>
              <a:rPr lang="en-US" sz="2400" dirty="0">
                <a:solidFill>
                  <a:schemeClr val="accent4"/>
                </a:solidFill>
                <a:latin typeface="Calibri" panose="020F0502020204030204" pitchFamily="34" charset="0"/>
                <a:cs typeface="Calibri" panose="020F0502020204030204" pitchFamily="34" charset="0"/>
              </a:rPr>
              <a:t> – </a:t>
            </a:r>
            <a:r>
              <a:rPr lang="en-US" sz="2400" dirty="0" err="1">
                <a:solidFill>
                  <a:schemeClr val="accent4"/>
                </a:solidFill>
                <a:latin typeface="Calibri" panose="020F0502020204030204" pitchFamily="34" charset="0"/>
                <a:cs typeface="Calibri" panose="020F0502020204030204" pitchFamily="34" charset="0"/>
              </a:rPr>
              <a:t>Représentant</a:t>
            </a:r>
            <a:r>
              <a:rPr lang="en-US" sz="2400" dirty="0">
                <a:solidFill>
                  <a:schemeClr val="accent4"/>
                </a:solidFill>
                <a:latin typeface="Calibri" panose="020F0502020204030204" pitchFamily="34" charset="0"/>
                <a:cs typeface="Calibri" panose="020F0502020204030204" pitchFamily="34" charset="0"/>
              </a:rPr>
              <a:t> CATIE</a:t>
            </a:r>
            <a:endParaRPr lang="en-US" sz="2400" b="1" dirty="0">
              <a:solidFill>
                <a:schemeClr val="accent4"/>
              </a:solidFill>
              <a:latin typeface="Calibri" panose="020F0502020204030204" pitchFamily="34" charset="0"/>
              <a:cs typeface="Calibri" panose="020F0502020204030204" pitchFamily="34" charset="0"/>
            </a:endParaRPr>
          </a:p>
          <a:p>
            <a:endParaRPr lang="en-US" sz="2400" dirty="0">
              <a:solidFill>
                <a:schemeClr val="accent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6226520"/>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5475" y="2547890"/>
            <a:ext cx="7146525" cy="2378479"/>
          </a:xfrm>
        </p:spPr>
        <p:txBody>
          <a:bodyPr>
            <a:normAutofit/>
          </a:bodyPr>
          <a:lstStyle/>
          <a:p>
            <a:r>
              <a:rPr lang="en-US" sz="44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Informations</a:t>
            </a:r>
            <a:r>
              <a:rPr lang="en-US"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4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Logistiques</a:t>
            </a:r>
            <a:endParaRPr lang="en-GB" sz="4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
        <p:nvSpPr>
          <p:cNvPr id="3" name="TextBox 2">
            <a:extLst>
              <a:ext uri="{FF2B5EF4-FFF2-40B4-BE49-F238E27FC236}">
                <a16:creationId xmlns:a16="http://schemas.microsoft.com/office/drawing/2014/main" id="{D50BCCA8-3EE3-B2BA-085D-883FC66D9EEA}"/>
              </a:ext>
            </a:extLst>
          </p:cNvPr>
          <p:cNvSpPr txBox="1"/>
          <p:nvPr/>
        </p:nvSpPr>
        <p:spPr>
          <a:xfrm>
            <a:off x="5149590" y="4095010"/>
            <a:ext cx="4664366" cy="461665"/>
          </a:xfrm>
          <a:prstGeom prst="rect">
            <a:avLst/>
          </a:prstGeom>
          <a:noFill/>
        </p:spPr>
        <p:txBody>
          <a:bodyPr wrap="square">
            <a:spAutoFit/>
          </a:bodyPr>
          <a:lstStyle/>
          <a:p>
            <a:r>
              <a:rPr lang="en-GB" sz="2400" i="1" dirty="0">
                <a:solidFill>
                  <a:schemeClr val="accent1"/>
                </a:solidFill>
                <a:latin typeface="Calibri" panose="020F0502020204030204" pitchFamily="34" charset="0"/>
                <a:cs typeface="Calibri" panose="020F0502020204030204" pitchFamily="34" charset="0"/>
              </a:rPr>
              <a:t>Laura Barrington</a:t>
            </a:r>
            <a:endParaRPr lang="en-US" sz="24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59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94798" y="2379954"/>
            <a:ext cx="7146525" cy="2378479"/>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Fermeture</a:t>
            </a:r>
            <a:r>
              <a:rPr lang="en-US" sz="4400" dirty="0">
                <a:solidFill>
                  <a:schemeClr val="tx1"/>
                </a:solidFill>
              </a:rPr>
              <a:t> </a:t>
            </a:r>
            <a:endParaRPr lang="en-GB" sz="4400" dirty="0">
              <a:solidFill>
                <a:schemeClr val="tx1"/>
              </a:solidFill>
            </a:endParaRP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
        <p:nvSpPr>
          <p:cNvPr id="5" name="TextBox 4">
            <a:extLst>
              <a:ext uri="{FF2B5EF4-FFF2-40B4-BE49-F238E27FC236}">
                <a16:creationId xmlns:a16="http://schemas.microsoft.com/office/drawing/2014/main" id="{05227DC7-3DC2-44BF-A47B-13F2ED6F60D7}"/>
              </a:ext>
            </a:extLst>
          </p:cNvPr>
          <p:cNvSpPr txBox="1"/>
          <p:nvPr/>
        </p:nvSpPr>
        <p:spPr>
          <a:xfrm>
            <a:off x="5123373" y="3867259"/>
            <a:ext cx="2502545" cy="461665"/>
          </a:xfrm>
          <a:prstGeom prst="rect">
            <a:avLst/>
          </a:prstGeom>
          <a:noFill/>
        </p:spPr>
        <p:txBody>
          <a:bodyPr wrap="square">
            <a:spAutoFit/>
          </a:bodyPr>
          <a:lstStyle/>
          <a:p>
            <a:r>
              <a:rPr lang="en-GB" sz="2400" i="1" dirty="0">
                <a:solidFill>
                  <a:schemeClr val="accent1"/>
                </a:solidFill>
                <a:latin typeface="Calibri" panose="020F0502020204030204" pitchFamily="34" charset="0"/>
                <a:cs typeface="Calibri" panose="020F0502020204030204" pitchFamily="34" charset="0"/>
              </a:rPr>
              <a:t>Jane Badham </a:t>
            </a:r>
            <a:endParaRPr lang="en-US" sz="2400" dirty="0">
              <a:solidFill>
                <a:schemeClr val="accent1"/>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8BC683EA-3C0E-A3BD-1D8C-73D2BE822FF9}"/>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02723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0148D-F24D-6C4E-D831-67CF4A5C4EE2}"/>
              </a:ext>
            </a:extLst>
          </p:cNvPr>
          <p:cNvSpPr>
            <a:spLocks noGrp="1"/>
          </p:cNvSpPr>
          <p:nvPr>
            <p:ph type="title"/>
          </p:nvPr>
        </p:nvSpPr>
        <p:spPr/>
        <p:txBody>
          <a:bodyPr>
            <a:normAutofit/>
          </a:bodyPr>
          <a:lstStyle/>
          <a:p>
            <a:r>
              <a:rPr lang="en-US" sz="2800" dirty="0"/>
              <a:t>Agenda</a:t>
            </a:r>
          </a:p>
        </p:txBody>
      </p:sp>
      <p:sp>
        <p:nvSpPr>
          <p:cNvPr id="3" name="Content Placeholder 2">
            <a:extLst>
              <a:ext uri="{FF2B5EF4-FFF2-40B4-BE49-F238E27FC236}">
                <a16:creationId xmlns:a16="http://schemas.microsoft.com/office/drawing/2014/main" id="{D0C2BF1B-C2ED-8513-DC34-D937B8A961BE}"/>
              </a:ext>
            </a:extLst>
          </p:cNvPr>
          <p:cNvSpPr>
            <a:spLocks noGrp="1"/>
          </p:cNvSpPr>
          <p:nvPr>
            <p:ph idx="1"/>
          </p:nvPr>
        </p:nvSpPr>
        <p:spPr/>
        <p:txBody>
          <a:bodyPr/>
          <a:lstStyle/>
          <a:p>
            <a:pPr marL="342900" marR="0" lvl="0" indent="-342900">
              <a:spcBef>
                <a:spcPts val="0"/>
              </a:spcBef>
              <a:spcAft>
                <a:spcPts val="0"/>
              </a:spcAft>
              <a:buFont typeface="+mj-lt"/>
              <a:buAutoNum type="arabicPeriod"/>
              <a:tabLst>
                <a:tab pos="457200" algn="l"/>
              </a:tabLst>
            </a:pPr>
            <a:r>
              <a:rPr lang="fr-FR" sz="2400" dirty="0">
                <a:effectLst/>
                <a:latin typeface="Arial" panose="020B0604020202020204" pitchFamily="34" charset="0"/>
                <a:ea typeface="Times New Roman" panose="02020603050405020304" pitchFamily="18" charset="0"/>
                <a:cs typeface="Aptos" panose="020B0004020202020204" pitchFamily="34" charset="0"/>
              </a:rPr>
              <a:t>Vue d'ensemble des méthodes d'IA en nutrition (30 min)</a:t>
            </a:r>
          </a:p>
          <a:p>
            <a:pPr marL="0" indent="0">
              <a:spcBef>
                <a:spcPts val="0"/>
              </a:spcBef>
              <a:buNone/>
              <a:tabLst>
                <a:tab pos="457200" algn="l"/>
              </a:tabLst>
            </a:pPr>
            <a:r>
              <a:rPr lang="fr-FR" sz="2400" dirty="0">
                <a:latin typeface="Arial" panose="020B0604020202020204" pitchFamily="34" charset="0"/>
              </a:rPr>
              <a:t>           Session de questions et réponses (20 min)</a:t>
            </a:r>
            <a:endParaRPr lang="en-US" sz="2400" dirty="0">
              <a:latin typeface="Arial" panose="020B0604020202020204" pitchFamily="34" charset="0"/>
            </a:endParaRPr>
          </a:p>
          <a:p>
            <a:pPr marL="0" marR="0" lvl="0" indent="0">
              <a:spcBef>
                <a:spcPts val="0"/>
              </a:spcBef>
              <a:spcAft>
                <a:spcPts val="0"/>
              </a:spcAft>
              <a:buNone/>
              <a:tabLst>
                <a:tab pos="457200" algn="l"/>
              </a:tabLst>
            </a:pPr>
            <a:endParaRPr lang="en-US" sz="2400" dirty="0">
              <a:effectLst/>
              <a:latin typeface="Arial" panose="020B0604020202020204" pitchFamily="34" charset="0"/>
              <a:ea typeface="Times New Roman" panose="02020603050405020304" pitchFamily="18" charset="0"/>
              <a:cs typeface="Aptos" panose="020B0004020202020204" pitchFamily="34" charset="0"/>
            </a:endParaRPr>
          </a:p>
          <a:p>
            <a:pPr marL="0" marR="0" lvl="0" indent="0">
              <a:spcBef>
                <a:spcPts val="0"/>
              </a:spcBef>
              <a:spcAft>
                <a:spcPts val="0"/>
              </a:spcAft>
              <a:buNone/>
              <a:tabLst>
                <a:tab pos="457200" algn="l"/>
              </a:tabLst>
            </a:pPr>
            <a:r>
              <a:rPr lang="en-US" sz="2400" dirty="0">
                <a:latin typeface="Arial" panose="020B0604020202020204" pitchFamily="34" charset="0"/>
                <a:ea typeface="Times New Roman" panose="02020603050405020304" pitchFamily="18" charset="0"/>
                <a:cs typeface="Aptos" panose="020B0004020202020204" pitchFamily="34" charset="0"/>
              </a:rPr>
              <a:t>2. </a:t>
            </a:r>
            <a:r>
              <a:rPr lang="fr-FR" sz="2400" dirty="0">
                <a:effectLst/>
                <a:latin typeface="Arial" panose="020B0604020202020204" pitchFamily="34" charset="0"/>
                <a:ea typeface="Times New Roman" panose="02020603050405020304" pitchFamily="18" charset="0"/>
                <a:cs typeface="Aptos" panose="020B0004020202020204" pitchFamily="34" charset="0"/>
              </a:rPr>
              <a:t>Démonstration de l'exemple pratique (20 min)</a:t>
            </a:r>
          </a:p>
          <a:p>
            <a:pPr marL="0" marR="0" lvl="0" indent="0">
              <a:spcBef>
                <a:spcPts val="0"/>
              </a:spcBef>
              <a:spcAft>
                <a:spcPts val="0"/>
              </a:spcAft>
              <a:buNone/>
              <a:tabLst>
                <a:tab pos="457200" algn="l"/>
              </a:tabLst>
            </a:pPr>
            <a:r>
              <a:rPr lang="fr-FR" sz="2400" dirty="0">
                <a:effectLst/>
                <a:latin typeface="Arial" panose="020B0604020202020204" pitchFamily="34" charset="0"/>
                <a:ea typeface="Times New Roman" panose="02020603050405020304" pitchFamily="18" charset="0"/>
                <a:cs typeface="Aptos" panose="020B0004020202020204" pitchFamily="34" charset="0"/>
              </a:rPr>
              <a:t>		Questions et réponses finales sur l'exemple (10 min)</a:t>
            </a:r>
            <a:endParaRPr lang="en-US" dirty="0"/>
          </a:p>
        </p:txBody>
      </p:sp>
      <p:sp>
        <p:nvSpPr>
          <p:cNvPr id="4" name="Date Placeholder 3">
            <a:extLst>
              <a:ext uri="{FF2B5EF4-FFF2-40B4-BE49-F238E27FC236}">
                <a16:creationId xmlns:a16="http://schemas.microsoft.com/office/drawing/2014/main" id="{50E9A3D1-BA83-BF73-EBBC-7E1478B1884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4FBF4-62D7-BF4B-9691-0C7D28A55B8E}" type="datetime4">
              <a:rPr kumimoji="0" lang="en-US" sz="1200" b="0" i="0" u="none" strike="noStrike" kern="1200" cap="none" spc="0" normalizeH="0" baseline="0" noProof="0" smtClean="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October 29, 2024</a:t>
            </a:fld>
            <a:endParaRPr kumimoji="0" lang="en-US" sz="1200" b="0" i="0" u="none" strike="noStrike" kern="1200" cap="none" spc="0" normalizeH="0" baseline="0" noProof="0">
              <a:ln>
                <a:noFill/>
              </a:ln>
              <a:solidFill>
                <a:srgbClr val="1D366C">
                  <a:tint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E0B07998-104D-B89B-91BF-93F9F4222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D910F-CB18-0442-838C-D854C7564373}" type="slidenum">
              <a:rPr kumimoji="0" lang="en-US" sz="1200" b="0" i="0" u="none" strike="noStrike" kern="1200" cap="none" spc="0" normalizeH="0" baseline="0" noProof="0" smtClean="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6CA9D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8499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26335" y="3678559"/>
            <a:ext cx="5760640" cy="1656184"/>
          </a:xfrm>
        </p:spPr>
        <p:txBody>
          <a:bodyPr>
            <a:normAutofit fontScale="90000"/>
          </a:bodyPr>
          <a:lstStyle/>
          <a:p>
            <a:r>
              <a:rPr lang="en-GB" sz="6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PAUSE DEJEUNER</a:t>
            </a:r>
            <a:br>
              <a:rPr lang="en-GB" sz="6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6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13h15-14h45 </a:t>
            </a:r>
          </a:p>
        </p:txBody>
      </p:sp>
      <p:pic>
        <p:nvPicPr>
          <p:cNvPr id="6" name="Grafik 6">
            <a:extLst>
              <a:ext uri="{FF2B5EF4-FFF2-40B4-BE49-F238E27FC236}">
                <a16:creationId xmlns:a16="http://schemas.microsoft.com/office/drawing/2014/main" id="{AFF8DDA2-E6A7-625C-0D53-3816181280E5}"/>
              </a:ext>
            </a:extLst>
          </p:cNvPr>
          <p:cNvPicPr>
            <a:picLocks noGrp="1" noChangeAspect="1"/>
          </p:cNvPicPr>
          <p:nvPr>
            <p:ph idx="1"/>
          </p:nvPr>
        </p:nvPicPr>
        <p:blipFill>
          <a:blip r:embed="rId2"/>
          <a:stretch>
            <a:fillRect/>
          </a:stretch>
        </p:blipFill>
        <p:spPr>
          <a:xfrm>
            <a:off x="-56026" y="3193"/>
            <a:ext cx="4161016" cy="686600"/>
          </a:xfrm>
        </p:spPr>
      </p:pic>
    </p:spTree>
    <p:extLst>
      <p:ext uri="{BB962C8B-B14F-4D97-AF65-F5344CB8AC3E}">
        <p14:creationId xmlns:p14="http://schemas.microsoft.com/office/powerpoint/2010/main" val="2594912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4E24-787E-A955-1FC1-3B31631CE35D}"/>
              </a:ext>
            </a:extLst>
          </p:cNvPr>
          <p:cNvSpPr>
            <a:spLocks noGrp="1"/>
          </p:cNvSpPr>
          <p:nvPr>
            <p:ph type="title"/>
          </p:nvPr>
        </p:nvSpPr>
        <p:spPr/>
        <p:txBody>
          <a:bodyPr/>
          <a:lstStyle/>
          <a:p>
            <a:r>
              <a:rPr lang="en-CA" dirty="0"/>
              <a:t>Vue </a:t>
            </a:r>
            <a:r>
              <a:rPr lang="en-CA" dirty="0" err="1"/>
              <a:t>d’ensemble</a:t>
            </a:r>
            <a:endParaRPr lang="en-CA" dirty="0"/>
          </a:p>
        </p:txBody>
      </p:sp>
      <p:sp>
        <p:nvSpPr>
          <p:cNvPr id="3" name="Text Placeholder 2">
            <a:extLst>
              <a:ext uri="{FF2B5EF4-FFF2-40B4-BE49-F238E27FC236}">
                <a16:creationId xmlns:a16="http://schemas.microsoft.com/office/drawing/2014/main" id="{F763187F-56B0-0FA0-59E4-4BAFDCF86A35}"/>
              </a:ext>
            </a:extLst>
          </p:cNvPr>
          <p:cNvSpPr>
            <a:spLocks noGrp="1"/>
          </p:cNvSpPr>
          <p:nvPr>
            <p:ph type="body" idx="1"/>
          </p:nvPr>
        </p:nvSpPr>
        <p:spPr/>
        <p:txBody>
          <a:bodyPr/>
          <a:lstStyle/>
          <a:p>
            <a:r>
              <a:rPr lang="en-CA" dirty="0"/>
              <a:t>30 minutes </a:t>
            </a:r>
          </a:p>
        </p:txBody>
      </p:sp>
    </p:spTree>
    <p:extLst>
      <p:ext uri="{BB962C8B-B14F-4D97-AF65-F5344CB8AC3E}">
        <p14:creationId xmlns:p14="http://schemas.microsoft.com/office/powerpoint/2010/main" val="346803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4E24-787E-A955-1FC1-3B31631CE35D}"/>
              </a:ext>
            </a:extLst>
          </p:cNvPr>
          <p:cNvSpPr>
            <a:spLocks noGrp="1"/>
          </p:cNvSpPr>
          <p:nvPr>
            <p:ph type="title"/>
          </p:nvPr>
        </p:nvSpPr>
        <p:spPr/>
        <p:txBody>
          <a:bodyPr/>
          <a:lstStyle/>
          <a:p>
            <a:r>
              <a:rPr lang="fr-FR" dirty="0"/>
              <a:t>Définitions et types de l'IA</a:t>
            </a:r>
            <a:endParaRPr lang="en-CA" dirty="0"/>
          </a:p>
        </p:txBody>
      </p:sp>
      <p:sp>
        <p:nvSpPr>
          <p:cNvPr id="3" name="Text Placeholder 2">
            <a:extLst>
              <a:ext uri="{FF2B5EF4-FFF2-40B4-BE49-F238E27FC236}">
                <a16:creationId xmlns:a16="http://schemas.microsoft.com/office/drawing/2014/main" id="{F763187F-56B0-0FA0-59E4-4BAFDCF86A3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52082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7E1E-F667-9707-48AA-902B13F12852}"/>
              </a:ext>
            </a:extLst>
          </p:cNvPr>
          <p:cNvSpPr>
            <a:spLocks noGrp="1"/>
          </p:cNvSpPr>
          <p:nvPr>
            <p:ph type="title"/>
          </p:nvPr>
        </p:nvSpPr>
        <p:spPr/>
        <p:txBody>
          <a:bodyPr>
            <a:normAutofit/>
          </a:bodyPr>
          <a:lstStyle/>
          <a:p>
            <a:r>
              <a:rPr lang="en-CA" sz="3200" dirty="0"/>
              <a:t>Intelligence </a:t>
            </a:r>
            <a:r>
              <a:rPr lang="en-CA" sz="3200" dirty="0" err="1"/>
              <a:t>artificielle</a:t>
            </a:r>
            <a:endParaRPr lang="en-CA" sz="3200" dirty="0"/>
          </a:p>
        </p:txBody>
      </p:sp>
      <p:sp>
        <p:nvSpPr>
          <p:cNvPr id="3" name="Content Placeholder 2">
            <a:extLst>
              <a:ext uri="{FF2B5EF4-FFF2-40B4-BE49-F238E27FC236}">
                <a16:creationId xmlns:a16="http://schemas.microsoft.com/office/drawing/2014/main" id="{CB856D3F-6302-EDF8-A9EF-C31B46615E0B}"/>
              </a:ext>
            </a:extLst>
          </p:cNvPr>
          <p:cNvSpPr>
            <a:spLocks noGrp="1"/>
          </p:cNvSpPr>
          <p:nvPr>
            <p:ph idx="1"/>
          </p:nvPr>
        </p:nvSpPr>
        <p:spPr/>
        <p:txBody>
          <a:bodyPr>
            <a:normAutofit/>
          </a:bodyPr>
          <a:lstStyle/>
          <a:p>
            <a:r>
              <a:rPr lang="en-CA" sz="2400" b="1" dirty="0" err="1"/>
              <a:t>Définition</a:t>
            </a:r>
            <a:r>
              <a:rPr lang="en-CA" sz="2400" dirty="0"/>
              <a:t>: </a:t>
            </a:r>
            <a:r>
              <a:rPr lang="fr-FR" sz="2400" dirty="0"/>
              <a:t>la théorie et le développement de systèmes informatiques capables d'effectuer des tâches qui requièrent normalement l'intelligence humaine, telles que la perception visuelle, la reconnaissance vocale, la prise de décision et la traduction entre les langues</a:t>
            </a:r>
            <a:endParaRPr lang="en-CA" sz="2400" dirty="0"/>
          </a:p>
        </p:txBody>
      </p:sp>
    </p:spTree>
    <p:extLst>
      <p:ext uri="{BB962C8B-B14F-4D97-AF65-F5344CB8AC3E}">
        <p14:creationId xmlns:p14="http://schemas.microsoft.com/office/powerpoint/2010/main" val="654449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B0533B-C5B0-BB7C-0941-5859DD62E99F}"/>
              </a:ext>
            </a:extLst>
          </p:cNvPr>
          <p:cNvPicPr>
            <a:picLocks noGrp="1" noChangeAspect="1"/>
          </p:cNvPicPr>
          <p:nvPr>
            <p:ph idx="1"/>
          </p:nvPr>
        </p:nvPicPr>
        <p:blipFill>
          <a:blip r:embed="rId3"/>
          <a:stretch>
            <a:fillRect/>
          </a:stretch>
        </p:blipFill>
        <p:spPr>
          <a:xfrm>
            <a:off x="1110906" y="260103"/>
            <a:ext cx="9970187" cy="4879456"/>
          </a:xfrm>
        </p:spPr>
      </p:pic>
    </p:spTree>
    <p:extLst>
      <p:ext uri="{BB962C8B-B14F-4D97-AF65-F5344CB8AC3E}">
        <p14:creationId xmlns:p14="http://schemas.microsoft.com/office/powerpoint/2010/main" val="2890137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nception personnalisé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ritage Blue Theme">
  <a:themeElements>
    <a:clrScheme name="Heritage Blue">
      <a:dk1>
        <a:srgbClr val="1D366C"/>
      </a:dk1>
      <a:lt1>
        <a:srgbClr val="FFFFFF"/>
      </a:lt1>
      <a:dk2>
        <a:srgbClr val="0070B9"/>
      </a:dk2>
      <a:lt2>
        <a:srgbClr val="6CA9DB"/>
      </a:lt2>
      <a:accent1>
        <a:srgbClr val="D44728"/>
      </a:accent1>
      <a:accent2>
        <a:srgbClr val="78222D"/>
      </a:accent2>
      <a:accent3>
        <a:srgbClr val="A55996"/>
      </a:accent3>
      <a:accent4>
        <a:srgbClr val="009875"/>
      </a:accent4>
      <a:accent5>
        <a:srgbClr val="236FB7"/>
      </a:accent5>
      <a:accent6>
        <a:srgbClr val="F5C300"/>
      </a:accent6>
      <a:hlink>
        <a:srgbClr val="0563C1"/>
      </a:hlink>
      <a:folHlink>
        <a:srgbClr val="54264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67697821-F3F9-4B44-BB01-13E7E56785D4}" vid="{5E3A260A-9CB2-D849-A797-5B57F018D0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D7684A253392741811102AB879D41BE" ma:contentTypeVersion="18" ma:contentTypeDescription="Ein neues Dokument erstellen." ma:contentTypeScope="" ma:versionID="f694e625346fc6b19b402ba18b926f21">
  <xsd:schema xmlns:xsd="http://www.w3.org/2001/XMLSchema" xmlns:xs="http://www.w3.org/2001/XMLSchema" xmlns:p="http://schemas.microsoft.com/office/2006/metadata/properties" xmlns:ns2="aa881689-6e67-4978-98cd-db3d7af7dc70" xmlns:ns3="3741bd88-2690-4161-9ebf-ee4011326438" targetNamespace="http://schemas.microsoft.com/office/2006/metadata/properties" ma:root="true" ma:fieldsID="236eb52d71d593b1891e81411f9f6376" ns2:_="" ns3:_="">
    <xsd:import namespace="aa881689-6e67-4978-98cd-db3d7af7dc70"/>
    <xsd:import namespace="3741bd88-2690-4161-9ebf-ee40113264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81689-6e67-4978-98cd-db3d7af7dc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41bd88-2690-4161-9ebf-ee401132643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58b19cf7-c6cf-4c35-9edc-6b21cd3a821e}" ma:internalName="TaxCatchAll" ma:showField="CatchAllData" ma:web="3741bd88-2690-4161-9ebf-ee40113264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741bd88-2690-4161-9ebf-ee4011326438" xsi:nil="true"/>
    <lcf76f155ced4ddcb4097134ff3c332f xmlns="aa881689-6e67-4978-98cd-db3d7af7dc7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8ECD31-B497-459B-9AC2-8D10261B63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881689-6e67-4978-98cd-db3d7af7dc70"/>
    <ds:schemaRef ds:uri="3741bd88-2690-4161-9ebf-ee40113264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46C454-009C-45E1-B8D5-C272FAF0E7EF}">
  <ds:schemaRefs>
    <ds:schemaRef ds:uri="http://purl.org/dc/terms/"/>
    <ds:schemaRef ds:uri="http://purl.org/dc/dcmitype/"/>
    <ds:schemaRef ds:uri="http://schemas.microsoft.com/office/infopath/2007/PartnerControls"/>
    <ds:schemaRef ds:uri="http://schemas.openxmlformats.org/package/2006/metadata/core-properties"/>
    <ds:schemaRef ds:uri="3741bd88-2690-4161-9ebf-ee4011326438"/>
    <ds:schemaRef ds:uri="http://schemas.microsoft.com/office/2006/metadata/properties"/>
    <ds:schemaRef ds:uri="http://schemas.microsoft.com/office/2006/documentManagement/types"/>
    <ds:schemaRef ds:uri="aa881689-6e67-4978-98cd-db3d7af7dc70"/>
    <ds:schemaRef ds:uri="http://www.w3.org/XML/1998/namespace"/>
    <ds:schemaRef ds:uri="http://purl.org/dc/elements/1.1/"/>
  </ds:schemaRefs>
</ds:datastoreItem>
</file>

<file path=customXml/itemProps3.xml><?xml version="1.0" encoding="utf-8"?>
<ds:datastoreItem xmlns:ds="http://schemas.openxmlformats.org/officeDocument/2006/customXml" ds:itemID="{ECF39C92-EA2F-47C4-BAA4-8DF1516AE8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3535</Words>
  <Application>Microsoft Office PowerPoint</Application>
  <PresentationFormat>Widescreen</PresentationFormat>
  <Paragraphs>265</Paragraphs>
  <Slides>50</Slides>
  <Notes>12</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50</vt:i4>
      </vt:variant>
    </vt:vector>
  </HeadingPairs>
  <TitlesOfParts>
    <vt:vector size="67" baseType="lpstr">
      <vt:lpstr>Aptos</vt:lpstr>
      <vt:lpstr>Aptos Display</vt:lpstr>
      <vt:lpstr>Arial</vt:lpstr>
      <vt:lpstr>Calibri</vt:lpstr>
      <vt:lpstr>Cambria</vt:lpstr>
      <vt:lpstr>Gentona</vt:lpstr>
      <vt:lpstr>Roboto</vt:lpstr>
      <vt:lpstr>Tahoma</vt:lpstr>
      <vt:lpstr>Trebuchet MS</vt:lpstr>
      <vt:lpstr>Wingdings</vt:lpstr>
      <vt:lpstr>Conception personnalisée</vt:lpstr>
      <vt:lpstr>Thème Office</vt:lpstr>
      <vt:lpstr>Heritage Blue Theme</vt:lpstr>
      <vt:lpstr>Office Theme</vt:lpstr>
      <vt:lpstr>1_Thème Office</vt:lpstr>
      <vt:lpstr>1_Office Theme</vt:lpstr>
      <vt:lpstr>think-cell Slide</vt:lpstr>
      <vt:lpstr>6e Rassemblement Mondial 2024</vt:lpstr>
      <vt:lpstr>Ouverture de la journée</vt:lpstr>
      <vt:lpstr>Application des méthodes d'IA à la nutrition Nadia Akseer, BSc, MSc, PhD John Hopskin University  </vt:lpstr>
      <vt:lpstr>Application des méthodes d'intelligence artificielle à la nutrition</vt:lpstr>
      <vt:lpstr>Agenda</vt:lpstr>
      <vt:lpstr>Vue d’ensemble</vt:lpstr>
      <vt:lpstr>Définitions et types de l'IA</vt:lpstr>
      <vt:lpstr>Intelligence artificielle</vt:lpstr>
      <vt:lpstr>PowerPoint Presentation</vt:lpstr>
      <vt:lpstr>Branches de l'IA</vt:lpstr>
      <vt:lpstr>L’IAI dans la nutrition</vt:lpstr>
      <vt:lpstr>La nutrition a commencé à tirer parti de l'intelligence artificielle, mais des efforts supplémentaires peuvent être faits pour exploiter cette technologie, en particulier pour l'analyse prédictive.</vt:lpstr>
      <vt:lpstr>Vision artificielle</vt:lpstr>
      <vt:lpstr>Computer vision</vt:lpstr>
      <vt:lpstr>Traitement du langage naturel</vt:lpstr>
      <vt:lpstr>Traitement du langage naturel</vt:lpstr>
      <vt:lpstr>Deep learning</vt:lpstr>
      <vt:lpstr>Apprentissage automatique – plusieurs exemples !</vt:lpstr>
      <vt:lpstr>Application de l'IA/apprentissage automatique à la surveillance </vt:lpstr>
      <vt:lpstr>Application de l'IA/apprentissage automatique à la surveillance </vt:lpstr>
      <vt:lpstr>PowerPoint Presentation</vt:lpstr>
      <vt:lpstr>Considérations relatives à l'utilisation de l'IA dans la recherche nutritionnelle</vt:lpstr>
      <vt:lpstr>   Les parties prenantes jouant un rôle dans l'espace des données nutritionnelles doivent tout particulièrement prendre en compte la faisabilité et les risques.</vt:lpstr>
      <vt:lpstr>Inconvénients et considérations liés à l'utilisation de l'IA</vt:lpstr>
      <vt:lpstr>Question &amp; Réponse</vt:lpstr>
      <vt:lpstr>Démonstration Practique</vt:lpstr>
      <vt:lpstr>Scénario</vt:lpstr>
      <vt:lpstr>Quelle méthode d'IA choisiriez-vous d'utiliser ?</vt:lpstr>
      <vt:lpstr>Vous avez choisi l'option (c)</vt:lpstr>
      <vt:lpstr>Algorithme de la forêt aléatoire</vt:lpstr>
      <vt:lpstr>Exemple du retard de croissance</vt:lpstr>
      <vt:lpstr>Algorithme de la forêt aléatoire</vt:lpstr>
      <vt:lpstr>À vous de jouer</vt:lpstr>
      <vt:lpstr>Avantages et défis</vt:lpstr>
      <vt:lpstr>Question &amp; Réponse</vt:lpstr>
      <vt:lpstr>Pause café 10h30-11h00</vt:lpstr>
      <vt:lpstr>Session d'échanges entre experts </vt:lpstr>
      <vt:lpstr>PowerPoint Presentation</vt:lpstr>
      <vt:lpstr>Résultats du défi photographique</vt:lpstr>
      <vt:lpstr>PowerPoint Presentation</vt:lpstr>
      <vt:lpstr>PowerPoint Presentation</vt:lpstr>
      <vt:lpstr>PowerPoint Presentation</vt:lpstr>
      <vt:lpstr>PowerPoint Presentation</vt:lpstr>
      <vt:lpstr>PowerPoint Presentation</vt:lpstr>
      <vt:lpstr>Points saillants de la réunion et demandes des pays</vt:lpstr>
      <vt:lpstr>Remarques de clôture</vt:lpstr>
      <vt:lpstr>PowerPoint Presentation</vt:lpstr>
      <vt:lpstr>Informations Logistiques</vt:lpstr>
      <vt:lpstr>Fermeture </vt:lpstr>
      <vt:lpstr>PAUSE DEJEUNER 13h15-14h45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hello</dc:creator>
  <cp:lastModifiedBy>Nilsen, Luna Aurora GIZ BE</cp:lastModifiedBy>
  <cp:revision>24</cp:revision>
  <dcterms:created xsi:type="dcterms:W3CDTF">2016-04-15T07:54:58Z</dcterms:created>
  <dcterms:modified xsi:type="dcterms:W3CDTF">2024-10-29T13:49:36Z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0x0101000D7684A253392741811102AB879D41BE</vt:lpwstr>
  </property>
  <property fmtid="{D5CDD505-2E9C-101B-9397-08002B2CF9AE}" pid="3" name="MediaServiceImageTags">
    <vt:lpwstr/>
  </property>
</Properties>
</file>