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7" r:id="rId3"/>
    <p:sldMasterId id="2147483672" r:id="rId4"/>
  </p:sldMasterIdLst>
  <p:notesMasterIdLst>
    <p:notesMasterId r:id="rId17"/>
  </p:notesMasterIdLst>
  <p:sldIdLst>
    <p:sldId id="257" r:id="rId5"/>
    <p:sldId id="258" r:id="rId6"/>
    <p:sldId id="447" r:id="rId7"/>
    <p:sldId id="448" r:id="rId8"/>
    <p:sldId id="260" r:id="rId9"/>
    <p:sldId id="261" r:id="rId10"/>
    <p:sldId id="262" r:id="rId11"/>
    <p:sldId id="263" r:id="rId12"/>
    <p:sldId id="264" r:id="rId13"/>
    <p:sldId id="265" r:id="rId14"/>
    <p:sldId id="266" r:id="rId15"/>
    <p:sldId id="267"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1406"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BCD606-9018-4593-9CFA-C5BAB7170332}" type="datetimeFigureOut">
              <a:rPr lang="fr-FR" smtClean="0"/>
              <a:t>27/11/2025</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C69683-A325-4E4D-A91A-849CB86763A5}" type="slidenum">
              <a:rPr lang="fr-FR" smtClean="0"/>
              <a:t>‹N°›</a:t>
            </a:fld>
            <a:endParaRPr lang="fr-FR"/>
          </a:p>
        </p:txBody>
      </p:sp>
    </p:spTree>
    <p:extLst>
      <p:ext uri="{BB962C8B-B14F-4D97-AF65-F5344CB8AC3E}">
        <p14:creationId xmlns:p14="http://schemas.microsoft.com/office/powerpoint/2010/main" val="868301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commentaires 2"/>
          <p:cNvSpPr>
            <a:spLocks noGrp="1"/>
          </p:cNvSpPr>
          <p:nvPr>
            <p:ph type="body" idx="1"/>
          </p:nvPr>
        </p:nvSpPr>
        <p:spPr/>
        <p:txBody>
          <a:bodyPr/>
          <a:lstStyle/>
          <a:p>
            <a:pPr lvl="0"/>
            <a:r>
              <a:rPr lang="fr-FR" sz="1200" b="1" kern="1200" dirty="0">
                <a:solidFill>
                  <a:schemeClr val="tx1"/>
                </a:solidFill>
                <a:effectLst/>
                <a:latin typeface="+mn-lt"/>
                <a:ea typeface="+mn-ea"/>
                <a:cs typeface="+mn-cs"/>
              </a:rPr>
              <a:t>Diapo 1. Introduction</a:t>
            </a:r>
          </a:p>
          <a:p>
            <a:pPr lvl="0"/>
            <a:endParaRPr lang="fr-FR" sz="1200" kern="1200" dirty="0">
              <a:solidFill>
                <a:schemeClr val="tx1"/>
              </a:solidFill>
              <a:effectLst/>
              <a:latin typeface="+mn-lt"/>
              <a:ea typeface="+mn-ea"/>
              <a:cs typeface="+mn-cs"/>
            </a:endParaRPr>
          </a:p>
          <a:p>
            <a:pPr eaLnBrk="0" hangingPunct="0"/>
            <a:r>
              <a:rPr lang="fr-FR" sz="1200" kern="1200" dirty="0">
                <a:solidFill>
                  <a:schemeClr val="tx1"/>
                </a:solidFill>
                <a:effectLst/>
                <a:latin typeface="+mn-lt"/>
                <a:ea typeface="+mn-ea"/>
                <a:cs typeface="+mn-cs"/>
              </a:rPr>
              <a:t>A ce stade de la formation, vous connaissez les éléments clés d’un SIN et vous avez conscience de la variété des indicateurs et de leur pertinence dans différents contextes. La </a:t>
            </a:r>
            <a:r>
              <a:rPr lang="fr-FR" sz="1200" kern="1200" dirty="0" err="1">
                <a:solidFill>
                  <a:schemeClr val="tx1"/>
                </a:solidFill>
                <a:effectLst/>
                <a:latin typeface="+mn-lt"/>
                <a:ea typeface="+mn-ea"/>
                <a:cs typeface="+mn-cs"/>
              </a:rPr>
              <a:t>multisectorialité</a:t>
            </a:r>
            <a:r>
              <a:rPr lang="fr-FR" sz="1200" kern="1200" dirty="0">
                <a:solidFill>
                  <a:schemeClr val="tx1"/>
                </a:solidFill>
                <a:effectLst/>
                <a:latin typeface="+mn-lt"/>
                <a:ea typeface="+mn-ea"/>
                <a:cs typeface="+mn-cs"/>
              </a:rPr>
              <a:t> de la nutrition nécessite de prendre en compte des informations produites par différents acteurs provenant de différents Secteurs et de regrouper les principales sources d'information sur la nutrition. Différentes méthodes de collecte des données nutritionnelles ont été présentées et vous savez comment utiliser efficacement les informations pour donner une réponse appropriée. </a:t>
            </a:r>
          </a:p>
          <a:p>
            <a:pPr eaLnBrk="0" hangingPunct="0"/>
            <a:endParaRPr lang="fr-FR" sz="1200" kern="1200" dirty="0">
              <a:solidFill>
                <a:schemeClr val="tx1"/>
              </a:solidFill>
              <a:effectLst/>
              <a:latin typeface="+mn-lt"/>
              <a:ea typeface="+mn-ea"/>
              <a:cs typeface="+mn-cs"/>
            </a:endParaRPr>
          </a:p>
          <a:p>
            <a:pPr eaLnBrk="0" hangingPunct="0"/>
            <a:r>
              <a:rPr lang="fr-FR" sz="1200" kern="1200" dirty="0">
                <a:solidFill>
                  <a:schemeClr val="tx1"/>
                </a:solidFill>
                <a:effectLst/>
                <a:latin typeface="+mn-lt"/>
                <a:ea typeface="+mn-ea"/>
                <a:cs typeface="+mn-cs"/>
              </a:rPr>
              <a:t>Le programme de la Plateforme Nationale d’Information pour la Nutrition au Niger a pour objectif de faciliter la compréhension des problèmes de malnutrition au Niger et a pour vocation de répondre aux besoins d’informations utiles aux acteurs et partenaires de la nutrition, de produire et de valoriser les informations existantes qui vous seront utiles dans le cadre d’une meilleure compréhension du phénomène et en vue d’une bonne prise de décision.</a:t>
            </a:r>
          </a:p>
          <a:p>
            <a:endParaRPr lang="fr-FR" dirty="0"/>
          </a:p>
          <a:p>
            <a:r>
              <a:rPr lang="fr-FR" b="1" dirty="0"/>
              <a:t>60</a:t>
            </a:r>
            <a:r>
              <a:rPr lang="fr-FR" b="1" baseline="0" dirty="0"/>
              <a:t> secondes</a:t>
            </a:r>
            <a:r>
              <a:rPr lang="fr-FR" baseline="0" dirty="0"/>
              <a:t>.</a:t>
            </a: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B48DAC-8A2D-4825-850C-34E762FB0A5F}"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165583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commentaires 2"/>
          <p:cNvSpPr>
            <a:spLocks noGrp="1"/>
          </p:cNvSpPr>
          <p:nvPr>
            <p:ph type="body" idx="1"/>
          </p:nvPr>
        </p:nvSpPr>
        <p:spPr/>
        <p:txBody>
          <a:bodyPr/>
          <a:lstStyle/>
          <a:p>
            <a:r>
              <a:rPr lang="fr-FR" b="1" dirty="0"/>
              <a:t>Diapo 12: Introduction/la qualité des données et de l’information</a:t>
            </a:r>
          </a:p>
          <a:p>
            <a:endParaRPr lang="fr-FR" b="1" dirty="0"/>
          </a:p>
          <a:p>
            <a:r>
              <a:rPr lang="fr-FR" dirty="0"/>
              <a:t>Tout le système</a:t>
            </a:r>
            <a:r>
              <a:rPr lang="fr-FR" baseline="0" dirty="0"/>
              <a:t> d’information sur la nutrition doit se rapprocher au mieux de la réalité. En effet, même si la statistique n’est pas exacte (estimation), elle doit être au plus proche de la réalité. </a:t>
            </a:r>
          </a:p>
          <a:p>
            <a:endParaRPr lang="fr-FR" baseline="0" dirty="0"/>
          </a:p>
          <a:p>
            <a:r>
              <a:rPr lang="fr-FR" baseline="0" dirty="0"/>
              <a:t>10 secondes</a:t>
            </a: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B48DAC-8A2D-4825-850C-34E762FB0A5F}"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3896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857500" y="134938"/>
            <a:ext cx="3429000" cy="2571750"/>
          </a:xfrm>
        </p:spPr>
      </p:sp>
      <p:sp>
        <p:nvSpPr>
          <p:cNvPr id="3" name="Espace réservé des notes 2"/>
          <p:cNvSpPr>
            <a:spLocks noGrp="1"/>
          </p:cNvSpPr>
          <p:nvPr>
            <p:ph type="body" idx="1"/>
          </p:nvPr>
        </p:nvSpPr>
        <p:spPr>
          <a:xfrm>
            <a:off x="914400" y="2888940"/>
            <a:ext cx="7315200" cy="3454710"/>
          </a:xfrm>
        </p:spPr>
        <p:txBody>
          <a:bodyPr/>
          <a:lstStyle/>
          <a:p>
            <a:r>
              <a:rPr lang="fr-FR" sz="1200" b="1" kern="1200" dirty="0">
                <a:solidFill>
                  <a:schemeClr val="tx1"/>
                </a:solidFill>
                <a:effectLst/>
                <a:latin typeface="+mn-lt"/>
                <a:ea typeface="+mn-ea"/>
                <a:cs typeface="+mn-cs"/>
              </a:rPr>
              <a:t>Diapo 13. Caractéristiques</a:t>
            </a:r>
            <a:r>
              <a:rPr lang="fr-FR" sz="1200" b="1" kern="1200" baseline="0" dirty="0">
                <a:solidFill>
                  <a:schemeClr val="tx1"/>
                </a:solidFill>
                <a:effectLst/>
                <a:latin typeface="+mn-lt"/>
                <a:ea typeface="+mn-ea"/>
                <a:cs typeface="+mn-cs"/>
              </a:rPr>
              <a:t> de la qualité des données et informations </a:t>
            </a:r>
            <a:endParaRPr lang="fr-FR" sz="1200" b="1"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Nous</a:t>
            </a:r>
            <a:r>
              <a:rPr lang="fr-FR" sz="1200" kern="1200" baseline="0" dirty="0">
                <a:solidFill>
                  <a:schemeClr val="tx1"/>
                </a:solidFill>
                <a:effectLst/>
                <a:latin typeface="+mn-lt"/>
                <a:ea typeface="+mn-ea"/>
                <a:cs typeface="+mn-cs"/>
              </a:rPr>
              <a:t> mettrons ici l’accent sur la qualité des indicateurs Sectoriels sur la Nutrition. </a:t>
            </a:r>
            <a:r>
              <a:rPr lang="fr-FR" sz="1200" kern="1200" dirty="0">
                <a:solidFill>
                  <a:schemeClr val="tx1"/>
                </a:solidFill>
                <a:effectLst/>
                <a:latin typeface="+mn-lt"/>
                <a:ea typeface="+mn-ea"/>
                <a:cs typeface="+mn-cs"/>
              </a:rPr>
              <a:t>Selon la norme ISO 8402-1986 (International Organisation for Standardisation) la définition de la qualité proposée est : « </a:t>
            </a:r>
            <a:r>
              <a:rPr lang="fr-FR" sz="1200" b="1" kern="1200" dirty="0">
                <a:solidFill>
                  <a:schemeClr val="tx1"/>
                </a:solidFill>
                <a:effectLst/>
                <a:latin typeface="+mn-lt"/>
                <a:ea typeface="+mn-ea"/>
                <a:cs typeface="+mn-cs"/>
              </a:rPr>
              <a:t>l'ensemble des fonctionnalités et caractéristiques d'un produit ou service qui lui confèrent l'aptitude à satisfaire des besoins, exprimés ou implicites</a:t>
            </a:r>
            <a:r>
              <a:rPr lang="fr-FR" sz="1200" kern="1200" dirty="0">
                <a:solidFill>
                  <a:schemeClr val="tx1"/>
                </a:solidFill>
                <a:effectLst/>
                <a:latin typeface="+mn-lt"/>
                <a:ea typeface="+mn-ea"/>
                <a:cs typeface="+mn-cs"/>
              </a:rPr>
              <a:t> ».</a:t>
            </a:r>
            <a:r>
              <a:rPr lang="fr-FR" sz="1200" kern="1200" baseline="0" dirty="0">
                <a:solidFill>
                  <a:schemeClr val="tx1"/>
                </a:solidFill>
                <a:effectLst/>
                <a:latin typeface="+mn-lt"/>
                <a:ea typeface="+mn-ea"/>
                <a:cs typeface="+mn-cs"/>
              </a:rPr>
              <a:t> Aussi, en vue de ne pas induire les utilisateurs et décideurs de l’information, </a:t>
            </a:r>
            <a:r>
              <a:rPr lang="fr-FR" sz="1200" kern="1200" dirty="0">
                <a:solidFill>
                  <a:schemeClr val="tx1"/>
                </a:solidFill>
                <a:effectLst/>
                <a:latin typeface="+mn-lt"/>
                <a:ea typeface="+mn-ea"/>
                <a:cs typeface="+mn-cs"/>
              </a:rPr>
              <a:t>la PNIN du Niger a retenus</a:t>
            </a:r>
            <a:r>
              <a:rPr lang="fr-FR" sz="1200" kern="1200" baseline="0" dirty="0">
                <a:solidFill>
                  <a:schemeClr val="tx1"/>
                </a:solidFill>
                <a:effectLst/>
                <a:latin typeface="+mn-lt"/>
                <a:ea typeface="+mn-ea"/>
                <a:cs typeface="+mn-cs"/>
              </a:rPr>
              <a:t> certains </a:t>
            </a:r>
            <a:r>
              <a:rPr lang="fr-FR" sz="1200" kern="1200" dirty="0">
                <a:solidFill>
                  <a:schemeClr val="tx1"/>
                </a:solidFill>
                <a:effectLst/>
                <a:latin typeface="+mn-lt"/>
                <a:ea typeface="+mn-ea"/>
                <a:cs typeface="+mn-cs"/>
              </a:rPr>
              <a:t>critères de qualité.</a:t>
            </a:r>
          </a:p>
          <a:p>
            <a:endParaRPr lang="fr-FR" sz="1200" b="1"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La pertinence et complétude : </a:t>
            </a:r>
            <a:r>
              <a:rPr lang="fr-FR" sz="1200" kern="1200" dirty="0">
                <a:solidFill>
                  <a:schemeClr val="tx1"/>
                </a:solidFill>
                <a:effectLst/>
                <a:latin typeface="+mn-lt"/>
                <a:ea typeface="+mn-ea"/>
                <a:cs typeface="+mn-cs"/>
              </a:rPr>
              <a:t>L’indicateur doit être pertinent au regard des objectifs de la PNIN. Il s'agit de savoir si toutes les informations nécessaires à la confection de l’indicateur sont disponibles et dans quelle mesure, les concepts utilisés (définitions, classifications etc.), reflètent les besoins de la PNIN en matière de sensibilité à la nutrition. Pour répondre à la dimension de pertinence qui se réfère à la capacité des indicateurs à </a:t>
            </a:r>
            <a:r>
              <a:rPr lang="fr-FR" sz="1200" b="1" kern="1200" dirty="0">
                <a:solidFill>
                  <a:schemeClr val="tx1"/>
                </a:solidFill>
                <a:effectLst/>
                <a:latin typeface="+mn-lt"/>
                <a:ea typeface="+mn-ea"/>
                <a:cs typeface="+mn-cs"/>
              </a:rPr>
              <a:t>répondre aux besoins des utilisateurs actuels et potentiels</a:t>
            </a:r>
            <a:r>
              <a:rPr lang="fr-FR" sz="1200" kern="1200" dirty="0">
                <a:solidFill>
                  <a:schemeClr val="tx1"/>
                </a:solidFill>
                <a:effectLst/>
                <a:latin typeface="+mn-lt"/>
                <a:ea typeface="+mn-ea"/>
                <a:cs typeface="+mn-cs"/>
              </a:rPr>
              <a:t>, tant au niveau national et international, dans le domaine de la nutrition et de la sécurité alimentaire, il faut que l’indicateur soit retenu pour la PNIN et qu’il réponde ainsi à un besoins : indicateur analytique ou sensible à la nutrition, indicateur utile pour la planification, programmation, budgétisation, Suivi et Evaluation des programmes/projets et politiques du secteur nutrition au sein du Secteur.</a:t>
            </a:r>
          </a:p>
          <a:p>
            <a:endParaRPr lang="fr-FR" sz="1200" b="1"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L’accessibilité et clarté : </a:t>
            </a:r>
            <a:r>
              <a:rPr lang="fr-FR" sz="1200" kern="1200" dirty="0">
                <a:solidFill>
                  <a:schemeClr val="tx1"/>
                </a:solidFill>
                <a:effectLst/>
                <a:latin typeface="+mn-lt"/>
                <a:ea typeface="+mn-ea"/>
                <a:cs typeface="+mn-cs"/>
              </a:rPr>
              <a:t>L'accessibilité se réfère aux conditions physiques dans lesquelles les informations utilisées pour le calcul des indicateurs sont disponibles (où trouver les informations, comment rentrer en disposition de ces informations, dans quels délais les informations pourront être disponibles, nature des informations disponibles (micro ou macro), formats (papier, fichiers, base de données numériques...), etc. La clarté se réfère à l'environnement informationnel des indicateurs, c'est-à-dire si les indicateurs sont accompagnés de métadonnées appropriées pour leur appréhension et compréhension.</a:t>
            </a:r>
          </a:p>
          <a:p>
            <a:endParaRPr lang="fr-FR"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1" kern="1200" dirty="0">
                <a:solidFill>
                  <a:schemeClr val="tx1"/>
                </a:solidFill>
                <a:effectLst/>
                <a:latin typeface="+mn-lt"/>
                <a:ea typeface="+mn-ea"/>
                <a:cs typeface="+mn-cs"/>
              </a:rPr>
              <a:t>L’actualité et ponctualité : </a:t>
            </a:r>
            <a:r>
              <a:rPr lang="fr-FR" sz="1200" kern="1200" dirty="0">
                <a:solidFill>
                  <a:schemeClr val="tx1"/>
                </a:solidFill>
                <a:effectLst/>
                <a:latin typeface="+mn-lt"/>
                <a:ea typeface="+mn-ea"/>
                <a:cs typeface="+mn-cs"/>
              </a:rPr>
              <a:t>L’actualité des indicateurs se réfère au temps entre le moment de sa disponibilité et la période à laquelle elle fait référence. La notion de ponctualité se réfère à la disponibilité de l’indicateur à la période prévue pour sa livraison relativement à l’agenda statistique du producteur de l’indicateur (ceci en référence aux dates annoncées de sortie officielle des données et de confection des indicateurs, prévues par les règlements ou préalablement convenues). Si supérieur à 3 mois</a:t>
            </a:r>
            <a:r>
              <a:rPr lang="fr-FR" sz="1200" kern="1200" baseline="0" dirty="0">
                <a:solidFill>
                  <a:schemeClr val="tx1"/>
                </a:solidFill>
                <a:effectLst/>
                <a:latin typeface="+mn-lt"/>
                <a:ea typeface="+mn-ea"/>
                <a:cs typeface="+mn-cs"/>
              </a:rPr>
              <a:t> = absence de ponctualité</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1"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1" kern="1200" dirty="0">
                <a:solidFill>
                  <a:schemeClr val="tx1"/>
                </a:solidFill>
                <a:effectLst/>
                <a:latin typeface="+mn-lt"/>
                <a:ea typeface="+mn-ea"/>
                <a:cs typeface="+mn-cs"/>
              </a:rPr>
              <a:t>La comparabilité Internationale.</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1" kern="1200" dirty="0">
                <a:solidFill>
                  <a:schemeClr val="tx1"/>
                </a:solidFill>
                <a:effectLst/>
                <a:latin typeface="+mn-lt"/>
                <a:ea typeface="+mn-ea"/>
                <a:cs typeface="+mn-cs"/>
              </a:rPr>
              <a:t>La cohérence : </a:t>
            </a:r>
            <a:r>
              <a:rPr lang="fr-FR" sz="1200" kern="1200" dirty="0">
                <a:solidFill>
                  <a:schemeClr val="tx1"/>
                </a:solidFill>
                <a:effectLst/>
                <a:latin typeface="+mn-lt"/>
                <a:ea typeface="+mn-ea"/>
                <a:cs typeface="+mn-cs"/>
              </a:rPr>
              <a:t>La cohérence des indicateurs est leur capacité à résister au critère de fiabilité lorsque les données sont combinées de différentes manières et pour différentes utilisations. Il est généralement plus facile de montrer des cas d'incohérence que de prouver la cohérence. Lorsqu’ils proviennent d'une source unique, les indicateurs sont normalement cohérents. En revanche, lorsque les même indicateurs proviennent de sources différentes (EDS, SMART, Collecte administrative) les indicateurs peuvent ne pas être totalement cohérents étant fondées sur des approches différentes (classifications, normes méthodologiques). </a:t>
            </a:r>
            <a:endParaRPr lang="fr-FR"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1" kern="1200" dirty="0">
                <a:solidFill>
                  <a:schemeClr val="tx1"/>
                </a:solidFill>
                <a:effectLst/>
                <a:latin typeface="+mn-lt"/>
                <a:ea typeface="+mn-ea"/>
                <a:cs typeface="+mn-cs"/>
              </a:rPr>
              <a:t>3 minutes</a:t>
            </a:r>
          </a:p>
          <a:p>
            <a:pPr marL="457200" lvl="1" indent="0">
              <a:buFont typeface="Arial" panose="020B0604020202020204" pitchFamily="34" charset="0"/>
              <a:buNone/>
            </a:pPr>
            <a:endParaRPr lang="fr-FR" sz="1200" b="1" kern="1200" dirty="0">
              <a:solidFill>
                <a:schemeClr val="tx1"/>
              </a:solidFill>
              <a:effectLst/>
              <a:latin typeface="+mn-lt"/>
              <a:ea typeface="+mn-ea"/>
              <a:cs typeface="+mn-cs"/>
            </a:endParaRPr>
          </a:p>
          <a:p>
            <a:pPr marL="457200" lvl="1" indent="0">
              <a:buFont typeface="Arial" panose="020B0604020202020204" pitchFamily="34" charset="0"/>
              <a:buNone/>
            </a:pPr>
            <a:endParaRPr lang="fr-FR" sz="1200" b="1" kern="1200" dirty="0">
              <a:solidFill>
                <a:schemeClr val="tx1"/>
              </a:solidFill>
              <a:effectLst/>
              <a:latin typeface="+mn-lt"/>
              <a:ea typeface="+mn-ea"/>
              <a:cs typeface="+mn-cs"/>
            </a:endParaRPr>
          </a:p>
          <a:p>
            <a:pPr marL="457200" lvl="1" indent="0">
              <a:buFont typeface="Arial" panose="020B0604020202020204" pitchFamily="34" charset="0"/>
              <a:buNone/>
            </a:pPr>
            <a:endParaRPr lang="fr-FR" sz="1200" b="1" kern="1200" dirty="0">
              <a:solidFill>
                <a:schemeClr val="tx1"/>
              </a:solidFill>
              <a:effectLst/>
              <a:latin typeface="+mn-lt"/>
              <a:ea typeface="+mn-ea"/>
              <a:cs typeface="+mn-cs"/>
            </a:endParaRPr>
          </a:p>
          <a:p>
            <a:pPr marL="0" indent="0">
              <a:buFont typeface="Arial" panose="020B0604020202020204" pitchFamily="34" charset="0"/>
              <a:buNone/>
            </a:pP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B48DAC-8A2D-4825-850C-34E762FB0A5F}"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756306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notes 2"/>
          <p:cNvSpPr>
            <a:spLocks noGrp="1"/>
          </p:cNvSpPr>
          <p:nvPr>
            <p:ph type="body" idx="1"/>
          </p:nvPr>
        </p:nvSpPr>
        <p:spPr/>
        <p:txBody>
          <a:bodyPr/>
          <a:lstStyle/>
          <a:p>
            <a:r>
              <a:rPr lang="fr-FR" dirty="0"/>
              <a:t>Aller</a:t>
            </a:r>
            <a:r>
              <a:rPr lang="fr-FR" baseline="0" dirty="0"/>
              <a:t> sur le Site durant la formation et présenter les différents outils (préparer les </a:t>
            </a:r>
            <a:r>
              <a:rPr lang="fr-FR" baseline="0" dirty="0" err="1"/>
              <a:t>screen</a:t>
            </a:r>
            <a:r>
              <a:rPr lang="fr-FR" baseline="0" dirty="0"/>
              <a:t> écrans en cas de problème de </a:t>
            </a:r>
            <a:r>
              <a:rPr lang="fr-FR" baseline="0"/>
              <a:t>connexion).</a:t>
            </a: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B48DAC-8A2D-4825-850C-34E762FB0A5F}"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15192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notes 2"/>
          <p:cNvSpPr>
            <a:spLocks noGrp="1"/>
          </p:cNvSpPr>
          <p:nvPr>
            <p:ph type="body" idx="1"/>
          </p:nvPr>
        </p:nvSpPr>
        <p:spPr/>
        <p:txBody>
          <a:bodyPr/>
          <a:lstStyle/>
          <a:p>
            <a:r>
              <a:rPr lang="fr-FR" sz="1200" b="1" kern="1200" dirty="0">
                <a:solidFill>
                  <a:schemeClr val="tx1"/>
                </a:solidFill>
                <a:effectLst/>
                <a:latin typeface="+mn-lt"/>
                <a:ea typeface="+mn-ea"/>
                <a:cs typeface="+mn-cs"/>
              </a:rPr>
              <a:t>Diapo 3 : Objectifs</a:t>
            </a:r>
          </a:p>
          <a:p>
            <a:endParaRPr lang="fr-FR" sz="1200" b="1" kern="1200" dirty="0">
              <a:solidFill>
                <a:schemeClr val="tx1"/>
              </a:solidFill>
              <a:effectLst/>
              <a:latin typeface="+mn-lt"/>
              <a:ea typeface="+mn-ea"/>
              <a:cs typeface="+mn-cs"/>
            </a:endParaRPr>
          </a:p>
          <a:p>
            <a:pPr algn="just"/>
            <a:r>
              <a:rPr lang="fr-FR" sz="1200" kern="1200" dirty="0">
                <a:solidFill>
                  <a:schemeClr val="tx1"/>
                </a:solidFill>
                <a:effectLst/>
                <a:latin typeface="+mn-lt"/>
                <a:ea typeface="+mn-ea"/>
                <a:cs typeface="+mn-cs"/>
              </a:rPr>
              <a:t>L’objectif général de la Plateforme Nationale d’Information pour la Nutrition au Niger est de contribuer à la réduction de la sous-alimentation chronique afin d’atteindre les cibles à l’horizon 2025. En ce sens, elle vise </a:t>
            </a:r>
            <a:r>
              <a:rPr lang="fr-FR" sz="1200" b="1" kern="1200" dirty="0">
                <a:solidFill>
                  <a:schemeClr val="tx1"/>
                </a:solidFill>
                <a:effectLst/>
                <a:latin typeface="+mn-lt"/>
                <a:ea typeface="+mn-ea"/>
                <a:cs typeface="+mn-cs"/>
              </a:rPr>
              <a:t>le renforcement des capacités d’analyse des données pour évaluer les progrès, informer les politiques et améliorer les programmes en matière de nutrition</a:t>
            </a:r>
            <a:r>
              <a:rPr lang="fr-FR" sz="1200" kern="1200" dirty="0">
                <a:solidFill>
                  <a:schemeClr val="tx1"/>
                </a:solidFill>
                <a:effectLst/>
                <a:latin typeface="+mn-lt"/>
                <a:ea typeface="+mn-ea"/>
                <a:cs typeface="+mn-cs"/>
              </a:rPr>
              <a:t>. </a:t>
            </a:r>
          </a:p>
          <a:p>
            <a:pPr algn="just"/>
            <a:endParaRPr lang="fr-FR" sz="1200" kern="1200" dirty="0">
              <a:solidFill>
                <a:schemeClr val="tx1"/>
              </a:solidFill>
              <a:effectLst/>
              <a:latin typeface="+mn-lt"/>
              <a:ea typeface="+mn-ea"/>
              <a:cs typeface="+mn-cs"/>
            </a:endParaRPr>
          </a:p>
          <a:p>
            <a:pPr algn="just"/>
            <a:r>
              <a:rPr lang="fr-FR" sz="1200" kern="1200" dirty="0">
                <a:solidFill>
                  <a:schemeClr val="tx1"/>
                </a:solidFill>
                <a:effectLst/>
                <a:latin typeface="+mn-lt"/>
                <a:ea typeface="+mn-ea"/>
                <a:cs typeface="+mn-cs"/>
              </a:rPr>
              <a:t>De manière spécifique elle vise :</a:t>
            </a:r>
          </a:p>
          <a:p>
            <a:pPr marL="171450" indent="-171450" algn="just">
              <a:buFont typeface="Arial" panose="020B0604020202020204" pitchFamily="34" charset="0"/>
              <a:buChar char="•"/>
            </a:pPr>
            <a:r>
              <a:rPr lang="fr-FR" sz="1200" kern="1200" dirty="0">
                <a:solidFill>
                  <a:schemeClr val="tx1"/>
                </a:solidFill>
                <a:effectLst/>
                <a:latin typeface="+mn-lt"/>
                <a:ea typeface="+mn-ea"/>
                <a:cs typeface="+mn-cs"/>
              </a:rPr>
              <a:t>En en premier lieu la création </a:t>
            </a:r>
            <a:r>
              <a:rPr lang="fr-FR" dirty="0"/>
              <a:t>au sein de l’Institut National de la Statistique une unité de mission capable de gérer, d’analyser et de diffuser l’information relative à la nutrition. Cela implique le renforcement des capacités nationales afin de pouvoir suivre l’évolution des indicateurs nutritionnels et générer des évidences pour comprendre les progrès faits vers la réalisation des objectifs et cibles fixés ;</a:t>
            </a:r>
          </a:p>
          <a:p>
            <a:pPr marL="171450" indent="-171450" algn="just">
              <a:buFont typeface="Arial" panose="020B0604020202020204" pitchFamily="34" charset="0"/>
              <a:buChar char="•"/>
            </a:pPr>
            <a:r>
              <a:rPr lang="fr-FR" sz="1200" kern="1200" noProof="0" dirty="0">
                <a:solidFill>
                  <a:schemeClr val="tx1"/>
                </a:solidFill>
                <a:effectLst/>
                <a:latin typeface="+mn-lt"/>
                <a:ea typeface="+mn-ea"/>
                <a:cs typeface="+mn-cs"/>
              </a:rPr>
              <a:t>En second lieu le renforcement des capacités des parties prenante en matière de formulation des questions, d’analyse et d’interprétation des indicateurs de nutrition, leur évolution au niveau national et infranational  et cela en fonction de la disponibilité des données ainsi que les facteurs connus pour influencer ces indicateurs. Qu’il s’agisse bien entendu des investissements, des politiques et/ou programmes et ce dans une approche multisectorielle ; </a:t>
            </a:r>
          </a:p>
          <a:p>
            <a:pPr marL="171450" indent="-171450" algn="just">
              <a:buFont typeface="Arial" panose="020B0604020202020204" pitchFamily="34" charset="0"/>
              <a:buChar char="•"/>
            </a:pPr>
            <a:r>
              <a:rPr lang="fr-FR" sz="1200" kern="1200" noProof="0" dirty="0">
                <a:solidFill>
                  <a:schemeClr val="tx1"/>
                </a:solidFill>
                <a:effectLst/>
                <a:latin typeface="+mn-lt"/>
                <a:ea typeface="+mn-ea"/>
                <a:cs typeface="+mn-cs"/>
              </a:rPr>
              <a:t>Et en fin promouvoir, au sein des parties prenantes, la compréhension et l’utilisation de l’analyse générée par les plateformes pour contribuer à la prise de décision stratégique et programmatique en matière de nutrition</a:t>
            </a:r>
            <a:r>
              <a:rPr kumimoji="0" lang="fr-FR" sz="1200" b="0" i="0" u="none" strike="noStrike" kern="1200" cap="none" spc="0" normalizeH="0" baseline="0" noProof="0" dirty="0">
                <a:ln>
                  <a:noFill/>
                </a:ln>
                <a:solidFill>
                  <a:prstClr val="black"/>
                </a:solidFill>
                <a:effectLst/>
                <a:uLnTx/>
                <a:uFillTx/>
                <a:latin typeface="+mn-lt"/>
                <a:ea typeface="+mn-ea"/>
                <a:cs typeface="+mn-cs"/>
              </a:rPr>
              <a:t>.</a:t>
            </a:r>
            <a:r>
              <a:rPr lang="fr-FR" sz="1200" kern="1200" noProof="0" dirty="0">
                <a:solidFill>
                  <a:schemeClr val="tx1"/>
                </a:solidFill>
                <a:effectLst/>
                <a:latin typeface="+mn-lt"/>
                <a:ea typeface="+mn-ea"/>
                <a:cs typeface="+mn-cs"/>
              </a:rPr>
              <a:t> </a:t>
            </a:r>
          </a:p>
          <a:p>
            <a:pPr algn="just"/>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B48DAC-8A2D-4825-850C-34E762FB0A5F}"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44323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238500" y="371475"/>
            <a:ext cx="3362325" cy="2520950"/>
          </a:xfrm>
        </p:spPr>
      </p:sp>
      <p:sp>
        <p:nvSpPr>
          <p:cNvPr id="3" name="Espace réservé des notes 2"/>
          <p:cNvSpPr>
            <a:spLocks noGrp="1"/>
          </p:cNvSpPr>
          <p:nvPr>
            <p:ph type="body" idx="1"/>
          </p:nvPr>
        </p:nvSpPr>
        <p:spPr>
          <a:xfrm>
            <a:off x="646405" y="2994434"/>
            <a:ext cx="8860818" cy="4228944"/>
          </a:xfrm>
        </p:spPr>
        <p:txBody>
          <a:bodyPr/>
          <a:lstStyle/>
          <a:p>
            <a:r>
              <a:rPr lang="fr-FR" sz="1200" b="1" kern="1200" dirty="0">
                <a:solidFill>
                  <a:schemeClr val="tx1"/>
                </a:solidFill>
                <a:effectLst/>
                <a:latin typeface="+mn-lt"/>
                <a:ea typeface="+mn-ea"/>
                <a:cs typeface="+mn-cs"/>
              </a:rPr>
              <a:t>Diapo 3 - Contexte de mise en œuvre de la PNIN</a:t>
            </a:r>
            <a:endParaRPr lang="fr-FR" sz="1200" kern="1200" dirty="0">
              <a:solidFill>
                <a:schemeClr val="tx1"/>
              </a:solidFill>
              <a:effectLst/>
              <a:latin typeface="+mn-lt"/>
              <a:ea typeface="+mn-ea"/>
              <a:cs typeface="+mn-cs"/>
            </a:endParaRP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La Plateforme Nationale d’Information sur la Nutrition est un projet qui prend en compte le contexte particulier du Niger et plus spécifiquement </a:t>
            </a:r>
            <a:r>
              <a:rPr lang="fr-FR" sz="1200" b="1" kern="1200" dirty="0">
                <a:solidFill>
                  <a:schemeClr val="tx1"/>
                </a:solidFill>
                <a:effectLst/>
                <a:latin typeface="+mn-lt"/>
                <a:ea typeface="+mn-ea"/>
                <a:cs typeface="+mn-cs"/>
              </a:rPr>
              <a:t>la situation d’insécurité alimentaire et nutritionnelle préoccupante et structurelle</a:t>
            </a:r>
            <a:r>
              <a:rPr lang="fr-FR" sz="1200" kern="1200" dirty="0">
                <a:solidFill>
                  <a:schemeClr val="tx1"/>
                </a:solidFill>
                <a:effectLst/>
                <a:latin typeface="+mn-lt"/>
                <a:ea typeface="+mn-ea"/>
                <a:cs typeface="+mn-cs"/>
              </a:rPr>
              <a:t>. Près d’un enfant de moins de cinq ans sur 10 souffre de malnutrition chronique (44 % au niveau national d’après la dernière Enquête Démographie et Santé (EDS)). La malnutrition aiguë concerne 18 % des enfants de moins de cinq ans alors que 36 % d’entre eux souffrent de sous poids pour leur âge.</a:t>
            </a:r>
          </a:p>
          <a:p>
            <a:endParaRPr lang="fr-FR" sz="120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CLIC.</a:t>
            </a:r>
            <a:r>
              <a:rPr lang="fr-FR" sz="1200" kern="1200" dirty="0">
                <a:solidFill>
                  <a:schemeClr val="tx1"/>
                </a:solidFill>
                <a:effectLst/>
                <a:latin typeface="+mn-lt"/>
                <a:ea typeface="+mn-ea"/>
                <a:cs typeface="+mn-cs"/>
              </a:rPr>
              <a:t> Suite à ce contexte particulier d’une situation nutritionnelle préoccupante, le PNIN répond au cadre institutionnel national spécifique du Niger et à l’Initiative présidentielle des </a:t>
            </a:r>
            <a:r>
              <a:rPr lang="fr-FR" sz="1200" kern="1200" dirty="0" err="1">
                <a:solidFill>
                  <a:schemeClr val="tx1"/>
                </a:solidFill>
                <a:effectLst/>
                <a:latin typeface="+mn-lt"/>
                <a:ea typeface="+mn-ea"/>
                <a:cs typeface="+mn-cs"/>
              </a:rPr>
              <a:t>3N</a:t>
            </a:r>
            <a:r>
              <a:rPr lang="fr-FR" sz="1200" kern="1200" dirty="0">
                <a:solidFill>
                  <a:schemeClr val="tx1"/>
                </a:solidFill>
                <a:effectLst/>
                <a:latin typeface="+mn-lt"/>
                <a:ea typeface="+mn-ea"/>
                <a:cs typeface="+mn-cs"/>
              </a:rPr>
              <a:t> « Les Nigériens nourrissent</a:t>
            </a:r>
            <a:r>
              <a:rPr lang="fr-FR" sz="1200" kern="1200" baseline="0" dirty="0">
                <a:solidFill>
                  <a:schemeClr val="tx1"/>
                </a:solidFill>
                <a:effectLst/>
                <a:latin typeface="+mn-lt"/>
                <a:ea typeface="+mn-ea"/>
                <a:cs typeface="+mn-cs"/>
              </a:rPr>
              <a:t> les Nigériens »</a:t>
            </a:r>
            <a:r>
              <a:rPr lang="fr-FR" sz="1200" kern="1200" dirty="0">
                <a:solidFill>
                  <a:schemeClr val="tx1"/>
                </a:solidFill>
                <a:effectLst/>
                <a:latin typeface="+mn-lt"/>
                <a:ea typeface="+mn-ea"/>
                <a:cs typeface="+mn-cs"/>
              </a:rPr>
              <a:t> qui encadre la politique générale de développement agricole, de sécurité alimentaire et nutritionnelle. Ainsi, la PNIN devrait permettre à moyen terme de mettre à disposition des informations pour la planification, le suivi/évaluation des politiques, programmes et projets dans le domaine de la nutrition.</a:t>
            </a:r>
          </a:p>
          <a:p>
            <a:endParaRPr lang="fr-FR" sz="120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CLIC.</a:t>
            </a:r>
            <a:r>
              <a:rPr lang="fr-FR" sz="1200" kern="1200" dirty="0">
                <a:solidFill>
                  <a:schemeClr val="tx1"/>
                </a:solidFill>
                <a:effectLst/>
                <a:latin typeface="+mn-lt"/>
                <a:ea typeface="+mn-ea"/>
                <a:cs typeface="+mn-cs"/>
              </a:rPr>
              <a:t> D’une manière générale les autorités nationales ayant fixé l’amélioration de l’état nutritionnel comme une priorité, il existe de nombreux acteurs nationaux et de partenaires techniques et financiers présents dans le champ de la nutrition. L’appui budgétaire à la réforme en appui au secteur de sécurité alimentaire et nutritionnelle et du développement agricole durable au Niger sur la période 2016-2020 du l’UE fait de la sécurité nutritionnelle un axe majeur d’intervention dans lequel la PNIN apparait comme une composante du dispositif de prévention et de gestion des crises alimentaires et nutritionnelles, mais aussi un renforcement des capacités des Ministères sectoriels en ce qui concerne leur système de suivi évaluation et d’analyse. Autour de l’ensemble des partenaires œuvrant sur cette thématique (en particulier les agences de nations unies), la PNIN permet également d’être un outil de partage d’informations et de sensibilisation entre les acteurs nationaux et entre les nombreux programmes liés et activités des bailleurs de fonds. </a:t>
            </a:r>
          </a:p>
          <a:p>
            <a:endParaRPr lang="fr-FR" sz="120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1 minute et 50 secondes</a:t>
            </a:r>
            <a:endParaRPr lang="fr-FR" sz="12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3</a:t>
            </a:fld>
            <a:endParaRPr lang="fr-FR"/>
          </a:p>
        </p:txBody>
      </p:sp>
    </p:spTree>
    <p:extLst>
      <p:ext uri="{BB962C8B-B14F-4D97-AF65-F5344CB8AC3E}">
        <p14:creationId xmlns:p14="http://schemas.microsoft.com/office/powerpoint/2010/main" val="1517734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FB966D-347C-9794-05E2-A882946782F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ACF1151-943C-799E-F8AE-B8191DB69F31}"/>
              </a:ext>
            </a:extLst>
          </p:cNvPr>
          <p:cNvSpPr>
            <a:spLocks noGrp="1" noRot="1" noChangeAspect="1"/>
          </p:cNvSpPr>
          <p:nvPr>
            <p:ph type="sldImg"/>
          </p:nvPr>
        </p:nvSpPr>
        <p:spPr>
          <a:xfrm>
            <a:off x="1371600" y="1143000"/>
            <a:ext cx="4114800" cy="3086100"/>
          </a:xfrm>
        </p:spPr>
      </p:sp>
      <p:sp>
        <p:nvSpPr>
          <p:cNvPr id="3" name="Espace réservé des notes 2">
            <a:extLst>
              <a:ext uri="{FF2B5EF4-FFF2-40B4-BE49-F238E27FC236}">
                <a16:creationId xmlns:a16="http://schemas.microsoft.com/office/drawing/2014/main" id="{4735918E-EB0B-C378-83ED-72FE88F5C360}"/>
              </a:ext>
            </a:extLst>
          </p:cNvPr>
          <p:cNvSpPr>
            <a:spLocks noGrp="1"/>
          </p:cNvSpPr>
          <p:nvPr>
            <p:ph type="body" idx="1"/>
          </p:nvPr>
        </p:nvSpPr>
        <p:spPr/>
        <p:txBody>
          <a:bodyPr/>
          <a:lstStyle/>
          <a:p>
            <a:r>
              <a:rPr lang="fr-FR" sz="1200" b="1" kern="1200" dirty="0">
                <a:solidFill>
                  <a:schemeClr val="tx1"/>
                </a:solidFill>
                <a:effectLst/>
                <a:latin typeface="+mn-lt"/>
                <a:ea typeface="+mn-ea"/>
                <a:cs typeface="+mn-cs"/>
              </a:rPr>
              <a:t>Diapo 3 : Objectifs</a:t>
            </a:r>
          </a:p>
          <a:p>
            <a:endParaRPr lang="fr-FR" sz="1200" b="1" kern="1200" dirty="0">
              <a:solidFill>
                <a:schemeClr val="tx1"/>
              </a:solidFill>
              <a:effectLst/>
              <a:latin typeface="+mn-lt"/>
              <a:ea typeface="+mn-ea"/>
              <a:cs typeface="+mn-cs"/>
            </a:endParaRPr>
          </a:p>
          <a:p>
            <a:pPr algn="just"/>
            <a:r>
              <a:rPr lang="fr-FR" sz="1200" kern="1200" dirty="0">
                <a:solidFill>
                  <a:schemeClr val="tx1"/>
                </a:solidFill>
                <a:effectLst/>
                <a:latin typeface="+mn-lt"/>
                <a:ea typeface="+mn-ea"/>
                <a:cs typeface="+mn-cs"/>
              </a:rPr>
              <a:t>L’objectif général de la Plateforme Nationale d’Information pour la Nutrition au Niger est de contribuer à la réduction de la sous-alimentation chronique afin d’atteindre les cibles à l’horizon 2025. En ce sens, elle vise </a:t>
            </a:r>
            <a:r>
              <a:rPr lang="fr-FR" sz="1200" b="1" kern="1200" dirty="0">
                <a:solidFill>
                  <a:schemeClr val="tx1"/>
                </a:solidFill>
                <a:effectLst/>
                <a:latin typeface="+mn-lt"/>
                <a:ea typeface="+mn-ea"/>
                <a:cs typeface="+mn-cs"/>
              </a:rPr>
              <a:t>le renforcement des capacités d’analyse des données pour évaluer les progrès, informer les politiques et améliorer les programmes en matière de nutrition</a:t>
            </a:r>
            <a:r>
              <a:rPr lang="fr-FR" sz="1200" kern="1200" dirty="0">
                <a:solidFill>
                  <a:schemeClr val="tx1"/>
                </a:solidFill>
                <a:effectLst/>
                <a:latin typeface="+mn-lt"/>
                <a:ea typeface="+mn-ea"/>
                <a:cs typeface="+mn-cs"/>
              </a:rPr>
              <a:t>. </a:t>
            </a:r>
          </a:p>
          <a:p>
            <a:pPr algn="just"/>
            <a:endParaRPr lang="fr-FR" sz="1200" kern="1200" dirty="0">
              <a:solidFill>
                <a:schemeClr val="tx1"/>
              </a:solidFill>
              <a:effectLst/>
              <a:latin typeface="+mn-lt"/>
              <a:ea typeface="+mn-ea"/>
              <a:cs typeface="+mn-cs"/>
            </a:endParaRPr>
          </a:p>
          <a:p>
            <a:pPr algn="just"/>
            <a:r>
              <a:rPr lang="fr-FR" sz="1200" kern="1200" dirty="0">
                <a:solidFill>
                  <a:schemeClr val="tx1"/>
                </a:solidFill>
                <a:effectLst/>
                <a:latin typeface="+mn-lt"/>
                <a:ea typeface="+mn-ea"/>
                <a:cs typeface="+mn-cs"/>
              </a:rPr>
              <a:t>De manière spécifique elle vise :</a:t>
            </a:r>
          </a:p>
          <a:p>
            <a:pPr marL="171450" indent="-171450" algn="just">
              <a:buFont typeface="Arial" panose="020B0604020202020204" pitchFamily="34" charset="0"/>
              <a:buChar char="•"/>
            </a:pPr>
            <a:r>
              <a:rPr lang="fr-FR" sz="1200" kern="1200" dirty="0">
                <a:solidFill>
                  <a:schemeClr val="tx1"/>
                </a:solidFill>
                <a:effectLst/>
                <a:latin typeface="+mn-lt"/>
                <a:ea typeface="+mn-ea"/>
                <a:cs typeface="+mn-cs"/>
              </a:rPr>
              <a:t>En en premier lieu la création </a:t>
            </a:r>
            <a:r>
              <a:rPr lang="fr-FR" dirty="0"/>
              <a:t>au sein de l’Institut National de la Statistique une unité de mission capable de gérer, d’analyser et de diffuser l’information relative à la nutrition. Cela implique le renforcement des capacités nationales afin de pouvoir suivre l’évolution des indicateurs nutritionnels et générer des évidences pour comprendre les progrès faits vers la réalisation des objectifs et cibles fixés ;</a:t>
            </a:r>
          </a:p>
          <a:p>
            <a:pPr marL="171450" indent="-171450" algn="just">
              <a:buFont typeface="Arial" panose="020B0604020202020204" pitchFamily="34" charset="0"/>
              <a:buChar char="•"/>
            </a:pPr>
            <a:r>
              <a:rPr lang="fr-FR" sz="1200" kern="1200" noProof="0" dirty="0">
                <a:solidFill>
                  <a:schemeClr val="tx1"/>
                </a:solidFill>
                <a:effectLst/>
                <a:latin typeface="+mn-lt"/>
                <a:ea typeface="+mn-ea"/>
                <a:cs typeface="+mn-cs"/>
              </a:rPr>
              <a:t>En second lieu le renforcement des capacités des parties prenante en matière de formulation des questions, d’analyse et d’interprétation des indicateurs de nutrition, leur évolution au niveau national et infranational  et cela en fonction de la disponibilité des données ainsi que les facteurs connus pour influencer ces indicateurs. Qu’il s’agisse bien entendu des investissements, des politiques et/ou programmes et ce dans une approche multisectorielle ; </a:t>
            </a:r>
          </a:p>
          <a:p>
            <a:pPr marL="171450" indent="-171450" algn="just">
              <a:buFont typeface="Arial" panose="020B0604020202020204" pitchFamily="34" charset="0"/>
              <a:buChar char="•"/>
            </a:pPr>
            <a:r>
              <a:rPr lang="fr-FR" sz="1200" kern="1200" noProof="0" dirty="0">
                <a:solidFill>
                  <a:schemeClr val="tx1"/>
                </a:solidFill>
                <a:effectLst/>
                <a:latin typeface="+mn-lt"/>
                <a:ea typeface="+mn-ea"/>
                <a:cs typeface="+mn-cs"/>
              </a:rPr>
              <a:t>Et en fin promouvoir, au sein des parties prenantes, la compréhension et l’utilisation de l’analyse générée par les plateformes pour contribuer à la prise de décision stratégique et programmatique en matière de nutrition</a:t>
            </a:r>
            <a:r>
              <a:rPr kumimoji="0" lang="fr-FR" sz="1200" b="0" i="0" u="none" strike="noStrike" kern="1200" cap="none" spc="0" normalizeH="0" baseline="0" noProof="0" dirty="0">
                <a:ln>
                  <a:noFill/>
                </a:ln>
                <a:solidFill>
                  <a:prstClr val="black"/>
                </a:solidFill>
                <a:effectLst/>
                <a:uLnTx/>
                <a:uFillTx/>
                <a:latin typeface="+mn-lt"/>
                <a:ea typeface="+mn-ea"/>
                <a:cs typeface="+mn-cs"/>
              </a:rPr>
              <a:t>.</a:t>
            </a:r>
            <a:r>
              <a:rPr lang="fr-FR" sz="1200" kern="1200" noProof="0" dirty="0">
                <a:solidFill>
                  <a:schemeClr val="tx1"/>
                </a:solidFill>
                <a:effectLst/>
                <a:latin typeface="+mn-lt"/>
                <a:ea typeface="+mn-ea"/>
                <a:cs typeface="+mn-cs"/>
              </a:rPr>
              <a:t> </a:t>
            </a:r>
          </a:p>
          <a:p>
            <a:pPr algn="just"/>
            <a:endParaRPr lang="fr-FR" dirty="0"/>
          </a:p>
        </p:txBody>
      </p:sp>
      <p:sp>
        <p:nvSpPr>
          <p:cNvPr id="4" name="Espace réservé du numéro de diapositive 3">
            <a:extLst>
              <a:ext uri="{FF2B5EF4-FFF2-40B4-BE49-F238E27FC236}">
                <a16:creationId xmlns:a16="http://schemas.microsoft.com/office/drawing/2014/main" id="{8F1E2E90-0264-5E31-F404-C2A2C022A23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B48DAC-8A2D-4825-850C-34E762FB0A5F}"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77209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notes 2"/>
          <p:cNvSpPr>
            <a:spLocks noGrp="1"/>
          </p:cNvSpPr>
          <p:nvPr>
            <p:ph type="body" idx="1"/>
          </p:nvPr>
        </p:nvSpPr>
        <p:spPr/>
        <p:txBody>
          <a:bodyPr/>
          <a:lstStyle/>
          <a:p>
            <a:r>
              <a:rPr lang="fr-FR" sz="1200" b="1" kern="1200" dirty="0">
                <a:solidFill>
                  <a:schemeClr val="tx1"/>
                </a:solidFill>
                <a:effectLst/>
                <a:latin typeface="+mn-lt"/>
                <a:ea typeface="+mn-ea"/>
                <a:cs typeface="+mn-cs"/>
              </a:rPr>
              <a:t>Diapo 5. Résultats</a:t>
            </a:r>
            <a:r>
              <a:rPr lang="fr-FR" sz="1200" b="1" kern="1200" baseline="0" dirty="0">
                <a:solidFill>
                  <a:schemeClr val="tx1"/>
                </a:solidFill>
                <a:effectLst/>
                <a:latin typeface="+mn-lt"/>
                <a:ea typeface="+mn-ea"/>
                <a:cs typeface="+mn-cs"/>
              </a:rPr>
              <a:t> attendus</a:t>
            </a:r>
            <a:endParaRPr lang="fr-FR"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1" dirty="0">
              <a:solidFill>
                <a:schemeClr val="accent2"/>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0" dirty="0">
                <a:solidFill>
                  <a:schemeClr val="accent2"/>
                </a:solidFill>
              </a:rPr>
              <a:t>Au-delà du renforcement des capacités techniques des parties prenantes afin de garantir la durabilité dans la production d’analyses sur la situation nutritionnelle ainsi que les mécanismes de coordination entre l’offre et la demande,</a:t>
            </a:r>
            <a:r>
              <a:rPr lang="fr-FR" sz="1200" b="0" baseline="0" dirty="0">
                <a:solidFill>
                  <a:schemeClr val="accent2"/>
                </a:solidFill>
              </a:rPr>
              <a:t> le programme PNIN doit aboutir à différents résultats : </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0" baseline="0" dirty="0">
              <a:solidFill>
                <a:schemeClr val="accent2"/>
              </a:solidFill>
            </a:endParaRPr>
          </a:p>
          <a:p>
            <a:pPr marL="285750" indent="-285750">
              <a:buFont typeface="Arial" panose="020B0604020202020204" pitchFamily="34" charset="0"/>
              <a:buChar char="•"/>
            </a:pPr>
            <a:r>
              <a:rPr lang="fr-FR" sz="1200" b="1" dirty="0">
                <a:solidFill>
                  <a:schemeClr val="accent6">
                    <a:lumMod val="75000"/>
                  </a:schemeClr>
                </a:solidFill>
              </a:rPr>
              <a:t>Une base de données multisectorielles</a:t>
            </a:r>
            <a:r>
              <a:rPr lang="fr-FR" sz="1200" b="1" dirty="0"/>
              <a:t> </a:t>
            </a:r>
            <a:r>
              <a:rPr lang="fr-FR" sz="1200" dirty="0"/>
              <a:t>sur la nutrition ;</a:t>
            </a:r>
          </a:p>
          <a:p>
            <a:pPr marL="285750" indent="-285750">
              <a:buFont typeface="Arial" panose="020B0604020202020204" pitchFamily="34" charset="0"/>
              <a:buChar char="•"/>
            </a:pPr>
            <a:r>
              <a:rPr lang="fr-FR" sz="1200" b="1" dirty="0">
                <a:solidFill>
                  <a:schemeClr val="accent4"/>
                </a:solidFill>
              </a:rPr>
              <a:t>Des outils méthodologiques</a:t>
            </a:r>
            <a:r>
              <a:rPr lang="fr-FR" sz="1200" dirty="0"/>
              <a:t> reproductibles et des processus de production des analyses performants ;</a:t>
            </a:r>
          </a:p>
          <a:p>
            <a:pPr marL="285750" indent="-285750">
              <a:buFont typeface="Arial" panose="020B0604020202020204" pitchFamily="34" charset="0"/>
              <a:buChar char="•"/>
            </a:pPr>
            <a:r>
              <a:rPr lang="fr-FR" sz="1200" b="1" dirty="0">
                <a:solidFill>
                  <a:schemeClr val="accent3"/>
                </a:solidFill>
              </a:rPr>
              <a:t>Des compétences nécessaires</a:t>
            </a:r>
            <a:r>
              <a:rPr lang="fr-FR" sz="1200" b="1" dirty="0"/>
              <a:t> </a:t>
            </a:r>
            <a:r>
              <a:rPr lang="fr-FR" sz="1200" dirty="0"/>
              <a:t>(</a:t>
            </a:r>
            <a:r>
              <a:rPr lang="fr-FR" sz="1200" dirty="0" err="1"/>
              <a:t>INS</a:t>
            </a:r>
            <a:r>
              <a:rPr lang="fr-FR" sz="1200" dirty="0"/>
              <a:t>, </a:t>
            </a:r>
            <a:r>
              <a:rPr lang="fr-FR" sz="1200" dirty="0" err="1"/>
              <a:t>HC3N</a:t>
            </a:r>
            <a:r>
              <a:rPr lang="fr-FR" sz="1200" dirty="0"/>
              <a:t>, Sectoriels) pour effectuer les analyses et alimenter la </a:t>
            </a:r>
            <a:r>
              <a:rPr lang="fr-FR" sz="1200" dirty="0" err="1"/>
              <a:t>PNIN</a:t>
            </a:r>
            <a:r>
              <a:rPr lang="fr-FR" sz="1200" dirty="0"/>
              <a:t> ;</a:t>
            </a:r>
          </a:p>
          <a:p>
            <a:pPr marL="285750" indent="-285750">
              <a:buFont typeface="Arial" panose="020B0604020202020204" pitchFamily="34" charset="0"/>
              <a:buChar char="•"/>
            </a:pPr>
            <a:r>
              <a:rPr lang="fr-FR" sz="1200" b="1" dirty="0">
                <a:solidFill>
                  <a:schemeClr val="accent5">
                    <a:lumMod val="50000"/>
                  </a:schemeClr>
                </a:solidFill>
              </a:rPr>
              <a:t>Des réponses aux questions suscitées par les utilisateurs, les décideurs et les partenaires </a:t>
            </a:r>
            <a:r>
              <a:rPr lang="fr-FR" sz="1200" dirty="0"/>
              <a:t>au développement ;</a:t>
            </a:r>
          </a:p>
          <a:p>
            <a:pPr marL="285750" indent="-285750">
              <a:buFont typeface="Arial" panose="020B0604020202020204" pitchFamily="34" charset="0"/>
              <a:buChar char="•"/>
            </a:pPr>
            <a:r>
              <a:rPr lang="fr-FR" sz="1200" b="1" dirty="0">
                <a:solidFill>
                  <a:schemeClr val="accent1"/>
                </a:solidFill>
              </a:rPr>
              <a:t>Un portail de stockage </a:t>
            </a:r>
            <a:r>
              <a:rPr lang="fr-FR" sz="1200" dirty="0"/>
              <a:t>des publications, analyses et bases de données ;</a:t>
            </a:r>
          </a:p>
          <a:p>
            <a:pPr marL="285750" indent="-285750">
              <a:buFont typeface="Arial" panose="020B0604020202020204" pitchFamily="34" charset="0"/>
              <a:buChar char="•"/>
            </a:pPr>
            <a:r>
              <a:rPr lang="fr-FR" sz="1200" dirty="0"/>
              <a:t>Diversité de la collecte des données et </a:t>
            </a:r>
            <a:r>
              <a:rPr lang="fr-FR" sz="1200" b="1" dirty="0">
                <a:solidFill>
                  <a:schemeClr val="accent3">
                    <a:lumMod val="75000"/>
                  </a:schemeClr>
                </a:solidFill>
              </a:rPr>
              <a:t>une programmation optimum dans le domaine de la nutrition.</a:t>
            </a:r>
          </a:p>
          <a:p>
            <a:pPr marL="285750" indent="-285750">
              <a:buFont typeface="Arial" panose="020B0604020202020204" pitchFamily="34" charset="0"/>
              <a:buChar char="•"/>
            </a:pPr>
            <a:endParaRPr lang="fr-FR" sz="1200" b="1" dirty="0">
              <a:solidFill>
                <a:schemeClr val="accent3">
                  <a:lumMod val="75000"/>
                </a:schemeClr>
              </a:solidFill>
            </a:endParaRPr>
          </a:p>
          <a:p>
            <a:pPr marL="0" indent="0">
              <a:buFont typeface="Arial" panose="020B0604020202020204" pitchFamily="34" charset="0"/>
              <a:buNone/>
            </a:pPr>
            <a:r>
              <a:rPr lang="fr-FR" sz="1200" b="1" dirty="0">
                <a:solidFill>
                  <a:schemeClr val="accent3">
                    <a:lumMod val="75000"/>
                  </a:schemeClr>
                </a:solidFill>
              </a:rPr>
              <a:t>60 Secondes.</a:t>
            </a:r>
            <a:endParaRPr lang="fr-FR" sz="1200" dirty="0"/>
          </a:p>
          <a:p>
            <a:endParaRPr lang="fr-FR" sz="1200" b="1"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B48DAC-8A2D-4825-850C-34E762FB0A5F}"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04817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7575" y="744538"/>
            <a:ext cx="4962525" cy="3722687"/>
          </a:xfrm>
        </p:spPr>
      </p:sp>
      <p:sp>
        <p:nvSpPr>
          <p:cNvPr id="3" name="Espace réservé des notes 2"/>
          <p:cNvSpPr>
            <a:spLocks noGrp="1"/>
          </p:cNvSpPr>
          <p:nvPr>
            <p:ph type="body" idx="1"/>
          </p:nvPr>
        </p:nvSpPr>
        <p:spPr/>
        <p:txBody>
          <a:bodyPr/>
          <a:lstStyle/>
          <a:p>
            <a:r>
              <a:rPr lang="fr-FR" sz="1200" b="1" kern="1200" dirty="0">
                <a:solidFill>
                  <a:schemeClr val="tx1"/>
                </a:solidFill>
                <a:effectLst/>
                <a:latin typeface="+mn-lt"/>
                <a:ea typeface="+mn-ea"/>
                <a:cs typeface="+mn-cs"/>
              </a:rPr>
              <a:t>Diapo</a:t>
            </a:r>
            <a:r>
              <a:rPr lang="fr-FR" sz="1200" b="1" kern="1200" baseline="0" dirty="0">
                <a:solidFill>
                  <a:schemeClr val="tx1"/>
                </a:solidFill>
                <a:effectLst/>
                <a:latin typeface="+mn-lt"/>
                <a:ea typeface="+mn-ea"/>
                <a:cs typeface="+mn-cs"/>
              </a:rPr>
              <a:t> 2. Plan de la présentation</a:t>
            </a:r>
          </a:p>
          <a:p>
            <a:endParaRPr lang="fr-FR" sz="1200" b="0" kern="1200" dirty="0">
              <a:solidFill>
                <a:schemeClr val="tx1"/>
              </a:solidFill>
              <a:effectLst/>
              <a:latin typeface="+mn-lt"/>
              <a:ea typeface="+mn-ea"/>
              <a:cs typeface="+mn-cs"/>
            </a:endParaRPr>
          </a:p>
          <a:p>
            <a:r>
              <a:rPr lang="fr-FR" sz="1200" b="0" kern="1200" dirty="0">
                <a:solidFill>
                  <a:schemeClr val="tx1"/>
                </a:solidFill>
                <a:effectLst/>
                <a:latin typeface="+mn-lt"/>
                <a:ea typeface="+mn-ea"/>
                <a:cs typeface="+mn-cs"/>
              </a:rPr>
              <a:t>La présentation sera</a:t>
            </a:r>
            <a:r>
              <a:rPr lang="fr-FR" sz="1200" b="0" kern="1200" baseline="0" dirty="0">
                <a:solidFill>
                  <a:schemeClr val="tx1"/>
                </a:solidFill>
                <a:effectLst/>
                <a:latin typeface="+mn-lt"/>
                <a:ea typeface="+mn-ea"/>
                <a:cs typeface="+mn-cs"/>
              </a:rPr>
              <a:t> composé de 6 parties. </a:t>
            </a:r>
            <a:endParaRPr lang="fr-FR" sz="1200" b="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B48DAC-8A2D-4825-850C-34E762FB0A5F}"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29108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notes 2"/>
          <p:cNvSpPr>
            <a:spLocks noGrp="1"/>
          </p:cNvSpPr>
          <p:nvPr>
            <p:ph type="body" idx="1"/>
          </p:nvPr>
        </p:nvSpPr>
        <p:spPr/>
        <p:txBody>
          <a:bodyPr/>
          <a:lstStyle/>
          <a:p>
            <a:r>
              <a:rPr lang="fr-FR" sz="1200" b="1" kern="1200" dirty="0">
                <a:solidFill>
                  <a:schemeClr val="tx1"/>
                </a:solidFill>
                <a:effectLst/>
                <a:latin typeface="+mn-lt"/>
                <a:ea typeface="+mn-ea"/>
                <a:cs typeface="+mn-cs"/>
              </a:rPr>
              <a:t>Diapo 7. Structure et fonctionnement de la </a:t>
            </a:r>
            <a:r>
              <a:rPr lang="fr-FR" sz="1200" b="1" kern="1200" dirty="0" err="1">
                <a:solidFill>
                  <a:schemeClr val="tx1"/>
                </a:solidFill>
                <a:effectLst/>
                <a:latin typeface="+mn-lt"/>
                <a:ea typeface="+mn-ea"/>
                <a:cs typeface="+mn-cs"/>
              </a:rPr>
              <a:t>PNIN</a:t>
            </a:r>
            <a:endParaRPr lang="fr-FR" sz="1200" b="1" kern="1200" dirty="0">
              <a:solidFill>
                <a:schemeClr val="tx1"/>
              </a:solidFill>
              <a:effectLst/>
              <a:latin typeface="+mn-lt"/>
              <a:ea typeface="+mn-ea"/>
              <a:cs typeface="+mn-cs"/>
            </a:endParaRPr>
          </a:p>
          <a:p>
            <a:endParaRPr lang="fr-FR" sz="1200" b="1" kern="1200" baseline="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Du point de vue conceptuel, le programme PNIN s’articule autour de trois cycles </a:t>
            </a:r>
            <a:r>
              <a:rPr lang="fr-FR" sz="1200" b="1" kern="1200" dirty="0">
                <a:solidFill>
                  <a:schemeClr val="tx1"/>
                </a:solidFill>
                <a:effectLst/>
                <a:latin typeface="+mn-lt"/>
                <a:ea typeface="+mn-ea"/>
                <a:cs typeface="+mn-cs"/>
              </a:rPr>
              <a:t>itératifs et s’autoalimentent</a:t>
            </a:r>
            <a:r>
              <a:rPr lang="fr-FR" sz="1200" kern="1200" dirty="0">
                <a:solidFill>
                  <a:schemeClr val="tx1"/>
                </a:solidFill>
                <a:effectLst/>
                <a:latin typeface="+mn-lt"/>
                <a:ea typeface="+mn-ea"/>
                <a:cs typeface="+mn-cs"/>
              </a:rPr>
              <a:t>. </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Tout d’abord </a:t>
            </a:r>
            <a:r>
              <a:rPr lang="fr-FR" sz="1200" b="1" kern="1200" dirty="0">
                <a:solidFill>
                  <a:schemeClr val="tx1"/>
                </a:solidFill>
                <a:effectLst/>
                <a:latin typeface="+mn-lt"/>
                <a:ea typeface="+mn-ea"/>
                <a:cs typeface="+mn-cs"/>
              </a:rPr>
              <a:t>un cycle de production de l’information </a:t>
            </a:r>
            <a:r>
              <a:rPr lang="fr-FR" sz="1200" kern="1200" dirty="0">
                <a:solidFill>
                  <a:schemeClr val="tx1"/>
                </a:solidFill>
                <a:effectLst/>
                <a:latin typeface="+mn-lt"/>
                <a:ea typeface="+mn-ea"/>
                <a:cs typeface="+mn-cs"/>
              </a:rPr>
              <a:t>coordonné par</a:t>
            </a:r>
            <a:r>
              <a:rPr lang="fr-FR" sz="1200" b="1" kern="120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l’Institut National de la Statique en synergie avec les Directions de la Statistique et les Directions des Etudes et de la Programmation de 6 Ministères Clés (Agriculture et Elevage, Santé, Education, Hydraulique/Assainissement et Environnement). Ce cycle de production permettra de rassembler, organiser, analyser et diffuser les données statistiques multisectorielles sur la nutrition au Niger. </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Ensuite, la PNIN s’articule autour d’un </a:t>
            </a:r>
            <a:r>
              <a:rPr lang="fr-FR" sz="1200" b="1" kern="1200" dirty="0">
                <a:solidFill>
                  <a:schemeClr val="tx1"/>
                </a:solidFill>
                <a:effectLst/>
                <a:latin typeface="+mn-lt"/>
                <a:ea typeface="+mn-ea"/>
                <a:cs typeface="+mn-cs"/>
              </a:rPr>
              <a:t>cycle de formulation des besoins d’informations</a:t>
            </a:r>
            <a:r>
              <a:rPr lang="fr-FR" sz="1200" kern="1200" dirty="0">
                <a:solidFill>
                  <a:schemeClr val="tx1"/>
                </a:solidFill>
                <a:effectLst/>
                <a:latin typeface="+mn-lt"/>
                <a:ea typeface="+mn-ea"/>
                <a:cs typeface="+mn-cs"/>
              </a:rPr>
              <a:t> coordonné par le HC3N, responsable de l’organisation des foras de concertation afin de formuler les besoins d’informations et diffuser les résultats et leur utilisation à des fins décisionnelles.</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Enfin, la PNIN s’articule autour </a:t>
            </a:r>
            <a:r>
              <a:rPr lang="fr-FR" sz="1200" b="1" kern="1200" dirty="0">
                <a:solidFill>
                  <a:schemeClr val="tx1"/>
                </a:solidFill>
                <a:effectLst/>
                <a:latin typeface="+mn-lt"/>
                <a:ea typeface="+mn-ea"/>
                <a:cs typeface="+mn-cs"/>
              </a:rPr>
              <a:t>d’un cycle de diffusion et de valorisation l’information</a:t>
            </a:r>
            <a:r>
              <a:rPr lang="fr-FR" sz="1200" kern="1200" dirty="0">
                <a:solidFill>
                  <a:schemeClr val="tx1"/>
                </a:solidFill>
                <a:effectLst/>
                <a:latin typeface="+mn-lt"/>
                <a:ea typeface="+mn-ea"/>
                <a:cs typeface="+mn-cs"/>
              </a:rPr>
              <a:t> qui permettra d’alimenter le débat public et de formuler des plans d’analyses pour les décideurs, les parties prenantes ou les partenaires.</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Toutes les activités prévues</a:t>
            </a:r>
            <a:r>
              <a:rPr lang="fr-FR" sz="1200" kern="1200" baseline="0" dirty="0">
                <a:solidFill>
                  <a:schemeClr val="tx1"/>
                </a:solidFill>
                <a:effectLst/>
                <a:latin typeface="+mn-lt"/>
                <a:ea typeface="+mn-ea"/>
                <a:cs typeface="+mn-cs"/>
              </a:rPr>
              <a:t> dans le programme </a:t>
            </a:r>
            <a:r>
              <a:rPr lang="fr-FR" sz="1200" kern="1200" baseline="0" dirty="0" err="1">
                <a:solidFill>
                  <a:schemeClr val="tx1"/>
                </a:solidFill>
                <a:effectLst/>
                <a:latin typeface="+mn-lt"/>
                <a:ea typeface="+mn-ea"/>
                <a:cs typeface="+mn-cs"/>
              </a:rPr>
              <a:t>PNIN</a:t>
            </a:r>
            <a:r>
              <a:rPr lang="fr-FR" sz="1200" kern="1200" baseline="0" dirty="0">
                <a:solidFill>
                  <a:schemeClr val="tx1"/>
                </a:solidFill>
                <a:effectLst/>
                <a:latin typeface="+mn-lt"/>
                <a:ea typeface="+mn-ea"/>
                <a:cs typeface="+mn-cs"/>
              </a:rPr>
              <a:t> vise ainsi à construire les socles d’un véritables Système d’Information multisectoriel sur la Nutrition.</a:t>
            </a:r>
          </a:p>
          <a:p>
            <a:endParaRPr lang="fr-FR"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t>1 minute</a:t>
            </a:r>
            <a:r>
              <a:rPr lang="fr-FR" sz="1200" b="1" baseline="0" dirty="0"/>
              <a:t> et 30 secondes.</a:t>
            </a: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B48DAC-8A2D-4825-850C-34E762FB0A5F}"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40295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commentaires 2"/>
          <p:cNvSpPr>
            <a:spLocks noGrp="1"/>
          </p:cNvSpPr>
          <p:nvPr>
            <p:ph type="body" idx="1"/>
          </p:nvPr>
        </p:nvSpPr>
        <p:spPr/>
        <p:txBody>
          <a:bodyPr/>
          <a:lstStyle/>
          <a:p>
            <a:r>
              <a:rPr lang="fr-FR" b="1" dirty="0"/>
              <a:t>Diapo 8: Introduction/Objectifs d’un système d’information multisectoriel pour la nutrition</a:t>
            </a:r>
          </a:p>
          <a:p>
            <a:endParaRPr lang="fr-FR" b="1" dirty="0"/>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D’une façon générale, la Plateforme Nationale d’Informations pour la Nutrition du Niger et son portail Web se positionne comme un système d’information sur la Nutrition à part entière. Tout système d’information contient différents types d’informations : de la simple actualité sur la Nutrition aux informations détaillées (telles que des bases de données) nécessaire à l’analyse approfondie et scientifique. Aussi, la </a:t>
            </a:r>
            <a:r>
              <a:rPr lang="fr-FR" sz="1200" kern="1200" dirty="0" err="1">
                <a:solidFill>
                  <a:schemeClr val="tx1"/>
                </a:solidFill>
                <a:effectLst/>
                <a:latin typeface="+mn-lt"/>
                <a:ea typeface="+mn-ea"/>
                <a:cs typeface="+mn-cs"/>
              </a:rPr>
              <a:t>PNIN</a:t>
            </a:r>
            <a:r>
              <a:rPr lang="fr-FR" sz="1200" kern="1200" dirty="0">
                <a:solidFill>
                  <a:schemeClr val="tx1"/>
                </a:solidFill>
                <a:effectLst/>
                <a:latin typeface="+mn-lt"/>
                <a:ea typeface="+mn-ea"/>
                <a:cs typeface="+mn-cs"/>
              </a:rPr>
              <a:t>, en couvrant ces différents besoins d’informations, répond aux besoins des acteurs nationaux et internationaux. </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1" kern="1200" dirty="0">
                <a:solidFill>
                  <a:schemeClr val="tx1"/>
                </a:solidFill>
                <a:effectLst/>
                <a:latin typeface="+mn-lt"/>
                <a:ea typeface="+mn-ea"/>
                <a:cs typeface="+mn-cs"/>
              </a:rPr>
              <a:t>30 secondes</a:t>
            </a:r>
            <a:r>
              <a:rPr lang="fr-FR" sz="1200" kern="1200" dirty="0">
                <a:solidFill>
                  <a:schemeClr val="tx1"/>
                </a:solidFill>
                <a:effectLst/>
                <a:latin typeface="+mn-lt"/>
                <a:ea typeface="+mn-ea"/>
                <a:cs typeface="+mn-cs"/>
              </a:rPr>
              <a:t>.</a:t>
            </a:r>
          </a:p>
          <a:p>
            <a:endParaRPr lang="fr-FR" b="1" dirty="0"/>
          </a:p>
          <a:p>
            <a:endParaRPr lang="fr-FR" b="1" dirty="0"/>
          </a:p>
          <a:p>
            <a:endParaRPr lang="fr-FR" b="1"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B48DAC-8A2D-4825-850C-34E762FB0A5F}"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60036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928938" y="242888"/>
            <a:ext cx="3429000" cy="2571750"/>
          </a:xfrm>
        </p:spPr>
      </p:sp>
      <p:sp>
        <p:nvSpPr>
          <p:cNvPr id="3" name="Espace réservé des notes 2"/>
          <p:cNvSpPr>
            <a:spLocks noGrp="1"/>
          </p:cNvSpPr>
          <p:nvPr>
            <p:ph type="body" idx="1"/>
          </p:nvPr>
        </p:nvSpPr>
        <p:spPr>
          <a:xfrm>
            <a:off x="914400" y="2996952"/>
            <a:ext cx="7315200" cy="3726414"/>
          </a:xfrm>
        </p:spPr>
        <p:txBody>
          <a:bodyPr/>
          <a:lstStyle/>
          <a:p>
            <a:r>
              <a:rPr lang="fr-FR" sz="1200" b="1" kern="1200" dirty="0">
                <a:solidFill>
                  <a:schemeClr val="tx1"/>
                </a:solidFill>
                <a:effectLst/>
                <a:latin typeface="+mn-lt"/>
                <a:ea typeface="+mn-ea"/>
                <a:cs typeface="+mn-cs"/>
              </a:rPr>
              <a:t>Diapo 9. Objectifs d’un SI multisectoriel</a:t>
            </a:r>
            <a:r>
              <a:rPr lang="fr-FR" sz="1200" b="1" kern="1200" baseline="0" dirty="0">
                <a:solidFill>
                  <a:schemeClr val="tx1"/>
                </a:solidFill>
                <a:effectLst/>
                <a:latin typeface="+mn-lt"/>
                <a:ea typeface="+mn-ea"/>
                <a:cs typeface="+mn-cs"/>
              </a:rPr>
              <a:t> sur la nutrition</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D’une façon générale, l’objectif global d’une base de données centralisée est comme son nom l’indique </a:t>
            </a:r>
            <a:r>
              <a:rPr lang="fr-FR" sz="1200" b="1" kern="1200" dirty="0">
                <a:solidFill>
                  <a:schemeClr val="tx1"/>
                </a:solidFill>
                <a:effectLst/>
                <a:latin typeface="+mn-lt"/>
                <a:ea typeface="+mn-ea"/>
                <a:cs typeface="+mn-cs"/>
              </a:rPr>
              <a:t>la centralisation</a:t>
            </a:r>
            <a:r>
              <a:rPr lang="fr-FR" sz="1200" kern="1200" dirty="0">
                <a:solidFill>
                  <a:schemeClr val="tx1"/>
                </a:solidFill>
                <a:effectLst/>
                <a:latin typeface="+mn-lt"/>
                <a:ea typeface="+mn-ea"/>
                <a:cs typeface="+mn-cs"/>
              </a:rPr>
              <a:t>. Pour le Niger, la Base de données doit être centrale, c’est-à-dire au carrefour des Secteurs afin </a:t>
            </a:r>
            <a:r>
              <a:rPr lang="fr-FR" sz="1200" b="1" kern="1200" dirty="0">
                <a:solidFill>
                  <a:schemeClr val="tx1"/>
                </a:solidFill>
                <a:effectLst/>
                <a:latin typeface="+mn-lt"/>
                <a:ea typeface="+mn-ea"/>
                <a:cs typeface="+mn-cs"/>
              </a:rPr>
              <a:t>non seulement de donner un sens à la multisectorialité</a:t>
            </a:r>
            <a:r>
              <a:rPr lang="fr-FR" sz="1200" kern="1200" dirty="0">
                <a:solidFill>
                  <a:schemeClr val="tx1"/>
                </a:solidFill>
                <a:effectLst/>
                <a:latin typeface="+mn-lt"/>
                <a:ea typeface="+mn-ea"/>
                <a:cs typeface="+mn-cs"/>
              </a:rPr>
              <a:t> dans le domaine de la Nutrition mais aussi de façon </a:t>
            </a:r>
            <a:r>
              <a:rPr lang="fr-FR" sz="1200" b="1" kern="1200" dirty="0">
                <a:solidFill>
                  <a:schemeClr val="tx1"/>
                </a:solidFill>
                <a:effectLst/>
                <a:latin typeface="+mn-lt"/>
                <a:ea typeface="+mn-ea"/>
                <a:cs typeface="+mn-cs"/>
              </a:rPr>
              <a:t>à simplifier l’accès à l’information</a:t>
            </a:r>
            <a:r>
              <a:rPr lang="fr-FR" sz="1200" kern="1200" dirty="0">
                <a:solidFill>
                  <a:schemeClr val="tx1"/>
                </a:solidFill>
                <a:effectLst/>
                <a:latin typeface="+mn-lt"/>
                <a:ea typeface="+mn-ea"/>
                <a:cs typeface="+mn-cs"/>
              </a:rPr>
              <a:t>. </a:t>
            </a:r>
          </a:p>
          <a:p>
            <a:endParaRPr lang="fr-FR" dirty="0"/>
          </a:p>
          <a:p>
            <a:r>
              <a:rPr lang="fr-FR" sz="1200" b="1" kern="1200" dirty="0">
                <a:solidFill>
                  <a:schemeClr val="tx1"/>
                </a:solidFill>
                <a:effectLst/>
                <a:latin typeface="+mn-lt"/>
                <a:ea typeface="+mn-ea"/>
                <a:cs typeface="+mn-cs"/>
              </a:rPr>
              <a:t>CLIC. </a:t>
            </a:r>
            <a:r>
              <a:rPr lang="fr-FR" sz="1200" kern="1200" dirty="0">
                <a:solidFill>
                  <a:schemeClr val="tx1"/>
                </a:solidFill>
                <a:effectLst/>
                <a:latin typeface="+mn-lt"/>
                <a:ea typeface="+mn-ea"/>
                <a:cs typeface="+mn-cs"/>
              </a:rPr>
              <a:t>Ensuite </a:t>
            </a:r>
            <a:r>
              <a:rPr lang="fr-FR" sz="1200" b="1" kern="1200" dirty="0">
                <a:solidFill>
                  <a:schemeClr val="tx1"/>
                </a:solidFill>
                <a:effectLst/>
                <a:latin typeface="+mn-lt"/>
                <a:ea typeface="+mn-ea"/>
                <a:cs typeface="+mn-cs"/>
              </a:rPr>
              <a:t>l’objectif est de pouvoir renseigner rapidement sur les tendances des indicateurs</a:t>
            </a:r>
            <a:r>
              <a:rPr lang="fr-FR" sz="1200" kern="1200" dirty="0">
                <a:solidFill>
                  <a:schemeClr val="tx1"/>
                </a:solidFill>
                <a:effectLst/>
                <a:latin typeface="+mn-lt"/>
                <a:ea typeface="+mn-ea"/>
                <a:cs typeface="+mn-cs"/>
              </a:rPr>
              <a:t> de la malnutrition qu’il s’agisse des indicateurs de nutrition liés aux aspects spécifiques (indicateurs liées à la santé par exemple) ou des indicateurs liés aux actions dites sensibles (agriculture, élevage, environnement, éducation, hydraulique et assainissement). Rendre rapidement accessible et visible les tendances d’indicateurs de la nutrition permet d’assurer le principe de clarté d’un Système d’Information pour la Nutrition.</a:t>
            </a:r>
          </a:p>
          <a:p>
            <a:r>
              <a:rPr lang="fr-FR" sz="1200" kern="1200" dirty="0">
                <a:solidFill>
                  <a:schemeClr val="tx1"/>
                </a:solidFill>
                <a:effectLst/>
                <a:latin typeface="+mn-lt"/>
                <a:ea typeface="+mn-ea"/>
                <a:cs typeface="+mn-cs"/>
              </a:rPr>
              <a:t> </a:t>
            </a:r>
          </a:p>
          <a:p>
            <a:r>
              <a:rPr lang="fr-FR" sz="1200" b="1" kern="1200" dirty="0">
                <a:solidFill>
                  <a:schemeClr val="tx1"/>
                </a:solidFill>
                <a:effectLst/>
                <a:latin typeface="+mn-lt"/>
                <a:ea typeface="+mn-ea"/>
                <a:cs typeface="+mn-cs"/>
              </a:rPr>
              <a:t>CLIC. </a:t>
            </a:r>
            <a:r>
              <a:rPr lang="fr-FR" sz="1200" kern="1200" dirty="0">
                <a:solidFill>
                  <a:schemeClr val="tx1"/>
                </a:solidFill>
                <a:effectLst/>
                <a:latin typeface="+mn-lt"/>
                <a:ea typeface="+mn-ea"/>
                <a:cs typeface="+mn-cs"/>
              </a:rPr>
              <a:t>Parmi les objectifs attendus par rapport à la création d’un Système d’informations pour la Nutrition, il importe de </a:t>
            </a:r>
            <a:r>
              <a:rPr lang="fr-FR" sz="1200" b="1" kern="1200" dirty="0">
                <a:solidFill>
                  <a:schemeClr val="tx1"/>
                </a:solidFill>
                <a:effectLst/>
                <a:latin typeface="+mn-lt"/>
                <a:ea typeface="+mn-ea"/>
                <a:cs typeface="+mn-cs"/>
              </a:rPr>
              <a:t>rendre possible les analyses approfondies à travers la mise en libre accès des bases de données. </a:t>
            </a:r>
            <a:r>
              <a:rPr lang="fr-FR" sz="1200" b="0" kern="1200" dirty="0">
                <a:solidFill>
                  <a:schemeClr val="tx1"/>
                </a:solidFill>
                <a:effectLst/>
                <a:latin typeface="+mn-lt"/>
                <a:ea typeface="+mn-ea"/>
                <a:cs typeface="+mn-cs"/>
              </a:rPr>
              <a:t>En effet, au-delà de la</a:t>
            </a:r>
            <a:r>
              <a:rPr lang="fr-FR" sz="1200" b="0" kern="1200" baseline="0" dirty="0">
                <a:solidFill>
                  <a:schemeClr val="tx1"/>
                </a:solidFill>
                <a:effectLst/>
                <a:latin typeface="+mn-lt"/>
                <a:ea typeface="+mn-ea"/>
                <a:cs typeface="+mn-cs"/>
              </a:rPr>
              <a:t> mise à disposition d’informations claires et rapides, </a:t>
            </a:r>
            <a:r>
              <a:rPr lang="fr-FR" sz="1200" b="0" kern="1200" dirty="0">
                <a:solidFill>
                  <a:schemeClr val="tx1"/>
                </a:solidFill>
                <a:effectLst/>
                <a:latin typeface="+mn-lt"/>
                <a:ea typeface="+mn-ea"/>
                <a:cs typeface="+mn-cs"/>
              </a:rPr>
              <a:t>le Système</a:t>
            </a:r>
            <a:r>
              <a:rPr lang="fr-FR" sz="1200" b="0" kern="1200" baseline="0" dirty="0">
                <a:solidFill>
                  <a:schemeClr val="tx1"/>
                </a:solidFill>
                <a:effectLst/>
                <a:latin typeface="+mn-lt"/>
                <a:ea typeface="+mn-ea"/>
                <a:cs typeface="+mn-cs"/>
              </a:rPr>
              <a:t> d’Information doit donner la possibilité aux acteurs de la nutrition d’effectuer des analyses secondaires ou approfondies. </a:t>
            </a:r>
            <a:r>
              <a:rPr lang="fr-FR" sz="1200" kern="1200" dirty="0">
                <a:solidFill>
                  <a:schemeClr val="tx1"/>
                </a:solidFill>
                <a:effectLst/>
                <a:latin typeface="+mn-lt"/>
                <a:ea typeface="+mn-ea"/>
                <a:cs typeface="+mn-cs"/>
              </a:rPr>
              <a:t>Les bases de données provenant de différents secteurs mises en libre accès permettent d’assurer non seulement la mise en œuvre du Plan Cadre d’Analyses de la PNIN, mais également les recherches ou analyses</a:t>
            </a:r>
            <a:r>
              <a:rPr lang="fr-FR" sz="1200" kern="1200" baseline="0" dirty="0">
                <a:solidFill>
                  <a:schemeClr val="tx1"/>
                </a:solidFill>
                <a:effectLst/>
                <a:latin typeface="+mn-lt"/>
                <a:ea typeface="+mn-ea"/>
                <a:cs typeface="+mn-cs"/>
              </a:rPr>
              <a:t> par d’autres acteurs de la nutrition au Niger</a:t>
            </a:r>
            <a:endParaRPr lang="fr-FR" sz="1200" kern="1200" dirty="0">
              <a:solidFill>
                <a:schemeClr val="tx1"/>
              </a:solidFill>
              <a:effectLst/>
              <a:latin typeface="+mn-lt"/>
              <a:ea typeface="+mn-ea"/>
              <a:cs typeface="+mn-cs"/>
            </a:endParaRPr>
          </a:p>
          <a:p>
            <a:endParaRPr lang="fr-FR" dirty="0"/>
          </a:p>
          <a:p>
            <a:r>
              <a:rPr lang="fr-FR" b="1" dirty="0"/>
              <a:t>1 minute et 30 secondes</a:t>
            </a: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B48DAC-8A2D-4825-850C-34E762FB0A5F}"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754420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Diapositive de titr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Espace réservé du titre 1"/>
          <p:cNvSpPr>
            <a:spLocks noGrp="1"/>
          </p:cNvSpPr>
          <p:nvPr>
            <p:ph type="title" hasCustomPrompt="1"/>
          </p:nvPr>
        </p:nvSpPr>
        <p:spPr>
          <a:xfrm>
            <a:off x="4572000" y="2852936"/>
            <a:ext cx="4320480" cy="1656184"/>
          </a:xfrm>
          <a:prstGeom prst="rect">
            <a:avLst/>
          </a:prstGeom>
        </p:spPr>
        <p:txBody>
          <a:bodyPr vert="horz" lIns="91440" tIns="45720" rIns="91440" bIns="45720" rtlCol="0" anchor="ctr">
            <a:normAutofit/>
          </a:bodyPr>
          <a:lstStyle>
            <a:lvl1pPr>
              <a:defRPr cap="none" baseline="0"/>
            </a:lvl1pPr>
          </a:lstStyle>
          <a:p>
            <a:r>
              <a:rPr lang="fr-FR"/>
              <a:t>Title</a:t>
            </a:r>
            <a:endParaRPr lang="fr-FR" dirty="0"/>
          </a:p>
        </p:txBody>
      </p:sp>
      <p:sp>
        <p:nvSpPr>
          <p:cNvPr id="8" name="Espace réservé du texte 2"/>
          <p:cNvSpPr>
            <a:spLocks noGrp="1"/>
          </p:cNvSpPr>
          <p:nvPr>
            <p:ph idx="1" hasCustomPrompt="1"/>
          </p:nvPr>
        </p:nvSpPr>
        <p:spPr>
          <a:xfrm>
            <a:off x="4572000" y="4797152"/>
            <a:ext cx="4320480" cy="936104"/>
          </a:xfrm>
          <a:prstGeom prst="rect">
            <a:avLst/>
          </a:prstGeom>
        </p:spPr>
        <p:txBody>
          <a:bodyPr vert="horz" lIns="91440" tIns="45720" rIns="91440" bIns="45720" rtlCol="0" anchor="ctr" anchorCtr="0">
            <a:normAutofit/>
          </a:bodyPr>
          <a:lstStyle>
            <a:lvl1pPr>
              <a:defRPr cap="none" baseline="0"/>
            </a:lvl1pPr>
          </a:lstStyle>
          <a:p>
            <a:pPr lvl="0"/>
            <a:r>
              <a:rPr lang="fr-FR"/>
              <a:t>Presenter, authors</a:t>
            </a:r>
            <a:endParaRPr lang="fr-FR" dirty="0"/>
          </a:p>
        </p:txBody>
      </p:sp>
      <p:sp>
        <p:nvSpPr>
          <p:cNvPr id="6" name="Espace réservé du contenu 5"/>
          <p:cNvSpPr>
            <a:spLocks noGrp="1"/>
          </p:cNvSpPr>
          <p:nvPr>
            <p:ph sz="quarter" idx="10" hasCustomPrompt="1"/>
          </p:nvPr>
        </p:nvSpPr>
        <p:spPr>
          <a:xfrm>
            <a:off x="4572000" y="6022109"/>
            <a:ext cx="4320480" cy="503237"/>
          </a:xfrm>
        </p:spPr>
        <p:txBody>
          <a:bodyPr anchor="ctr" anchorCtr="0">
            <a:normAutofit/>
          </a:bodyPr>
          <a:lstStyle>
            <a:lvl1pPr>
              <a:defRPr sz="1800" b="1">
                <a:solidFill>
                  <a:schemeClr val="tx1"/>
                </a:solidFill>
              </a:defRPr>
            </a:lvl1pPr>
          </a:lstStyle>
          <a:p>
            <a:pPr lvl="0"/>
            <a:r>
              <a:rPr lang="fr-FR"/>
              <a:t>Date, Place</a:t>
            </a:r>
          </a:p>
        </p:txBody>
      </p:sp>
    </p:spTree>
    <p:extLst>
      <p:ext uri="{BB962C8B-B14F-4D97-AF65-F5344CB8AC3E}">
        <p14:creationId xmlns:p14="http://schemas.microsoft.com/office/powerpoint/2010/main" val="3208479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7552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termediate title">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467544" y="3573016"/>
            <a:ext cx="8208912" cy="2016224"/>
          </a:xfrm>
        </p:spPr>
        <p:txBody>
          <a:bodyPr anchor="ctr" anchorCtr="0">
            <a:normAutofit/>
          </a:bodyPr>
          <a:lstStyle>
            <a:lvl1pPr algn="ctr">
              <a:buNone/>
              <a:defRPr sz="2800"/>
            </a:lvl1pPr>
          </a:lstStyle>
          <a:p>
            <a:pPr lvl="0"/>
            <a:r>
              <a:rPr lang="fr-FR"/>
              <a:t>Sub-title</a:t>
            </a:r>
            <a:endParaRPr lang="fr-FR" dirty="0"/>
          </a:p>
        </p:txBody>
      </p:sp>
      <p:sp>
        <p:nvSpPr>
          <p:cNvPr id="12" name="Espace réservé du contenu 11"/>
          <p:cNvSpPr>
            <a:spLocks noGrp="1"/>
          </p:cNvSpPr>
          <p:nvPr>
            <p:ph sz="quarter" idx="13" hasCustomPrompt="1"/>
          </p:nvPr>
        </p:nvSpPr>
        <p:spPr>
          <a:xfrm>
            <a:off x="2484438" y="188913"/>
            <a:ext cx="6191250" cy="431800"/>
          </a:xfrm>
        </p:spPr>
        <p:txBody>
          <a:bodyPr anchor="ctr" anchorCtr="0">
            <a:noAutofit/>
          </a:bodyPr>
          <a:lstStyle>
            <a:lvl1pPr>
              <a:buNone/>
              <a:defRPr sz="1400" b="1" baseline="0">
                <a:solidFill>
                  <a:schemeClr val="bg2"/>
                </a:solidFill>
              </a:defRPr>
            </a:lvl1pPr>
          </a:lstStyle>
          <a:p>
            <a:pPr lvl="0"/>
            <a:r>
              <a:rPr lang="fr-FR"/>
              <a:t>Title of the presentation</a:t>
            </a:r>
          </a:p>
        </p:txBody>
      </p:sp>
      <p:sp>
        <p:nvSpPr>
          <p:cNvPr id="8" name="Titre 7"/>
          <p:cNvSpPr>
            <a:spLocks noGrp="1"/>
          </p:cNvSpPr>
          <p:nvPr>
            <p:ph type="title" hasCustomPrompt="1"/>
          </p:nvPr>
        </p:nvSpPr>
        <p:spPr>
          <a:xfrm>
            <a:off x="467544" y="1628800"/>
            <a:ext cx="8208912" cy="1728192"/>
          </a:xfrm>
        </p:spPr>
        <p:txBody>
          <a:bodyPr/>
          <a:lstStyle>
            <a:lvl1pPr>
              <a:defRPr/>
            </a:lvl1pPr>
          </a:lstStyle>
          <a:p>
            <a:r>
              <a:rPr lang="fr-FR"/>
              <a:t>Title</a:t>
            </a:r>
          </a:p>
        </p:txBody>
      </p:sp>
      <p:sp>
        <p:nvSpPr>
          <p:cNvPr id="10" name="Espace réservé du numéro de diapositive 9"/>
          <p:cNvSpPr>
            <a:spLocks noGrp="1"/>
          </p:cNvSpPr>
          <p:nvPr>
            <p:ph type="sldNum" sz="quarter" idx="15"/>
          </p:nvPr>
        </p:nvSpPr>
        <p:spPr/>
        <p:txBody>
          <a:bodyPr/>
          <a:lstStyle/>
          <a:p>
            <a:fld id="{02C702AE-1502-43AE-8DBA-2BCAD3408EF2}" type="slidenum">
              <a:rPr lang="fr-FR" smtClean="0">
                <a:solidFill>
                  <a:srgbClr val="FFFFFF"/>
                </a:solidFill>
              </a:rPr>
              <a:pPr/>
              <a:t>‹N°›</a:t>
            </a:fld>
            <a:endParaRPr lang="fr-FR" dirty="0">
              <a:solidFill>
                <a:srgbClr val="FFFFFF"/>
              </a:solidFill>
            </a:endParaRPr>
          </a:p>
        </p:txBody>
      </p:sp>
      <p:sp>
        <p:nvSpPr>
          <p:cNvPr id="14" name="Espace réservé du contenu 13"/>
          <p:cNvSpPr>
            <a:spLocks noGrp="1"/>
          </p:cNvSpPr>
          <p:nvPr>
            <p:ph sz="quarter" idx="17" hasCustomPrompt="1"/>
          </p:nvPr>
        </p:nvSpPr>
        <p:spPr>
          <a:xfrm>
            <a:off x="468314" y="6444808"/>
            <a:ext cx="1366837" cy="360000"/>
          </a:xfrm>
        </p:spPr>
        <p:txBody>
          <a:bodyPr anchor="ctr" anchorCtr="0">
            <a:noAutofit/>
          </a:bodyPr>
          <a:lstStyle>
            <a:lvl1pPr>
              <a:buNone/>
              <a:defRPr sz="1200">
                <a:solidFill>
                  <a:schemeClr val="bg1"/>
                </a:solidFill>
              </a:defRPr>
            </a:lvl1pPr>
            <a:lvl2pPr>
              <a:buNone/>
              <a:defRPr sz="1400">
                <a:solidFill>
                  <a:schemeClr val="bg1"/>
                </a:solidFill>
              </a:defRPr>
            </a:lvl2pPr>
            <a:lvl3pPr>
              <a:buNone/>
              <a:defRPr sz="1400">
                <a:solidFill>
                  <a:schemeClr val="bg1"/>
                </a:solidFill>
              </a:defRPr>
            </a:lvl3pPr>
            <a:lvl4pPr>
              <a:buNone/>
              <a:defRPr sz="1400">
                <a:solidFill>
                  <a:schemeClr val="bg1"/>
                </a:solidFill>
              </a:defRPr>
            </a:lvl4pPr>
            <a:lvl5pPr>
              <a:buNone/>
              <a:defRPr sz="1400">
                <a:solidFill>
                  <a:schemeClr val="bg1"/>
                </a:solidFill>
              </a:defRPr>
            </a:lvl5pPr>
          </a:lstStyle>
          <a:p>
            <a:pPr lvl="0"/>
            <a:r>
              <a:rPr lang="fr-FR"/>
              <a:t>Date</a:t>
            </a:r>
          </a:p>
        </p:txBody>
      </p:sp>
      <p:sp>
        <p:nvSpPr>
          <p:cNvPr id="15" name="Espace réservé du contenu 13"/>
          <p:cNvSpPr>
            <a:spLocks noGrp="1"/>
          </p:cNvSpPr>
          <p:nvPr>
            <p:ph sz="quarter" idx="18" hasCustomPrompt="1"/>
          </p:nvPr>
        </p:nvSpPr>
        <p:spPr>
          <a:xfrm>
            <a:off x="1909020" y="6444808"/>
            <a:ext cx="4391173" cy="360000"/>
          </a:xfrm>
        </p:spPr>
        <p:txBody>
          <a:bodyPr anchor="ctr" anchorCtr="0">
            <a:noAutofit/>
          </a:bodyPr>
          <a:lstStyle>
            <a:lvl1pPr algn="ctr">
              <a:buNone/>
              <a:defRPr sz="1200" baseline="0">
                <a:solidFill>
                  <a:schemeClr val="bg1"/>
                </a:solidFill>
              </a:defRPr>
            </a:lvl1pPr>
            <a:lvl2pPr>
              <a:buNone/>
              <a:defRPr sz="1400">
                <a:solidFill>
                  <a:schemeClr val="bg1"/>
                </a:solidFill>
              </a:defRPr>
            </a:lvl2pPr>
            <a:lvl3pPr>
              <a:buNone/>
              <a:defRPr sz="1400">
                <a:solidFill>
                  <a:schemeClr val="bg1"/>
                </a:solidFill>
              </a:defRPr>
            </a:lvl3pPr>
            <a:lvl4pPr>
              <a:buNone/>
              <a:defRPr sz="1400">
                <a:solidFill>
                  <a:schemeClr val="bg1"/>
                </a:solidFill>
              </a:defRPr>
            </a:lvl4pPr>
            <a:lvl5pPr>
              <a:buNone/>
              <a:defRPr sz="1400">
                <a:solidFill>
                  <a:schemeClr val="bg1"/>
                </a:solidFill>
              </a:defRPr>
            </a:lvl5pPr>
          </a:lstStyle>
          <a:p>
            <a:pPr lvl="0"/>
            <a:r>
              <a:rPr lang="fr-FR"/>
              <a:t>Event, place</a:t>
            </a:r>
          </a:p>
        </p:txBody>
      </p:sp>
    </p:spTree>
    <p:extLst>
      <p:ext uri="{BB962C8B-B14F-4D97-AF65-F5344CB8AC3E}">
        <p14:creationId xmlns:p14="http://schemas.microsoft.com/office/powerpoint/2010/main" val="2255238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normAutofit/>
          </a:bodyPr>
          <a:lstStyle>
            <a:lvl1pPr>
              <a:defRPr sz="3200" cap="none" baseline="0"/>
            </a:lvl1pPr>
          </a:lstStyle>
          <a:p>
            <a:r>
              <a:rPr lang="fr-FR"/>
              <a:t>Title</a:t>
            </a:r>
          </a:p>
        </p:txBody>
      </p:sp>
      <p:sp>
        <p:nvSpPr>
          <p:cNvPr id="3" name="Espace réservé du contenu 2"/>
          <p:cNvSpPr>
            <a:spLocks noGrp="1"/>
          </p:cNvSpPr>
          <p:nvPr>
            <p:ph idx="1" hasCustomPrompt="1"/>
          </p:nvPr>
        </p:nvSpPr>
        <p:spPr/>
        <p:txBody>
          <a:bodyPr/>
          <a:lstStyle>
            <a:lvl1pPr>
              <a:defRPr/>
            </a:lvl1pPr>
          </a:lstStyle>
          <a:p>
            <a:pPr lvl="0"/>
            <a:r>
              <a:rPr lang="fr-FR"/>
              <a:t>Text</a:t>
            </a:r>
            <a:endParaRPr lang="fr-FR" dirty="0"/>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numéro de diapositive 5"/>
          <p:cNvSpPr>
            <a:spLocks noGrp="1"/>
          </p:cNvSpPr>
          <p:nvPr>
            <p:ph type="sldNum" sz="quarter" idx="12"/>
          </p:nvPr>
        </p:nvSpPr>
        <p:spPr/>
        <p:txBody>
          <a:bodyPr/>
          <a:lstStyle/>
          <a:p>
            <a:fld id="{02C702AE-1502-43AE-8DBA-2BCAD3408EF2}" type="slidenum">
              <a:rPr lang="fr-FR" smtClean="0">
                <a:solidFill>
                  <a:srgbClr val="FFFFFF"/>
                </a:solidFill>
              </a:rPr>
              <a:pPr/>
              <a:t>‹N°›</a:t>
            </a:fld>
            <a:endParaRPr lang="fr-FR">
              <a:solidFill>
                <a:srgbClr val="FFFFFF"/>
              </a:solidFill>
            </a:endParaRPr>
          </a:p>
        </p:txBody>
      </p:sp>
      <p:sp>
        <p:nvSpPr>
          <p:cNvPr id="12" name="Espace réservé du contenu 11"/>
          <p:cNvSpPr>
            <a:spLocks noGrp="1"/>
          </p:cNvSpPr>
          <p:nvPr>
            <p:ph sz="quarter" idx="13" hasCustomPrompt="1"/>
          </p:nvPr>
        </p:nvSpPr>
        <p:spPr>
          <a:xfrm>
            <a:off x="2484438" y="188913"/>
            <a:ext cx="6191250" cy="431800"/>
          </a:xfrm>
        </p:spPr>
        <p:txBody>
          <a:bodyPr anchor="ctr" anchorCtr="0">
            <a:noAutofit/>
          </a:bodyPr>
          <a:lstStyle>
            <a:lvl1pPr>
              <a:buNone/>
              <a:defRPr sz="1400" b="1" baseline="0">
                <a:solidFill>
                  <a:schemeClr val="bg2"/>
                </a:solidFill>
              </a:defRPr>
            </a:lvl1pPr>
          </a:lstStyle>
          <a:p>
            <a:pPr lvl="0"/>
            <a:r>
              <a:rPr lang="fr-FR"/>
              <a:t>Title of the presentation</a:t>
            </a:r>
          </a:p>
        </p:txBody>
      </p:sp>
      <p:sp>
        <p:nvSpPr>
          <p:cNvPr id="8" name="Espace réservé du contenu 13"/>
          <p:cNvSpPr>
            <a:spLocks noGrp="1"/>
          </p:cNvSpPr>
          <p:nvPr>
            <p:ph sz="quarter" idx="17" hasCustomPrompt="1"/>
          </p:nvPr>
        </p:nvSpPr>
        <p:spPr>
          <a:xfrm>
            <a:off x="468314" y="6444808"/>
            <a:ext cx="1366837" cy="360000"/>
          </a:xfrm>
        </p:spPr>
        <p:txBody>
          <a:bodyPr anchor="ctr" anchorCtr="0">
            <a:noAutofit/>
          </a:bodyPr>
          <a:lstStyle>
            <a:lvl1pPr>
              <a:buNone/>
              <a:defRPr sz="1200">
                <a:solidFill>
                  <a:schemeClr val="bg1"/>
                </a:solidFill>
              </a:defRPr>
            </a:lvl1pPr>
            <a:lvl2pPr>
              <a:buNone/>
              <a:defRPr sz="1400">
                <a:solidFill>
                  <a:schemeClr val="bg1"/>
                </a:solidFill>
              </a:defRPr>
            </a:lvl2pPr>
            <a:lvl3pPr>
              <a:buNone/>
              <a:defRPr sz="1400">
                <a:solidFill>
                  <a:schemeClr val="bg1"/>
                </a:solidFill>
              </a:defRPr>
            </a:lvl3pPr>
            <a:lvl4pPr>
              <a:buNone/>
              <a:defRPr sz="1400">
                <a:solidFill>
                  <a:schemeClr val="bg1"/>
                </a:solidFill>
              </a:defRPr>
            </a:lvl4pPr>
            <a:lvl5pPr>
              <a:buNone/>
              <a:defRPr sz="1400">
                <a:solidFill>
                  <a:schemeClr val="bg1"/>
                </a:solidFill>
              </a:defRPr>
            </a:lvl5pPr>
          </a:lstStyle>
          <a:p>
            <a:pPr lvl="0"/>
            <a:r>
              <a:rPr lang="fr-FR"/>
              <a:t>Date</a:t>
            </a:r>
          </a:p>
        </p:txBody>
      </p:sp>
      <p:sp>
        <p:nvSpPr>
          <p:cNvPr id="9" name="Espace réservé du contenu 13"/>
          <p:cNvSpPr>
            <a:spLocks noGrp="1"/>
          </p:cNvSpPr>
          <p:nvPr>
            <p:ph sz="quarter" idx="18" hasCustomPrompt="1"/>
          </p:nvPr>
        </p:nvSpPr>
        <p:spPr>
          <a:xfrm>
            <a:off x="1909020" y="6444808"/>
            <a:ext cx="4391173" cy="360000"/>
          </a:xfrm>
        </p:spPr>
        <p:txBody>
          <a:bodyPr anchor="ctr" anchorCtr="0">
            <a:noAutofit/>
          </a:bodyPr>
          <a:lstStyle>
            <a:lvl1pPr algn="ctr">
              <a:buNone/>
              <a:defRPr sz="1200" baseline="0">
                <a:solidFill>
                  <a:schemeClr val="bg1"/>
                </a:solidFill>
              </a:defRPr>
            </a:lvl1pPr>
            <a:lvl2pPr>
              <a:buNone/>
              <a:defRPr sz="1400">
                <a:solidFill>
                  <a:schemeClr val="bg1"/>
                </a:solidFill>
              </a:defRPr>
            </a:lvl2pPr>
            <a:lvl3pPr>
              <a:buNone/>
              <a:defRPr sz="1400">
                <a:solidFill>
                  <a:schemeClr val="bg1"/>
                </a:solidFill>
              </a:defRPr>
            </a:lvl3pPr>
            <a:lvl4pPr>
              <a:buNone/>
              <a:defRPr sz="1400">
                <a:solidFill>
                  <a:schemeClr val="bg1"/>
                </a:solidFill>
              </a:defRPr>
            </a:lvl4pPr>
            <a:lvl5pPr>
              <a:buNone/>
              <a:defRPr sz="1400">
                <a:solidFill>
                  <a:schemeClr val="bg1"/>
                </a:solidFill>
              </a:defRPr>
            </a:lvl5pPr>
          </a:lstStyle>
          <a:p>
            <a:pPr lvl="0"/>
            <a:r>
              <a:rPr lang="fr-FR"/>
              <a:t>Event, place</a:t>
            </a:r>
          </a:p>
        </p:txBody>
      </p:sp>
    </p:spTree>
    <p:extLst>
      <p:ext uri="{BB962C8B-B14F-4D97-AF65-F5344CB8AC3E}">
        <p14:creationId xmlns:p14="http://schemas.microsoft.com/office/powerpoint/2010/main" val="21389754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text - 2 columns">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normAutofit/>
          </a:bodyPr>
          <a:lstStyle>
            <a:lvl1pPr>
              <a:defRPr sz="3200" cap="none" baseline="0"/>
            </a:lvl1pPr>
          </a:lstStyle>
          <a:p>
            <a:r>
              <a:rPr lang="fr-FR"/>
              <a:t>Title</a:t>
            </a:r>
          </a:p>
        </p:txBody>
      </p:sp>
      <p:sp>
        <p:nvSpPr>
          <p:cNvPr id="3" name="Espace réservé du contenu 2"/>
          <p:cNvSpPr>
            <a:spLocks noGrp="1"/>
          </p:cNvSpPr>
          <p:nvPr>
            <p:ph idx="1" hasCustomPrompt="1"/>
          </p:nvPr>
        </p:nvSpPr>
        <p:spPr>
          <a:xfrm>
            <a:off x="467545" y="2276872"/>
            <a:ext cx="3960440" cy="3888432"/>
          </a:xfrm>
        </p:spPr>
        <p:txBody>
          <a:bodyPr>
            <a:normAutofit/>
          </a:bodyPr>
          <a:lstStyle>
            <a:lvl1pPr>
              <a:defRPr sz="2400"/>
            </a:lvl1pPr>
          </a:lstStyle>
          <a:p>
            <a:pPr lvl="0"/>
            <a:r>
              <a:rPr lang="fr-FR"/>
              <a:t>Text</a:t>
            </a:r>
            <a:endParaRPr lang="fr-FR" dirty="0"/>
          </a:p>
        </p:txBody>
      </p:sp>
      <p:sp>
        <p:nvSpPr>
          <p:cNvPr id="6" name="Espace réservé du numéro de diapositive 5"/>
          <p:cNvSpPr>
            <a:spLocks noGrp="1"/>
          </p:cNvSpPr>
          <p:nvPr>
            <p:ph type="sldNum" sz="quarter" idx="12"/>
          </p:nvPr>
        </p:nvSpPr>
        <p:spPr/>
        <p:txBody>
          <a:bodyPr/>
          <a:lstStyle/>
          <a:p>
            <a:fld id="{02C702AE-1502-43AE-8DBA-2BCAD3408EF2}" type="slidenum">
              <a:rPr lang="fr-FR" smtClean="0">
                <a:solidFill>
                  <a:srgbClr val="FFFFFF"/>
                </a:solidFill>
              </a:rPr>
              <a:pPr/>
              <a:t>‹N°›</a:t>
            </a:fld>
            <a:endParaRPr lang="fr-FR">
              <a:solidFill>
                <a:srgbClr val="FFFFFF"/>
              </a:solidFill>
            </a:endParaRPr>
          </a:p>
        </p:txBody>
      </p:sp>
      <p:sp>
        <p:nvSpPr>
          <p:cNvPr id="12" name="Espace réservé du contenu 11"/>
          <p:cNvSpPr>
            <a:spLocks noGrp="1"/>
          </p:cNvSpPr>
          <p:nvPr>
            <p:ph sz="quarter" idx="13" hasCustomPrompt="1"/>
          </p:nvPr>
        </p:nvSpPr>
        <p:spPr>
          <a:xfrm>
            <a:off x="2484438" y="188913"/>
            <a:ext cx="6191250" cy="431800"/>
          </a:xfrm>
        </p:spPr>
        <p:txBody>
          <a:bodyPr anchor="ctr" anchorCtr="0">
            <a:noAutofit/>
          </a:bodyPr>
          <a:lstStyle>
            <a:lvl1pPr>
              <a:buNone/>
              <a:defRPr sz="1400" b="1" baseline="0">
                <a:solidFill>
                  <a:schemeClr val="bg2"/>
                </a:solidFill>
              </a:defRPr>
            </a:lvl1pPr>
          </a:lstStyle>
          <a:p>
            <a:pPr lvl="0"/>
            <a:r>
              <a:rPr lang="fr-FR"/>
              <a:t>Title of the presentation</a:t>
            </a:r>
          </a:p>
        </p:txBody>
      </p:sp>
      <p:sp>
        <p:nvSpPr>
          <p:cNvPr id="13" name="Espace réservé du contenu 2"/>
          <p:cNvSpPr>
            <a:spLocks noGrp="1"/>
          </p:cNvSpPr>
          <p:nvPr>
            <p:ph idx="14" hasCustomPrompt="1"/>
          </p:nvPr>
        </p:nvSpPr>
        <p:spPr>
          <a:xfrm>
            <a:off x="4716016" y="2276872"/>
            <a:ext cx="3960440" cy="3888432"/>
          </a:xfrm>
        </p:spPr>
        <p:txBody>
          <a:bodyPr>
            <a:normAutofit/>
          </a:bodyPr>
          <a:lstStyle>
            <a:lvl1pPr>
              <a:defRPr sz="2400"/>
            </a:lvl1pPr>
          </a:lstStyle>
          <a:p>
            <a:pPr lvl="0"/>
            <a:r>
              <a:rPr lang="fr-FR"/>
              <a:t>Text</a:t>
            </a:r>
            <a:endParaRPr lang="fr-FR" dirty="0"/>
          </a:p>
        </p:txBody>
      </p:sp>
      <p:sp>
        <p:nvSpPr>
          <p:cNvPr id="9" name="Espace réservé du contenu 13"/>
          <p:cNvSpPr>
            <a:spLocks noGrp="1"/>
          </p:cNvSpPr>
          <p:nvPr>
            <p:ph sz="quarter" idx="17" hasCustomPrompt="1"/>
          </p:nvPr>
        </p:nvSpPr>
        <p:spPr>
          <a:xfrm>
            <a:off x="468314" y="6444808"/>
            <a:ext cx="1366837" cy="360000"/>
          </a:xfrm>
        </p:spPr>
        <p:txBody>
          <a:bodyPr anchor="ctr" anchorCtr="0">
            <a:noAutofit/>
          </a:bodyPr>
          <a:lstStyle>
            <a:lvl1pPr>
              <a:buNone/>
              <a:defRPr sz="1200">
                <a:solidFill>
                  <a:schemeClr val="bg1"/>
                </a:solidFill>
              </a:defRPr>
            </a:lvl1pPr>
            <a:lvl2pPr>
              <a:buNone/>
              <a:defRPr sz="1400">
                <a:solidFill>
                  <a:schemeClr val="bg1"/>
                </a:solidFill>
              </a:defRPr>
            </a:lvl2pPr>
            <a:lvl3pPr>
              <a:buNone/>
              <a:defRPr sz="1400">
                <a:solidFill>
                  <a:schemeClr val="bg1"/>
                </a:solidFill>
              </a:defRPr>
            </a:lvl3pPr>
            <a:lvl4pPr>
              <a:buNone/>
              <a:defRPr sz="1400">
                <a:solidFill>
                  <a:schemeClr val="bg1"/>
                </a:solidFill>
              </a:defRPr>
            </a:lvl4pPr>
            <a:lvl5pPr>
              <a:buNone/>
              <a:defRPr sz="1400">
                <a:solidFill>
                  <a:schemeClr val="bg1"/>
                </a:solidFill>
              </a:defRPr>
            </a:lvl5pPr>
          </a:lstStyle>
          <a:p>
            <a:pPr lvl="0"/>
            <a:r>
              <a:rPr lang="fr-FR"/>
              <a:t>Date</a:t>
            </a:r>
          </a:p>
        </p:txBody>
      </p:sp>
      <p:sp>
        <p:nvSpPr>
          <p:cNvPr id="10" name="Espace réservé du contenu 13"/>
          <p:cNvSpPr>
            <a:spLocks noGrp="1"/>
          </p:cNvSpPr>
          <p:nvPr>
            <p:ph sz="quarter" idx="18" hasCustomPrompt="1"/>
          </p:nvPr>
        </p:nvSpPr>
        <p:spPr>
          <a:xfrm>
            <a:off x="1909020" y="6444808"/>
            <a:ext cx="4391173" cy="360000"/>
          </a:xfrm>
        </p:spPr>
        <p:txBody>
          <a:bodyPr anchor="ctr" anchorCtr="0">
            <a:noAutofit/>
          </a:bodyPr>
          <a:lstStyle>
            <a:lvl1pPr algn="ctr">
              <a:buNone/>
              <a:defRPr sz="1200" baseline="0">
                <a:solidFill>
                  <a:schemeClr val="bg1"/>
                </a:solidFill>
              </a:defRPr>
            </a:lvl1pPr>
            <a:lvl2pPr>
              <a:buNone/>
              <a:defRPr sz="1400">
                <a:solidFill>
                  <a:schemeClr val="bg1"/>
                </a:solidFill>
              </a:defRPr>
            </a:lvl2pPr>
            <a:lvl3pPr>
              <a:buNone/>
              <a:defRPr sz="1400">
                <a:solidFill>
                  <a:schemeClr val="bg1"/>
                </a:solidFill>
              </a:defRPr>
            </a:lvl3pPr>
            <a:lvl4pPr>
              <a:buNone/>
              <a:defRPr sz="1400">
                <a:solidFill>
                  <a:schemeClr val="bg1"/>
                </a:solidFill>
              </a:defRPr>
            </a:lvl4pPr>
            <a:lvl5pPr>
              <a:buNone/>
              <a:defRPr sz="1400">
                <a:solidFill>
                  <a:schemeClr val="bg1"/>
                </a:solidFill>
              </a:defRPr>
            </a:lvl5pPr>
          </a:lstStyle>
          <a:p>
            <a:pPr lvl="0"/>
            <a:r>
              <a:rPr lang="fr-FR"/>
              <a:t>Event, place</a:t>
            </a:r>
          </a:p>
        </p:txBody>
      </p:sp>
    </p:spTree>
    <p:extLst>
      <p:ext uri="{BB962C8B-B14F-4D97-AF65-F5344CB8AC3E}">
        <p14:creationId xmlns:p14="http://schemas.microsoft.com/office/powerpoint/2010/main" val="29343674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iapositive de titr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Espace réservé du titre 1"/>
          <p:cNvSpPr>
            <a:spLocks noGrp="1"/>
          </p:cNvSpPr>
          <p:nvPr>
            <p:ph type="title" hasCustomPrompt="1"/>
          </p:nvPr>
        </p:nvSpPr>
        <p:spPr>
          <a:xfrm>
            <a:off x="4572000" y="2852936"/>
            <a:ext cx="4320480" cy="1656184"/>
          </a:xfrm>
          <a:prstGeom prst="rect">
            <a:avLst/>
          </a:prstGeom>
        </p:spPr>
        <p:txBody>
          <a:bodyPr vert="horz" lIns="91440" tIns="45720" rIns="91440" bIns="45720" rtlCol="0" anchor="ctr">
            <a:normAutofit/>
          </a:bodyPr>
          <a:lstStyle>
            <a:lvl1pPr>
              <a:defRPr cap="none" baseline="0"/>
            </a:lvl1pPr>
          </a:lstStyle>
          <a:p>
            <a:r>
              <a:rPr lang="fr-FR"/>
              <a:t>Title</a:t>
            </a:r>
            <a:endParaRPr lang="fr-FR" dirty="0"/>
          </a:p>
        </p:txBody>
      </p:sp>
      <p:sp>
        <p:nvSpPr>
          <p:cNvPr id="8" name="Espace réservé du texte 2"/>
          <p:cNvSpPr>
            <a:spLocks noGrp="1"/>
          </p:cNvSpPr>
          <p:nvPr>
            <p:ph idx="1" hasCustomPrompt="1"/>
          </p:nvPr>
        </p:nvSpPr>
        <p:spPr>
          <a:xfrm>
            <a:off x="4572000" y="4797152"/>
            <a:ext cx="4320480" cy="936104"/>
          </a:xfrm>
          <a:prstGeom prst="rect">
            <a:avLst/>
          </a:prstGeom>
        </p:spPr>
        <p:txBody>
          <a:bodyPr vert="horz" lIns="91440" tIns="45720" rIns="91440" bIns="45720" rtlCol="0" anchor="ctr" anchorCtr="0">
            <a:normAutofit/>
          </a:bodyPr>
          <a:lstStyle>
            <a:lvl1pPr>
              <a:defRPr cap="none" baseline="0"/>
            </a:lvl1pPr>
          </a:lstStyle>
          <a:p>
            <a:pPr lvl="0"/>
            <a:r>
              <a:rPr lang="fr-FR"/>
              <a:t>Presenter, authors</a:t>
            </a:r>
            <a:endParaRPr lang="fr-FR" dirty="0"/>
          </a:p>
        </p:txBody>
      </p:sp>
      <p:sp>
        <p:nvSpPr>
          <p:cNvPr id="6" name="Espace réservé du contenu 5"/>
          <p:cNvSpPr>
            <a:spLocks noGrp="1"/>
          </p:cNvSpPr>
          <p:nvPr>
            <p:ph sz="quarter" idx="10" hasCustomPrompt="1"/>
          </p:nvPr>
        </p:nvSpPr>
        <p:spPr>
          <a:xfrm>
            <a:off x="4572000" y="6022109"/>
            <a:ext cx="4320480" cy="503237"/>
          </a:xfrm>
        </p:spPr>
        <p:txBody>
          <a:bodyPr anchor="ctr" anchorCtr="0">
            <a:normAutofit/>
          </a:bodyPr>
          <a:lstStyle>
            <a:lvl1pPr>
              <a:defRPr sz="1800" b="1">
                <a:solidFill>
                  <a:schemeClr val="tx1"/>
                </a:solidFill>
              </a:defRPr>
            </a:lvl1pPr>
          </a:lstStyle>
          <a:p>
            <a:pPr lvl="0"/>
            <a:r>
              <a:rPr lang="fr-FR"/>
              <a:t>Date, Place</a:t>
            </a:r>
          </a:p>
        </p:txBody>
      </p:sp>
    </p:spTree>
    <p:extLst>
      <p:ext uri="{BB962C8B-B14F-4D97-AF65-F5344CB8AC3E}">
        <p14:creationId xmlns:p14="http://schemas.microsoft.com/office/powerpoint/2010/main" val="4235950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7400971"/>
      </p:ext>
    </p:extLst>
  </p:cSld>
  <p:clrMapOvr>
    <a:masterClrMapping/>
  </p:clrMapOvr>
  <p:transition>
    <p:strips dir="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ermediate title">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467544" y="3573016"/>
            <a:ext cx="8208912" cy="2016224"/>
          </a:xfrm>
        </p:spPr>
        <p:txBody>
          <a:bodyPr anchor="ctr" anchorCtr="0">
            <a:normAutofit/>
          </a:bodyPr>
          <a:lstStyle>
            <a:lvl1pPr algn="ctr">
              <a:buNone/>
              <a:defRPr sz="2100"/>
            </a:lvl1pPr>
          </a:lstStyle>
          <a:p>
            <a:pPr lvl="0"/>
            <a:r>
              <a:rPr lang="fr-FR"/>
              <a:t>Sub-title</a:t>
            </a:r>
            <a:endParaRPr lang="fr-FR" dirty="0"/>
          </a:p>
        </p:txBody>
      </p:sp>
      <p:sp>
        <p:nvSpPr>
          <p:cNvPr id="12" name="Espace réservé du contenu 11"/>
          <p:cNvSpPr>
            <a:spLocks noGrp="1"/>
          </p:cNvSpPr>
          <p:nvPr>
            <p:ph sz="quarter" idx="13" hasCustomPrompt="1"/>
          </p:nvPr>
        </p:nvSpPr>
        <p:spPr>
          <a:xfrm>
            <a:off x="2484438" y="188913"/>
            <a:ext cx="6191250" cy="431800"/>
          </a:xfrm>
        </p:spPr>
        <p:txBody>
          <a:bodyPr anchor="ctr" anchorCtr="0">
            <a:noAutofit/>
          </a:bodyPr>
          <a:lstStyle>
            <a:lvl1pPr>
              <a:buNone/>
              <a:defRPr sz="1050" b="1" baseline="0">
                <a:solidFill>
                  <a:schemeClr val="bg2"/>
                </a:solidFill>
              </a:defRPr>
            </a:lvl1pPr>
          </a:lstStyle>
          <a:p>
            <a:pPr lvl="0"/>
            <a:r>
              <a:rPr lang="fr-FR"/>
              <a:t>Title of the presentation</a:t>
            </a:r>
          </a:p>
        </p:txBody>
      </p:sp>
      <p:sp>
        <p:nvSpPr>
          <p:cNvPr id="8" name="Titre 7"/>
          <p:cNvSpPr>
            <a:spLocks noGrp="1"/>
          </p:cNvSpPr>
          <p:nvPr>
            <p:ph type="title" hasCustomPrompt="1"/>
          </p:nvPr>
        </p:nvSpPr>
        <p:spPr>
          <a:xfrm>
            <a:off x="467544" y="1628800"/>
            <a:ext cx="8208912" cy="1728192"/>
          </a:xfrm>
        </p:spPr>
        <p:txBody>
          <a:bodyPr/>
          <a:lstStyle>
            <a:lvl1pPr>
              <a:defRPr/>
            </a:lvl1pPr>
          </a:lstStyle>
          <a:p>
            <a:r>
              <a:rPr lang="fr-FR"/>
              <a:t>Title</a:t>
            </a:r>
          </a:p>
        </p:txBody>
      </p:sp>
      <p:sp>
        <p:nvSpPr>
          <p:cNvPr id="10" name="Espace réservé du numéro de diapositive 9"/>
          <p:cNvSpPr>
            <a:spLocks noGrp="1"/>
          </p:cNvSpPr>
          <p:nvPr>
            <p:ph type="sldNum" sz="quarter" idx="15"/>
          </p:nvPr>
        </p:nvSpPr>
        <p:spPr/>
        <p:txBody>
          <a:bodyPr/>
          <a:lstStyle/>
          <a:p>
            <a:pPr defTabSz="685800"/>
            <a:fld id="{02C702AE-1502-43AE-8DBA-2BCAD3408EF2}" type="slidenum">
              <a:rPr lang="fr-FR" smtClean="0">
                <a:solidFill>
                  <a:srgbClr val="FFFFFF"/>
                </a:solidFill>
              </a:rPr>
              <a:pPr defTabSz="685800"/>
              <a:t>‹N°›</a:t>
            </a:fld>
            <a:endParaRPr lang="fr-FR" dirty="0">
              <a:solidFill>
                <a:srgbClr val="FFFFFF"/>
              </a:solidFill>
            </a:endParaRPr>
          </a:p>
        </p:txBody>
      </p:sp>
      <p:sp>
        <p:nvSpPr>
          <p:cNvPr id="14" name="Espace réservé du contenu 13"/>
          <p:cNvSpPr>
            <a:spLocks noGrp="1"/>
          </p:cNvSpPr>
          <p:nvPr>
            <p:ph sz="quarter" idx="17" hasCustomPrompt="1"/>
          </p:nvPr>
        </p:nvSpPr>
        <p:spPr>
          <a:xfrm>
            <a:off x="468315" y="6444808"/>
            <a:ext cx="1366837" cy="360000"/>
          </a:xfrm>
        </p:spPr>
        <p:txBody>
          <a:bodyPr anchor="ctr" anchorCtr="0">
            <a:noAutofit/>
          </a:bodyPr>
          <a:lstStyle>
            <a:lvl1pPr>
              <a:buNone/>
              <a:defRPr sz="900">
                <a:solidFill>
                  <a:schemeClr val="bg1"/>
                </a:solidFill>
              </a:defRPr>
            </a:lvl1pPr>
            <a:lvl2pPr>
              <a:buNone/>
              <a:defRPr sz="1050">
                <a:solidFill>
                  <a:schemeClr val="bg1"/>
                </a:solidFill>
              </a:defRPr>
            </a:lvl2pPr>
            <a:lvl3pPr>
              <a:buNone/>
              <a:defRPr sz="1050">
                <a:solidFill>
                  <a:schemeClr val="bg1"/>
                </a:solidFill>
              </a:defRPr>
            </a:lvl3pPr>
            <a:lvl4pPr>
              <a:buNone/>
              <a:defRPr sz="1050">
                <a:solidFill>
                  <a:schemeClr val="bg1"/>
                </a:solidFill>
              </a:defRPr>
            </a:lvl4pPr>
            <a:lvl5pPr>
              <a:buNone/>
              <a:defRPr sz="1050">
                <a:solidFill>
                  <a:schemeClr val="bg1"/>
                </a:solidFill>
              </a:defRPr>
            </a:lvl5pPr>
          </a:lstStyle>
          <a:p>
            <a:pPr lvl="0"/>
            <a:r>
              <a:rPr lang="fr-FR"/>
              <a:t>Date</a:t>
            </a:r>
          </a:p>
        </p:txBody>
      </p:sp>
      <p:sp>
        <p:nvSpPr>
          <p:cNvPr id="15" name="Espace réservé du contenu 13"/>
          <p:cNvSpPr>
            <a:spLocks noGrp="1"/>
          </p:cNvSpPr>
          <p:nvPr>
            <p:ph sz="quarter" idx="18" hasCustomPrompt="1"/>
          </p:nvPr>
        </p:nvSpPr>
        <p:spPr>
          <a:xfrm>
            <a:off x="1909021" y="6444808"/>
            <a:ext cx="4391173" cy="360000"/>
          </a:xfrm>
        </p:spPr>
        <p:txBody>
          <a:bodyPr anchor="ctr" anchorCtr="0">
            <a:noAutofit/>
          </a:bodyPr>
          <a:lstStyle>
            <a:lvl1pPr algn="ctr">
              <a:buNone/>
              <a:defRPr sz="900" baseline="0">
                <a:solidFill>
                  <a:schemeClr val="bg1"/>
                </a:solidFill>
              </a:defRPr>
            </a:lvl1pPr>
            <a:lvl2pPr>
              <a:buNone/>
              <a:defRPr sz="1050">
                <a:solidFill>
                  <a:schemeClr val="bg1"/>
                </a:solidFill>
              </a:defRPr>
            </a:lvl2pPr>
            <a:lvl3pPr>
              <a:buNone/>
              <a:defRPr sz="1050">
                <a:solidFill>
                  <a:schemeClr val="bg1"/>
                </a:solidFill>
              </a:defRPr>
            </a:lvl3pPr>
            <a:lvl4pPr>
              <a:buNone/>
              <a:defRPr sz="1050">
                <a:solidFill>
                  <a:schemeClr val="bg1"/>
                </a:solidFill>
              </a:defRPr>
            </a:lvl4pPr>
            <a:lvl5pPr>
              <a:buNone/>
              <a:defRPr sz="1050">
                <a:solidFill>
                  <a:schemeClr val="bg1"/>
                </a:solidFill>
              </a:defRPr>
            </a:lvl5pPr>
          </a:lstStyle>
          <a:p>
            <a:pPr lvl="0"/>
            <a:r>
              <a:rPr lang="fr-FR"/>
              <a:t>Event, place</a:t>
            </a:r>
          </a:p>
        </p:txBody>
      </p:sp>
    </p:spTree>
    <p:extLst>
      <p:ext uri="{BB962C8B-B14F-4D97-AF65-F5344CB8AC3E}">
        <p14:creationId xmlns:p14="http://schemas.microsoft.com/office/powerpoint/2010/main" val="4189683995"/>
      </p:ext>
    </p:extLst>
  </p:cSld>
  <p:clrMapOvr>
    <a:masterClrMapping/>
  </p:clrMapOvr>
  <p:transition>
    <p:strips dir="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normAutofit/>
          </a:bodyPr>
          <a:lstStyle>
            <a:lvl1pPr>
              <a:defRPr sz="2400" cap="none" baseline="0"/>
            </a:lvl1pPr>
          </a:lstStyle>
          <a:p>
            <a:r>
              <a:rPr lang="fr-FR"/>
              <a:t>Title</a:t>
            </a:r>
          </a:p>
        </p:txBody>
      </p:sp>
      <p:sp>
        <p:nvSpPr>
          <p:cNvPr id="3" name="Espace réservé du contenu 2"/>
          <p:cNvSpPr>
            <a:spLocks noGrp="1"/>
          </p:cNvSpPr>
          <p:nvPr>
            <p:ph idx="1" hasCustomPrompt="1"/>
          </p:nvPr>
        </p:nvSpPr>
        <p:spPr/>
        <p:txBody>
          <a:bodyPr/>
          <a:lstStyle>
            <a:lvl1pPr>
              <a:defRPr/>
            </a:lvl1pPr>
          </a:lstStyle>
          <a:p>
            <a:pPr lvl="0"/>
            <a:r>
              <a:rPr lang="fr-FR"/>
              <a:t>Text</a:t>
            </a:r>
            <a:endParaRPr lang="fr-FR" dirty="0"/>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numéro de diapositive 5"/>
          <p:cNvSpPr>
            <a:spLocks noGrp="1"/>
          </p:cNvSpPr>
          <p:nvPr>
            <p:ph type="sldNum" sz="quarter" idx="12"/>
          </p:nvPr>
        </p:nvSpPr>
        <p:spPr/>
        <p:txBody>
          <a:bodyPr/>
          <a:lstStyle/>
          <a:p>
            <a:pPr defTabSz="685800"/>
            <a:fld id="{02C702AE-1502-43AE-8DBA-2BCAD3408EF2}" type="slidenum">
              <a:rPr lang="fr-FR" smtClean="0">
                <a:solidFill>
                  <a:srgbClr val="FFFFFF"/>
                </a:solidFill>
              </a:rPr>
              <a:pPr defTabSz="685800"/>
              <a:t>‹N°›</a:t>
            </a:fld>
            <a:endParaRPr lang="fr-FR">
              <a:solidFill>
                <a:srgbClr val="FFFFFF"/>
              </a:solidFill>
            </a:endParaRPr>
          </a:p>
        </p:txBody>
      </p:sp>
      <p:sp>
        <p:nvSpPr>
          <p:cNvPr id="12" name="Espace réservé du contenu 11"/>
          <p:cNvSpPr>
            <a:spLocks noGrp="1"/>
          </p:cNvSpPr>
          <p:nvPr>
            <p:ph sz="quarter" idx="13" hasCustomPrompt="1"/>
          </p:nvPr>
        </p:nvSpPr>
        <p:spPr>
          <a:xfrm>
            <a:off x="2484438" y="188913"/>
            <a:ext cx="6191250" cy="431800"/>
          </a:xfrm>
        </p:spPr>
        <p:txBody>
          <a:bodyPr anchor="ctr" anchorCtr="0">
            <a:noAutofit/>
          </a:bodyPr>
          <a:lstStyle>
            <a:lvl1pPr>
              <a:buNone/>
              <a:defRPr sz="1050" b="1" baseline="0">
                <a:solidFill>
                  <a:schemeClr val="bg2"/>
                </a:solidFill>
              </a:defRPr>
            </a:lvl1pPr>
          </a:lstStyle>
          <a:p>
            <a:pPr lvl="0"/>
            <a:r>
              <a:rPr lang="fr-FR"/>
              <a:t>Title of the presentation</a:t>
            </a:r>
          </a:p>
        </p:txBody>
      </p:sp>
      <p:sp>
        <p:nvSpPr>
          <p:cNvPr id="8" name="Espace réservé du contenu 13"/>
          <p:cNvSpPr>
            <a:spLocks noGrp="1"/>
          </p:cNvSpPr>
          <p:nvPr>
            <p:ph sz="quarter" idx="17" hasCustomPrompt="1"/>
          </p:nvPr>
        </p:nvSpPr>
        <p:spPr>
          <a:xfrm>
            <a:off x="468315" y="6444808"/>
            <a:ext cx="1366837" cy="360000"/>
          </a:xfrm>
        </p:spPr>
        <p:txBody>
          <a:bodyPr anchor="ctr" anchorCtr="0">
            <a:noAutofit/>
          </a:bodyPr>
          <a:lstStyle>
            <a:lvl1pPr>
              <a:buNone/>
              <a:defRPr sz="900" baseline="0">
                <a:solidFill>
                  <a:schemeClr val="bg1"/>
                </a:solidFill>
              </a:defRPr>
            </a:lvl1pPr>
            <a:lvl2pPr>
              <a:buNone/>
              <a:defRPr sz="1050">
                <a:solidFill>
                  <a:schemeClr val="bg1"/>
                </a:solidFill>
              </a:defRPr>
            </a:lvl2pPr>
            <a:lvl3pPr>
              <a:buNone/>
              <a:defRPr sz="1050">
                <a:solidFill>
                  <a:schemeClr val="bg1"/>
                </a:solidFill>
              </a:defRPr>
            </a:lvl3pPr>
            <a:lvl4pPr>
              <a:buNone/>
              <a:defRPr sz="1050">
                <a:solidFill>
                  <a:schemeClr val="bg1"/>
                </a:solidFill>
              </a:defRPr>
            </a:lvl4pPr>
            <a:lvl5pPr>
              <a:buNone/>
              <a:defRPr sz="1050">
                <a:solidFill>
                  <a:schemeClr val="bg1"/>
                </a:solidFill>
              </a:defRPr>
            </a:lvl5pPr>
          </a:lstStyle>
          <a:p>
            <a:pPr lvl="0"/>
            <a:r>
              <a:rPr lang="fr-FR"/>
              <a:t>June 8th, 2016</a:t>
            </a:r>
          </a:p>
        </p:txBody>
      </p:sp>
      <p:sp>
        <p:nvSpPr>
          <p:cNvPr id="9" name="Espace réservé du contenu 13"/>
          <p:cNvSpPr>
            <a:spLocks noGrp="1"/>
          </p:cNvSpPr>
          <p:nvPr>
            <p:ph sz="quarter" idx="18" hasCustomPrompt="1"/>
          </p:nvPr>
        </p:nvSpPr>
        <p:spPr>
          <a:xfrm>
            <a:off x="1909021" y="6444808"/>
            <a:ext cx="4391173" cy="360000"/>
          </a:xfrm>
        </p:spPr>
        <p:txBody>
          <a:bodyPr anchor="ctr" anchorCtr="0">
            <a:noAutofit/>
          </a:bodyPr>
          <a:lstStyle>
            <a:lvl1pPr algn="ctr">
              <a:buNone/>
              <a:defRPr sz="900" baseline="0">
                <a:solidFill>
                  <a:schemeClr val="bg1"/>
                </a:solidFill>
              </a:defRPr>
            </a:lvl1pPr>
            <a:lvl2pPr>
              <a:buNone/>
              <a:defRPr sz="1050">
                <a:solidFill>
                  <a:schemeClr val="bg1"/>
                </a:solidFill>
              </a:defRPr>
            </a:lvl2pPr>
            <a:lvl3pPr>
              <a:buNone/>
              <a:defRPr sz="1050">
                <a:solidFill>
                  <a:schemeClr val="bg1"/>
                </a:solidFill>
              </a:defRPr>
            </a:lvl3pPr>
            <a:lvl4pPr>
              <a:buNone/>
              <a:defRPr sz="1050">
                <a:solidFill>
                  <a:schemeClr val="bg1"/>
                </a:solidFill>
              </a:defRPr>
            </a:lvl4pPr>
            <a:lvl5pPr>
              <a:buNone/>
              <a:defRPr sz="1050">
                <a:solidFill>
                  <a:schemeClr val="bg1"/>
                </a:solidFill>
              </a:defRPr>
            </a:lvl5pPr>
          </a:lstStyle>
          <a:p>
            <a:pPr lvl="0"/>
            <a:r>
              <a:rPr lang="fr-FR"/>
              <a:t>Presentation of the inception report, EC, Brussels</a:t>
            </a:r>
          </a:p>
        </p:txBody>
      </p:sp>
    </p:spTree>
    <p:extLst>
      <p:ext uri="{BB962C8B-B14F-4D97-AF65-F5344CB8AC3E}">
        <p14:creationId xmlns:p14="http://schemas.microsoft.com/office/powerpoint/2010/main" val="1148058175"/>
      </p:ext>
    </p:extLst>
  </p:cSld>
  <p:clrMapOvr>
    <a:masterClrMapping/>
  </p:clrMapOvr>
  <p:transition>
    <p:strips dir="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text - 2 columns">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normAutofit/>
          </a:bodyPr>
          <a:lstStyle>
            <a:lvl1pPr>
              <a:defRPr sz="2400" cap="none" baseline="0"/>
            </a:lvl1pPr>
          </a:lstStyle>
          <a:p>
            <a:r>
              <a:rPr lang="fr-FR"/>
              <a:t>Title</a:t>
            </a:r>
          </a:p>
        </p:txBody>
      </p:sp>
      <p:sp>
        <p:nvSpPr>
          <p:cNvPr id="3" name="Espace réservé du contenu 2"/>
          <p:cNvSpPr>
            <a:spLocks noGrp="1"/>
          </p:cNvSpPr>
          <p:nvPr>
            <p:ph idx="1" hasCustomPrompt="1"/>
          </p:nvPr>
        </p:nvSpPr>
        <p:spPr>
          <a:xfrm>
            <a:off x="467545" y="2276872"/>
            <a:ext cx="3960440" cy="3888432"/>
          </a:xfrm>
        </p:spPr>
        <p:txBody>
          <a:bodyPr>
            <a:normAutofit/>
          </a:bodyPr>
          <a:lstStyle>
            <a:lvl1pPr>
              <a:defRPr sz="1800"/>
            </a:lvl1pPr>
          </a:lstStyle>
          <a:p>
            <a:pPr lvl="0"/>
            <a:r>
              <a:rPr lang="fr-FR"/>
              <a:t>Text</a:t>
            </a:r>
            <a:endParaRPr lang="fr-FR" dirty="0"/>
          </a:p>
        </p:txBody>
      </p:sp>
      <p:sp>
        <p:nvSpPr>
          <p:cNvPr id="6" name="Espace réservé du numéro de diapositive 5"/>
          <p:cNvSpPr>
            <a:spLocks noGrp="1"/>
          </p:cNvSpPr>
          <p:nvPr>
            <p:ph type="sldNum" sz="quarter" idx="12"/>
          </p:nvPr>
        </p:nvSpPr>
        <p:spPr/>
        <p:txBody>
          <a:bodyPr/>
          <a:lstStyle/>
          <a:p>
            <a:pPr defTabSz="685800"/>
            <a:fld id="{02C702AE-1502-43AE-8DBA-2BCAD3408EF2}" type="slidenum">
              <a:rPr lang="fr-FR" smtClean="0">
                <a:solidFill>
                  <a:srgbClr val="FFFFFF"/>
                </a:solidFill>
              </a:rPr>
              <a:pPr defTabSz="685800"/>
              <a:t>‹N°›</a:t>
            </a:fld>
            <a:endParaRPr lang="fr-FR">
              <a:solidFill>
                <a:srgbClr val="FFFFFF"/>
              </a:solidFill>
            </a:endParaRPr>
          </a:p>
        </p:txBody>
      </p:sp>
      <p:sp>
        <p:nvSpPr>
          <p:cNvPr id="12" name="Espace réservé du contenu 11"/>
          <p:cNvSpPr>
            <a:spLocks noGrp="1"/>
          </p:cNvSpPr>
          <p:nvPr>
            <p:ph sz="quarter" idx="13" hasCustomPrompt="1"/>
          </p:nvPr>
        </p:nvSpPr>
        <p:spPr>
          <a:xfrm>
            <a:off x="2484438" y="188913"/>
            <a:ext cx="6191250" cy="431800"/>
          </a:xfrm>
        </p:spPr>
        <p:txBody>
          <a:bodyPr anchor="ctr" anchorCtr="0">
            <a:noAutofit/>
          </a:bodyPr>
          <a:lstStyle>
            <a:lvl1pPr>
              <a:buNone/>
              <a:defRPr sz="1050" b="1" baseline="0">
                <a:solidFill>
                  <a:schemeClr val="bg2"/>
                </a:solidFill>
              </a:defRPr>
            </a:lvl1pPr>
          </a:lstStyle>
          <a:p>
            <a:pPr lvl="0"/>
            <a:r>
              <a:rPr lang="fr-FR"/>
              <a:t>Title of the presentation</a:t>
            </a:r>
          </a:p>
        </p:txBody>
      </p:sp>
      <p:sp>
        <p:nvSpPr>
          <p:cNvPr id="13" name="Espace réservé du contenu 2"/>
          <p:cNvSpPr>
            <a:spLocks noGrp="1"/>
          </p:cNvSpPr>
          <p:nvPr>
            <p:ph idx="14" hasCustomPrompt="1"/>
          </p:nvPr>
        </p:nvSpPr>
        <p:spPr>
          <a:xfrm>
            <a:off x="4716016" y="2276872"/>
            <a:ext cx="3960440" cy="3888432"/>
          </a:xfrm>
        </p:spPr>
        <p:txBody>
          <a:bodyPr>
            <a:normAutofit/>
          </a:bodyPr>
          <a:lstStyle>
            <a:lvl1pPr>
              <a:defRPr sz="1800"/>
            </a:lvl1pPr>
          </a:lstStyle>
          <a:p>
            <a:pPr lvl="0"/>
            <a:r>
              <a:rPr lang="fr-FR"/>
              <a:t>Text</a:t>
            </a:r>
            <a:endParaRPr lang="fr-FR" dirty="0"/>
          </a:p>
        </p:txBody>
      </p:sp>
      <p:sp>
        <p:nvSpPr>
          <p:cNvPr id="9" name="Espace réservé du contenu 13"/>
          <p:cNvSpPr>
            <a:spLocks noGrp="1"/>
          </p:cNvSpPr>
          <p:nvPr>
            <p:ph sz="quarter" idx="17" hasCustomPrompt="1"/>
          </p:nvPr>
        </p:nvSpPr>
        <p:spPr>
          <a:xfrm>
            <a:off x="468315" y="6444808"/>
            <a:ext cx="1366837" cy="360000"/>
          </a:xfrm>
        </p:spPr>
        <p:txBody>
          <a:bodyPr anchor="ctr" anchorCtr="0">
            <a:noAutofit/>
          </a:bodyPr>
          <a:lstStyle>
            <a:lvl1pPr>
              <a:buNone/>
              <a:defRPr sz="900">
                <a:solidFill>
                  <a:schemeClr val="bg1"/>
                </a:solidFill>
              </a:defRPr>
            </a:lvl1pPr>
            <a:lvl2pPr>
              <a:buNone/>
              <a:defRPr sz="1050">
                <a:solidFill>
                  <a:schemeClr val="bg1"/>
                </a:solidFill>
              </a:defRPr>
            </a:lvl2pPr>
            <a:lvl3pPr>
              <a:buNone/>
              <a:defRPr sz="1050">
                <a:solidFill>
                  <a:schemeClr val="bg1"/>
                </a:solidFill>
              </a:defRPr>
            </a:lvl3pPr>
            <a:lvl4pPr>
              <a:buNone/>
              <a:defRPr sz="1050">
                <a:solidFill>
                  <a:schemeClr val="bg1"/>
                </a:solidFill>
              </a:defRPr>
            </a:lvl4pPr>
            <a:lvl5pPr>
              <a:buNone/>
              <a:defRPr sz="1050">
                <a:solidFill>
                  <a:schemeClr val="bg1"/>
                </a:solidFill>
              </a:defRPr>
            </a:lvl5pPr>
          </a:lstStyle>
          <a:p>
            <a:pPr lvl="0"/>
            <a:r>
              <a:rPr lang="fr-FR"/>
              <a:t>Date</a:t>
            </a:r>
          </a:p>
        </p:txBody>
      </p:sp>
      <p:sp>
        <p:nvSpPr>
          <p:cNvPr id="10" name="Espace réservé du contenu 13"/>
          <p:cNvSpPr>
            <a:spLocks noGrp="1"/>
          </p:cNvSpPr>
          <p:nvPr>
            <p:ph sz="quarter" idx="18" hasCustomPrompt="1"/>
          </p:nvPr>
        </p:nvSpPr>
        <p:spPr>
          <a:xfrm>
            <a:off x="1909021" y="6444808"/>
            <a:ext cx="4391173" cy="360000"/>
          </a:xfrm>
        </p:spPr>
        <p:txBody>
          <a:bodyPr anchor="ctr" anchorCtr="0">
            <a:noAutofit/>
          </a:bodyPr>
          <a:lstStyle>
            <a:lvl1pPr algn="ctr">
              <a:buNone/>
              <a:defRPr sz="900" baseline="0">
                <a:solidFill>
                  <a:schemeClr val="bg1"/>
                </a:solidFill>
              </a:defRPr>
            </a:lvl1pPr>
            <a:lvl2pPr>
              <a:buNone/>
              <a:defRPr sz="1050">
                <a:solidFill>
                  <a:schemeClr val="bg1"/>
                </a:solidFill>
              </a:defRPr>
            </a:lvl2pPr>
            <a:lvl3pPr>
              <a:buNone/>
              <a:defRPr sz="1050">
                <a:solidFill>
                  <a:schemeClr val="bg1"/>
                </a:solidFill>
              </a:defRPr>
            </a:lvl3pPr>
            <a:lvl4pPr>
              <a:buNone/>
              <a:defRPr sz="1050">
                <a:solidFill>
                  <a:schemeClr val="bg1"/>
                </a:solidFill>
              </a:defRPr>
            </a:lvl4pPr>
            <a:lvl5pPr>
              <a:buNone/>
              <a:defRPr sz="1050">
                <a:solidFill>
                  <a:schemeClr val="bg1"/>
                </a:solidFill>
              </a:defRPr>
            </a:lvl5pPr>
          </a:lstStyle>
          <a:p>
            <a:pPr lvl="0"/>
            <a:r>
              <a:rPr lang="fr-FR"/>
              <a:t>Event, place</a:t>
            </a:r>
          </a:p>
        </p:txBody>
      </p:sp>
    </p:spTree>
    <p:extLst>
      <p:ext uri="{BB962C8B-B14F-4D97-AF65-F5344CB8AC3E}">
        <p14:creationId xmlns:p14="http://schemas.microsoft.com/office/powerpoint/2010/main" val="3372120982"/>
      </p:ext>
    </p:extLst>
  </p:cSld>
  <p:clrMapOvr>
    <a:masterClrMapping/>
  </p:clrMapOvr>
  <p:transition>
    <p:strips dir="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4563168"/>
      </p:ext>
    </p:extLst>
  </p:cSld>
  <p:clrMapOvr>
    <a:masterClrMapping/>
  </p:clrMapOvr>
  <p:transition>
    <p:strips dir="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termediate title">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467544" y="3573016"/>
            <a:ext cx="8208912" cy="2016224"/>
          </a:xfrm>
        </p:spPr>
        <p:txBody>
          <a:bodyPr anchor="ctr" anchorCtr="0">
            <a:normAutofit/>
          </a:bodyPr>
          <a:lstStyle>
            <a:lvl1pPr algn="ctr">
              <a:buNone/>
              <a:defRPr sz="2100"/>
            </a:lvl1pPr>
          </a:lstStyle>
          <a:p>
            <a:pPr lvl="0"/>
            <a:r>
              <a:rPr lang="fr-FR"/>
              <a:t>Sub-title</a:t>
            </a:r>
            <a:endParaRPr lang="fr-FR" dirty="0"/>
          </a:p>
        </p:txBody>
      </p:sp>
      <p:sp>
        <p:nvSpPr>
          <p:cNvPr id="12" name="Espace réservé du contenu 11"/>
          <p:cNvSpPr>
            <a:spLocks noGrp="1"/>
          </p:cNvSpPr>
          <p:nvPr>
            <p:ph sz="quarter" idx="13" hasCustomPrompt="1"/>
          </p:nvPr>
        </p:nvSpPr>
        <p:spPr>
          <a:xfrm>
            <a:off x="2484438" y="188913"/>
            <a:ext cx="6191250" cy="431800"/>
          </a:xfrm>
        </p:spPr>
        <p:txBody>
          <a:bodyPr anchor="ctr" anchorCtr="0">
            <a:noAutofit/>
          </a:bodyPr>
          <a:lstStyle>
            <a:lvl1pPr>
              <a:buNone/>
              <a:defRPr sz="1050" b="1" baseline="0">
                <a:solidFill>
                  <a:schemeClr val="bg2"/>
                </a:solidFill>
              </a:defRPr>
            </a:lvl1pPr>
          </a:lstStyle>
          <a:p>
            <a:pPr lvl="0"/>
            <a:r>
              <a:rPr lang="fr-FR"/>
              <a:t>Title of the presentation</a:t>
            </a:r>
          </a:p>
        </p:txBody>
      </p:sp>
      <p:sp>
        <p:nvSpPr>
          <p:cNvPr id="8" name="Titre 7"/>
          <p:cNvSpPr>
            <a:spLocks noGrp="1"/>
          </p:cNvSpPr>
          <p:nvPr>
            <p:ph type="title" hasCustomPrompt="1"/>
          </p:nvPr>
        </p:nvSpPr>
        <p:spPr>
          <a:xfrm>
            <a:off x="467544" y="1628800"/>
            <a:ext cx="8208912" cy="1728192"/>
          </a:xfrm>
        </p:spPr>
        <p:txBody>
          <a:bodyPr/>
          <a:lstStyle>
            <a:lvl1pPr>
              <a:defRPr/>
            </a:lvl1pPr>
          </a:lstStyle>
          <a:p>
            <a:r>
              <a:rPr lang="fr-FR"/>
              <a:t>Title</a:t>
            </a:r>
          </a:p>
        </p:txBody>
      </p:sp>
      <p:sp>
        <p:nvSpPr>
          <p:cNvPr id="10" name="Espace réservé du numéro de diapositive 9"/>
          <p:cNvSpPr>
            <a:spLocks noGrp="1"/>
          </p:cNvSpPr>
          <p:nvPr>
            <p:ph type="sldNum" sz="quarter" idx="15"/>
          </p:nvPr>
        </p:nvSpPr>
        <p:spPr/>
        <p:txBody>
          <a:bodyPr/>
          <a:lstStyle/>
          <a:p>
            <a:pPr defTabSz="685800"/>
            <a:fld id="{02C702AE-1502-43AE-8DBA-2BCAD3408EF2}" type="slidenum">
              <a:rPr lang="fr-FR" smtClean="0">
                <a:solidFill>
                  <a:srgbClr val="FFFFFF"/>
                </a:solidFill>
              </a:rPr>
              <a:pPr defTabSz="685800"/>
              <a:t>‹N°›</a:t>
            </a:fld>
            <a:endParaRPr lang="fr-FR" dirty="0">
              <a:solidFill>
                <a:srgbClr val="FFFFFF"/>
              </a:solidFill>
            </a:endParaRPr>
          </a:p>
        </p:txBody>
      </p:sp>
      <p:sp>
        <p:nvSpPr>
          <p:cNvPr id="14" name="Espace réservé du contenu 13"/>
          <p:cNvSpPr>
            <a:spLocks noGrp="1"/>
          </p:cNvSpPr>
          <p:nvPr>
            <p:ph sz="quarter" idx="17" hasCustomPrompt="1"/>
          </p:nvPr>
        </p:nvSpPr>
        <p:spPr>
          <a:xfrm>
            <a:off x="468315" y="6444808"/>
            <a:ext cx="1366837" cy="360000"/>
          </a:xfrm>
        </p:spPr>
        <p:txBody>
          <a:bodyPr anchor="ctr" anchorCtr="0">
            <a:noAutofit/>
          </a:bodyPr>
          <a:lstStyle>
            <a:lvl1pPr>
              <a:buNone/>
              <a:defRPr sz="900">
                <a:solidFill>
                  <a:schemeClr val="bg1"/>
                </a:solidFill>
              </a:defRPr>
            </a:lvl1pPr>
            <a:lvl2pPr>
              <a:buNone/>
              <a:defRPr sz="1050">
                <a:solidFill>
                  <a:schemeClr val="bg1"/>
                </a:solidFill>
              </a:defRPr>
            </a:lvl2pPr>
            <a:lvl3pPr>
              <a:buNone/>
              <a:defRPr sz="1050">
                <a:solidFill>
                  <a:schemeClr val="bg1"/>
                </a:solidFill>
              </a:defRPr>
            </a:lvl3pPr>
            <a:lvl4pPr>
              <a:buNone/>
              <a:defRPr sz="1050">
                <a:solidFill>
                  <a:schemeClr val="bg1"/>
                </a:solidFill>
              </a:defRPr>
            </a:lvl4pPr>
            <a:lvl5pPr>
              <a:buNone/>
              <a:defRPr sz="1050">
                <a:solidFill>
                  <a:schemeClr val="bg1"/>
                </a:solidFill>
              </a:defRPr>
            </a:lvl5pPr>
          </a:lstStyle>
          <a:p>
            <a:pPr lvl="0"/>
            <a:r>
              <a:rPr lang="fr-FR"/>
              <a:t>Date</a:t>
            </a:r>
          </a:p>
        </p:txBody>
      </p:sp>
      <p:sp>
        <p:nvSpPr>
          <p:cNvPr id="15" name="Espace réservé du contenu 13"/>
          <p:cNvSpPr>
            <a:spLocks noGrp="1"/>
          </p:cNvSpPr>
          <p:nvPr>
            <p:ph sz="quarter" idx="18" hasCustomPrompt="1"/>
          </p:nvPr>
        </p:nvSpPr>
        <p:spPr>
          <a:xfrm>
            <a:off x="1909021" y="6444808"/>
            <a:ext cx="4391173" cy="360000"/>
          </a:xfrm>
        </p:spPr>
        <p:txBody>
          <a:bodyPr anchor="ctr" anchorCtr="0">
            <a:noAutofit/>
          </a:bodyPr>
          <a:lstStyle>
            <a:lvl1pPr algn="ctr">
              <a:buNone/>
              <a:defRPr sz="900" baseline="0">
                <a:solidFill>
                  <a:schemeClr val="bg1"/>
                </a:solidFill>
              </a:defRPr>
            </a:lvl1pPr>
            <a:lvl2pPr>
              <a:buNone/>
              <a:defRPr sz="1050">
                <a:solidFill>
                  <a:schemeClr val="bg1"/>
                </a:solidFill>
              </a:defRPr>
            </a:lvl2pPr>
            <a:lvl3pPr>
              <a:buNone/>
              <a:defRPr sz="1050">
                <a:solidFill>
                  <a:schemeClr val="bg1"/>
                </a:solidFill>
              </a:defRPr>
            </a:lvl3pPr>
            <a:lvl4pPr>
              <a:buNone/>
              <a:defRPr sz="1050">
                <a:solidFill>
                  <a:schemeClr val="bg1"/>
                </a:solidFill>
              </a:defRPr>
            </a:lvl4pPr>
            <a:lvl5pPr>
              <a:buNone/>
              <a:defRPr sz="1050">
                <a:solidFill>
                  <a:schemeClr val="bg1"/>
                </a:solidFill>
              </a:defRPr>
            </a:lvl5pPr>
          </a:lstStyle>
          <a:p>
            <a:pPr lvl="0"/>
            <a:r>
              <a:rPr lang="fr-FR"/>
              <a:t>Event, place</a:t>
            </a:r>
          </a:p>
        </p:txBody>
      </p:sp>
    </p:spTree>
    <p:extLst>
      <p:ext uri="{BB962C8B-B14F-4D97-AF65-F5344CB8AC3E}">
        <p14:creationId xmlns:p14="http://schemas.microsoft.com/office/powerpoint/2010/main" val="511642089"/>
      </p:ext>
    </p:extLst>
  </p:cSld>
  <p:clrMapOvr>
    <a:masterClrMapping/>
  </p:clrMapOvr>
  <p:transition>
    <p:strips dir="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normAutofit/>
          </a:bodyPr>
          <a:lstStyle>
            <a:lvl1pPr>
              <a:defRPr sz="2400" cap="none" baseline="0"/>
            </a:lvl1pPr>
          </a:lstStyle>
          <a:p>
            <a:r>
              <a:rPr lang="fr-FR"/>
              <a:t>Title</a:t>
            </a:r>
          </a:p>
        </p:txBody>
      </p:sp>
      <p:sp>
        <p:nvSpPr>
          <p:cNvPr id="3" name="Espace réservé du contenu 2"/>
          <p:cNvSpPr>
            <a:spLocks noGrp="1"/>
          </p:cNvSpPr>
          <p:nvPr>
            <p:ph idx="1" hasCustomPrompt="1"/>
          </p:nvPr>
        </p:nvSpPr>
        <p:spPr/>
        <p:txBody>
          <a:bodyPr/>
          <a:lstStyle>
            <a:lvl1pPr>
              <a:defRPr/>
            </a:lvl1pPr>
          </a:lstStyle>
          <a:p>
            <a:pPr lvl="0"/>
            <a:r>
              <a:rPr lang="fr-FR"/>
              <a:t>Text</a:t>
            </a:r>
            <a:endParaRPr lang="fr-FR" dirty="0"/>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numéro de diapositive 5"/>
          <p:cNvSpPr>
            <a:spLocks noGrp="1"/>
          </p:cNvSpPr>
          <p:nvPr>
            <p:ph type="sldNum" sz="quarter" idx="12"/>
          </p:nvPr>
        </p:nvSpPr>
        <p:spPr/>
        <p:txBody>
          <a:bodyPr/>
          <a:lstStyle/>
          <a:p>
            <a:pPr defTabSz="685800"/>
            <a:fld id="{02C702AE-1502-43AE-8DBA-2BCAD3408EF2}" type="slidenum">
              <a:rPr lang="fr-FR" smtClean="0">
                <a:solidFill>
                  <a:srgbClr val="FFFFFF"/>
                </a:solidFill>
              </a:rPr>
              <a:pPr defTabSz="685800"/>
              <a:t>‹N°›</a:t>
            </a:fld>
            <a:endParaRPr lang="fr-FR">
              <a:solidFill>
                <a:srgbClr val="FFFFFF"/>
              </a:solidFill>
            </a:endParaRPr>
          </a:p>
        </p:txBody>
      </p:sp>
      <p:sp>
        <p:nvSpPr>
          <p:cNvPr id="12" name="Espace réservé du contenu 11"/>
          <p:cNvSpPr>
            <a:spLocks noGrp="1"/>
          </p:cNvSpPr>
          <p:nvPr>
            <p:ph sz="quarter" idx="13" hasCustomPrompt="1"/>
          </p:nvPr>
        </p:nvSpPr>
        <p:spPr>
          <a:xfrm>
            <a:off x="2484438" y="188913"/>
            <a:ext cx="6191250" cy="431800"/>
          </a:xfrm>
        </p:spPr>
        <p:txBody>
          <a:bodyPr anchor="ctr" anchorCtr="0">
            <a:noAutofit/>
          </a:bodyPr>
          <a:lstStyle>
            <a:lvl1pPr>
              <a:buNone/>
              <a:defRPr sz="1050" b="1" baseline="0">
                <a:solidFill>
                  <a:schemeClr val="bg2"/>
                </a:solidFill>
              </a:defRPr>
            </a:lvl1pPr>
          </a:lstStyle>
          <a:p>
            <a:pPr lvl="0"/>
            <a:r>
              <a:rPr lang="fr-FR"/>
              <a:t>Title of the presentation</a:t>
            </a:r>
          </a:p>
        </p:txBody>
      </p:sp>
      <p:sp>
        <p:nvSpPr>
          <p:cNvPr id="8" name="Espace réservé du contenu 13"/>
          <p:cNvSpPr>
            <a:spLocks noGrp="1"/>
          </p:cNvSpPr>
          <p:nvPr>
            <p:ph sz="quarter" idx="17" hasCustomPrompt="1"/>
          </p:nvPr>
        </p:nvSpPr>
        <p:spPr>
          <a:xfrm>
            <a:off x="468315" y="6444808"/>
            <a:ext cx="1366837" cy="360000"/>
          </a:xfrm>
        </p:spPr>
        <p:txBody>
          <a:bodyPr anchor="ctr" anchorCtr="0">
            <a:noAutofit/>
          </a:bodyPr>
          <a:lstStyle>
            <a:lvl1pPr>
              <a:buNone/>
              <a:defRPr sz="900" baseline="0">
                <a:solidFill>
                  <a:schemeClr val="bg1"/>
                </a:solidFill>
              </a:defRPr>
            </a:lvl1pPr>
            <a:lvl2pPr>
              <a:buNone/>
              <a:defRPr sz="1050">
                <a:solidFill>
                  <a:schemeClr val="bg1"/>
                </a:solidFill>
              </a:defRPr>
            </a:lvl2pPr>
            <a:lvl3pPr>
              <a:buNone/>
              <a:defRPr sz="1050">
                <a:solidFill>
                  <a:schemeClr val="bg1"/>
                </a:solidFill>
              </a:defRPr>
            </a:lvl3pPr>
            <a:lvl4pPr>
              <a:buNone/>
              <a:defRPr sz="1050">
                <a:solidFill>
                  <a:schemeClr val="bg1"/>
                </a:solidFill>
              </a:defRPr>
            </a:lvl4pPr>
            <a:lvl5pPr>
              <a:buNone/>
              <a:defRPr sz="1050">
                <a:solidFill>
                  <a:schemeClr val="bg1"/>
                </a:solidFill>
              </a:defRPr>
            </a:lvl5pPr>
          </a:lstStyle>
          <a:p>
            <a:pPr lvl="0"/>
            <a:r>
              <a:rPr lang="fr-FR"/>
              <a:t>June 8th, 2016</a:t>
            </a:r>
          </a:p>
        </p:txBody>
      </p:sp>
      <p:sp>
        <p:nvSpPr>
          <p:cNvPr id="9" name="Espace réservé du contenu 13"/>
          <p:cNvSpPr>
            <a:spLocks noGrp="1"/>
          </p:cNvSpPr>
          <p:nvPr>
            <p:ph sz="quarter" idx="18" hasCustomPrompt="1"/>
          </p:nvPr>
        </p:nvSpPr>
        <p:spPr>
          <a:xfrm>
            <a:off x="1909021" y="6444808"/>
            <a:ext cx="4391173" cy="360000"/>
          </a:xfrm>
        </p:spPr>
        <p:txBody>
          <a:bodyPr anchor="ctr" anchorCtr="0">
            <a:noAutofit/>
          </a:bodyPr>
          <a:lstStyle>
            <a:lvl1pPr algn="ctr">
              <a:buNone/>
              <a:defRPr sz="900" baseline="0">
                <a:solidFill>
                  <a:schemeClr val="bg1"/>
                </a:solidFill>
              </a:defRPr>
            </a:lvl1pPr>
            <a:lvl2pPr>
              <a:buNone/>
              <a:defRPr sz="1050">
                <a:solidFill>
                  <a:schemeClr val="bg1"/>
                </a:solidFill>
              </a:defRPr>
            </a:lvl2pPr>
            <a:lvl3pPr>
              <a:buNone/>
              <a:defRPr sz="1050">
                <a:solidFill>
                  <a:schemeClr val="bg1"/>
                </a:solidFill>
              </a:defRPr>
            </a:lvl3pPr>
            <a:lvl4pPr>
              <a:buNone/>
              <a:defRPr sz="1050">
                <a:solidFill>
                  <a:schemeClr val="bg1"/>
                </a:solidFill>
              </a:defRPr>
            </a:lvl4pPr>
            <a:lvl5pPr>
              <a:buNone/>
              <a:defRPr sz="1050">
                <a:solidFill>
                  <a:schemeClr val="bg1"/>
                </a:solidFill>
              </a:defRPr>
            </a:lvl5pPr>
          </a:lstStyle>
          <a:p>
            <a:pPr lvl="0"/>
            <a:r>
              <a:rPr lang="fr-FR"/>
              <a:t>Presentation of the inception report, EC, Brussels</a:t>
            </a:r>
          </a:p>
        </p:txBody>
      </p:sp>
    </p:spTree>
    <p:extLst>
      <p:ext uri="{BB962C8B-B14F-4D97-AF65-F5344CB8AC3E}">
        <p14:creationId xmlns:p14="http://schemas.microsoft.com/office/powerpoint/2010/main" val="3739442908"/>
      </p:ext>
    </p:extLst>
  </p:cSld>
  <p:clrMapOvr>
    <a:masterClrMapping/>
  </p:clrMapOvr>
  <p:transition>
    <p:strips dir="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ext - 2 columns">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normAutofit/>
          </a:bodyPr>
          <a:lstStyle>
            <a:lvl1pPr>
              <a:defRPr sz="2400" cap="none" baseline="0"/>
            </a:lvl1pPr>
          </a:lstStyle>
          <a:p>
            <a:r>
              <a:rPr lang="fr-FR"/>
              <a:t>Title</a:t>
            </a:r>
          </a:p>
        </p:txBody>
      </p:sp>
      <p:sp>
        <p:nvSpPr>
          <p:cNvPr id="3" name="Espace réservé du contenu 2"/>
          <p:cNvSpPr>
            <a:spLocks noGrp="1"/>
          </p:cNvSpPr>
          <p:nvPr>
            <p:ph idx="1" hasCustomPrompt="1"/>
          </p:nvPr>
        </p:nvSpPr>
        <p:spPr>
          <a:xfrm>
            <a:off x="467545" y="2276872"/>
            <a:ext cx="3960440" cy="3888432"/>
          </a:xfrm>
        </p:spPr>
        <p:txBody>
          <a:bodyPr>
            <a:normAutofit/>
          </a:bodyPr>
          <a:lstStyle>
            <a:lvl1pPr>
              <a:defRPr sz="1800"/>
            </a:lvl1pPr>
          </a:lstStyle>
          <a:p>
            <a:pPr lvl="0"/>
            <a:r>
              <a:rPr lang="fr-FR"/>
              <a:t>Text</a:t>
            </a:r>
            <a:endParaRPr lang="fr-FR" dirty="0"/>
          </a:p>
        </p:txBody>
      </p:sp>
      <p:sp>
        <p:nvSpPr>
          <p:cNvPr id="6" name="Espace réservé du numéro de diapositive 5"/>
          <p:cNvSpPr>
            <a:spLocks noGrp="1"/>
          </p:cNvSpPr>
          <p:nvPr>
            <p:ph type="sldNum" sz="quarter" idx="12"/>
          </p:nvPr>
        </p:nvSpPr>
        <p:spPr/>
        <p:txBody>
          <a:bodyPr/>
          <a:lstStyle/>
          <a:p>
            <a:pPr defTabSz="685800"/>
            <a:fld id="{02C702AE-1502-43AE-8DBA-2BCAD3408EF2}" type="slidenum">
              <a:rPr lang="fr-FR" smtClean="0">
                <a:solidFill>
                  <a:srgbClr val="FFFFFF"/>
                </a:solidFill>
              </a:rPr>
              <a:pPr defTabSz="685800"/>
              <a:t>‹N°›</a:t>
            </a:fld>
            <a:endParaRPr lang="fr-FR">
              <a:solidFill>
                <a:srgbClr val="FFFFFF"/>
              </a:solidFill>
            </a:endParaRPr>
          </a:p>
        </p:txBody>
      </p:sp>
      <p:sp>
        <p:nvSpPr>
          <p:cNvPr id="12" name="Espace réservé du contenu 11"/>
          <p:cNvSpPr>
            <a:spLocks noGrp="1"/>
          </p:cNvSpPr>
          <p:nvPr>
            <p:ph sz="quarter" idx="13" hasCustomPrompt="1"/>
          </p:nvPr>
        </p:nvSpPr>
        <p:spPr>
          <a:xfrm>
            <a:off x="2484438" y="188913"/>
            <a:ext cx="6191250" cy="431800"/>
          </a:xfrm>
        </p:spPr>
        <p:txBody>
          <a:bodyPr anchor="ctr" anchorCtr="0">
            <a:noAutofit/>
          </a:bodyPr>
          <a:lstStyle>
            <a:lvl1pPr>
              <a:buNone/>
              <a:defRPr sz="1050" b="1" baseline="0">
                <a:solidFill>
                  <a:schemeClr val="bg2"/>
                </a:solidFill>
              </a:defRPr>
            </a:lvl1pPr>
          </a:lstStyle>
          <a:p>
            <a:pPr lvl="0"/>
            <a:r>
              <a:rPr lang="fr-FR"/>
              <a:t>Title of the presentation</a:t>
            </a:r>
          </a:p>
        </p:txBody>
      </p:sp>
      <p:sp>
        <p:nvSpPr>
          <p:cNvPr id="13" name="Espace réservé du contenu 2"/>
          <p:cNvSpPr>
            <a:spLocks noGrp="1"/>
          </p:cNvSpPr>
          <p:nvPr>
            <p:ph idx="14" hasCustomPrompt="1"/>
          </p:nvPr>
        </p:nvSpPr>
        <p:spPr>
          <a:xfrm>
            <a:off x="4716016" y="2276872"/>
            <a:ext cx="3960440" cy="3888432"/>
          </a:xfrm>
        </p:spPr>
        <p:txBody>
          <a:bodyPr>
            <a:normAutofit/>
          </a:bodyPr>
          <a:lstStyle>
            <a:lvl1pPr>
              <a:defRPr sz="1800"/>
            </a:lvl1pPr>
          </a:lstStyle>
          <a:p>
            <a:pPr lvl="0"/>
            <a:r>
              <a:rPr lang="fr-FR"/>
              <a:t>Text</a:t>
            </a:r>
            <a:endParaRPr lang="fr-FR" dirty="0"/>
          </a:p>
        </p:txBody>
      </p:sp>
      <p:sp>
        <p:nvSpPr>
          <p:cNvPr id="9" name="Espace réservé du contenu 13"/>
          <p:cNvSpPr>
            <a:spLocks noGrp="1"/>
          </p:cNvSpPr>
          <p:nvPr>
            <p:ph sz="quarter" idx="17" hasCustomPrompt="1"/>
          </p:nvPr>
        </p:nvSpPr>
        <p:spPr>
          <a:xfrm>
            <a:off x="468315" y="6444808"/>
            <a:ext cx="1366837" cy="360000"/>
          </a:xfrm>
        </p:spPr>
        <p:txBody>
          <a:bodyPr anchor="ctr" anchorCtr="0">
            <a:noAutofit/>
          </a:bodyPr>
          <a:lstStyle>
            <a:lvl1pPr>
              <a:buNone/>
              <a:defRPr sz="900">
                <a:solidFill>
                  <a:schemeClr val="bg1"/>
                </a:solidFill>
              </a:defRPr>
            </a:lvl1pPr>
            <a:lvl2pPr>
              <a:buNone/>
              <a:defRPr sz="1050">
                <a:solidFill>
                  <a:schemeClr val="bg1"/>
                </a:solidFill>
              </a:defRPr>
            </a:lvl2pPr>
            <a:lvl3pPr>
              <a:buNone/>
              <a:defRPr sz="1050">
                <a:solidFill>
                  <a:schemeClr val="bg1"/>
                </a:solidFill>
              </a:defRPr>
            </a:lvl3pPr>
            <a:lvl4pPr>
              <a:buNone/>
              <a:defRPr sz="1050">
                <a:solidFill>
                  <a:schemeClr val="bg1"/>
                </a:solidFill>
              </a:defRPr>
            </a:lvl4pPr>
            <a:lvl5pPr>
              <a:buNone/>
              <a:defRPr sz="1050">
                <a:solidFill>
                  <a:schemeClr val="bg1"/>
                </a:solidFill>
              </a:defRPr>
            </a:lvl5pPr>
          </a:lstStyle>
          <a:p>
            <a:pPr lvl="0"/>
            <a:r>
              <a:rPr lang="fr-FR"/>
              <a:t>Date</a:t>
            </a:r>
          </a:p>
        </p:txBody>
      </p:sp>
      <p:sp>
        <p:nvSpPr>
          <p:cNvPr id="10" name="Espace réservé du contenu 13"/>
          <p:cNvSpPr>
            <a:spLocks noGrp="1"/>
          </p:cNvSpPr>
          <p:nvPr>
            <p:ph sz="quarter" idx="18" hasCustomPrompt="1"/>
          </p:nvPr>
        </p:nvSpPr>
        <p:spPr>
          <a:xfrm>
            <a:off x="1909021" y="6444808"/>
            <a:ext cx="4391173" cy="360000"/>
          </a:xfrm>
        </p:spPr>
        <p:txBody>
          <a:bodyPr anchor="ctr" anchorCtr="0">
            <a:noAutofit/>
          </a:bodyPr>
          <a:lstStyle>
            <a:lvl1pPr algn="ctr">
              <a:buNone/>
              <a:defRPr sz="900" baseline="0">
                <a:solidFill>
                  <a:schemeClr val="bg1"/>
                </a:solidFill>
              </a:defRPr>
            </a:lvl1pPr>
            <a:lvl2pPr>
              <a:buNone/>
              <a:defRPr sz="1050">
                <a:solidFill>
                  <a:schemeClr val="bg1"/>
                </a:solidFill>
              </a:defRPr>
            </a:lvl2pPr>
            <a:lvl3pPr>
              <a:buNone/>
              <a:defRPr sz="1050">
                <a:solidFill>
                  <a:schemeClr val="bg1"/>
                </a:solidFill>
              </a:defRPr>
            </a:lvl3pPr>
            <a:lvl4pPr>
              <a:buNone/>
              <a:defRPr sz="1050">
                <a:solidFill>
                  <a:schemeClr val="bg1"/>
                </a:solidFill>
              </a:defRPr>
            </a:lvl4pPr>
            <a:lvl5pPr>
              <a:buNone/>
              <a:defRPr sz="1050">
                <a:solidFill>
                  <a:schemeClr val="bg1"/>
                </a:solidFill>
              </a:defRPr>
            </a:lvl5pPr>
          </a:lstStyle>
          <a:p>
            <a:pPr lvl="0"/>
            <a:r>
              <a:rPr lang="fr-FR"/>
              <a:t>Event, place</a:t>
            </a:r>
          </a:p>
        </p:txBody>
      </p:sp>
    </p:spTree>
    <p:extLst>
      <p:ext uri="{BB962C8B-B14F-4D97-AF65-F5344CB8AC3E}">
        <p14:creationId xmlns:p14="http://schemas.microsoft.com/office/powerpoint/2010/main" val="3925204958"/>
      </p:ext>
    </p:extLst>
  </p:cSld>
  <p:clrMapOvr>
    <a:masterClrMapping/>
  </p:clrMapOvr>
  <p:transition>
    <p:strips dir="ru"/>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2.jpeg"/><Relationship Id="rId5" Type="http://schemas.openxmlformats.org/officeDocument/2006/relationships/theme" Target="../theme/theme3.xml"/><Relationship Id="rId4"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3.jpe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4.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633664" y="3140968"/>
            <a:ext cx="4258816" cy="1296144"/>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p:cNvSpPr>
            <a:spLocks noGrp="1"/>
          </p:cNvSpPr>
          <p:nvPr>
            <p:ph type="body" idx="1"/>
          </p:nvPr>
        </p:nvSpPr>
        <p:spPr>
          <a:xfrm>
            <a:off x="4644009" y="4437112"/>
            <a:ext cx="4248472" cy="936104"/>
          </a:xfrm>
          <a:prstGeom prst="rect">
            <a:avLst/>
          </a:prstGeom>
        </p:spPr>
        <p:txBody>
          <a:bodyPr vert="horz" lIns="91440" tIns="45720" rIns="91440" bIns="45720" rtlCol="0">
            <a:normAutofit/>
          </a:bodyPr>
          <a:lstStyle/>
          <a:p>
            <a:pPr lvl="0"/>
            <a:r>
              <a:rPr lang="fr-FR" dirty="0"/>
              <a:t>SOUS-TITRE DE LA PRESENTATION </a:t>
            </a:r>
          </a:p>
        </p:txBody>
      </p:sp>
    </p:spTree>
    <p:extLst>
      <p:ext uri="{BB962C8B-B14F-4D97-AF65-F5344CB8AC3E}">
        <p14:creationId xmlns:p14="http://schemas.microsoft.com/office/powerpoint/2010/main" val="4168849120"/>
      </p:ext>
    </p:extLst>
  </p:cSld>
  <p:clrMap bg1="lt1" tx1="dk1" bg2="lt2" tx2="dk2" accent1="accent1" accent2="accent2" accent3="accent3" accent4="accent4" accent5="accent5" accent6="accent6" hlink="hlink" folHlink="folHlink"/>
  <p:sldLayoutIdLst>
    <p:sldLayoutId id="2147483661" r:id="rId1"/>
  </p:sldLayoutIdLst>
  <p:hf hdr="0"/>
  <p:txStyles>
    <p:titleStyle>
      <a:lvl1pPr algn="l" defTabSz="914400" rtl="0" eaLnBrk="1" latinLnBrk="0" hangingPunct="1">
        <a:spcBef>
          <a:spcPct val="0"/>
        </a:spcBef>
        <a:buNone/>
        <a:defRPr sz="3600" b="1" kern="1200" cap="none" baseline="0">
          <a:solidFill>
            <a:schemeClr val="accent1"/>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2400" kern="1200" cap="none" baseline="0">
          <a:solidFill>
            <a:schemeClr val="bg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cstate="print">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67544" y="1196752"/>
            <a:ext cx="8208912" cy="1008112"/>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p:cNvSpPr>
            <a:spLocks noGrp="1"/>
          </p:cNvSpPr>
          <p:nvPr>
            <p:ph type="body" idx="1"/>
          </p:nvPr>
        </p:nvSpPr>
        <p:spPr>
          <a:xfrm>
            <a:off x="467544" y="2276872"/>
            <a:ext cx="8208912" cy="3888432"/>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457201" y="6453340"/>
            <a:ext cx="1378496" cy="365125"/>
          </a:xfrm>
          <a:prstGeom prst="rect">
            <a:avLst/>
          </a:prstGeom>
        </p:spPr>
        <p:txBody>
          <a:bodyPr vert="horz" lIns="91440" tIns="45720" rIns="91440" bIns="45720" rtlCol="0" anchor="ctr"/>
          <a:lstStyle>
            <a:lvl1pPr algn="l">
              <a:defRPr sz="900">
                <a:solidFill>
                  <a:schemeClr val="bg1"/>
                </a:solidFill>
              </a:defRPr>
            </a:lvl1pPr>
          </a:lstStyle>
          <a:p>
            <a:pPr defTabSz="685800"/>
            <a:r>
              <a:rPr lang="fr-FR">
                <a:solidFill>
                  <a:srgbClr val="FFFFFF"/>
                </a:solidFill>
              </a:rPr>
              <a:t>Date</a:t>
            </a:r>
            <a:endParaRPr lang="fr-FR" dirty="0">
              <a:solidFill>
                <a:srgbClr val="FFFFFF"/>
              </a:solidFill>
            </a:endParaRPr>
          </a:p>
        </p:txBody>
      </p:sp>
      <p:sp>
        <p:nvSpPr>
          <p:cNvPr id="5" name="Espace réservé du pied de page 4"/>
          <p:cNvSpPr>
            <a:spLocks noGrp="1"/>
          </p:cNvSpPr>
          <p:nvPr>
            <p:ph type="ftr" sz="quarter" idx="3"/>
          </p:nvPr>
        </p:nvSpPr>
        <p:spPr>
          <a:xfrm>
            <a:off x="1835698" y="6453340"/>
            <a:ext cx="4392488" cy="365125"/>
          </a:xfrm>
          <a:prstGeom prst="rect">
            <a:avLst/>
          </a:prstGeom>
        </p:spPr>
        <p:txBody>
          <a:bodyPr vert="horz" lIns="91440" tIns="45720" rIns="91440" bIns="45720" rtlCol="0" anchor="ctr"/>
          <a:lstStyle>
            <a:lvl1pPr algn="ctr">
              <a:defRPr sz="900">
                <a:solidFill>
                  <a:schemeClr val="bg1"/>
                </a:solidFill>
              </a:defRPr>
            </a:lvl1pPr>
          </a:lstStyle>
          <a:p>
            <a:pPr defTabSz="685800"/>
            <a:r>
              <a:rPr lang="fr-FR">
                <a:solidFill>
                  <a:srgbClr val="FFFFFF"/>
                </a:solidFill>
              </a:rPr>
              <a:t>Place</a:t>
            </a:r>
            <a:endParaRPr lang="fr-FR" dirty="0">
              <a:solidFill>
                <a:srgbClr val="FFFFFF"/>
              </a:solidFill>
            </a:endParaRPr>
          </a:p>
        </p:txBody>
      </p:sp>
      <p:sp>
        <p:nvSpPr>
          <p:cNvPr id="6" name="Espace réservé du numéro de diapositive 5"/>
          <p:cNvSpPr>
            <a:spLocks noGrp="1"/>
          </p:cNvSpPr>
          <p:nvPr>
            <p:ph type="sldNum" sz="quarter" idx="4"/>
          </p:nvPr>
        </p:nvSpPr>
        <p:spPr>
          <a:xfrm>
            <a:off x="8388424" y="6453340"/>
            <a:ext cx="621432" cy="365125"/>
          </a:xfrm>
          <a:prstGeom prst="rect">
            <a:avLst/>
          </a:prstGeom>
        </p:spPr>
        <p:txBody>
          <a:bodyPr vert="horz" lIns="91440" tIns="45720" rIns="91440" bIns="45720" rtlCol="0" anchor="ctr"/>
          <a:lstStyle>
            <a:lvl1pPr algn="r">
              <a:defRPr sz="900">
                <a:solidFill>
                  <a:schemeClr val="bg1"/>
                </a:solidFill>
              </a:defRPr>
            </a:lvl1pPr>
          </a:lstStyle>
          <a:p>
            <a:pPr defTabSz="685800"/>
            <a:fld id="{02C702AE-1502-43AE-8DBA-2BCAD3408EF2}" type="slidenum">
              <a:rPr lang="fr-FR" smtClean="0">
                <a:solidFill>
                  <a:srgbClr val="FFFFFF"/>
                </a:solidFill>
              </a:rPr>
              <a:pPr defTabSz="685800"/>
              <a:t>‹N°›</a:t>
            </a:fld>
            <a:endParaRPr lang="fr-FR" dirty="0">
              <a:solidFill>
                <a:srgbClr val="FFFFFF"/>
              </a:solidFill>
            </a:endParaRPr>
          </a:p>
        </p:txBody>
      </p:sp>
    </p:spTree>
    <p:extLst>
      <p:ext uri="{BB962C8B-B14F-4D97-AF65-F5344CB8AC3E}">
        <p14:creationId xmlns:p14="http://schemas.microsoft.com/office/powerpoint/2010/main" val="293429947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Lst>
  <p:transition>
    <p:strips dir="ru"/>
  </p:transition>
  <p:hf hdr="0"/>
  <p:txStyles>
    <p:titleStyle>
      <a:lvl1pPr algn="ctr" defTabSz="685800" rtl="0" eaLnBrk="1" latinLnBrk="0" hangingPunct="1">
        <a:spcBef>
          <a:spcPct val="0"/>
        </a:spcBef>
        <a:buNone/>
        <a:defRPr sz="2400" b="1" kern="1200" cap="none" baseline="0">
          <a:solidFill>
            <a:schemeClr val="accent4"/>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cstate="print">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67544" y="1196752"/>
            <a:ext cx="8208912" cy="1008112"/>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p:cNvSpPr>
            <a:spLocks noGrp="1"/>
          </p:cNvSpPr>
          <p:nvPr>
            <p:ph type="body" idx="1"/>
          </p:nvPr>
        </p:nvSpPr>
        <p:spPr>
          <a:xfrm>
            <a:off x="467544" y="2276872"/>
            <a:ext cx="8208912" cy="3888432"/>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457201" y="6453340"/>
            <a:ext cx="1378496" cy="365125"/>
          </a:xfrm>
          <a:prstGeom prst="rect">
            <a:avLst/>
          </a:prstGeom>
        </p:spPr>
        <p:txBody>
          <a:bodyPr vert="horz" lIns="91440" tIns="45720" rIns="91440" bIns="45720" rtlCol="0" anchor="ctr"/>
          <a:lstStyle>
            <a:lvl1pPr algn="l">
              <a:defRPr sz="900">
                <a:solidFill>
                  <a:schemeClr val="bg1"/>
                </a:solidFill>
              </a:defRPr>
            </a:lvl1pPr>
          </a:lstStyle>
          <a:p>
            <a:pPr defTabSz="685800"/>
            <a:r>
              <a:rPr lang="fr-FR">
                <a:solidFill>
                  <a:srgbClr val="FFFFFF"/>
                </a:solidFill>
              </a:rPr>
              <a:t>Date</a:t>
            </a:r>
            <a:endParaRPr lang="fr-FR" dirty="0">
              <a:solidFill>
                <a:srgbClr val="FFFFFF"/>
              </a:solidFill>
            </a:endParaRPr>
          </a:p>
        </p:txBody>
      </p:sp>
      <p:sp>
        <p:nvSpPr>
          <p:cNvPr id="5" name="Espace réservé du pied de page 4"/>
          <p:cNvSpPr>
            <a:spLocks noGrp="1"/>
          </p:cNvSpPr>
          <p:nvPr>
            <p:ph type="ftr" sz="quarter" idx="3"/>
          </p:nvPr>
        </p:nvSpPr>
        <p:spPr>
          <a:xfrm>
            <a:off x="1835698" y="6453340"/>
            <a:ext cx="4392488" cy="365125"/>
          </a:xfrm>
          <a:prstGeom prst="rect">
            <a:avLst/>
          </a:prstGeom>
        </p:spPr>
        <p:txBody>
          <a:bodyPr vert="horz" lIns="91440" tIns="45720" rIns="91440" bIns="45720" rtlCol="0" anchor="ctr"/>
          <a:lstStyle>
            <a:lvl1pPr algn="ctr">
              <a:defRPr sz="900">
                <a:solidFill>
                  <a:schemeClr val="bg1"/>
                </a:solidFill>
              </a:defRPr>
            </a:lvl1pPr>
          </a:lstStyle>
          <a:p>
            <a:pPr defTabSz="685800"/>
            <a:r>
              <a:rPr lang="fr-FR">
                <a:solidFill>
                  <a:srgbClr val="FFFFFF"/>
                </a:solidFill>
              </a:rPr>
              <a:t>Place</a:t>
            </a:r>
            <a:endParaRPr lang="fr-FR" dirty="0">
              <a:solidFill>
                <a:srgbClr val="FFFFFF"/>
              </a:solidFill>
            </a:endParaRPr>
          </a:p>
        </p:txBody>
      </p:sp>
      <p:sp>
        <p:nvSpPr>
          <p:cNvPr id="6" name="Espace réservé du numéro de diapositive 5"/>
          <p:cNvSpPr>
            <a:spLocks noGrp="1"/>
          </p:cNvSpPr>
          <p:nvPr>
            <p:ph type="sldNum" sz="quarter" idx="4"/>
          </p:nvPr>
        </p:nvSpPr>
        <p:spPr>
          <a:xfrm>
            <a:off x="8388424" y="6453340"/>
            <a:ext cx="621432" cy="365125"/>
          </a:xfrm>
          <a:prstGeom prst="rect">
            <a:avLst/>
          </a:prstGeom>
        </p:spPr>
        <p:txBody>
          <a:bodyPr vert="horz" lIns="91440" tIns="45720" rIns="91440" bIns="45720" rtlCol="0" anchor="ctr"/>
          <a:lstStyle>
            <a:lvl1pPr algn="r">
              <a:defRPr sz="900">
                <a:solidFill>
                  <a:schemeClr val="bg1"/>
                </a:solidFill>
              </a:defRPr>
            </a:lvl1pPr>
          </a:lstStyle>
          <a:p>
            <a:pPr defTabSz="685800"/>
            <a:fld id="{02C702AE-1502-43AE-8DBA-2BCAD3408EF2}" type="slidenum">
              <a:rPr lang="fr-FR" smtClean="0">
                <a:solidFill>
                  <a:srgbClr val="FFFFFF"/>
                </a:solidFill>
              </a:rPr>
              <a:pPr defTabSz="685800"/>
              <a:t>‹N°›</a:t>
            </a:fld>
            <a:endParaRPr lang="fr-FR" dirty="0">
              <a:solidFill>
                <a:srgbClr val="FFFFFF"/>
              </a:solidFill>
            </a:endParaRPr>
          </a:p>
        </p:txBody>
      </p:sp>
    </p:spTree>
    <p:extLst>
      <p:ext uri="{BB962C8B-B14F-4D97-AF65-F5344CB8AC3E}">
        <p14:creationId xmlns:p14="http://schemas.microsoft.com/office/powerpoint/2010/main" val="863690858"/>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Lst>
  <p:transition>
    <p:strips dir="ru"/>
  </p:transition>
  <p:hf hdr="0"/>
  <p:txStyles>
    <p:titleStyle>
      <a:lvl1pPr algn="ctr" defTabSz="685800" rtl="0" eaLnBrk="1" latinLnBrk="0" hangingPunct="1">
        <a:spcBef>
          <a:spcPct val="0"/>
        </a:spcBef>
        <a:buNone/>
        <a:defRPr sz="2400" b="1" kern="1200" cap="none" baseline="0">
          <a:solidFill>
            <a:schemeClr val="accent4"/>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cstate="print">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67544" y="1196752"/>
            <a:ext cx="8208912" cy="1008112"/>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p:cNvSpPr>
            <a:spLocks noGrp="1"/>
          </p:cNvSpPr>
          <p:nvPr>
            <p:ph type="body" idx="1"/>
          </p:nvPr>
        </p:nvSpPr>
        <p:spPr>
          <a:xfrm>
            <a:off x="467544" y="2276872"/>
            <a:ext cx="8208912" cy="3888432"/>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457201" y="6453338"/>
            <a:ext cx="1378496" cy="365125"/>
          </a:xfrm>
          <a:prstGeom prst="rect">
            <a:avLst/>
          </a:prstGeom>
        </p:spPr>
        <p:txBody>
          <a:bodyPr vert="horz" lIns="91440" tIns="45720" rIns="91440" bIns="45720" rtlCol="0" anchor="ctr"/>
          <a:lstStyle>
            <a:lvl1pPr algn="l">
              <a:defRPr sz="1200">
                <a:solidFill>
                  <a:schemeClr val="bg1"/>
                </a:solidFill>
              </a:defRPr>
            </a:lvl1pPr>
          </a:lstStyle>
          <a:p>
            <a:r>
              <a:rPr lang="fr-FR">
                <a:solidFill>
                  <a:srgbClr val="FFFFFF"/>
                </a:solidFill>
              </a:rPr>
              <a:t>Date</a:t>
            </a:r>
            <a:endParaRPr lang="fr-FR" dirty="0">
              <a:solidFill>
                <a:srgbClr val="FFFFFF"/>
              </a:solidFill>
            </a:endParaRPr>
          </a:p>
        </p:txBody>
      </p:sp>
      <p:sp>
        <p:nvSpPr>
          <p:cNvPr id="5" name="Espace réservé du pied de page 4"/>
          <p:cNvSpPr>
            <a:spLocks noGrp="1"/>
          </p:cNvSpPr>
          <p:nvPr>
            <p:ph type="ftr" sz="quarter" idx="3"/>
          </p:nvPr>
        </p:nvSpPr>
        <p:spPr>
          <a:xfrm>
            <a:off x="1835697" y="6453338"/>
            <a:ext cx="4392488" cy="365125"/>
          </a:xfrm>
          <a:prstGeom prst="rect">
            <a:avLst/>
          </a:prstGeom>
        </p:spPr>
        <p:txBody>
          <a:bodyPr vert="horz" lIns="91440" tIns="45720" rIns="91440" bIns="45720" rtlCol="0" anchor="ctr"/>
          <a:lstStyle>
            <a:lvl1pPr algn="ctr">
              <a:defRPr sz="1200">
                <a:solidFill>
                  <a:schemeClr val="bg1"/>
                </a:solidFill>
              </a:defRPr>
            </a:lvl1pPr>
          </a:lstStyle>
          <a:p>
            <a:r>
              <a:rPr lang="fr-FR">
                <a:solidFill>
                  <a:srgbClr val="FFFFFF"/>
                </a:solidFill>
              </a:rPr>
              <a:t>Place</a:t>
            </a:r>
            <a:endParaRPr lang="fr-FR" dirty="0">
              <a:solidFill>
                <a:srgbClr val="FFFFFF"/>
              </a:solidFill>
            </a:endParaRPr>
          </a:p>
        </p:txBody>
      </p:sp>
      <p:sp>
        <p:nvSpPr>
          <p:cNvPr id="6" name="Espace réservé du numéro de diapositive 5"/>
          <p:cNvSpPr>
            <a:spLocks noGrp="1"/>
          </p:cNvSpPr>
          <p:nvPr>
            <p:ph type="sldNum" sz="quarter" idx="4"/>
          </p:nvPr>
        </p:nvSpPr>
        <p:spPr>
          <a:xfrm>
            <a:off x="8388424" y="6453338"/>
            <a:ext cx="621432" cy="365125"/>
          </a:xfrm>
          <a:prstGeom prst="rect">
            <a:avLst/>
          </a:prstGeom>
        </p:spPr>
        <p:txBody>
          <a:bodyPr vert="horz" lIns="91440" tIns="45720" rIns="91440" bIns="45720" rtlCol="0" anchor="ctr"/>
          <a:lstStyle>
            <a:lvl1pPr algn="r">
              <a:defRPr sz="1200">
                <a:solidFill>
                  <a:schemeClr val="bg1"/>
                </a:solidFill>
              </a:defRPr>
            </a:lvl1pPr>
          </a:lstStyle>
          <a:p>
            <a:fld id="{02C702AE-1502-43AE-8DBA-2BCAD3408EF2}" type="slidenum">
              <a:rPr lang="fr-FR" smtClean="0">
                <a:solidFill>
                  <a:srgbClr val="FFFFFF"/>
                </a:solidFill>
              </a:rPr>
              <a:pPr/>
              <a:t>‹N°›</a:t>
            </a:fld>
            <a:endParaRPr lang="fr-FR" dirty="0">
              <a:solidFill>
                <a:srgbClr val="FFFFFF"/>
              </a:solidFill>
            </a:endParaRPr>
          </a:p>
        </p:txBody>
      </p:sp>
    </p:spTree>
    <p:extLst>
      <p:ext uri="{BB962C8B-B14F-4D97-AF65-F5344CB8AC3E}">
        <p14:creationId xmlns:p14="http://schemas.microsoft.com/office/powerpoint/2010/main" val="41828512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hf hdr="0"/>
  <p:txStyles>
    <p:titleStyle>
      <a:lvl1pPr algn="ctr" defTabSz="914400" rtl="0" eaLnBrk="1" latinLnBrk="0" hangingPunct="1">
        <a:spcBef>
          <a:spcPct val="0"/>
        </a:spcBef>
        <a:buNone/>
        <a:defRPr sz="3200" b="1" kern="1200" cap="none" baseline="0">
          <a:solidFill>
            <a:schemeClr val="accent4"/>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73162" y="2170747"/>
            <a:ext cx="3772936" cy="2308324"/>
          </a:xfrm>
          <a:prstGeom prst="rect">
            <a:avLst/>
          </a:prstGeom>
        </p:spPr>
        <p:txBody>
          <a:bodyPr wrap="square">
            <a:spAutoFit/>
          </a:bodyPr>
          <a:lstStyle/>
          <a:p>
            <a:pPr algn="ctr">
              <a:spcBef>
                <a:spcPct val="0"/>
              </a:spcBef>
            </a:pPr>
            <a:r>
              <a:rPr lang="en-US" altLang="en-US" sz="3600" b="1" dirty="0">
                <a:solidFill>
                  <a:srgbClr val="FFFFFF"/>
                </a:solidFill>
                <a:latin typeface="Trebuchet MS"/>
                <a:cs typeface="Times New Roman" panose="02020603050405020304" pitchFamily="18" charset="0"/>
              </a:rPr>
              <a:t>PNIN, </a:t>
            </a:r>
            <a:r>
              <a:rPr lang="en-US" altLang="en-US" sz="3600" b="1" dirty="0" err="1">
                <a:solidFill>
                  <a:srgbClr val="FFFFFF"/>
                </a:solidFill>
                <a:latin typeface="Trebuchet MS"/>
                <a:cs typeface="Times New Roman" panose="02020603050405020304" pitchFamily="18" charset="0"/>
              </a:rPr>
              <a:t>une</a:t>
            </a:r>
            <a:r>
              <a:rPr lang="en-US" altLang="en-US" sz="3600" b="1" dirty="0">
                <a:solidFill>
                  <a:srgbClr val="FFFFFF"/>
                </a:solidFill>
                <a:latin typeface="Trebuchet MS"/>
                <a:cs typeface="Times New Roman" panose="02020603050405020304" pitchFamily="18" charset="0"/>
              </a:rPr>
              <a:t> </a:t>
            </a:r>
            <a:r>
              <a:rPr lang="en-US" altLang="en-US" sz="3600" b="1" dirty="0" err="1">
                <a:solidFill>
                  <a:srgbClr val="FFFFFF"/>
                </a:solidFill>
                <a:latin typeface="Trebuchet MS"/>
                <a:cs typeface="Times New Roman" panose="02020603050405020304" pitchFamily="18" charset="0"/>
              </a:rPr>
              <a:t>Plateforme</a:t>
            </a:r>
            <a:r>
              <a:rPr lang="en-US" altLang="en-US" sz="3600" b="1" dirty="0">
                <a:solidFill>
                  <a:srgbClr val="FFFFFF"/>
                </a:solidFill>
                <a:latin typeface="Trebuchet MS"/>
                <a:cs typeface="Times New Roman" panose="02020603050405020304" pitchFamily="18" charset="0"/>
              </a:rPr>
              <a:t> </a:t>
            </a:r>
            <a:r>
              <a:rPr lang="en-US" altLang="en-US" sz="3600" b="1" dirty="0" err="1">
                <a:solidFill>
                  <a:srgbClr val="FFFFFF"/>
                </a:solidFill>
                <a:latin typeface="Trebuchet MS"/>
                <a:cs typeface="Times New Roman" panose="02020603050405020304" pitchFamily="18" charset="0"/>
              </a:rPr>
              <a:t>d’Informations</a:t>
            </a:r>
            <a:r>
              <a:rPr lang="en-US" altLang="en-US" sz="3600" b="1" dirty="0">
                <a:solidFill>
                  <a:srgbClr val="FFFFFF"/>
                </a:solidFill>
                <a:latin typeface="Trebuchet MS"/>
                <a:cs typeface="Times New Roman" panose="02020603050405020304" pitchFamily="18" charset="0"/>
              </a:rPr>
              <a:t> pour la nutrition</a:t>
            </a:r>
          </a:p>
        </p:txBody>
      </p:sp>
      <p:sp>
        <p:nvSpPr>
          <p:cNvPr id="4" name="Titre 1">
            <a:extLst>
              <a:ext uri="{FF2B5EF4-FFF2-40B4-BE49-F238E27FC236}">
                <a16:creationId xmlns:a16="http://schemas.microsoft.com/office/drawing/2014/main" id="{A6039F34-9A5A-42FB-9F70-28AC9C6C2334}"/>
              </a:ext>
            </a:extLst>
          </p:cNvPr>
          <p:cNvSpPr txBox="1">
            <a:spLocks/>
          </p:cNvSpPr>
          <p:nvPr/>
        </p:nvSpPr>
        <p:spPr>
          <a:xfrm>
            <a:off x="5281797" y="4717748"/>
            <a:ext cx="3200209" cy="1166919"/>
          </a:xfrm>
          <a:prstGeom prst="rect">
            <a:avLst/>
          </a:prstGeom>
        </p:spPr>
        <p:txBody>
          <a:bodyPr vert="horz" lIns="68580" tIns="34290" rIns="68580" bIns="34290" rtlCol="0" anchor="ctr">
            <a:noAutofit/>
          </a:bodyPr>
          <a:lstStyle>
            <a:lvl1pPr algn="l" defTabSz="914400" rtl="0" eaLnBrk="1" latinLnBrk="0" hangingPunct="1">
              <a:spcBef>
                <a:spcPct val="0"/>
              </a:spcBef>
              <a:buNone/>
              <a:defRPr sz="3600" b="1" kern="1200" cap="none" baseline="0">
                <a:solidFill>
                  <a:schemeClr val="accent1"/>
                </a:solidFill>
                <a:latin typeface="+mj-lt"/>
                <a:ea typeface="+mj-ea"/>
                <a:cs typeface="+mj-cs"/>
              </a:defRPr>
            </a:lvl1pPr>
          </a:lstStyle>
          <a:p>
            <a:pPr algn="ctr"/>
            <a:endParaRPr lang="fr-FR" sz="1200" i="1" dirty="0">
              <a:solidFill>
                <a:srgbClr val="575757"/>
              </a:solidFill>
              <a:latin typeface="Trebuchet MS"/>
            </a:endParaRPr>
          </a:p>
        </p:txBody>
      </p:sp>
      <p:sp>
        <p:nvSpPr>
          <p:cNvPr id="6" name="Espace réservé du contenu 3">
            <a:extLst>
              <a:ext uri="{FF2B5EF4-FFF2-40B4-BE49-F238E27FC236}">
                <a16:creationId xmlns:a16="http://schemas.microsoft.com/office/drawing/2014/main" id="{9BE89CF6-0EB2-25AF-702D-52428FC9FAAF}"/>
              </a:ext>
            </a:extLst>
          </p:cNvPr>
          <p:cNvSpPr txBox="1">
            <a:spLocks/>
          </p:cNvSpPr>
          <p:nvPr/>
        </p:nvSpPr>
        <p:spPr>
          <a:xfrm>
            <a:off x="5117706" y="5805264"/>
            <a:ext cx="3528392" cy="504056"/>
          </a:xfrm>
          <a:prstGeom prst="rect">
            <a:avLst/>
          </a:prstGeom>
        </p:spPr>
        <p:txBody>
          <a:bodyPr vert="horz" lIns="91440" tIns="45720" rIns="91440" bIns="45720" rtlCol="0" anchor="ctr" anchorCtr="0">
            <a:normAutofit fontScale="55000" lnSpcReduction="20000"/>
          </a:bodyPr>
          <a:lstStyle>
            <a:lvl1pPr marL="0" indent="0" algn="l" defTabSz="914400" rtl="0" eaLnBrk="1" latinLnBrk="0" hangingPunct="1">
              <a:spcBef>
                <a:spcPct val="20000"/>
              </a:spcBef>
              <a:buFont typeface="Arial" panose="020B0604020202020204" pitchFamily="34" charset="0"/>
              <a:buNone/>
              <a:defRPr sz="2400" kern="1200" cap="none" baseline="0">
                <a:solidFill>
                  <a:schemeClr val="bg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endParaRPr lang="fr-FR" sz="2000" i="1" dirty="0">
              <a:solidFill>
                <a:srgbClr val="FFFFFF"/>
              </a:solidFill>
              <a:latin typeface="Trebuchet MS"/>
            </a:endParaRPr>
          </a:p>
          <a:p>
            <a:pPr algn="ctr"/>
            <a:r>
              <a:rPr lang="fr-FR" sz="2900" b="1" i="1" dirty="0">
                <a:solidFill>
                  <a:srgbClr val="FFFFFF"/>
                </a:solidFill>
                <a:latin typeface="Trebuchet MS"/>
              </a:rPr>
              <a:t>Niamey, le 27 Novembre 2025</a:t>
            </a:r>
          </a:p>
        </p:txBody>
      </p:sp>
      <p:sp>
        <p:nvSpPr>
          <p:cNvPr id="7" name="ZoneTexte 6">
            <a:extLst>
              <a:ext uri="{FF2B5EF4-FFF2-40B4-BE49-F238E27FC236}">
                <a16:creationId xmlns:a16="http://schemas.microsoft.com/office/drawing/2014/main" id="{0483B758-FE5D-B9EB-9883-5772CBBA5744}"/>
              </a:ext>
            </a:extLst>
          </p:cNvPr>
          <p:cNvSpPr txBox="1"/>
          <p:nvPr/>
        </p:nvSpPr>
        <p:spPr>
          <a:xfrm>
            <a:off x="4374776" y="4645079"/>
            <a:ext cx="4572000" cy="707886"/>
          </a:xfrm>
          <a:prstGeom prst="rect">
            <a:avLst/>
          </a:prstGeom>
          <a:noFill/>
        </p:spPr>
        <p:txBody>
          <a:bodyPr wrap="square">
            <a:spAutoFit/>
          </a:body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fr-FR" sz="2000" b="1" i="0" u="none" strike="noStrike" kern="1200" cap="none" spc="0" normalizeH="0" baseline="0" noProof="0" dirty="0">
                <a:ln>
                  <a:noFill/>
                </a:ln>
                <a:solidFill>
                  <a:srgbClr val="0081AE">
                    <a:lumMod val="50000"/>
                  </a:srgbClr>
                </a:solidFill>
                <a:effectLst/>
                <a:uLnTx/>
                <a:uFillTx/>
                <a:latin typeface="Trebuchet MS"/>
                <a:ea typeface="+mn-ea"/>
                <a:cs typeface="+mn-cs"/>
              </a:rPr>
              <a:t>Maimouna Ali </a:t>
            </a:r>
            <a:r>
              <a:rPr kumimoji="0" lang="fr-FR" sz="2000" b="1" i="0" u="none" strike="noStrike" kern="1200" cap="none" spc="0" normalizeH="0" baseline="0" noProof="0" dirty="0" err="1">
                <a:ln>
                  <a:noFill/>
                </a:ln>
                <a:solidFill>
                  <a:srgbClr val="0081AE">
                    <a:lumMod val="50000"/>
                  </a:srgbClr>
                </a:solidFill>
                <a:effectLst/>
                <a:uLnTx/>
                <a:uFillTx/>
                <a:latin typeface="Trebuchet MS"/>
                <a:ea typeface="+mn-ea"/>
                <a:cs typeface="+mn-cs"/>
              </a:rPr>
              <a:t>Boulhassane</a:t>
            </a:r>
            <a:r>
              <a:rPr kumimoji="0" lang="fr-FR" sz="2000" b="1" i="0" u="none" strike="noStrike" kern="1200" cap="none" spc="0" normalizeH="0" baseline="0" noProof="0" dirty="0">
                <a:ln>
                  <a:noFill/>
                </a:ln>
                <a:solidFill>
                  <a:srgbClr val="0081AE">
                    <a:lumMod val="50000"/>
                  </a:srgbClr>
                </a:solidFill>
                <a:effectLst/>
                <a:uLnTx/>
                <a:uFillTx/>
                <a:latin typeface="Trebuchet MS"/>
                <a:ea typeface="+mn-ea"/>
                <a:cs typeface="+mn-cs"/>
              </a:rPr>
              <a:t>, Coordonnatrice de la PNIN</a:t>
            </a:r>
          </a:p>
        </p:txBody>
      </p:sp>
    </p:spTree>
    <p:extLst>
      <p:ext uri="{BB962C8B-B14F-4D97-AF65-F5344CB8AC3E}">
        <p14:creationId xmlns:p14="http://schemas.microsoft.com/office/powerpoint/2010/main" val="3652988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par>
                                <p:cTn id="8" presetID="14" presetClass="entr" presetSubtype="10" fill="hold" grpId="0" nodeType="withEffect" nodePh="1">
                                  <p:stCondLst>
                                    <p:cond delay="0"/>
                                  </p:stCondLst>
                                  <p:endCondLst>
                                    <p:cond evt="begin" delay="0">
                                      <p:tn val="8"/>
                                    </p:cond>
                                  </p:end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par>
                          <p:cTn id="11" fill="hold">
                            <p:stCondLst>
                              <p:cond delay="500"/>
                            </p:stCondLst>
                            <p:childTnLst>
                              <p:par>
                                <p:cTn id="12" presetID="14" presetClass="entr" presetSubtype="10" fill="hold" grpId="0" nodeType="after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4"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932040" y="2564904"/>
            <a:ext cx="3772936" cy="3416320"/>
          </a:xfrm>
          <a:prstGeom prst="rect">
            <a:avLst/>
          </a:prstGeom>
        </p:spPr>
        <p:txBody>
          <a:bodyPr wrap="square">
            <a:spAutoFit/>
          </a:bodyPr>
          <a:lstStyle/>
          <a:p>
            <a:pPr algn="ctr">
              <a:spcBef>
                <a:spcPct val="0"/>
              </a:spcBef>
              <a:defRPr/>
            </a:pPr>
            <a:r>
              <a:rPr lang="fr-FR" altLang="en-US" sz="3600" b="1" dirty="0">
                <a:solidFill>
                  <a:srgbClr val="FFFFFF"/>
                </a:solidFill>
                <a:latin typeface="Trebuchet MS"/>
                <a:cs typeface="Times New Roman" panose="02020603050405020304" pitchFamily="18" charset="0"/>
              </a:rPr>
              <a:t>Assurance qualité des données et de l’information pour leur bonne utilisation </a:t>
            </a:r>
          </a:p>
        </p:txBody>
      </p:sp>
    </p:spTree>
    <p:extLst>
      <p:ext uri="{BB962C8B-B14F-4D97-AF65-F5344CB8AC3E}">
        <p14:creationId xmlns:p14="http://schemas.microsoft.com/office/powerpoint/2010/main" val="3054890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FA0B898B-69A8-44AB-BC7C-A62F9A433EF1}"/>
              </a:ext>
            </a:extLst>
          </p:cNvPr>
          <p:cNvSpPr>
            <a:spLocks noGrp="1"/>
          </p:cNvSpPr>
          <p:nvPr>
            <p:ph type="sldNum" sz="quarter" idx="12"/>
          </p:nvPr>
        </p:nvSpPr>
        <p:spPr/>
        <p:txBody>
          <a:bodyPr/>
          <a:lstStyle/>
          <a:p>
            <a:pPr>
              <a:defRPr/>
            </a:pPr>
            <a:fld id="{02C702AE-1502-43AE-8DBA-2BCAD3408EF2}" type="slidenum">
              <a:rPr lang="fr-FR">
                <a:solidFill>
                  <a:srgbClr val="FFFFFF"/>
                </a:solidFill>
                <a:latin typeface="Trebuchet MS"/>
              </a:rPr>
              <a:pPr>
                <a:defRPr/>
              </a:pPr>
              <a:t>11</a:t>
            </a:fld>
            <a:endParaRPr lang="fr-FR">
              <a:solidFill>
                <a:srgbClr val="FFFFFF"/>
              </a:solidFill>
              <a:latin typeface="Trebuchet MS"/>
            </a:endParaRPr>
          </a:p>
        </p:txBody>
      </p:sp>
      <p:pic>
        <p:nvPicPr>
          <p:cNvPr id="20" name="Image 19">
            <a:extLst>
              <a:ext uri="{FF2B5EF4-FFF2-40B4-BE49-F238E27FC236}">
                <a16:creationId xmlns:a16="http://schemas.microsoft.com/office/drawing/2014/main" id="{0E87E747-7196-4104-AFA9-0974FF51829F}"/>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0" y="776898"/>
            <a:ext cx="9144000" cy="5527287"/>
          </a:xfrm>
          <a:prstGeom prst="rect">
            <a:avLst/>
          </a:prstGeom>
        </p:spPr>
      </p:pic>
      <p:sp>
        <p:nvSpPr>
          <p:cNvPr id="26" name="Rectangle 25">
            <a:extLst>
              <a:ext uri="{FF2B5EF4-FFF2-40B4-BE49-F238E27FC236}">
                <a16:creationId xmlns:a16="http://schemas.microsoft.com/office/drawing/2014/main" id="{9FABC7C9-D324-463B-90A5-60F37B0A16C2}"/>
              </a:ext>
            </a:extLst>
          </p:cNvPr>
          <p:cNvSpPr/>
          <p:nvPr/>
        </p:nvSpPr>
        <p:spPr>
          <a:xfrm>
            <a:off x="5366878" y="5373216"/>
            <a:ext cx="3042084" cy="707886"/>
          </a:xfrm>
          <a:prstGeom prst="rect">
            <a:avLst/>
          </a:prstGeom>
          <a:noFill/>
        </p:spPr>
        <p:txBody>
          <a:bodyPr wrap="square">
            <a:spAutoFit/>
          </a:bodyPr>
          <a:lstStyle/>
          <a:p>
            <a:pPr>
              <a:defRPr/>
            </a:pPr>
            <a:r>
              <a:rPr lang="fr-FR" sz="2000" b="1" dirty="0">
                <a:solidFill>
                  <a:srgbClr val="C00000"/>
                </a:solidFill>
                <a:latin typeface="Trebuchet MS"/>
              </a:rPr>
              <a:t>Respecter des critères de qualité</a:t>
            </a:r>
          </a:p>
        </p:txBody>
      </p:sp>
      <p:sp>
        <p:nvSpPr>
          <p:cNvPr id="11" name="ZoneTexte 10"/>
          <p:cNvSpPr txBox="1"/>
          <p:nvPr/>
        </p:nvSpPr>
        <p:spPr>
          <a:xfrm>
            <a:off x="2123728" y="175280"/>
            <a:ext cx="7056784" cy="400110"/>
          </a:xfrm>
          <a:prstGeom prst="rect">
            <a:avLst/>
          </a:prstGeom>
          <a:noFill/>
        </p:spPr>
        <p:txBody>
          <a:bodyPr wrap="square" rtlCol="0">
            <a:spAutoFit/>
          </a:bodyPr>
          <a:lstStyle/>
          <a:p>
            <a:pPr algn="ctr" defTabSz="363538">
              <a:tabLst>
                <a:tab pos="903288" algn="l"/>
                <a:tab pos="1077913" algn="l"/>
              </a:tabLst>
              <a:defRPr/>
            </a:pPr>
            <a:r>
              <a:rPr lang="fr-FR" sz="2000" b="1" dirty="0">
                <a:solidFill>
                  <a:srgbClr val="FFFFFF"/>
                </a:solidFill>
                <a:latin typeface="Trebuchet MS"/>
              </a:rPr>
              <a:t>CRITÈRES D’UN SI MULTISECTORIEL POUR LA NUTRITION</a:t>
            </a:r>
          </a:p>
        </p:txBody>
      </p:sp>
    </p:spTree>
    <p:extLst>
      <p:ext uri="{BB962C8B-B14F-4D97-AF65-F5344CB8AC3E}">
        <p14:creationId xmlns:p14="http://schemas.microsoft.com/office/powerpoint/2010/main" val="3592133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rme 2">
            <a:extLst>
              <a:ext uri="{FF2B5EF4-FFF2-40B4-BE49-F238E27FC236}">
                <a16:creationId xmlns:a16="http://schemas.microsoft.com/office/drawing/2014/main" id="{1B4F30C4-0278-4E91-930A-109066B3E455}"/>
              </a:ext>
            </a:extLst>
          </p:cNvPr>
          <p:cNvSpPr>
            <a:spLocks/>
          </p:cNvSpPr>
          <p:nvPr/>
        </p:nvSpPr>
        <p:spPr bwMode="auto">
          <a:xfrm>
            <a:off x="184822" y="2852937"/>
            <a:ext cx="8784976" cy="936105"/>
          </a:xfrm>
          <a:prstGeom prst="rect">
            <a:avLst/>
          </a:prstGeom>
          <a:noFill/>
          <a:ln w="9525">
            <a:noFill/>
            <a:miter lim="800000"/>
            <a:headEnd/>
            <a:tailEnd/>
          </a:ln>
        </p:spPr>
        <p:txBody>
          <a:bodyPr/>
          <a:lstStyle/>
          <a:p>
            <a:pPr algn="ctr" fontAlgn="base">
              <a:spcBef>
                <a:spcPct val="20000"/>
              </a:spcBef>
              <a:spcAft>
                <a:spcPct val="0"/>
              </a:spcAft>
              <a:buClr>
                <a:srgbClr val="0BD0D9"/>
              </a:buClr>
              <a:buSzPct val="95000"/>
              <a:defRPr/>
            </a:pPr>
            <a:r>
              <a:rPr lang="fr-CA" sz="4000" b="1" dirty="0">
                <a:ln w="0"/>
                <a:solidFill>
                  <a:srgbClr val="0081AE">
                    <a:lumMod val="75000"/>
                  </a:srgbClr>
                </a:solidFill>
                <a:effectLst>
                  <a:outerShdw blurRad="38100" dist="19050" dir="2700000" algn="tl" rotWithShape="0">
                    <a:srgbClr val="575757">
                      <a:alpha val="40000"/>
                    </a:srgbClr>
                  </a:outerShdw>
                </a:effectLst>
                <a:latin typeface="Calibri" pitchFamily="34" charset="0"/>
              </a:rPr>
              <a:t>Merci de votre attention</a:t>
            </a:r>
          </a:p>
        </p:txBody>
      </p:sp>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7312" y="4076936"/>
            <a:ext cx="4277176" cy="2016224"/>
          </a:xfrm>
          <a:prstGeom prst="rect">
            <a:avLst/>
          </a:prstGeom>
        </p:spPr>
      </p:pic>
    </p:spTree>
    <p:extLst>
      <p:ext uri="{BB962C8B-B14F-4D97-AF65-F5344CB8AC3E}">
        <p14:creationId xmlns:p14="http://schemas.microsoft.com/office/powerpoint/2010/main" val="3132030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9"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defTabSz="685800"/>
            <a:fld id="{02C702AE-1502-43AE-8DBA-2BCAD3408EF2}" type="slidenum">
              <a:rPr lang="fr-FR">
                <a:solidFill>
                  <a:srgbClr val="FFFFFF"/>
                </a:solidFill>
                <a:latin typeface="Trebuchet MS"/>
              </a:rPr>
              <a:pPr defTabSz="685800"/>
              <a:t>2</a:t>
            </a:fld>
            <a:endParaRPr lang="fr-FR">
              <a:solidFill>
                <a:srgbClr val="FFFFFF"/>
              </a:solidFill>
              <a:latin typeface="Trebuchet MS"/>
            </a:endParaRPr>
          </a:p>
        </p:txBody>
      </p:sp>
      <p:sp>
        <p:nvSpPr>
          <p:cNvPr id="5" name="ZoneTexte 4"/>
          <p:cNvSpPr txBox="1"/>
          <p:nvPr/>
        </p:nvSpPr>
        <p:spPr>
          <a:xfrm>
            <a:off x="2483768" y="116632"/>
            <a:ext cx="6120680" cy="415498"/>
          </a:xfrm>
          <a:prstGeom prst="rect">
            <a:avLst/>
          </a:prstGeom>
          <a:noFill/>
        </p:spPr>
        <p:txBody>
          <a:bodyPr wrap="square" rtlCol="0">
            <a:spAutoFit/>
          </a:bodyPr>
          <a:lstStyle/>
          <a:p>
            <a:pPr algn="ctr" defTabSz="272654">
              <a:tabLst>
                <a:tab pos="466725" algn="l"/>
                <a:tab pos="677466" algn="l"/>
              </a:tabLst>
            </a:pPr>
            <a:r>
              <a:rPr lang="fr-FR" sz="2100" b="1" dirty="0">
                <a:solidFill>
                  <a:srgbClr val="0081AE">
                    <a:lumMod val="75000"/>
                  </a:srgbClr>
                </a:solidFill>
                <a:latin typeface="Trebuchet MS"/>
                <a:ea typeface="Calibri"/>
                <a:cs typeface="Times New Roman"/>
              </a:rPr>
              <a:t> </a:t>
            </a:r>
            <a:r>
              <a:rPr lang="fr-FR" sz="2100" b="1" dirty="0">
                <a:solidFill>
                  <a:srgbClr val="0070C0"/>
                </a:solidFill>
                <a:latin typeface="Trebuchet MS"/>
                <a:ea typeface="Calibri"/>
                <a:cs typeface="Times New Roman"/>
              </a:rPr>
              <a:t>PLAN DE LA PRÉSENTATION </a:t>
            </a:r>
            <a:endParaRPr lang="fr-FR" sz="2800" b="1" dirty="0">
              <a:solidFill>
                <a:srgbClr val="0070C0"/>
              </a:solidFill>
              <a:latin typeface="Trebuchet MS"/>
            </a:endParaRPr>
          </a:p>
        </p:txBody>
      </p:sp>
      <p:sp>
        <p:nvSpPr>
          <p:cNvPr id="6" name="ZoneTexte 5"/>
          <p:cNvSpPr txBox="1"/>
          <p:nvPr/>
        </p:nvSpPr>
        <p:spPr>
          <a:xfrm>
            <a:off x="188259" y="1452282"/>
            <a:ext cx="8821597" cy="4401205"/>
          </a:xfrm>
          <a:prstGeom prst="rect">
            <a:avLst/>
          </a:prstGeom>
          <a:noFill/>
        </p:spPr>
        <p:txBody>
          <a:bodyPr wrap="square" rtlCol="0">
            <a:spAutoFit/>
          </a:bodyPr>
          <a:lstStyle/>
          <a:p>
            <a:pPr marL="457200" indent="-457200" defTabSz="272654">
              <a:lnSpc>
                <a:spcPct val="150000"/>
              </a:lnSpc>
              <a:buFont typeface="Arial" panose="020B0604020202020204" pitchFamily="34" charset="0"/>
              <a:buChar char="•"/>
              <a:tabLst>
                <a:tab pos="677466" algn="l"/>
                <a:tab pos="808435" algn="l"/>
              </a:tabLst>
            </a:pPr>
            <a:r>
              <a:rPr lang="fr-FR" sz="2400" b="1" dirty="0">
                <a:solidFill>
                  <a:srgbClr val="0081AE">
                    <a:lumMod val="50000"/>
                  </a:srgbClr>
                </a:solidFill>
                <a:latin typeface="Arial" panose="020B0604020202020204" pitchFamily="34" charset="0"/>
                <a:cs typeface="Arial" panose="020B0604020202020204" pitchFamily="34" charset="0"/>
              </a:rPr>
              <a:t>CONTEXTE </a:t>
            </a:r>
          </a:p>
          <a:p>
            <a:pPr marL="457200" indent="-457200" defTabSz="272654">
              <a:lnSpc>
                <a:spcPct val="150000"/>
              </a:lnSpc>
              <a:buFont typeface="Arial" panose="020B0604020202020204" pitchFamily="34" charset="0"/>
              <a:buChar char="•"/>
              <a:tabLst>
                <a:tab pos="677466" algn="l"/>
                <a:tab pos="808435" algn="l"/>
              </a:tabLst>
            </a:pPr>
            <a:r>
              <a:rPr lang="fr-FR" sz="2400" b="1" dirty="0">
                <a:solidFill>
                  <a:srgbClr val="0081AE">
                    <a:lumMod val="50000"/>
                  </a:srgbClr>
                </a:solidFill>
                <a:latin typeface="Arial" panose="020B0604020202020204" pitchFamily="34" charset="0"/>
                <a:cs typeface="Arial" panose="020B0604020202020204" pitchFamily="34" charset="0"/>
              </a:rPr>
              <a:t>OBJECTIFS  ET RÉSULTATS ATTENDUS</a:t>
            </a:r>
          </a:p>
          <a:p>
            <a:pPr marL="457200" indent="-457200" defTabSz="272654">
              <a:lnSpc>
                <a:spcPct val="150000"/>
              </a:lnSpc>
              <a:buFont typeface="Arial" panose="020B0604020202020204" pitchFamily="34" charset="0"/>
              <a:buChar char="•"/>
              <a:tabLst>
                <a:tab pos="677466" algn="l"/>
                <a:tab pos="808435" algn="l"/>
              </a:tabLst>
            </a:pPr>
            <a:r>
              <a:rPr lang="fr-FR" sz="2400" b="1" dirty="0">
                <a:solidFill>
                  <a:srgbClr val="0081AE">
                    <a:lumMod val="50000"/>
                  </a:srgbClr>
                </a:solidFill>
                <a:latin typeface="Arial" panose="020B0604020202020204" pitchFamily="34" charset="0"/>
                <a:cs typeface="Arial" panose="020B0604020202020204" pitchFamily="34" charset="0"/>
              </a:rPr>
              <a:t>PARTIES PRENANTES ET ACTEURS DE LA PNIN</a:t>
            </a:r>
          </a:p>
          <a:p>
            <a:pPr marL="457200" indent="-457200" defTabSz="272654">
              <a:lnSpc>
                <a:spcPct val="150000"/>
              </a:lnSpc>
              <a:buFont typeface="Arial" panose="020B0604020202020204" pitchFamily="34" charset="0"/>
              <a:buChar char="•"/>
              <a:tabLst>
                <a:tab pos="677466" algn="l"/>
                <a:tab pos="808435" algn="l"/>
              </a:tabLst>
            </a:pPr>
            <a:r>
              <a:rPr lang="fr-FR" sz="2400" b="1" dirty="0">
                <a:solidFill>
                  <a:srgbClr val="0081AE">
                    <a:lumMod val="50000"/>
                  </a:srgbClr>
                </a:solidFill>
                <a:latin typeface="Arial" panose="020B0604020202020204" pitchFamily="34" charset="0"/>
                <a:cs typeface="Arial" panose="020B0604020202020204" pitchFamily="34" charset="0"/>
              </a:rPr>
              <a:t>CADRE CONCEPTUEL</a:t>
            </a:r>
          </a:p>
          <a:p>
            <a:pPr marL="457200" indent="-457200" defTabSz="272654">
              <a:lnSpc>
                <a:spcPct val="150000"/>
              </a:lnSpc>
              <a:buFont typeface="Arial" panose="020B0604020202020204" pitchFamily="34" charset="0"/>
              <a:buChar char="•"/>
              <a:tabLst>
                <a:tab pos="677466" algn="l"/>
                <a:tab pos="808435" algn="l"/>
              </a:tabLst>
            </a:pPr>
            <a:r>
              <a:rPr lang="fr-FR" sz="2400" b="1" dirty="0">
                <a:solidFill>
                  <a:srgbClr val="0081AE">
                    <a:lumMod val="50000"/>
                  </a:srgbClr>
                </a:solidFill>
                <a:latin typeface="Arial" panose="020B0604020202020204" pitchFamily="34" charset="0"/>
                <a:cs typeface="Arial" panose="020B0604020202020204" pitchFamily="34" charset="0"/>
              </a:rPr>
              <a:t>SYSTÈME D’INFORMATION MULTISECTORIEL POUR LA NUTRITION</a:t>
            </a:r>
          </a:p>
          <a:p>
            <a:pPr marL="457200" indent="-457200" defTabSz="272654">
              <a:lnSpc>
                <a:spcPct val="150000"/>
              </a:lnSpc>
              <a:buFont typeface="Arial" panose="020B0604020202020204" pitchFamily="34" charset="0"/>
              <a:buChar char="•"/>
              <a:tabLst>
                <a:tab pos="677466" algn="l"/>
                <a:tab pos="808435" algn="l"/>
              </a:tabLst>
            </a:pPr>
            <a:r>
              <a:rPr lang="fr-FR" sz="2400" b="1" dirty="0">
                <a:solidFill>
                  <a:srgbClr val="0081AE">
                    <a:lumMod val="50000"/>
                  </a:srgbClr>
                </a:solidFill>
                <a:latin typeface="Arial" panose="020B0604020202020204" pitchFamily="34" charset="0"/>
                <a:cs typeface="Arial" panose="020B0604020202020204" pitchFamily="34" charset="0"/>
              </a:rPr>
              <a:t>ASSURANCE QUALITÉ DES DONNÉES </a:t>
            </a:r>
          </a:p>
          <a:p>
            <a:pPr defTabSz="272654">
              <a:tabLst>
                <a:tab pos="677466" algn="l"/>
                <a:tab pos="808435" algn="l"/>
              </a:tabLst>
            </a:pPr>
            <a:endParaRPr lang="fr-FR" sz="2800" b="1" dirty="0"/>
          </a:p>
        </p:txBody>
      </p:sp>
      <p:sp>
        <p:nvSpPr>
          <p:cNvPr id="7" name="Espace réservé du numéro de diapositive 3">
            <a:extLst>
              <a:ext uri="{FF2B5EF4-FFF2-40B4-BE49-F238E27FC236}">
                <a16:creationId xmlns:a16="http://schemas.microsoft.com/office/drawing/2014/main" id="{BC6DABDC-D11D-4D1A-8A6B-2B1A7884AB07}"/>
              </a:ext>
            </a:extLst>
          </p:cNvPr>
          <p:cNvSpPr txBox="1">
            <a:spLocks/>
          </p:cNvSpPr>
          <p:nvPr/>
        </p:nvSpPr>
        <p:spPr>
          <a:xfrm>
            <a:off x="7434318" y="5697253"/>
            <a:ext cx="466074" cy="273844"/>
          </a:xfrm>
          <a:prstGeom prst="rect">
            <a:avLst/>
          </a:prstGeom>
        </p:spPr>
        <p:txBody>
          <a:bodyPr vert="horz" lIns="68580" tIns="34290" rIns="68580" bIns="3429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fld id="{02C702AE-1502-43AE-8DBA-2BCAD3408EF2}" type="slidenum">
              <a:rPr lang="fr-FR" sz="900">
                <a:solidFill>
                  <a:srgbClr val="FFFFFF"/>
                </a:solidFill>
                <a:latin typeface="Trebuchet MS"/>
              </a:rPr>
              <a:pPr defTabSz="685800"/>
              <a:t>2</a:t>
            </a:fld>
            <a:endParaRPr lang="fr-FR" sz="900">
              <a:solidFill>
                <a:srgbClr val="FFFFFF"/>
              </a:solidFill>
              <a:latin typeface="Trebuchet MS"/>
            </a:endParaRPr>
          </a:p>
        </p:txBody>
      </p:sp>
    </p:spTree>
    <p:extLst>
      <p:ext uri="{BB962C8B-B14F-4D97-AF65-F5344CB8AC3E}">
        <p14:creationId xmlns:p14="http://schemas.microsoft.com/office/powerpoint/2010/main" val="3563261172"/>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339752" y="78745"/>
            <a:ext cx="4752528" cy="523220"/>
          </a:xfrm>
          <a:prstGeom prst="rect">
            <a:avLst/>
          </a:prstGeom>
          <a:noFill/>
        </p:spPr>
        <p:txBody>
          <a:bodyPr wrap="square" rtlCol="0">
            <a:spAutoFit/>
          </a:bodyPr>
          <a:lstStyle/>
          <a:p>
            <a:pPr>
              <a:tabLst>
                <a:tab pos="903288" algn="l"/>
                <a:tab pos="1077913" algn="l"/>
              </a:tabLst>
            </a:pPr>
            <a:r>
              <a:rPr lang="fr-FR" sz="2800" b="1" dirty="0">
                <a:solidFill>
                  <a:schemeClr val="bg1"/>
                </a:solidFill>
              </a:rPr>
              <a:t> CONTEXTE</a:t>
            </a:r>
          </a:p>
        </p:txBody>
      </p:sp>
      <p:sp>
        <p:nvSpPr>
          <p:cNvPr id="8" name="Espace réservé du contenu 2">
            <a:extLst>
              <a:ext uri="{FF2B5EF4-FFF2-40B4-BE49-F238E27FC236}">
                <a16:creationId xmlns:a16="http://schemas.microsoft.com/office/drawing/2014/main" id="{D166A077-230D-4C7B-B9AA-2E2587798502}"/>
              </a:ext>
            </a:extLst>
          </p:cNvPr>
          <p:cNvSpPr txBox="1">
            <a:spLocks/>
          </p:cNvSpPr>
          <p:nvPr/>
        </p:nvSpPr>
        <p:spPr>
          <a:xfrm>
            <a:off x="179512" y="1268760"/>
            <a:ext cx="2520280" cy="2549896"/>
          </a:xfrm>
          <a:prstGeom prst="rect">
            <a:avLst/>
          </a:prstGeom>
        </p:spPr>
        <p:style>
          <a:lnRef idx="2">
            <a:schemeClr val="accent6"/>
          </a:lnRef>
          <a:fillRef idx="1">
            <a:schemeClr val="lt1"/>
          </a:fillRef>
          <a:effectRef idx="0">
            <a:schemeClr val="accent6"/>
          </a:effectRef>
          <a:fontRef idx="minor">
            <a:schemeClr val="dk1"/>
          </a:fontRef>
        </p:style>
        <p:txBody>
          <a:bodyPr>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FR" sz="2300" dirty="0"/>
              <a:t>Une situation d’insécurité alimentaire et nutritionnelle préoccupante et structurelle </a:t>
            </a:r>
          </a:p>
          <a:p>
            <a:pPr marL="0" indent="0" algn="ctr">
              <a:buNone/>
            </a:pPr>
            <a:endParaRPr lang="fr-FR" sz="2300" dirty="0"/>
          </a:p>
        </p:txBody>
      </p:sp>
      <p:sp>
        <p:nvSpPr>
          <p:cNvPr id="9" name="Rectangle 8">
            <a:extLst>
              <a:ext uri="{FF2B5EF4-FFF2-40B4-BE49-F238E27FC236}">
                <a16:creationId xmlns:a16="http://schemas.microsoft.com/office/drawing/2014/main" id="{EC65B207-7537-40F3-AABF-D16F6926296D}"/>
              </a:ext>
            </a:extLst>
          </p:cNvPr>
          <p:cNvSpPr/>
          <p:nvPr/>
        </p:nvSpPr>
        <p:spPr>
          <a:xfrm>
            <a:off x="2915816" y="1268759"/>
            <a:ext cx="2952328" cy="2549897"/>
          </a:xfrm>
          <a:prstGeom prst="rect">
            <a:avLst/>
          </a:prstGeom>
        </p:spPr>
        <p:style>
          <a:lnRef idx="2">
            <a:schemeClr val="accent4"/>
          </a:lnRef>
          <a:fillRef idx="1">
            <a:schemeClr val="lt1"/>
          </a:fillRef>
          <a:effectRef idx="0">
            <a:schemeClr val="accent4"/>
          </a:effectRef>
          <a:fontRef idx="minor">
            <a:schemeClr val="dk1"/>
          </a:fontRef>
        </p:style>
        <p:txBody>
          <a:bodyPr vert="horz" lIns="91440" tIns="45720" rIns="91440" bIns="45720" rtlCol="0">
            <a:normAutofit/>
          </a:bodyPr>
          <a:lstStyle/>
          <a:p>
            <a:pPr algn="ctr">
              <a:spcBef>
                <a:spcPct val="20000"/>
              </a:spcBef>
            </a:pPr>
            <a:r>
              <a:rPr lang="fr-FR" sz="2300" dirty="0"/>
              <a:t>Existence d’un cadre institutionnel national spécifique </a:t>
            </a:r>
          </a:p>
        </p:txBody>
      </p:sp>
      <p:sp>
        <p:nvSpPr>
          <p:cNvPr id="10" name="Rectangle 9">
            <a:extLst>
              <a:ext uri="{FF2B5EF4-FFF2-40B4-BE49-F238E27FC236}">
                <a16:creationId xmlns:a16="http://schemas.microsoft.com/office/drawing/2014/main" id="{4F1FA34B-FA56-4ED1-A884-06DFF440E5C3}"/>
              </a:ext>
            </a:extLst>
          </p:cNvPr>
          <p:cNvSpPr/>
          <p:nvPr/>
        </p:nvSpPr>
        <p:spPr>
          <a:xfrm>
            <a:off x="6012161" y="1268760"/>
            <a:ext cx="2997696" cy="2569934"/>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fr-FR" sz="2300" dirty="0"/>
              <a:t>Nombre important d’acteurs nationaux et internationaux, nombreux programmes liés et activités des bailleurs de fonds</a:t>
            </a:r>
          </a:p>
        </p:txBody>
      </p:sp>
      <p:sp>
        <p:nvSpPr>
          <p:cNvPr id="11" name="Rectangle 10">
            <a:extLst>
              <a:ext uri="{FF2B5EF4-FFF2-40B4-BE49-F238E27FC236}">
                <a16:creationId xmlns:a16="http://schemas.microsoft.com/office/drawing/2014/main" id="{BCEAAE4F-E6BF-4B13-AA24-C465FE321DA8}"/>
              </a:ext>
            </a:extLst>
          </p:cNvPr>
          <p:cNvSpPr/>
          <p:nvPr/>
        </p:nvSpPr>
        <p:spPr>
          <a:xfrm>
            <a:off x="1043608" y="5199583"/>
            <a:ext cx="7056783" cy="954107"/>
          </a:xfrm>
          <a:prstGeom prst="rect">
            <a:avLst/>
          </a:prstGeom>
        </p:spPr>
        <p:txBody>
          <a:bodyPr wrap="square">
            <a:spAutoFit/>
          </a:bodyPr>
          <a:lstStyle/>
          <a:p>
            <a:pPr algn="ctr"/>
            <a:r>
              <a:rPr lang="fr-FR" sz="2800" b="1" dirty="0">
                <a:solidFill>
                  <a:schemeClr val="accent1"/>
                </a:solidFill>
              </a:rPr>
              <a:t>Plateforme</a:t>
            </a:r>
            <a:r>
              <a:rPr lang="fr-FR" sz="2800" b="1" dirty="0">
                <a:solidFill>
                  <a:schemeClr val="accent2"/>
                </a:solidFill>
              </a:rPr>
              <a:t> </a:t>
            </a:r>
            <a:r>
              <a:rPr lang="fr-FR" sz="2800" b="1" dirty="0">
                <a:solidFill>
                  <a:schemeClr val="accent3"/>
                </a:solidFill>
              </a:rPr>
              <a:t>Nationale</a:t>
            </a:r>
            <a:r>
              <a:rPr lang="fr-FR" sz="2800" b="1" dirty="0">
                <a:solidFill>
                  <a:schemeClr val="accent2"/>
                </a:solidFill>
              </a:rPr>
              <a:t> </a:t>
            </a:r>
            <a:r>
              <a:rPr lang="fr-FR" sz="2800" b="1" dirty="0">
                <a:solidFill>
                  <a:schemeClr val="accent6">
                    <a:lumMod val="50000"/>
                  </a:schemeClr>
                </a:solidFill>
              </a:rPr>
              <a:t>d’Information</a:t>
            </a:r>
            <a:r>
              <a:rPr lang="fr-FR" sz="2800" b="1" dirty="0">
                <a:solidFill>
                  <a:schemeClr val="accent2"/>
                </a:solidFill>
              </a:rPr>
              <a:t> </a:t>
            </a:r>
            <a:r>
              <a:rPr lang="fr-FR" sz="2800" b="1" dirty="0">
                <a:solidFill>
                  <a:schemeClr val="accent6">
                    <a:lumMod val="75000"/>
                  </a:schemeClr>
                </a:solidFill>
              </a:rPr>
              <a:t>sur la Nutrition</a:t>
            </a:r>
            <a:r>
              <a:rPr lang="fr-FR" sz="2800" b="1" dirty="0">
                <a:solidFill>
                  <a:schemeClr val="accent2"/>
                </a:solidFill>
              </a:rPr>
              <a:t> </a:t>
            </a:r>
          </a:p>
        </p:txBody>
      </p:sp>
      <p:sp>
        <p:nvSpPr>
          <p:cNvPr id="12" name="Flèche : bas 11">
            <a:extLst>
              <a:ext uri="{FF2B5EF4-FFF2-40B4-BE49-F238E27FC236}">
                <a16:creationId xmlns:a16="http://schemas.microsoft.com/office/drawing/2014/main" id="{1A453D57-AFCF-43E7-81A8-1F801A88CAA3}"/>
              </a:ext>
            </a:extLst>
          </p:cNvPr>
          <p:cNvSpPr/>
          <p:nvPr/>
        </p:nvSpPr>
        <p:spPr>
          <a:xfrm>
            <a:off x="1115616" y="4005064"/>
            <a:ext cx="792088" cy="10081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 bas 12">
            <a:extLst>
              <a:ext uri="{FF2B5EF4-FFF2-40B4-BE49-F238E27FC236}">
                <a16:creationId xmlns:a16="http://schemas.microsoft.com/office/drawing/2014/main" id="{5F5EA055-0DB2-4852-A989-C8A5A73D15E7}"/>
              </a:ext>
            </a:extLst>
          </p:cNvPr>
          <p:cNvSpPr/>
          <p:nvPr/>
        </p:nvSpPr>
        <p:spPr>
          <a:xfrm>
            <a:off x="3995936" y="4005064"/>
            <a:ext cx="792088" cy="10081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lèche : bas 13">
            <a:extLst>
              <a:ext uri="{FF2B5EF4-FFF2-40B4-BE49-F238E27FC236}">
                <a16:creationId xmlns:a16="http://schemas.microsoft.com/office/drawing/2014/main" id="{1936D89E-EAF2-4697-B45D-B2D84C4954A3}"/>
              </a:ext>
            </a:extLst>
          </p:cNvPr>
          <p:cNvSpPr/>
          <p:nvPr/>
        </p:nvSpPr>
        <p:spPr>
          <a:xfrm>
            <a:off x="7020274" y="4005064"/>
            <a:ext cx="792088" cy="10081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6" name="Groupe 15"/>
          <p:cNvGrpSpPr/>
          <p:nvPr/>
        </p:nvGrpSpPr>
        <p:grpSpPr>
          <a:xfrm>
            <a:off x="6983413" y="0"/>
            <a:ext cx="2160587" cy="720725"/>
            <a:chOff x="6983413" y="0"/>
            <a:chExt cx="2190482" cy="720725"/>
          </a:xfrm>
        </p:grpSpPr>
        <p:sp>
          <p:nvSpPr>
            <p:cNvPr id="19" name="AutoShape 3"/>
            <p:cNvSpPr>
              <a:spLocks noChangeAspect="1" noChangeArrowheads="1" noTextEdit="1"/>
            </p:cNvSpPr>
            <p:nvPr/>
          </p:nvSpPr>
          <p:spPr bwMode="auto">
            <a:xfrm>
              <a:off x="6983413" y="0"/>
              <a:ext cx="216058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8" name="Imag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pic>
        <p:nvPicPr>
          <p:cNvPr id="2" name="Image 1">
            <a:extLst>
              <a:ext uri="{FF2B5EF4-FFF2-40B4-BE49-F238E27FC236}">
                <a16:creationId xmlns:a16="http://schemas.microsoft.com/office/drawing/2014/main" id="{FF444EA8-B2B0-2FF8-6B45-727C16033D49}"/>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11678"/>
          <a:stretch/>
        </p:blipFill>
        <p:spPr bwMode="auto">
          <a:xfrm>
            <a:off x="6876256" y="0"/>
            <a:ext cx="1172707" cy="83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093803"/>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500"/>
                                        <p:tgtEl>
                                          <p:spTgt spid="5"/>
                                        </p:tgtEl>
                                      </p:cBhvr>
                                    </p:animEffect>
                                  </p:childTnLst>
                                </p:cTn>
                              </p:par>
                            </p:childTnLst>
                          </p:cTn>
                        </p:par>
                        <p:par>
                          <p:cTn id="12" fill="hold">
                            <p:stCondLst>
                              <p:cond delay="1000"/>
                            </p:stCondLst>
                            <p:childTnLst>
                              <p:par>
                                <p:cTn id="13" presetID="14" presetClass="entr" presetSubtype="5" fill="hold" grpId="0" nodeType="afterEffect">
                                  <p:stCondLst>
                                    <p:cond delay="0"/>
                                  </p:stCondLst>
                                  <p:childTnLst>
                                    <p:set>
                                      <p:cBhvr>
                                        <p:cTn id="14" dur="1" fill="hold">
                                          <p:stCondLst>
                                            <p:cond delay="0"/>
                                          </p:stCondLst>
                                        </p:cTn>
                                        <p:tgtEl>
                                          <p:spTgt spid="8">
                                            <p:bg/>
                                          </p:spTgt>
                                        </p:tgtEl>
                                        <p:attrNameLst>
                                          <p:attrName>style.visibility</p:attrName>
                                        </p:attrNameLst>
                                      </p:cBhvr>
                                      <p:to>
                                        <p:strVal val="visible"/>
                                      </p:to>
                                    </p:set>
                                    <p:animEffect transition="in" filter="randombar(vertical)">
                                      <p:cBhvr>
                                        <p:cTn id="15" dur="500"/>
                                        <p:tgtEl>
                                          <p:spTgt spid="8">
                                            <p:bg/>
                                          </p:spTgt>
                                        </p:tgtEl>
                                      </p:cBhvr>
                                    </p:animEffect>
                                  </p:childTnLst>
                                </p:cTn>
                              </p:par>
                            </p:childTnLst>
                          </p:cTn>
                        </p:par>
                        <p:par>
                          <p:cTn id="16" fill="hold">
                            <p:stCondLst>
                              <p:cond delay="1500"/>
                            </p:stCondLst>
                            <p:childTnLst>
                              <p:par>
                                <p:cTn id="17" presetID="14" presetClass="entr" presetSubtype="5" fill="hold" grpId="0" nodeType="after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randombar(vertical)">
                                      <p:cBhvr>
                                        <p:cTn id="19" dur="500"/>
                                        <p:tgtEl>
                                          <p:spTgt spid="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randombar(horizont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randombar(horizontal)">
                                      <p:cBhvr>
                                        <p:cTn id="29" dur="500"/>
                                        <p:tgtEl>
                                          <p:spTgt spid="10"/>
                                        </p:tgtEl>
                                      </p:cBhvr>
                                    </p:animEffect>
                                  </p:childTnLst>
                                </p:cTn>
                              </p:par>
                            </p:childTnLst>
                          </p:cTn>
                        </p:par>
                        <p:par>
                          <p:cTn id="30" fill="hold">
                            <p:stCondLst>
                              <p:cond delay="50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500"/>
                                        <p:tgtEl>
                                          <p:spTgt spid="12"/>
                                        </p:tgtEl>
                                      </p:cBhvr>
                                    </p:animEffect>
                                  </p:childTnLst>
                                </p:cTn>
                              </p:par>
                            </p:childTnLst>
                          </p:cTn>
                        </p:par>
                        <p:par>
                          <p:cTn id="34" fill="hold">
                            <p:stCondLst>
                              <p:cond delay="1000"/>
                            </p:stCondLst>
                            <p:childTnLst>
                              <p:par>
                                <p:cTn id="35" presetID="16" presetClass="entr" presetSubtype="37"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outVertical)">
                                      <p:cBhvr>
                                        <p:cTn id="37" dur="500"/>
                                        <p:tgtEl>
                                          <p:spTgt spid="13"/>
                                        </p:tgtEl>
                                      </p:cBhvr>
                                    </p:animEffect>
                                  </p:childTnLst>
                                </p:cTn>
                              </p:par>
                            </p:childTnLst>
                          </p:cTn>
                        </p:par>
                        <p:par>
                          <p:cTn id="38" fill="hold">
                            <p:stCondLst>
                              <p:cond delay="15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2000"/>
                            </p:stCondLst>
                            <p:childTnLst>
                              <p:par>
                                <p:cTn id="43" presetID="14" presetClass="entr" presetSubtype="10"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randombar(horizontal)">
                                      <p:cBhvr>
                                        <p:cTn id="4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uiExpand="1" build="p" animBg="1"/>
      <p:bldP spid="9" grpId="0" animBg="1"/>
      <p:bldP spid="10" grpId="0" animBg="1"/>
      <p:bldP spid="11" grpId="0"/>
      <p:bldP spid="12" grpId="0" animBg="1"/>
      <p:bldP spid="13"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AEE7E6-FD53-562A-11F9-BBCE177B20B2}"/>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B89632D9-831E-C37A-7D30-F4FF78B26875}"/>
              </a:ext>
            </a:extLst>
          </p:cNvPr>
          <p:cNvSpPr>
            <a:spLocks noGrp="1"/>
          </p:cNvSpPr>
          <p:nvPr>
            <p:ph type="sldNum" sz="quarter" idx="12"/>
          </p:nvPr>
        </p:nvSpPr>
        <p:spPr/>
        <p:txBody>
          <a:bodyPr/>
          <a:lstStyle/>
          <a:p>
            <a:pPr defTabSz="685800"/>
            <a:fld id="{02C702AE-1502-43AE-8DBA-2BCAD3408EF2}" type="slidenum">
              <a:rPr lang="fr-FR">
                <a:solidFill>
                  <a:srgbClr val="FFFFFF"/>
                </a:solidFill>
                <a:latin typeface="Trebuchet MS"/>
              </a:rPr>
              <a:pPr defTabSz="685800"/>
              <a:t>4</a:t>
            </a:fld>
            <a:endParaRPr lang="fr-FR">
              <a:solidFill>
                <a:srgbClr val="FFFFFF"/>
              </a:solidFill>
              <a:latin typeface="Trebuchet MS"/>
            </a:endParaRPr>
          </a:p>
        </p:txBody>
      </p:sp>
      <p:sp>
        <p:nvSpPr>
          <p:cNvPr id="5" name="ZoneTexte 4">
            <a:extLst>
              <a:ext uri="{FF2B5EF4-FFF2-40B4-BE49-F238E27FC236}">
                <a16:creationId xmlns:a16="http://schemas.microsoft.com/office/drawing/2014/main" id="{78C1B335-14CF-9093-7681-93F76679480B}"/>
              </a:ext>
            </a:extLst>
          </p:cNvPr>
          <p:cNvSpPr txBox="1"/>
          <p:nvPr/>
        </p:nvSpPr>
        <p:spPr>
          <a:xfrm>
            <a:off x="2483768" y="116632"/>
            <a:ext cx="6120680" cy="523220"/>
          </a:xfrm>
          <a:prstGeom prst="rect">
            <a:avLst/>
          </a:prstGeom>
          <a:noFill/>
        </p:spPr>
        <p:txBody>
          <a:bodyPr wrap="square" rtlCol="0">
            <a:spAutoFit/>
          </a:bodyPr>
          <a:lstStyle/>
          <a:p>
            <a:pPr algn="ctr" defTabSz="272654">
              <a:tabLst>
                <a:tab pos="466725" algn="l"/>
                <a:tab pos="677466" algn="l"/>
              </a:tabLst>
            </a:pPr>
            <a:r>
              <a:rPr lang="fr-FR" sz="2100" b="1" dirty="0">
                <a:solidFill>
                  <a:srgbClr val="0081AE">
                    <a:lumMod val="75000"/>
                  </a:srgbClr>
                </a:solidFill>
                <a:latin typeface="Trebuchet MS"/>
                <a:ea typeface="Calibri"/>
                <a:cs typeface="Times New Roman"/>
              </a:rPr>
              <a:t> </a:t>
            </a:r>
            <a:r>
              <a:rPr lang="fr-FR" sz="2800" b="1" dirty="0">
                <a:solidFill>
                  <a:srgbClr val="FFFFFF"/>
                </a:solidFill>
                <a:latin typeface="Trebuchet MS"/>
              </a:rPr>
              <a:t>Objectifs</a:t>
            </a:r>
          </a:p>
        </p:txBody>
      </p:sp>
      <p:sp>
        <p:nvSpPr>
          <p:cNvPr id="6" name="ZoneTexte 5">
            <a:extLst>
              <a:ext uri="{FF2B5EF4-FFF2-40B4-BE49-F238E27FC236}">
                <a16:creationId xmlns:a16="http://schemas.microsoft.com/office/drawing/2014/main" id="{3F82D584-4E1F-C42C-928D-864855080E3A}"/>
              </a:ext>
            </a:extLst>
          </p:cNvPr>
          <p:cNvSpPr txBox="1"/>
          <p:nvPr/>
        </p:nvSpPr>
        <p:spPr>
          <a:xfrm>
            <a:off x="134622" y="963018"/>
            <a:ext cx="3621741" cy="507831"/>
          </a:xfrm>
          <a:prstGeom prst="rect">
            <a:avLst/>
          </a:prstGeom>
          <a:noFill/>
        </p:spPr>
        <p:txBody>
          <a:bodyPr wrap="square" rtlCol="0">
            <a:spAutoFit/>
          </a:bodyPr>
          <a:lstStyle/>
          <a:p>
            <a:pPr defTabSz="272654">
              <a:tabLst>
                <a:tab pos="677466" algn="l"/>
                <a:tab pos="808435" algn="l"/>
              </a:tabLst>
            </a:pPr>
            <a:r>
              <a:rPr lang="fr-FR" sz="2700" b="1" u="sng" dirty="0">
                <a:solidFill>
                  <a:srgbClr val="0081AE">
                    <a:lumMod val="50000"/>
                  </a:srgbClr>
                </a:solidFill>
                <a:latin typeface="Trebuchet MS"/>
              </a:rPr>
              <a:t>Objectif Global</a:t>
            </a:r>
          </a:p>
        </p:txBody>
      </p:sp>
      <p:sp>
        <p:nvSpPr>
          <p:cNvPr id="2" name="ZoneTexte 1">
            <a:extLst>
              <a:ext uri="{FF2B5EF4-FFF2-40B4-BE49-F238E27FC236}">
                <a16:creationId xmlns:a16="http://schemas.microsoft.com/office/drawing/2014/main" id="{1FDBE27A-7EEE-B5D9-87A6-BA32954F950A}"/>
              </a:ext>
            </a:extLst>
          </p:cNvPr>
          <p:cNvSpPr txBox="1"/>
          <p:nvPr/>
        </p:nvSpPr>
        <p:spPr>
          <a:xfrm>
            <a:off x="251012" y="1568825"/>
            <a:ext cx="8353436" cy="830997"/>
          </a:xfrm>
          <a:prstGeom prst="rect">
            <a:avLst/>
          </a:prstGeom>
          <a:noFill/>
        </p:spPr>
        <p:txBody>
          <a:bodyPr wrap="square" rtlCol="0">
            <a:spAutoFit/>
          </a:bodyPr>
          <a:lstStyle/>
          <a:p>
            <a:pPr algn="just" defTabSz="685800"/>
            <a:r>
              <a:rPr lang="fr-FR" sz="2400" b="1" dirty="0">
                <a:solidFill>
                  <a:schemeClr val="accent6">
                    <a:lumMod val="75000"/>
                  </a:schemeClr>
                </a:solidFill>
                <a:latin typeface="Trebuchet MS"/>
                <a:ea typeface="Calibri"/>
                <a:cs typeface="Times New Roman"/>
              </a:rPr>
              <a:t>Contribuer à la réduction de la malnutrition sous toutes ses formes</a:t>
            </a:r>
          </a:p>
        </p:txBody>
      </p:sp>
      <p:sp>
        <p:nvSpPr>
          <p:cNvPr id="7" name="Espace réservé du numéro de diapositive 3">
            <a:extLst>
              <a:ext uri="{FF2B5EF4-FFF2-40B4-BE49-F238E27FC236}">
                <a16:creationId xmlns:a16="http://schemas.microsoft.com/office/drawing/2014/main" id="{B15B8FDB-F7A8-4E3C-65EA-97CDFCA3895B}"/>
              </a:ext>
            </a:extLst>
          </p:cNvPr>
          <p:cNvSpPr txBox="1">
            <a:spLocks/>
          </p:cNvSpPr>
          <p:nvPr/>
        </p:nvSpPr>
        <p:spPr>
          <a:xfrm>
            <a:off x="7434318" y="5697253"/>
            <a:ext cx="466074" cy="273844"/>
          </a:xfrm>
          <a:prstGeom prst="rect">
            <a:avLst/>
          </a:prstGeom>
        </p:spPr>
        <p:txBody>
          <a:bodyPr vert="horz" lIns="68580" tIns="34290" rIns="68580" bIns="3429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fld id="{02C702AE-1502-43AE-8DBA-2BCAD3408EF2}" type="slidenum">
              <a:rPr lang="fr-FR" sz="900">
                <a:solidFill>
                  <a:srgbClr val="FFFFFF"/>
                </a:solidFill>
                <a:latin typeface="Trebuchet MS"/>
              </a:rPr>
              <a:pPr defTabSz="685800"/>
              <a:t>4</a:t>
            </a:fld>
            <a:endParaRPr lang="fr-FR" sz="900">
              <a:solidFill>
                <a:srgbClr val="FFFFFF"/>
              </a:solidFill>
              <a:latin typeface="Trebuchet MS"/>
            </a:endParaRPr>
          </a:p>
        </p:txBody>
      </p:sp>
      <p:sp>
        <p:nvSpPr>
          <p:cNvPr id="9" name="ZoneTexte 8">
            <a:extLst>
              <a:ext uri="{FF2B5EF4-FFF2-40B4-BE49-F238E27FC236}">
                <a16:creationId xmlns:a16="http://schemas.microsoft.com/office/drawing/2014/main" id="{A3257F55-2158-6BB9-2A94-F9EFED148556}"/>
              </a:ext>
            </a:extLst>
          </p:cNvPr>
          <p:cNvSpPr txBox="1"/>
          <p:nvPr/>
        </p:nvSpPr>
        <p:spPr>
          <a:xfrm>
            <a:off x="475129" y="2319229"/>
            <a:ext cx="6078375" cy="519953"/>
          </a:xfrm>
          <a:prstGeom prst="rect">
            <a:avLst/>
          </a:prstGeom>
          <a:noFill/>
        </p:spPr>
        <p:txBody>
          <a:bodyPr wrap="square" rtlCol="0">
            <a:spAutoFit/>
          </a:bodyPr>
          <a:lstStyle/>
          <a:p>
            <a:pPr defTabSz="272654">
              <a:tabLst>
                <a:tab pos="677466" algn="l"/>
                <a:tab pos="808435" algn="l"/>
              </a:tabLst>
            </a:pPr>
            <a:r>
              <a:rPr lang="fr-FR" sz="2700" b="1" u="sng" dirty="0">
                <a:solidFill>
                  <a:srgbClr val="0081AE">
                    <a:lumMod val="50000"/>
                  </a:srgbClr>
                </a:solidFill>
                <a:latin typeface="Trebuchet MS"/>
              </a:rPr>
              <a:t>Objectifs Spécifiques </a:t>
            </a:r>
          </a:p>
        </p:txBody>
      </p:sp>
      <p:sp>
        <p:nvSpPr>
          <p:cNvPr id="10" name="ZoneTexte 9">
            <a:extLst>
              <a:ext uri="{FF2B5EF4-FFF2-40B4-BE49-F238E27FC236}">
                <a16:creationId xmlns:a16="http://schemas.microsoft.com/office/drawing/2014/main" id="{B6FD6ACB-5C00-CB92-49FF-C1FABA67009F}"/>
              </a:ext>
            </a:extLst>
          </p:cNvPr>
          <p:cNvSpPr txBox="1"/>
          <p:nvPr/>
        </p:nvSpPr>
        <p:spPr>
          <a:xfrm>
            <a:off x="-45658" y="2839182"/>
            <a:ext cx="9189658" cy="5209247"/>
          </a:xfrm>
          <a:prstGeom prst="rect">
            <a:avLst/>
          </a:prstGeom>
          <a:noFill/>
        </p:spPr>
        <p:txBody>
          <a:bodyPr wrap="square" rtlCol="0">
            <a:spAutoFit/>
          </a:bodyPr>
          <a:lstStyle/>
          <a:p>
            <a:pPr marL="257175" lvl="0" indent="-257175" algn="just" defTabSz="685800">
              <a:buFont typeface="Arial"/>
              <a:buChar char="-"/>
            </a:pPr>
            <a:r>
              <a:rPr lang="fr-FR" sz="2200" b="1" dirty="0">
                <a:solidFill>
                  <a:srgbClr val="0081AE">
                    <a:lumMod val="75000"/>
                  </a:srgbClr>
                </a:solidFill>
                <a:latin typeface="Trebuchet MS"/>
                <a:ea typeface="Calibri"/>
                <a:cs typeface="Times New Roman"/>
              </a:rPr>
              <a:t>Améliorer la disponibilité et l’accessibilité d’une information de qualité permettant la prise de décision ; </a:t>
            </a:r>
          </a:p>
          <a:p>
            <a:pPr lvl="0" algn="just" defTabSz="685800"/>
            <a:endParaRPr lang="fr-FR" sz="2200" b="1" dirty="0">
              <a:solidFill>
                <a:srgbClr val="0081AE">
                  <a:lumMod val="75000"/>
                </a:srgbClr>
              </a:solidFill>
              <a:latin typeface="Trebuchet MS"/>
              <a:ea typeface="Calibri"/>
              <a:cs typeface="Times New Roman"/>
            </a:endParaRPr>
          </a:p>
          <a:p>
            <a:pPr marL="257175" lvl="0" indent="-257175" algn="just" defTabSz="685800">
              <a:buFont typeface="Arial"/>
              <a:buChar char="-"/>
            </a:pPr>
            <a:r>
              <a:rPr lang="fr-FR" sz="2200" b="1" dirty="0">
                <a:solidFill>
                  <a:srgbClr val="0081AE">
                    <a:lumMod val="75000"/>
                  </a:srgbClr>
                </a:solidFill>
                <a:latin typeface="Trebuchet MS"/>
                <a:ea typeface="Calibri"/>
                <a:cs typeface="Times New Roman"/>
              </a:rPr>
              <a:t>Renforcer la </a:t>
            </a:r>
            <a:r>
              <a:rPr lang="fr-FR" sz="2200" b="1" dirty="0">
                <a:solidFill>
                  <a:srgbClr val="0081AE">
                    <a:lumMod val="75000"/>
                  </a:srgbClr>
                </a:solidFill>
                <a:ea typeface="Calibri"/>
                <a:cs typeface="Times New Roman"/>
              </a:rPr>
              <a:t>demande et la p</a:t>
            </a:r>
            <a:r>
              <a:rPr lang="fr-FR" sz="2200" b="1" dirty="0">
                <a:solidFill>
                  <a:srgbClr val="0081AE">
                    <a:lumMod val="75000"/>
                  </a:srgbClr>
                </a:solidFill>
                <a:latin typeface="Trebuchet MS"/>
                <a:ea typeface="Calibri"/>
                <a:cs typeface="Times New Roman"/>
              </a:rPr>
              <a:t>roduction d’informations basées sur des preuves;</a:t>
            </a:r>
          </a:p>
          <a:p>
            <a:pPr marL="257175" lvl="0" indent="-257175" algn="just" defTabSz="685800">
              <a:buFont typeface="Arial"/>
              <a:buChar char="-"/>
            </a:pPr>
            <a:endParaRPr lang="fr-FR" sz="2200" b="1" dirty="0">
              <a:solidFill>
                <a:srgbClr val="0081AE">
                  <a:lumMod val="75000"/>
                </a:srgbClr>
              </a:solidFill>
              <a:latin typeface="Trebuchet MS"/>
              <a:ea typeface="Calibri"/>
              <a:cs typeface="Times New Roman"/>
            </a:endParaRPr>
          </a:p>
          <a:p>
            <a:pPr marL="257175" indent="-257175" algn="just" defTabSz="685800">
              <a:buFont typeface="Arial"/>
              <a:buChar char="-"/>
            </a:pPr>
            <a:r>
              <a:rPr lang="fr-FR" sz="2200" b="1" dirty="0">
                <a:solidFill>
                  <a:srgbClr val="0081AE">
                    <a:lumMod val="75000"/>
                  </a:srgbClr>
                </a:solidFill>
                <a:latin typeface="Trebuchet MS"/>
                <a:ea typeface="Calibri"/>
                <a:cs typeface="Times New Roman"/>
              </a:rPr>
              <a:t>Renforcer l’analyse et l’interprétation des indicateurs de nutrition en fonction de la disponibilité des données </a:t>
            </a:r>
          </a:p>
          <a:p>
            <a:pPr lvl="0" algn="just" defTabSz="685800"/>
            <a:endParaRPr lang="fr-FR" sz="2200" b="1" dirty="0">
              <a:solidFill>
                <a:srgbClr val="0081AE">
                  <a:lumMod val="75000"/>
                </a:srgbClr>
              </a:solidFill>
              <a:ea typeface="Calibri"/>
              <a:cs typeface="Times New Roman"/>
            </a:endParaRPr>
          </a:p>
          <a:p>
            <a:pPr marL="257175" lvl="0" indent="-257175" algn="just" defTabSz="685800">
              <a:buFont typeface="Arial"/>
              <a:buChar char="-"/>
            </a:pPr>
            <a:r>
              <a:rPr lang="fr-FR" sz="2200" b="1" dirty="0">
                <a:solidFill>
                  <a:srgbClr val="0081AE">
                    <a:lumMod val="75000"/>
                  </a:srgbClr>
                </a:solidFill>
                <a:ea typeface="Calibri"/>
                <a:cs typeface="Times New Roman"/>
              </a:rPr>
              <a:t>Contribuer au partage d’expériences au niveau régional et international</a:t>
            </a:r>
            <a:r>
              <a:rPr lang="fr-FR" sz="2400" b="1" dirty="0">
                <a:solidFill>
                  <a:srgbClr val="0081AE">
                    <a:lumMod val="75000"/>
                  </a:srgbClr>
                </a:solidFill>
                <a:ea typeface="Calibri"/>
                <a:cs typeface="Times New Roman"/>
              </a:rPr>
              <a:t>. </a:t>
            </a:r>
            <a:endParaRPr lang="fr-CA" sz="2400" b="1" dirty="0">
              <a:solidFill>
                <a:srgbClr val="0081AE">
                  <a:lumMod val="75000"/>
                </a:srgbClr>
              </a:solidFill>
              <a:ea typeface="Calibri"/>
              <a:cs typeface="Times New Roman"/>
            </a:endParaRPr>
          </a:p>
          <a:p>
            <a:pPr marL="257175" lvl="0" indent="-257175" algn="just" defTabSz="685800">
              <a:lnSpc>
                <a:spcPct val="107000"/>
              </a:lnSpc>
              <a:buFont typeface="Arial"/>
              <a:buChar char="-"/>
            </a:pPr>
            <a:endParaRPr lang="fr-CA" b="1" dirty="0">
              <a:solidFill>
                <a:srgbClr val="0081AE">
                  <a:lumMod val="75000"/>
                </a:srgbClr>
              </a:solidFill>
              <a:latin typeface="Trebuchet MS"/>
              <a:ea typeface="Calibri"/>
              <a:cs typeface="Times New Roman"/>
            </a:endParaRPr>
          </a:p>
          <a:p>
            <a:pPr marL="257175" indent="-257175" algn="just" defTabSz="685800">
              <a:lnSpc>
                <a:spcPct val="107000"/>
              </a:lnSpc>
              <a:buFont typeface="Arial"/>
              <a:buChar char="-"/>
            </a:pPr>
            <a:endParaRPr lang="fr-FR" sz="2400" b="1" dirty="0">
              <a:solidFill>
                <a:srgbClr val="0081AE">
                  <a:lumMod val="75000"/>
                </a:srgbClr>
              </a:solidFill>
              <a:latin typeface="Trebuchet MS"/>
              <a:ea typeface="Calibri"/>
              <a:cs typeface="Times New Roman"/>
            </a:endParaRPr>
          </a:p>
          <a:p>
            <a:pPr marL="257175" indent="-257175" algn="just" defTabSz="685800">
              <a:lnSpc>
                <a:spcPct val="107000"/>
              </a:lnSpc>
              <a:buFont typeface="Arial"/>
              <a:buChar char="-"/>
            </a:pPr>
            <a:endParaRPr lang="fr-FR" sz="2400" b="1" dirty="0">
              <a:solidFill>
                <a:srgbClr val="0081AE">
                  <a:lumMod val="75000"/>
                </a:srgbClr>
              </a:solidFill>
              <a:latin typeface="Trebuchet MS"/>
              <a:ea typeface="Calibri"/>
              <a:cs typeface="Times New Roman"/>
            </a:endParaRPr>
          </a:p>
          <a:p>
            <a:pPr marL="257175" indent="-257175" algn="just" defTabSz="685800">
              <a:lnSpc>
                <a:spcPct val="107000"/>
              </a:lnSpc>
              <a:buFont typeface="Arial"/>
              <a:buChar char="-"/>
            </a:pPr>
            <a:endParaRPr lang="fr-FR" b="1" dirty="0">
              <a:solidFill>
                <a:srgbClr val="0081AE">
                  <a:lumMod val="75000"/>
                </a:srgbClr>
              </a:solidFill>
              <a:latin typeface="Trebuchet MS"/>
              <a:ea typeface="Calibri"/>
              <a:cs typeface="Times New Roman"/>
            </a:endParaRPr>
          </a:p>
        </p:txBody>
      </p:sp>
    </p:spTree>
    <p:extLst>
      <p:ext uri="{BB962C8B-B14F-4D97-AF65-F5344CB8AC3E}">
        <p14:creationId xmlns:p14="http://schemas.microsoft.com/office/powerpoint/2010/main" val="59991587"/>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637D306E-54A1-4D2C-BE42-36ECCCA95EEF}"/>
              </a:ext>
            </a:extLst>
          </p:cNvPr>
          <p:cNvSpPr txBox="1"/>
          <p:nvPr/>
        </p:nvSpPr>
        <p:spPr>
          <a:xfrm>
            <a:off x="3419872" y="116632"/>
            <a:ext cx="4320480" cy="523220"/>
          </a:xfrm>
          <a:prstGeom prst="rect">
            <a:avLst/>
          </a:prstGeom>
          <a:noFill/>
        </p:spPr>
        <p:txBody>
          <a:bodyPr wrap="square" rtlCol="0">
            <a:spAutoFit/>
          </a:bodyPr>
          <a:lstStyle/>
          <a:p>
            <a:pPr defTabSz="363538">
              <a:tabLst>
                <a:tab pos="903288" algn="l"/>
                <a:tab pos="1077913" algn="l"/>
              </a:tabLst>
            </a:pPr>
            <a:r>
              <a:rPr lang="fr-FR" sz="2800" b="1" dirty="0">
                <a:solidFill>
                  <a:srgbClr val="FFFFFF"/>
                </a:solidFill>
                <a:latin typeface="Trebuchet MS"/>
              </a:rPr>
              <a:t>Résultats attendus</a:t>
            </a:r>
          </a:p>
        </p:txBody>
      </p:sp>
      <p:sp>
        <p:nvSpPr>
          <p:cNvPr id="19" name="Rectangle 18">
            <a:extLst>
              <a:ext uri="{FF2B5EF4-FFF2-40B4-BE49-F238E27FC236}">
                <a16:creationId xmlns:a16="http://schemas.microsoft.com/office/drawing/2014/main" id="{750079C7-99B8-41DA-8206-53C5B0BD8F76}"/>
              </a:ext>
            </a:extLst>
          </p:cNvPr>
          <p:cNvSpPr/>
          <p:nvPr/>
        </p:nvSpPr>
        <p:spPr>
          <a:xfrm>
            <a:off x="125507" y="935666"/>
            <a:ext cx="8784578" cy="5170646"/>
          </a:xfrm>
          <a:prstGeom prst="rect">
            <a:avLst/>
          </a:prstGeom>
        </p:spPr>
        <p:txBody>
          <a:bodyPr wrap="square">
            <a:spAutoFit/>
          </a:bodyPr>
          <a:lstStyle/>
          <a:p>
            <a:pPr marL="285750" indent="-285750">
              <a:buFont typeface="Arial" panose="020B0604020202020204" pitchFamily="34" charset="0"/>
              <a:buChar char="•"/>
            </a:pPr>
            <a:r>
              <a:rPr lang="fr-FR" sz="2200" b="1" dirty="0">
                <a:solidFill>
                  <a:srgbClr val="DADC4B">
                    <a:lumMod val="75000"/>
                  </a:srgbClr>
                </a:solidFill>
                <a:latin typeface="Trebuchet MS"/>
              </a:rPr>
              <a:t>Une base de données multisectorielles</a:t>
            </a:r>
            <a:r>
              <a:rPr lang="fr-FR" sz="2200" b="1" dirty="0">
                <a:solidFill>
                  <a:srgbClr val="575757"/>
                </a:solidFill>
                <a:latin typeface="Trebuchet MS"/>
              </a:rPr>
              <a:t> </a:t>
            </a:r>
            <a:r>
              <a:rPr lang="fr-FR" sz="2200" dirty="0">
                <a:solidFill>
                  <a:srgbClr val="575757"/>
                </a:solidFill>
                <a:latin typeface="Trebuchet MS"/>
              </a:rPr>
              <a:t>sur la nutrition</a:t>
            </a:r>
          </a:p>
          <a:p>
            <a:pPr algn="just"/>
            <a:endParaRPr lang="fr-FR" sz="2200" dirty="0">
              <a:solidFill>
                <a:srgbClr val="575757"/>
              </a:solidFill>
              <a:latin typeface="Trebuchet MS"/>
            </a:endParaRPr>
          </a:p>
          <a:p>
            <a:pPr marL="285750" indent="-285750" algn="just">
              <a:buFont typeface="Arial" panose="020B0604020202020204" pitchFamily="34" charset="0"/>
              <a:buChar char="•"/>
            </a:pPr>
            <a:r>
              <a:rPr lang="fr-FR" sz="2200" b="1" dirty="0">
                <a:solidFill>
                  <a:srgbClr val="0081AE"/>
                </a:solidFill>
                <a:latin typeface="Trebuchet MS"/>
              </a:rPr>
              <a:t>Des outils méthodologiques</a:t>
            </a:r>
            <a:r>
              <a:rPr lang="fr-FR" sz="2200" dirty="0">
                <a:solidFill>
                  <a:srgbClr val="575757"/>
                </a:solidFill>
                <a:latin typeface="Trebuchet MS"/>
              </a:rPr>
              <a:t> reproductibles et des processus de production des analyses performants</a:t>
            </a:r>
          </a:p>
          <a:p>
            <a:pPr algn="just"/>
            <a:endParaRPr lang="fr-FR" sz="2200" dirty="0">
              <a:solidFill>
                <a:srgbClr val="575757"/>
              </a:solidFill>
              <a:latin typeface="Trebuchet MS"/>
            </a:endParaRPr>
          </a:p>
          <a:p>
            <a:pPr marL="285750" indent="-285750" algn="just">
              <a:buFont typeface="Arial" panose="020B0604020202020204" pitchFamily="34" charset="0"/>
              <a:buChar char="•"/>
            </a:pPr>
            <a:r>
              <a:rPr lang="fr-FR" sz="2200" b="1" dirty="0">
                <a:solidFill>
                  <a:srgbClr val="34AE8D"/>
                </a:solidFill>
                <a:latin typeface="Trebuchet MS"/>
              </a:rPr>
              <a:t>Des compétences nécessaires</a:t>
            </a:r>
            <a:r>
              <a:rPr lang="fr-FR" sz="2200" b="1" dirty="0">
                <a:solidFill>
                  <a:srgbClr val="575757"/>
                </a:solidFill>
                <a:latin typeface="Trebuchet MS"/>
              </a:rPr>
              <a:t> </a:t>
            </a:r>
            <a:r>
              <a:rPr lang="fr-FR" sz="2200" dirty="0">
                <a:solidFill>
                  <a:srgbClr val="575757"/>
                </a:solidFill>
                <a:latin typeface="Trebuchet MS"/>
              </a:rPr>
              <a:t> pour réaliser les analyses</a:t>
            </a:r>
          </a:p>
          <a:p>
            <a:pPr algn="just"/>
            <a:endParaRPr lang="fr-FR" sz="2200" dirty="0">
              <a:solidFill>
                <a:srgbClr val="575757"/>
              </a:solidFill>
              <a:latin typeface="Trebuchet MS"/>
            </a:endParaRPr>
          </a:p>
          <a:p>
            <a:pPr marL="342900" indent="-342900" algn="just">
              <a:buFont typeface="Arial" panose="020B0604020202020204" pitchFamily="34" charset="0"/>
              <a:buChar char="•"/>
            </a:pPr>
            <a:r>
              <a:rPr lang="fr-FR" sz="2200" dirty="0">
                <a:solidFill>
                  <a:srgbClr val="575757"/>
                </a:solidFill>
                <a:latin typeface="Trebuchet MS"/>
              </a:rPr>
              <a:t> </a:t>
            </a:r>
            <a:r>
              <a:rPr lang="fr-FR" sz="2200" b="1" dirty="0">
                <a:solidFill>
                  <a:srgbClr val="36C1C2">
                    <a:lumMod val="50000"/>
                  </a:srgbClr>
                </a:solidFill>
                <a:latin typeface="Trebuchet MS"/>
              </a:rPr>
              <a:t>Des Réponses aux questions suscitées par les utilisateurs les décideurs et les partenaires </a:t>
            </a:r>
            <a:r>
              <a:rPr lang="fr-FR" sz="2200" dirty="0">
                <a:solidFill>
                  <a:srgbClr val="575757"/>
                </a:solidFill>
                <a:latin typeface="Trebuchet MS"/>
              </a:rPr>
              <a:t>au développement</a:t>
            </a:r>
          </a:p>
          <a:p>
            <a:pPr marL="285750" indent="-285750" algn="just">
              <a:buFont typeface="Arial" panose="020B0604020202020204" pitchFamily="34" charset="0"/>
              <a:buChar char="•"/>
            </a:pPr>
            <a:endParaRPr lang="fr-FR" sz="2200" dirty="0">
              <a:solidFill>
                <a:srgbClr val="575757"/>
              </a:solidFill>
              <a:latin typeface="Trebuchet MS"/>
            </a:endParaRPr>
          </a:p>
          <a:p>
            <a:pPr marL="285750" indent="-285750" algn="just">
              <a:buFont typeface="Arial" panose="020B0604020202020204" pitchFamily="34" charset="0"/>
              <a:buChar char="•"/>
            </a:pPr>
            <a:r>
              <a:rPr lang="fr-FR" sz="2200" b="1" dirty="0">
                <a:solidFill>
                  <a:srgbClr val="0081AE"/>
                </a:solidFill>
                <a:latin typeface="Trebuchet MS"/>
              </a:rPr>
              <a:t>Un portail de stockage </a:t>
            </a:r>
            <a:r>
              <a:rPr lang="fr-FR" sz="2200" dirty="0">
                <a:solidFill>
                  <a:srgbClr val="575757"/>
                </a:solidFill>
                <a:latin typeface="Trebuchet MS"/>
              </a:rPr>
              <a:t>des publications, analyses et bases de données </a:t>
            </a:r>
          </a:p>
          <a:p>
            <a:pPr marL="285750" indent="-285750" algn="just">
              <a:buFont typeface="Arial" panose="020B0604020202020204" pitchFamily="34" charset="0"/>
              <a:buChar char="•"/>
            </a:pPr>
            <a:endParaRPr lang="fr-FR" sz="2200" dirty="0">
              <a:solidFill>
                <a:srgbClr val="575757"/>
              </a:solidFill>
              <a:latin typeface="Trebuchet MS"/>
            </a:endParaRPr>
          </a:p>
          <a:p>
            <a:pPr marL="285750" indent="-285750" algn="just">
              <a:buFont typeface="Arial" panose="020B0604020202020204" pitchFamily="34" charset="0"/>
              <a:buChar char="•"/>
            </a:pPr>
            <a:r>
              <a:rPr lang="fr-FR" sz="2200" dirty="0">
                <a:solidFill>
                  <a:srgbClr val="575757"/>
                </a:solidFill>
                <a:latin typeface="Trebuchet MS"/>
              </a:rPr>
              <a:t>Diversité de la collecte des données et </a:t>
            </a:r>
            <a:r>
              <a:rPr lang="fr-FR" sz="2200" b="1" dirty="0">
                <a:solidFill>
                  <a:srgbClr val="34AE8D">
                    <a:lumMod val="75000"/>
                  </a:srgbClr>
                </a:solidFill>
                <a:latin typeface="Trebuchet MS"/>
              </a:rPr>
              <a:t>une programmation optimum dans le domaine de la nutrition</a:t>
            </a:r>
            <a:endParaRPr lang="fr-FR" sz="2200" dirty="0">
              <a:solidFill>
                <a:srgbClr val="575757"/>
              </a:solidFill>
              <a:latin typeface="Trebuchet MS"/>
            </a:endParaRPr>
          </a:p>
        </p:txBody>
      </p:sp>
    </p:spTree>
    <p:extLst>
      <p:ext uri="{BB962C8B-B14F-4D97-AF65-F5344CB8AC3E}">
        <p14:creationId xmlns:p14="http://schemas.microsoft.com/office/powerpoint/2010/main" val="1683485884"/>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defTabSz="685800">
              <a:defRPr/>
            </a:pPr>
            <a:fld id="{02C702AE-1502-43AE-8DBA-2BCAD3408EF2}" type="slidenum">
              <a:rPr lang="fr-FR">
                <a:solidFill>
                  <a:srgbClr val="FFFFFF"/>
                </a:solidFill>
                <a:latin typeface="Trebuchet MS"/>
              </a:rPr>
              <a:pPr defTabSz="685800">
                <a:defRPr/>
              </a:pPr>
              <a:t>6</a:t>
            </a:fld>
            <a:endParaRPr lang="fr-FR">
              <a:solidFill>
                <a:srgbClr val="FFFFFF"/>
              </a:solidFill>
              <a:latin typeface="Trebuchet MS"/>
            </a:endParaRPr>
          </a:p>
        </p:txBody>
      </p:sp>
      <p:sp>
        <p:nvSpPr>
          <p:cNvPr id="5" name="ZoneTexte 4"/>
          <p:cNvSpPr txBox="1"/>
          <p:nvPr/>
        </p:nvSpPr>
        <p:spPr>
          <a:xfrm>
            <a:off x="2789802" y="944725"/>
            <a:ext cx="5022558" cy="369332"/>
          </a:xfrm>
          <a:prstGeom prst="rect">
            <a:avLst/>
          </a:prstGeom>
          <a:noFill/>
        </p:spPr>
        <p:txBody>
          <a:bodyPr wrap="square" rtlCol="0">
            <a:spAutoFit/>
          </a:bodyPr>
          <a:lstStyle/>
          <a:p>
            <a:pPr algn="ctr" defTabSz="685800">
              <a:defRPr/>
            </a:pPr>
            <a:r>
              <a:rPr lang="fr-FR" b="1" dirty="0">
                <a:solidFill>
                  <a:srgbClr val="FFFFFF"/>
                </a:solidFill>
                <a:latin typeface="Trebuchet MS"/>
              </a:rPr>
              <a:t>STAKEHOLDERS</a:t>
            </a:r>
          </a:p>
        </p:txBody>
      </p:sp>
      <p:pic>
        <p:nvPicPr>
          <p:cNvPr id="10" name="Image 9"/>
          <p:cNvPicPr/>
          <p:nvPr/>
        </p:nvPicPr>
        <p:blipFill>
          <a:blip r:embed="rId3" cstate="print">
            <a:extLst>
              <a:ext uri="{28A0092B-C50C-407E-A947-70E740481C1C}">
                <a14:useLocalDpi xmlns:a14="http://schemas.microsoft.com/office/drawing/2010/main" val="0"/>
              </a:ext>
            </a:extLst>
          </a:blip>
          <a:stretch>
            <a:fillRect/>
          </a:stretch>
        </p:blipFill>
        <p:spPr>
          <a:xfrm>
            <a:off x="281187" y="2079964"/>
            <a:ext cx="845713" cy="1113954"/>
          </a:xfrm>
          <a:prstGeom prst="rect">
            <a:avLst/>
          </a:prstGeom>
        </p:spPr>
      </p:pic>
      <p:sp>
        <p:nvSpPr>
          <p:cNvPr id="6" name="Rectangle à coins arrondis 5"/>
          <p:cNvSpPr/>
          <p:nvPr/>
        </p:nvSpPr>
        <p:spPr>
          <a:xfrm>
            <a:off x="3851920" y="1052738"/>
            <a:ext cx="5157936" cy="9488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20000"/>
              </a:spcBef>
              <a:defRPr/>
            </a:pPr>
            <a:r>
              <a:rPr lang="fr-FR" sz="1600" b="1" dirty="0">
                <a:solidFill>
                  <a:srgbClr val="FFFFFF"/>
                </a:solidFill>
                <a:latin typeface="Trebuchet MS"/>
              </a:rPr>
              <a:t>Assurer le pilotage stratégique de la plateforme </a:t>
            </a:r>
            <a:r>
              <a:rPr lang="fr-FR" sz="1600" dirty="0">
                <a:solidFill>
                  <a:srgbClr val="FFFFFF"/>
                </a:solidFill>
                <a:latin typeface="Trebuchet MS"/>
              </a:rPr>
              <a:t>(rôle de leader et de coordination, Comité Technique de la PNSN)</a:t>
            </a:r>
          </a:p>
        </p:txBody>
      </p:sp>
      <p:sp>
        <p:nvSpPr>
          <p:cNvPr id="14" name="Rectangle à coins arrondis 13"/>
          <p:cNvSpPr/>
          <p:nvPr/>
        </p:nvSpPr>
        <p:spPr>
          <a:xfrm>
            <a:off x="3851920" y="2348882"/>
            <a:ext cx="5157936" cy="7591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20000"/>
              </a:spcBef>
              <a:defRPr/>
            </a:pPr>
            <a:r>
              <a:rPr lang="fr-FR" sz="1600" b="1" dirty="0">
                <a:solidFill>
                  <a:srgbClr val="FFFFFF"/>
                </a:solidFill>
                <a:latin typeface="Trebuchet MS"/>
              </a:rPr>
              <a:t>Assurer l’exécution technique du projet et assurer une  production des informations</a:t>
            </a:r>
          </a:p>
        </p:txBody>
      </p:sp>
      <p:sp>
        <p:nvSpPr>
          <p:cNvPr id="15" name="Rectangle à coins arrondis 14"/>
          <p:cNvSpPr/>
          <p:nvPr/>
        </p:nvSpPr>
        <p:spPr>
          <a:xfrm>
            <a:off x="3851920" y="3401262"/>
            <a:ext cx="5157936" cy="864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20000"/>
              </a:spcBef>
              <a:defRPr/>
            </a:pPr>
            <a:r>
              <a:rPr lang="fr-FR" sz="1600" b="1" dirty="0">
                <a:solidFill>
                  <a:srgbClr val="FFFFFF"/>
                </a:solidFill>
                <a:latin typeface="Trebuchet MS"/>
              </a:rPr>
              <a:t>Production, traitement et </a:t>
            </a:r>
            <a:r>
              <a:rPr lang="fr-FR" b="1" dirty="0">
                <a:solidFill>
                  <a:srgbClr val="FFFFFF"/>
                </a:solidFill>
                <a:latin typeface="Trebuchet MS"/>
              </a:rPr>
              <a:t>diffusion</a:t>
            </a:r>
            <a:r>
              <a:rPr lang="fr-FR" sz="1600" b="1" dirty="0">
                <a:solidFill>
                  <a:srgbClr val="FFFFFF"/>
                </a:solidFill>
                <a:latin typeface="Trebuchet MS"/>
              </a:rPr>
              <a:t> des informations et programmation et suivi des politiques sectorielles</a:t>
            </a:r>
          </a:p>
        </p:txBody>
      </p:sp>
      <p:sp>
        <p:nvSpPr>
          <p:cNvPr id="16" name="Rectangle à coins arrondis 15"/>
          <p:cNvSpPr/>
          <p:nvPr/>
        </p:nvSpPr>
        <p:spPr>
          <a:xfrm>
            <a:off x="3851920" y="5289643"/>
            <a:ext cx="5157936" cy="9168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20000"/>
              </a:spcBef>
              <a:defRPr/>
            </a:pPr>
            <a:r>
              <a:rPr lang="fr-FR" sz="1600" b="1" dirty="0">
                <a:solidFill>
                  <a:srgbClr val="FFFFFF"/>
                </a:solidFill>
                <a:latin typeface="Trebuchet MS"/>
              </a:rPr>
              <a:t>Assurer la cohérence et la complémentarité vis-à-vis des autres initiatives nationales et internationales</a:t>
            </a:r>
          </a:p>
        </p:txBody>
      </p:sp>
      <p:sp>
        <p:nvSpPr>
          <p:cNvPr id="17" name="Hexagone 16"/>
          <p:cNvSpPr/>
          <p:nvPr/>
        </p:nvSpPr>
        <p:spPr>
          <a:xfrm>
            <a:off x="-11176" y="3645027"/>
            <a:ext cx="1198801" cy="576007"/>
          </a:xfrm>
          <a:prstGeom prst="hexagon">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1400" dirty="0">
                <a:solidFill>
                  <a:srgbClr val="FFFFFF"/>
                </a:solidFill>
                <a:latin typeface="Trebuchet MS"/>
              </a:rPr>
              <a:t>Les Secteurs</a:t>
            </a:r>
          </a:p>
        </p:txBody>
      </p:sp>
      <p:pic>
        <p:nvPicPr>
          <p:cNvPr id="18" name="Picture 2" descr="Symbole D'indication Par Les Doigts Illustration Stock - Illustration ...">
            <a:extLst>
              <a:ext uri="{FF2B5EF4-FFF2-40B4-BE49-F238E27FC236}">
                <a16:creationId xmlns:a16="http://schemas.microsoft.com/office/drawing/2014/main" id="{92269793-57AD-29FB-860B-C031D9FA952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94867" y="2434763"/>
            <a:ext cx="589869" cy="47108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Symbole D'indication Par Les Doigts Illustration Stock - Illustration ...">
            <a:extLst>
              <a:ext uri="{FF2B5EF4-FFF2-40B4-BE49-F238E27FC236}">
                <a16:creationId xmlns:a16="http://schemas.microsoft.com/office/drawing/2014/main" id="{92269793-57AD-29FB-860B-C031D9FA952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94869" y="3717032"/>
            <a:ext cx="589869" cy="504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Symbole D'indication Par Les Doigts Illustration Stock - Illustration ...">
            <a:extLst>
              <a:ext uri="{FF2B5EF4-FFF2-40B4-BE49-F238E27FC236}">
                <a16:creationId xmlns:a16="http://schemas.microsoft.com/office/drawing/2014/main" id="{92269793-57AD-29FB-860B-C031D9FA952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35182" y="1268760"/>
            <a:ext cx="589869" cy="5040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Symbole D'indication Par Les Doigts Illustration Stock - Illustration ...">
            <a:extLst>
              <a:ext uri="{FF2B5EF4-FFF2-40B4-BE49-F238E27FC236}">
                <a16:creationId xmlns:a16="http://schemas.microsoft.com/office/drawing/2014/main" id="{92269793-57AD-29FB-860B-C031D9FA952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0042" y="5577280"/>
            <a:ext cx="589869" cy="504000"/>
          </a:xfrm>
          <a:prstGeom prst="rect">
            <a:avLst/>
          </a:prstGeom>
          <a:noFill/>
          <a:extLst>
            <a:ext uri="{909E8E84-426E-40DD-AFC4-6F175D3DCCD1}">
              <a14:hiddenFill xmlns:a14="http://schemas.microsoft.com/office/drawing/2010/main">
                <a:solidFill>
                  <a:srgbClr val="FFFFFF"/>
                </a:solidFill>
              </a14:hiddenFill>
            </a:ext>
          </a:extLst>
        </p:spPr>
      </p:pic>
      <p:sp>
        <p:nvSpPr>
          <p:cNvPr id="22" name="Hexagone 21"/>
          <p:cNvSpPr/>
          <p:nvPr/>
        </p:nvSpPr>
        <p:spPr>
          <a:xfrm>
            <a:off x="3880" y="4543014"/>
            <a:ext cx="1198801" cy="576007"/>
          </a:xfrm>
          <a:prstGeom prst="hexagon">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1400" dirty="0">
                <a:solidFill>
                  <a:srgbClr val="FFFFFF"/>
                </a:solidFill>
                <a:latin typeface="Trebuchet MS"/>
              </a:rPr>
              <a:t>Autres Acteurs</a:t>
            </a:r>
          </a:p>
        </p:txBody>
      </p:sp>
      <p:sp>
        <p:nvSpPr>
          <p:cNvPr id="23" name="Rectangle à coins arrondis 22"/>
          <p:cNvSpPr/>
          <p:nvPr/>
        </p:nvSpPr>
        <p:spPr>
          <a:xfrm>
            <a:off x="3827884" y="4512152"/>
            <a:ext cx="5157936" cy="6068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20000"/>
              </a:spcBef>
              <a:defRPr/>
            </a:pPr>
            <a:r>
              <a:rPr lang="fr-FR" sz="1600" b="1" dirty="0">
                <a:solidFill>
                  <a:srgbClr val="FFFFFF"/>
                </a:solidFill>
                <a:latin typeface="Trebuchet MS"/>
              </a:rPr>
              <a:t>Etat (acteurs politiques et décisionnels), Société Civile, </a:t>
            </a:r>
            <a:r>
              <a:rPr lang="fr-FR" sz="1600" b="1" dirty="0" err="1">
                <a:solidFill>
                  <a:srgbClr val="FFFFFF"/>
                </a:solidFill>
                <a:latin typeface="Trebuchet MS"/>
              </a:rPr>
              <a:t>PTFs</a:t>
            </a:r>
            <a:r>
              <a:rPr lang="fr-FR" sz="1600" b="1" dirty="0">
                <a:solidFill>
                  <a:srgbClr val="FFFFFF"/>
                </a:solidFill>
                <a:latin typeface="Trebuchet MS"/>
              </a:rPr>
              <a:t>, chercheurs, universitaires</a:t>
            </a:r>
          </a:p>
        </p:txBody>
      </p:sp>
      <p:pic>
        <p:nvPicPr>
          <p:cNvPr id="24" name="Picture 2" descr="Symbole D'indication Par Les Doigts Illustration Stock - Illustration ...">
            <a:extLst>
              <a:ext uri="{FF2B5EF4-FFF2-40B4-BE49-F238E27FC236}">
                <a16:creationId xmlns:a16="http://schemas.microsoft.com/office/drawing/2014/main" id="{92269793-57AD-29FB-860B-C031D9FA952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94868" y="4581128"/>
            <a:ext cx="589869" cy="504000"/>
          </a:xfrm>
          <a:prstGeom prst="rect">
            <a:avLst/>
          </a:prstGeom>
          <a:noFill/>
          <a:extLst>
            <a:ext uri="{909E8E84-426E-40DD-AFC4-6F175D3DCCD1}">
              <a14:hiddenFill xmlns:a14="http://schemas.microsoft.com/office/drawing/2010/main">
                <a:solidFill>
                  <a:srgbClr val="FFFFFF"/>
                </a:solidFill>
              </a14:hiddenFill>
            </a:ext>
          </a:extLst>
        </p:spPr>
      </p:pic>
      <p:sp>
        <p:nvSpPr>
          <p:cNvPr id="26" name="ZoneTexte 25"/>
          <p:cNvSpPr txBox="1"/>
          <p:nvPr/>
        </p:nvSpPr>
        <p:spPr>
          <a:xfrm>
            <a:off x="2287448" y="171256"/>
            <a:ext cx="6747520" cy="461665"/>
          </a:xfrm>
          <a:prstGeom prst="rect">
            <a:avLst/>
          </a:prstGeom>
          <a:noFill/>
        </p:spPr>
        <p:txBody>
          <a:bodyPr wrap="square" rtlCol="0">
            <a:spAutoFit/>
          </a:bodyPr>
          <a:lstStyle/>
          <a:p>
            <a:pPr algn="ctr" defTabSz="363538">
              <a:tabLst>
                <a:tab pos="903288" algn="l"/>
                <a:tab pos="1077913" algn="l"/>
              </a:tabLst>
              <a:defRPr/>
            </a:pPr>
            <a:r>
              <a:rPr lang="fr-FR" sz="2400" b="1" dirty="0">
                <a:solidFill>
                  <a:srgbClr val="FFFFFF"/>
                </a:solidFill>
                <a:latin typeface="Trebuchet MS"/>
              </a:rPr>
              <a:t>P</a:t>
            </a:r>
            <a:r>
              <a:rPr lang="fr-FR" sz="2400" b="1" dirty="0" err="1">
                <a:solidFill>
                  <a:srgbClr val="FFFFFF"/>
                </a:solidFill>
                <a:latin typeface="Trebuchet MS"/>
              </a:rPr>
              <a:t>arties</a:t>
            </a:r>
            <a:r>
              <a:rPr lang="fr-FR" sz="2400" b="1" dirty="0">
                <a:solidFill>
                  <a:srgbClr val="FFFFFF"/>
                </a:solidFill>
                <a:latin typeface="Trebuchet MS"/>
              </a:rPr>
              <a:t> prenantes et acteurs de la PNIN</a:t>
            </a:r>
          </a:p>
        </p:txBody>
      </p:sp>
      <p:sp>
        <p:nvSpPr>
          <p:cNvPr id="2" name="Bouton d'action : Aide 1">
            <a:hlinkClick r:id="" action="ppaction://noaction" highlightClick="1"/>
          </p:cNvPr>
          <p:cNvSpPr/>
          <p:nvPr/>
        </p:nvSpPr>
        <p:spPr>
          <a:xfrm>
            <a:off x="388362" y="1196808"/>
            <a:ext cx="814319" cy="720024"/>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srgbClr val="FFFFFF"/>
              </a:solidFill>
              <a:latin typeface="Trebuchet MS"/>
            </a:endParaRPr>
          </a:p>
        </p:txBody>
      </p:sp>
      <p:sp>
        <p:nvSpPr>
          <p:cNvPr id="25" name="Hexagone 24"/>
          <p:cNvSpPr/>
          <p:nvPr/>
        </p:nvSpPr>
        <p:spPr>
          <a:xfrm>
            <a:off x="104642" y="5441001"/>
            <a:ext cx="1198801" cy="576007"/>
          </a:xfrm>
          <a:prstGeom prst="hexagon">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1400" dirty="0">
                <a:solidFill>
                  <a:srgbClr val="FFFFFF"/>
                </a:solidFill>
                <a:latin typeface="Trebuchet MS"/>
              </a:rPr>
              <a:t>C4N</a:t>
            </a:r>
          </a:p>
        </p:txBody>
      </p:sp>
    </p:spTree>
    <p:extLst>
      <p:ext uri="{BB962C8B-B14F-4D97-AF65-F5344CB8AC3E}">
        <p14:creationId xmlns:p14="http://schemas.microsoft.com/office/powerpoint/2010/main" val="3426002833"/>
      </p:ext>
    </p:extLst>
  </p:cSld>
  <p:clrMapOvr>
    <a:masterClrMapping/>
  </p:clrMapOvr>
  <mc:AlternateContent xmlns:mc="http://schemas.openxmlformats.org/markup-compatibility/2006" xmlns:p14="http://schemas.microsoft.com/office/powerpoint/2010/main">
    <mc:Choice Requires="p14">
      <p:transition p14:dur="250">
        <p:strips dir="ru"/>
      </p:transition>
    </mc:Choice>
    <mc:Fallback xmlns="">
      <p:transition>
        <p:strips dir="ru"/>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p:cNvPicPr>
            <a:picLocks noChangeAspect="1"/>
          </p:cNvPicPr>
          <p:nvPr/>
        </p:nvPicPr>
        <p:blipFill>
          <a:blip r:embed="rId3"/>
          <a:stretch>
            <a:fillRect/>
          </a:stretch>
        </p:blipFill>
        <p:spPr>
          <a:xfrm>
            <a:off x="937930" y="1084776"/>
            <a:ext cx="7534642" cy="5123557"/>
          </a:xfrm>
          <a:prstGeom prst="rect">
            <a:avLst/>
          </a:prstGeom>
        </p:spPr>
      </p:pic>
      <p:sp>
        <p:nvSpPr>
          <p:cNvPr id="14" name="ZoneTexte 13"/>
          <p:cNvSpPr txBox="1"/>
          <p:nvPr/>
        </p:nvSpPr>
        <p:spPr>
          <a:xfrm>
            <a:off x="2411760" y="116634"/>
            <a:ext cx="6480720" cy="461665"/>
          </a:xfrm>
          <a:prstGeom prst="rect">
            <a:avLst/>
          </a:prstGeom>
          <a:noFill/>
        </p:spPr>
        <p:txBody>
          <a:bodyPr wrap="square" rtlCol="0">
            <a:spAutoFit/>
          </a:bodyPr>
          <a:lstStyle/>
          <a:p>
            <a:pPr algn="ctr" defTabSz="363538">
              <a:tabLst>
                <a:tab pos="903288" algn="l"/>
                <a:tab pos="1077913" algn="l"/>
              </a:tabLst>
            </a:pPr>
            <a:r>
              <a:rPr lang="fr-FR" sz="2400" b="1" dirty="0">
                <a:solidFill>
                  <a:srgbClr val="FFFFFF"/>
                </a:solidFill>
                <a:latin typeface="Trebuchet MS"/>
              </a:rPr>
              <a:t>Cadre Conceptuel</a:t>
            </a:r>
          </a:p>
        </p:txBody>
      </p:sp>
    </p:spTree>
    <p:extLst>
      <p:ext uri="{BB962C8B-B14F-4D97-AF65-F5344CB8AC3E}">
        <p14:creationId xmlns:p14="http://schemas.microsoft.com/office/powerpoint/2010/main" val="84107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932040" y="2564904"/>
            <a:ext cx="3772936" cy="2308324"/>
          </a:xfrm>
          <a:prstGeom prst="rect">
            <a:avLst/>
          </a:prstGeom>
        </p:spPr>
        <p:txBody>
          <a:bodyPr wrap="square">
            <a:spAutoFit/>
          </a:bodyPr>
          <a:lstStyle/>
          <a:p>
            <a:pPr algn="ctr">
              <a:spcBef>
                <a:spcPct val="0"/>
              </a:spcBef>
              <a:defRPr/>
            </a:pPr>
            <a:r>
              <a:rPr lang="fr-FR" altLang="en-US" sz="3600" b="1" dirty="0">
                <a:solidFill>
                  <a:srgbClr val="FFFFFF"/>
                </a:solidFill>
                <a:latin typeface="Trebuchet MS"/>
                <a:cs typeface="Times New Roman" panose="02020603050405020304" pitchFamily="18" charset="0"/>
              </a:rPr>
              <a:t>Système d’Information Multisectoriel pour la Nutrition</a:t>
            </a:r>
          </a:p>
        </p:txBody>
      </p:sp>
    </p:spTree>
    <p:extLst>
      <p:ext uri="{BB962C8B-B14F-4D97-AF65-F5344CB8AC3E}">
        <p14:creationId xmlns:p14="http://schemas.microsoft.com/office/powerpoint/2010/main" val="4231026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02C702AE-1502-43AE-8DBA-2BCAD3408EF2}" type="slidenum">
              <a:rPr lang="fr-FR">
                <a:solidFill>
                  <a:srgbClr val="FFFFFF"/>
                </a:solidFill>
                <a:latin typeface="Trebuchet MS"/>
              </a:rPr>
              <a:pPr>
                <a:defRPr/>
              </a:pPr>
              <a:t>9</a:t>
            </a:fld>
            <a:endParaRPr lang="fr-FR">
              <a:solidFill>
                <a:srgbClr val="FFFFFF"/>
              </a:solidFill>
              <a:latin typeface="Trebuchet MS"/>
            </a:endParaRPr>
          </a:p>
        </p:txBody>
      </p:sp>
      <p:sp>
        <p:nvSpPr>
          <p:cNvPr id="7" name="Espace réservé du numéro de diapositive 3">
            <a:extLst>
              <a:ext uri="{FF2B5EF4-FFF2-40B4-BE49-F238E27FC236}">
                <a16:creationId xmlns:a16="http://schemas.microsoft.com/office/drawing/2014/main" id="{BC6DABDC-D11D-4D1A-8A6B-2B1A7884AB07}"/>
              </a:ext>
            </a:extLst>
          </p:cNvPr>
          <p:cNvSpPr txBox="1">
            <a:spLocks/>
          </p:cNvSpPr>
          <p:nvPr/>
        </p:nvSpPr>
        <p:spPr>
          <a:xfrm>
            <a:off x="8388424" y="6453338"/>
            <a:ext cx="621432"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2C702AE-1502-43AE-8DBA-2BCAD3408EF2}" type="slidenum">
              <a:rPr lang="fr-FR">
                <a:solidFill>
                  <a:srgbClr val="FFFFFF"/>
                </a:solidFill>
                <a:latin typeface="Trebuchet MS"/>
              </a:rPr>
              <a:pPr>
                <a:defRPr/>
              </a:pPr>
              <a:t>9</a:t>
            </a:fld>
            <a:endParaRPr lang="fr-FR">
              <a:solidFill>
                <a:srgbClr val="FFFFFF"/>
              </a:solidFill>
              <a:latin typeface="Trebuchet MS"/>
            </a:endParaRPr>
          </a:p>
        </p:txBody>
      </p:sp>
      <p:sp>
        <p:nvSpPr>
          <p:cNvPr id="2" name="ZoneTexte 1">
            <a:extLst>
              <a:ext uri="{FF2B5EF4-FFF2-40B4-BE49-F238E27FC236}">
                <a16:creationId xmlns:a16="http://schemas.microsoft.com/office/drawing/2014/main" id="{DC70A9B6-E4A4-4845-8808-D3230C4CD531}"/>
              </a:ext>
            </a:extLst>
          </p:cNvPr>
          <p:cNvSpPr txBox="1"/>
          <p:nvPr/>
        </p:nvSpPr>
        <p:spPr>
          <a:xfrm>
            <a:off x="4572002" y="5374959"/>
            <a:ext cx="4499479" cy="646331"/>
          </a:xfrm>
          <a:prstGeom prst="rect">
            <a:avLst/>
          </a:prstGeom>
        </p:spPr>
        <p:txBody>
          <a:bodyPr wrap="square">
            <a:spAutoFit/>
          </a:bodyPr>
          <a:lstStyle>
            <a:defPPr>
              <a:defRPr lang="fr-FR"/>
            </a:defPPr>
            <a:lvl1pPr algn="r">
              <a:defRPr b="1"/>
            </a:lvl1pPr>
          </a:lstStyle>
          <a:p>
            <a:pPr>
              <a:defRPr/>
            </a:pPr>
            <a:r>
              <a:rPr lang="fr-FR" dirty="0">
                <a:solidFill>
                  <a:srgbClr val="575757"/>
                </a:solidFill>
                <a:latin typeface="Trebuchet MS"/>
              </a:rPr>
              <a:t>Faciliter la compréhension et répondre aux enjeux et défis de la nutrition</a:t>
            </a:r>
          </a:p>
        </p:txBody>
      </p:sp>
      <p:sp>
        <p:nvSpPr>
          <p:cNvPr id="9" name="ZoneTexte 8">
            <a:extLst>
              <a:ext uri="{FF2B5EF4-FFF2-40B4-BE49-F238E27FC236}">
                <a16:creationId xmlns:a16="http://schemas.microsoft.com/office/drawing/2014/main" id="{19F28B3C-3934-41F4-98BE-BE7F321BF10B}"/>
              </a:ext>
            </a:extLst>
          </p:cNvPr>
          <p:cNvSpPr txBox="1"/>
          <p:nvPr/>
        </p:nvSpPr>
        <p:spPr>
          <a:xfrm>
            <a:off x="107504" y="1490541"/>
            <a:ext cx="2160240" cy="461665"/>
          </a:xfrm>
          <a:prstGeom prst="rect">
            <a:avLst/>
          </a:prstGeom>
          <a:noFill/>
        </p:spPr>
        <p:txBody>
          <a:bodyPr wrap="square" rtlCol="0">
            <a:spAutoFit/>
          </a:bodyPr>
          <a:lstStyle/>
          <a:p>
            <a:pPr>
              <a:defRPr/>
            </a:pPr>
            <a:r>
              <a:rPr lang="fr-FR" sz="2400" b="1" dirty="0">
                <a:solidFill>
                  <a:srgbClr val="36C1C2">
                    <a:lumMod val="50000"/>
                  </a:srgbClr>
                </a:solidFill>
                <a:latin typeface="Trebuchet MS"/>
              </a:rPr>
              <a:t>OBJECTIFS</a:t>
            </a:r>
          </a:p>
        </p:txBody>
      </p:sp>
      <p:sp>
        <p:nvSpPr>
          <p:cNvPr id="10" name="Rectangle 9">
            <a:extLst>
              <a:ext uri="{FF2B5EF4-FFF2-40B4-BE49-F238E27FC236}">
                <a16:creationId xmlns:a16="http://schemas.microsoft.com/office/drawing/2014/main" id="{F973F076-E4BD-4CCE-85DA-5C5C170D98C4}"/>
              </a:ext>
            </a:extLst>
          </p:cNvPr>
          <p:cNvSpPr/>
          <p:nvPr/>
        </p:nvSpPr>
        <p:spPr>
          <a:xfrm>
            <a:off x="292887" y="2232031"/>
            <a:ext cx="3487027" cy="707886"/>
          </a:xfrm>
          <a:prstGeom prst="rect">
            <a:avLst/>
          </a:prstGeom>
          <a:noFill/>
        </p:spPr>
        <p:txBody>
          <a:bodyPr wrap="square">
            <a:spAutoFit/>
          </a:bodyPr>
          <a:lstStyle/>
          <a:p>
            <a:pPr>
              <a:defRPr/>
            </a:pPr>
            <a:r>
              <a:rPr lang="fr-FR" sz="2000" b="1" dirty="0">
                <a:solidFill>
                  <a:srgbClr val="C00000"/>
                </a:solidFill>
                <a:latin typeface="Trebuchet MS"/>
              </a:rPr>
              <a:t>CENTRALE : Placé  au carrefour des secteurs</a:t>
            </a:r>
          </a:p>
        </p:txBody>
      </p:sp>
      <p:sp>
        <p:nvSpPr>
          <p:cNvPr id="13" name="Rectangle 12">
            <a:extLst>
              <a:ext uri="{FF2B5EF4-FFF2-40B4-BE49-F238E27FC236}">
                <a16:creationId xmlns:a16="http://schemas.microsoft.com/office/drawing/2014/main" id="{9985D976-7BFB-44B1-81FF-3EE5A0FE90D7}"/>
              </a:ext>
            </a:extLst>
          </p:cNvPr>
          <p:cNvSpPr/>
          <p:nvPr/>
        </p:nvSpPr>
        <p:spPr>
          <a:xfrm>
            <a:off x="6859730" y="1873159"/>
            <a:ext cx="2133511" cy="369332"/>
          </a:xfrm>
          <a:prstGeom prst="rect">
            <a:avLst/>
          </a:prstGeom>
        </p:spPr>
        <p:txBody>
          <a:bodyPr wrap="square">
            <a:spAutoFit/>
          </a:bodyPr>
          <a:lstStyle/>
          <a:p>
            <a:pPr algn="r">
              <a:defRPr/>
            </a:pPr>
            <a:r>
              <a:rPr lang="fr-FR" b="1" dirty="0">
                <a:solidFill>
                  <a:srgbClr val="575757"/>
                </a:solidFill>
                <a:latin typeface="Trebuchet MS"/>
              </a:rPr>
              <a:t>Multisectorialité	</a:t>
            </a:r>
          </a:p>
        </p:txBody>
      </p:sp>
      <p:sp>
        <p:nvSpPr>
          <p:cNvPr id="18" name="Rectangle 17">
            <a:extLst>
              <a:ext uri="{FF2B5EF4-FFF2-40B4-BE49-F238E27FC236}">
                <a16:creationId xmlns:a16="http://schemas.microsoft.com/office/drawing/2014/main" id="{7E2957FF-0826-4D00-B8C7-109A6B860E6D}"/>
              </a:ext>
            </a:extLst>
          </p:cNvPr>
          <p:cNvSpPr/>
          <p:nvPr/>
        </p:nvSpPr>
        <p:spPr>
          <a:xfrm>
            <a:off x="6417299" y="2337654"/>
            <a:ext cx="2598196" cy="646331"/>
          </a:xfrm>
          <a:prstGeom prst="rect">
            <a:avLst/>
          </a:prstGeom>
        </p:spPr>
        <p:txBody>
          <a:bodyPr wrap="square">
            <a:spAutoFit/>
          </a:bodyPr>
          <a:lstStyle/>
          <a:p>
            <a:pPr algn="r">
              <a:defRPr/>
            </a:pPr>
            <a:r>
              <a:rPr lang="fr-FR" b="1" dirty="0">
                <a:solidFill>
                  <a:srgbClr val="575757"/>
                </a:solidFill>
                <a:latin typeface="Trebuchet MS"/>
              </a:rPr>
              <a:t>Simplicité de l’accès </a:t>
            </a:r>
          </a:p>
          <a:p>
            <a:pPr algn="r">
              <a:defRPr/>
            </a:pPr>
            <a:r>
              <a:rPr lang="fr-FR" b="1" dirty="0">
                <a:solidFill>
                  <a:srgbClr val="575757"/>
                </a:solidFill>
                <a:latin typeface="Trebuchet MS"/>
              </a:rPr>
              <a:t>l’information</a:t>
            </a:r>
          </a:p>
        </p:txBody>
      </p:sp>
      <p:cxnSp>
        <p:nvCxnSpPr>
          <p:cNvPr id="20" name="Connecteur droit avec flèche 19">
            <a:extLst>
              <a:ext uri="{FF2B5EF4-FFF2-40B4-BE49-F238E27FC236}">
                <a16:creationId xmlns:a16="http://schemas.microsoft.com/office/drawing/2014/main" id="{F0AB4AE7-ED27-42D9-B37C-D654B95DB532}"/>
              </a:ext>
            </a:extLst>
          </p:cNvPr>
          <p:cNvCxnSpPr>
            <a:cxnSpLocks/>
            <a:stCxn id="10" idx="3"/>
            <a:endCxn id="13" idx="1"/>
          </p:cNvCxnSpPr>
          <p:nvPr/>
        </p:nvCxnSpPr>
        <p:spPr>
          <a:xfrm flipV="1">
            <a:off x="3779912" y="2057827"/>
            <a:ext cx="3079816" cy="528149"/>
          </a:xfrm>
          <a:prstGeom prst="straightConnector1">
            <a:avLst/>
          </a:prstGeom>
          <a:ln w="28575">
            <a:solidFill>
              <a:schemeClr val="tx2">
                <a:lumMod val="5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a:extLst>
              <a:ext uri="{FF2B5EF4-FFF2-40B4-BE49-F238E27FC236}">
                <a16:creationId xmlns:a16="http://schemas.microsoft.com/office/drawing/2014/main" id="{3464350A-2BFE-4595-9E73-C45BF71DF47F}"/>
              </a:ext>
            </a:extLst>
          </p:cNvPr>
          <p:cNvCxnSpPr>
            <a:cxnSpLocks/>
            <a:stCxn id="10" idx="3"/>
            <a:endCxn id="18" idx="1"/>
          </p:cNvCxnSpPr>
          <p:nvPr/>
        </p:nvCxnSpPr>
        <p:spPr>
          <a:xfrm>
            <a:off x="3779914" y="2585974"/>
            <a:ext cx="2637387" cy="74844"/>
          </a:xfrm>
          <a:prstGeom prst="straightConnector1">
            <a:avLst/>
          </a:prstGeom>
          <a:ln w="28575">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8690BF53-38F0-4265-B3DE-5BA484CA4392}"/>
              </a:ext>
            </a:extLst>
          </p:cNvPr>
          <p:cNvSpPr/>
          <p:nvPr/>
        </p:nvSpPr>
        <p:spPr>
          <a:xfrm>
            <a:off x="323529" y="3291688"/>
            <a:ext cx="2557274" cy="1015663"/>
          </a:xfrm>
          <a:prstGeom prst="rect">
            <a:avLst/>
          </a:prstGeom>
          <a:noFill/>
        </p:spPr>
        <p:txBody>
          <a:bodyPr wrap="square">
            <a:spAutoFit/>
          </a:bodyPr>
          <a:lstStyle/>
          <a:p>
            <a:pPr>
              <a:defRPr/>
            </a:pPr>
            <a:r>
              <a:rPr lang="fr-FR" sz="2000" b="1" dirty="0">
                <a:solidFill>
                  <a:srgbClr val="C00000"/>
                </a:solidFill>
                <a:latin typeface="Trebuchet MS"/>
              </a:rPr>
              <a:t>Donner des tendances générales</a:t>
            </a:r>
          </a:p>
        </p:txBody>
      </p:sp>
      <p:sp>
        <p:nvSpPr>
          <p:cNvPr id="31" name="Rectangle 30">
            <a:extLst>
              <a:ext uri="{FF2B5EF4-FFF2-40B4-BE49-F238E27FC236}">
                <a16:creationId xmlns:a16="http://schemas.microsoft.com/office/drawing/2014/main" id="{74B6DDB2-A71B-4A11-A4DA-12E160733A97}"/>
              </a:ext>
            </a:extLst>
          </p:cNvPr>
          <p:cNvSpPr/>
          <p:nvPr/>
        </p:nvSpPr>
        <p:spPr>
          <a:xfrm>
            <a:off x="6630192" y="3153188"/>
            <a:ext cx="2374594" cy="646331"/>
          </a:xfrm>
          <a:prstGeom prst="rect">
            <a:avLst/>
          </a:prstGeom>
        </p:spPr>
        <p:txBody>
          <a:bodyPr wrap="square">
            <a:spAutoFit/>
          </a:bodyPr>
          <a:lstStyle/>
          <a:p>
            <a:pPr algn="r">
              <a:defRPr/>
            </a:pPr>
            <a:r>
              <a:rPr lang="fr-FR" b="1" dirty="0">
                <a:solidFill>
                  <a:srgbClr val="575757"/>
                </a:solidFill>
                <a:latin typeface="Trebuchet MS"/>
              </a:rPr>
              <a:t>Informations claires et rapides</a:t>
            </a:r>
          </a:p>
        </p:txBody>
      </p:sp>
      <p:sp>
        <p:nvSpPr>
          <p:cNvPr id="32" name="Rectangle 31">
            <a:extLst>
              <a:ext uri="{FF2B5EF4-FFF2-40B4-BE49-F238E27FC236}">
                <a16:creationId xmlns:a16="http://schemas.microsoft.com/office/drawing/2014/main" id="{08E57B9E-D6B7-4184-AB20-1956FC4CB318}"/>
              </a:ext>
            </a:extLst>
          </p:cNvPr>
          <p:cNvSpPr/>
          <p:nvPr/>
        </p:nvSpPr>
        <p:spPr>
          <a:xfrm>
            <a:off x="6529400" y="3894680"/>
            <a:ext cx="2480457" cy="646331"/>
          </a:xfrm>
          <a:prstGeom prst="rect">
            <a:avLst/>
          </a:prstGeom>
        </p:spPr>
        <p:txBody>
          <a:bodyPr wrap="square">
            <a:spAutoFit/>
          </a:bodyPr>
          <a:lstStyle/>
          <a:p>
            <a:pPr algn="r">
              <a:defRPr/>
            </a:pPr>
            <a:r>
              <a:rPr lang="fr-FR" b="1" dirty="0">
                <a:solidFill>
                  <a:srgbClr val="575757"/>
                </a:solidFill>
                <a:latin typeface="Trebuchet MS"/>
              </a:rPr>
              <a:t>Mieux informer, orienter et planifier </a:t>
            </a:r>
          </a:p>
        </p:txBody>
      </p:sp>
      <p:cxnSp>
        <p:nvCxnSpPr>
          <p:cNvPr id="33" name="Connecteur droit avec flèche 32">
            <a:extLst>
              <a:ext uri="{FF2B5EF4-FFF2-40B4-BE49-F238E27FC236}">
                <a16:creationId xmlns:a16="http://schemas.microsoft.com/office/drawing/2014/main" id="{ACE2DFC0-11DA-4564-9A34-7A670B7759FB}"/>
              </a:ext>
            </a:extLst>
          </p:cNvPr>
          <p:cNvCxnSpPr>
            <a:cxnSpLocks/>
            <a:stCxn id="30" idx="3"/>
            <a:endCxn id="31" idx="1"/>
          </p:cNvCxnSpPr>
          <p:nvPr/>
        </p:nvCxnSpPr>
        <p:spPr>
          <a:xfrm flipV="1">
            <a:off x="2880805" y="3476352"/>
            <a:ext cx="3749389" cy="323166"/>
          </a:xfrm>
          <a:prstGeom prst="straightConnector1">
            <a:avLst/>
          </a:prstGeom>
          <a:ln w="28575">
            <a:solidFill>
              <a:schemeClr val="tx2">
                <a:lumMod val="5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34" name="Connecteur droit avec flèche 33">
            <a:extLst>
              <a:ext uri="{FF2B5EF4-FFF2-40B4-BE49-F238E27FC236}">
                <a16:creationId xmlns:a16="http://schemas.microsoft.com/office/drawing/2014/main" id="{3B3E3BEB-8D27-4121-B170-4E89A8462B50}"/>
              </a:ext>
            </a:extLst>
          </p:cNvPr>
          <p:cNvCxnSpPr>
            <a:cxnSpLocks/>
            <a:stCxn id="30" idx="3"/>
            <a:endCxn id="32" idx="1"/>
          </p:cNvCxnSpPr>
          <p:nvPr/>
        </p:nvCxnSpPr>
        <p:spPr>
          <a:xfrm>
            <a:off x="2880805" y="3799518"/>
            <a:ext cx="3648595" cy="418326"/>
          </a:xfrm>
          <a:prstGeom prst="straightConnector1">
            <a:avLst/>
          </a:prstGeom>
          <a:ln w="28575">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DEC75852-2EDD-4E5F-ADF2-16ABC42DA9EB}"/>
              </a:ext>
            </a:extLst>
          </p:cNvPr>
          <p:cNvSpPr/>
          <p:nvPr/>
        </p:nvSpPr>
        <p:spPr>
          <a:xfrm>
            <a:off x="292885" y="4370279"/>
            <a:ext cx="2158390" cy="1323439"/>
          </a:xfrm>
          <a:prstGeom prst="rect">
            <a:avLst/>
          </a:prstGeom>
          <a:noFill/>
        </p:spPr>
        <p:txBody>
          <a:bodyPr wrap="square">
            <a:spAutoFit/>
          </a:bodyPr>
          <a:lstStyle/>
          <a:p>
            <a:pPr>
              <a:defRPr/>
            </a:pPr>
            <a:r>
              <a:rPr lang="fr-FR" sz="2000" b="1" dirty="0">
                <a:solidFill>
                  <a:srgbClr val="C00000"/>
                </a:solidFill>
                <a:latin typeface="Trebuchet MS"/>
              </a:rPr>
              <a:t>Assurer la valorisation et l’analyse approfondie</a:t>
            </a:r>
          </a:p>
        </p:txBody>
      </p:sp>
      <p:sp>
        <p:nvSpPr>
          <p:cNvPr id="40" name="Rectangle 39">
            <a:extLst>
              <a:ext uri="{FF2B5EF4-FFF2-40B4-BE49-F238E27FC236}">
                <a16:creationId xmlns:a16="http://schemas.microsoft.com/office/drawing/2014/main" id="{0BA5B6D6-65EB-4D0D-9F7F-C4CAAA0F684A}"/>
              </a:ext>
            </a:extLst>
          </p:cNvPr>
          <p:cNvSpPr/>
          <p:nvPr/>
        </p:nvSpPr>
        <p:spPr>
          <a:xfrm>
            <a:off x="6154021" y="4774668"/>
            <a:ext cx="2874718" cy="369332"/>
          </a:xfrm>
          <a:prstGeom prst="rect">
            <a:avLst/>
          </a:prstGeom>
        </p:spPr>
        <p:txBody>
          <a:bodyPr wrap="square">
            <a:spAutoFit/>
          </a:bodyPr>
          <a:lstStyle/>
          <a:p>
            <a:pPr algn="r">
              <a:defRPr/>
            </a:pPr>
            <a:r>
              <a:rPr lang="fr-FR" b="1" dirty="0">
                <a:solidFill>
                  <a:srgbClr val="575757"/>
                </a:solidFill>
                <a:latin typeface="Trebuchet MS"/>
              </a:rPr>
              <a:t>Partage et redevabilité </a:t>
            </a:r>
          </a:p>
        </p:txBody>
      </p:sp>
      <p:cxnSp>
        <p:nvCxnSpPr>
          <p:cNvPr id="41" name="Connecteur droit avec flèche 40">
            <a:extLst>
              <a:ext uri="{FF2B5EF4-FFF2-40B4-BE49-F238E27FC236}">
                <a16:creationId xmlns:a16="http://schemas.microsoft.com/office/drawing/2014/main" id="{2EA44152-06AD-4950-A051-CBAFFD4A26A0}"/>
              </a:ext>
            </a:extLst>
          </p:cNvPr>
          <p:cNvCxnSpPr>
            <a:cxnSpLocks/>
            <a:stCxn id="39" idx="3"/>
            <a:endCxn id="40" idx="1"/>
          </p:cNvCxnSpPr>
          <p:nvPr/>
        </p:nvCxnSpPr>
        <p:spPr>
          <a:xfrm flipV="1">
            <a:off x="2451275" y="4959336"/>
            <a:ext cx="3702746" cy="72663"/>
          </a:xfrm>
          <a:prstGeom prst="straightConnector1">
            <a:avLst/>
          </a:prstGeom>
          <a:ln w="28575">
            <a:solidFill>
              <a:schemeClr val="tx2">
                <a:lumMod val="5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42" name="Connecteur droit avec flèche 41">
            <a:extLst>
              <a:ext uri="{FF2B5EF4-FFF2-40B4-BE49-F238E27FC236}">
                <a16:creationId xmlns:a16="http://schemas.microsoft.com/office/drawing/2014/main" id="{23123127-9DD5-4EFE-900B-CE5D5475DE2E}"/>
              </a:ext>
            </a:extLst>
          </p:cNvPr>
          <p:cNvCxnSpPr>
            <a:cxnSpLocks/>
            <a:stCxn id="39" idx="3"/>
            <a:endCxn id="2" idx="1"/>
          </p:cNvCxnSpPr>
          <p:nvPr/>
        </p:nvCxnSpPr>
        <p:spPr>
          <a:xfrm>
            <a:off x="2451277" y="5031997"/>
            <a:ext cx="2120725" cy="666126"/>
          </a:xfrm>
          <a:prstGeom prst="straightConnector1">
            <a:avLst/>
          </a:prstGeom>
          <a:ln w="28575">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ZoneTexte 25"/>
          <p:cNvSpPr txBox="1"/>
          <p:nvPr/>
        </p:nvSpPr>
        <p:spPr>
          <a:xfrm>
            <a:off x="2123728" y="146857"/>
            <a:ext cx="7128792" cy="400110"/>
          </a:xfrm>
          <a:prstGeom prst="rect">
            <a:avLst/>
          </a:prstGeom>
          <a:noFill/>
        </p:spPr>
        <p:txBody>
          <a:bodyPr wrap="square" rtlCol="0">
            <a:spAutoFit/>
          </a:bodyPr>
          <a:lstStyle/>
          <a:p>
            <a:pPr algn="ctr" defTabSz="363538">
              <a:tabLst>
                <a:tab pos="903288" algn="l"/>
                <a:tab pos="1077913" algn="l"/>
              </a:tabLst>
              <a:defRPr/>
            </a:pPr>
            <a:r>
              <a:rPr lang="fr-FR" sz="2000" b="1" dirty="0">
                <a:solidFill>
                  <a:srgbClr val="FFFFFF"/>
                </a:solidFill>
                <a:latin typeface="Trebuchet MS"/>
              </a:rPr>
              <a:t>Portail Web de la PNIN </a:t>
            </a:r>
          </a:p>
        </p:txBody>
      </p:sp>
    </p:spTree>
    <p:extLst>
      <p:ext uri="{BB962C8B-B14F-4D97-AF65-F5344CB8AC3E}">
        <p14:creationId xmlns:p14="http://schemas.microsoft.com/office/powerpoint/2010/main" val="768758867"/>
      </p:ext>
    </p:extLst>
  </p:cSld>
  <p:clrMapOvr>
    <a:masterClrMapping/>
  </p:clrMapOvr>
</p:sld>
</file>

<file path=ppt/theme/theme1.xml><?xml version="1.0" encoding="utf-8"?>
<a:theme xmlns:a="http://schemas.openxmlformats.org/drawingml/2006/main" name="Conception personnalisée">
  <a:themeElements>
    <a:clrScheme name="NIPN">
      <a:dk1>
        <a:srgbClr val="575757"/>
      </a:dk1>
      <a:lt1>
        <a:srgbClr val="FFFFFF"/>
      </a:lt1>
      <a:dk2>
        <a:srgbClr val="36C1C2"/>
      </a:dk2>
      <a:lt2>
        <a:srgbClr val="FFFFFF"/>
      </a:lt2>
      <a:accent1>
        <a:srgbClr val="0081AE"/>
      </a:accent1>
      <a:accent2>
        <a:srgbClr val="86C286"/>
      </a:accent2>
      <a:accent3>
        <a:srgbClr val="34AE8D"/>
      </a:accent3>
      <a:accent4>
        <a:srgbClr val="0081AE"/>
      </a:accent4>
      <a:accent5>
        <a:srgbClr val="36C1C2"/>
      </a:accent5>
      <a:accent6>
        <a:srgbClr val="DADC4B"/>
      </a:accent6>
      <a:hlink>
        <a:srgbClr val="34AE8D"/>
      </a:hlink>
      <a:folHlink>
        <a:srgbClr val="34AE8D"/>
      </a:folHlink>
    </a:clrScheme>
    <a:fontScheme name="NIP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Thème Office">
  <a:themeElements>
    <a:clrScheme name="NIPN">
      <a:dk1>
        <a:srgbClr val="575757"/>
      </a:dk1>
      <a:lt1>
        <a:srgbClr val="FFFFFF"/>
      </a:lt1>
      <a:dk2>
        <a:srgbClr val="36C1C2"/>
      </a:dk2>
      <a:lt2>
        <a:srgbClr val="FFFFFF"/>
      </a:lt2>
      <a:accent1>
        <a:srgbClr val="0081AE"/>
      </a:accent1>
      <a:accent2>
        <a:srgbClr val="86C286"/>
      </a:accent2>
      <a:accent3>
        <a:srgbClr val="34AE8D"/>
      </a:accent3>
      <a:accent4>
        <a:srgbClr val="0081AE"/>
      </a:accent4>
      <a:accent5>
        <a:srgbClr val="36C1C2"/>
      </a:accent5>
      <a:accent6>
        <a:srgbClr val="DADC4B"/>
      </a:accent6>
      <a:hlink>
        <a:srgbClr val="34AE8D"/>
      </a:hlink>
      <a:folHlink>
        <a:srgbClr val="34AE8D"/>
      </a:folHlink>
    </a:clrScheme>
    <a:fontScheme name="NIP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hème Office">
  <a:themeElements>
    <a:clrScheme name="NIPN">
      <a:dk1>
        <a:srgbClr val="575757"/>
      </a:dk1>
      <a:lt1>
        <a:srgbClr val="FFFFFF"/>
      </a:lt1>
      <a:dk2>
        <a:srgbClr val="36C1C2"/>
      </a:dk2>
      <a:lt2>
        <a:srgbClr val="FFFFFF"/>
      </a:lt2>
      <a:accent1>
        <a:srgbClr val="0081AE"/>
      </a:accent1>
      <a:accent2>
        <a:srgbClr val="86C286"/>
      </a:accent2>
      <a:accent3>
        <a:srgbClr val="34AE8D"/>
      </a:accent3>
      <a:accent4>
        <a:srgbClr val="0081AE"/>
      </a:accent4>
      <a:accent5>
        <a:srgbClr val="36C1C2"/>
      </a:accent5>
      <a:accent6>
        <a:srgbClr val="DADC4B"/>
      </a:accent6>
      <a:hlink>
        <a:srgbClr val="34AE8D"/>
      </a:hlink>
      <a:folHlink>
        <a:srgbClr val="34AE8D"/>
      </a:folHlink>
    </a:clrScheme>
    <a:fontScheme name="NIP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Thème Office">
  <a:themeElements>
    <a:clrScheme name="NIPN">
      <a:dk1>
        <a:srgbClr val="575757"/>
      </a:dk1>
      <a:lt1>
        <a:srgbClr val="FFFFFF"/>
      </a:lt1>
      <a:dk2>
        <a:srgbClr val="36C1C2"/>
      </a:dk2>
      <a:lt2>
        <a:srgbClr val="FFFFFF"/>
      </a:lt2>
      <a:accent1>
        <a:srgbClr val="0081AE"/>
      </a:accent1>
      <a:accent2>
        <a:srgbClr val="86C286"/>
      </a:accent2>
      <a:accent3>
        <a:srgbClr val="34AE8D"/>
      </a:accent3>
      <a:accent4>
        <a:srgbClr val="0081AE"/>
      </a:accent4>
      <a:accent5>
        <a:srgbClr val="36C1C2"/>
      </a:accent5>
      <a:accent6>
        <a:srgbClr val="DADC4B"/>
      </a:accent6>
      <a:hlink>
        <a:srgbClr val="34AE8D"/>
      </a:hlink>
      <a:folHlink>
        <a:srgbClr val="34AE8D"/>
      </a:folHlink>
    </a:clrScheme>
    <a:fontScheme name="NIP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1131</TotalTime>
  <Words>2779</Words>
  <Application>Microsoft Office PowerPoint</Application>
  <PresentationFormat>Affichage à l'écran (4:3)</PresentationFormat>
  <Paragraphs>187</Paragraphs>
  <Slides>12</Slides>
  <Notes>12</Notes>
  <HiddenSlides>0</HiddenSlides>
  <MMClips>0</MMClips>
  <ScaleCrop>false</ScaleCrop>
  <HeadingPairs>
    <vt:vector size="6" baseType="variant">
      <vt:variant>
        <vt:lpstr>Polices utilisées</vt:lpstr>
      </vt:variant>
      <vt:variant>
        <vt:i4>3</vt:i4>
      </vt:variant>
      <vt:variant>
        <vt:lpstr>Thème</vt:lpstr>
      </vt:variant>
      <vt:variant>
        <vt:i4>4</vt:i4>
      </vt:variant>
      <vt:variant>
        <vt:lpstr>Titres des diapositives</vt:lpstr>
      </vt:variant>
      <vt:variant>
        <vt:i4>12</vt:i4>
      </vt:variant>
    </vt:vector>
  </HeadingPairs>
  <TitlesOfParts>
    <vt:vector size="19" baseType="lpstr">
      <vt:lpstr>Arial</vt:lpstr>
      <vt:lpstr>Calibri</vt:lpstr>
      <vt:lpstr>Trebuchet MS</vt:lpstr>
      <vt:lpstr>Conception personnalisée</vt:lpstr>
      <vt:lpstr>3_Thème Office</vt:lpstr>
      <vt:lpstr>1_Thème Office</vt:lpstr>
      <vt:lpstr>2_Thème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Balarabe</dc:creator>
  <cp:lastModifiedBy>user</cp:lastModifiedBy>
  <cp:revision>18</cp:revision>
  <dcterms:created xsi:type="dcterms:W3CDTF">2025-09-17T10:06:35Z</dcterms:created>
  <dcterms:modified xsi:type="dcterms:W3CDTF">2025-11-27T08:22:13Z</dcterms:modified>
</cp:coreProperties>
</file>