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56" r:id="rId1"/>
    <p:sldMasterId id="2147483648" r:id="rId2"/>
  </p:sldMasterIdLst>
  <p:notesMasterIdLst>
    <p:notesMasterId r:id="rId21"/>
  </p:notesMasterIdLst>
  <p:sldIdLst>
    <p:sldId id="261" r:id="rId3"/>
    <p:sldId id="470" r:id="rId4"/>
    <p:sldId id="447" r:id="rId5"/>
    <p:sldId id="479" r:id="rId6"/>
    <p:sldId id="471" r:id="rId7"/>
    <p:sldId id="472" r:id="rId8"/>
    <p:sldId id="480" r:id="rId9"/>
    <p:sldId id="473" r:id="rId10"/>
    <p:sldId id="483" r:id="rId11"/>
    <p:sldId id="474" r:id="rId12"/>
    <p:sldId id="475" r:id="rId13"/>
    <p:sldId id="476" r:id="rId14"/>
    <p:sldId id="481" r:id="rId15"/>
    <p:sldId id="477" r:id="rId16"/>
    <p:sldId id="482" r:id="rId17"/>
    <p:sldId id="478" r:id="rId18"/>
    <p:sldId id="451" r:id="rId19"/>
    <p:sldId id="446" r:id="rId20"/>
  </p:sldIdLst>
  <p:sldSz cx="9144000" cy="6858000" type="screen4x3"/>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865F724B-4BB1-4C2C-AB79-C25ECD5622C1}">
          <p14:sldIdLst>
            <p14:sldId id="261"/>
          </p14:sldIdLst>
        </p14:section>
        <p14:section name="Section sans titre" id="{C67A54A2-4A70-4FDB-88A2-550EBAA4A7D9}">
          <p14:sldIdLst>
            <p14:sldId id="470"/>
            <p14:sldId id="447"/>
            <p14:sldId id="479"/>
            <p14:sldId id="471"/>
            <p14:sldId id="472"/>
            <p14:sldId id="480"/>
            <p14:sldId id="473"/>
            <p14:sldId id="483"/>
            <p14:sldId id="474"/>
            <p14:sldId id="475"/>
            <p14:sldId id="476"/>
            <p14:sldId id="481"/>
            <p14:sldId id="477"/>
            <p14:sldId id="482"/>
            <p14:sldId id="478"/>
            <p14:sldId id="451"/>
            <p14:sldId id="44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inda Munos" initials="MM" lastIdx="15" clrIdx="0">
    <p:extLst>
      <p:ext uri="{19B8F6BF-5375-455C-9EA6-DF929625EA0E}">
        <p15:presenceInfo xmlns:p15="http://schemas.microsoft.com/office/powerpoint/2012/main" userId="Melinda Munos" providerId="None"/>
      </p:ext>
    </p:extLst>
  </p:cmAuthor>
  <p:cmAuthor id="2" name="Mababou Kebe (CISSSLAV)" initials="MK(" lastIdx="5" clrIdx="1">
    <p:extLst>
      <p:ext uri="{19B8F6BF-5375-455C-9EA6-DF929625EA0E}">
        <p15:presenceInfo xmlns:p15="http://schemas.microsoft.com/office/powerpoint/2012/main" userId="Mababou Kebe (CISSSLAV)"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50" autoAdjust="0"/>
    <p:restoredTop sz="85490" autoAdjust="0"/>
  </p:normalViewPr>
  <p:slideViewPr>
    <p:cSldViewPr>
      <p:cViewPr varScale="1">
        <p:scale>
          <a:sx n="70" d="100"/>
          <a:sy n="70" d="100"/>
        </p:scale>
        <p:origin x="1728" y="58"/>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200" d="100"/>
        <a:sy n="200" d="100"/>
      </p:scale>
      <p:origin x="0" y="0"/>
    </p:cViewPr>
  </p:sorterViewPr>
  <p:notesViewPr>
    <p:cSldViewPr>
      <p:cViewPr varScale="1">
        <p:scale>
          <a:sx n="86" d="100"/>
          <a:sy n="86" d="100"/>
        </p:scale>
        <p:origin x="3762"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D1DD3592-F663-4DAD-82B0-B6206D1A948B}" type="datetimeFigureOut">
              <a:rPr lang="fr-FR" smtClean="0"/>
              <a:pPr/>
              <a:t>26/11/2025</a:t>
            </a:fld>
            <a:endParaRPr lang="fr-FR" dirty="0"/>
          </a:p>
        </p:txBody>
      </p:sp>
      <p:sp>
        <p:nvSpPr>
          <p:cNvPr id="4" name="Espace réservé de l'image des diapositives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A4B48DAC-8A2D-4825-850C-34E762FB0A5F}" type="slidenum">
              <a:rPr lang="fr-FR" smtClean="0"/>
              <a:pPr/>
              <a:t>‹N°›</a:t>
            </a:fld>
            <a:endParaRPr lang="fr-FR" dirty="0"/>
          </a:p>
        </p:txBody>
      </p:sp>
    </p:spTree>
    <p:extLst>
      <p:ext uri="{BB962C8B-B14F-4D97-AF65-F5344CB8AC3E}">
        <p14:creationId xmlns:p14="http://schemas.microsoft.com/office/powerpoint/2010/main" val="2374507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Les résultats présentés ne proviennent pas d’une évaluation formelle du projet PNIN, mais constituent une synthèse et une capitalisation des activités menées pour atteindre les objectifs assignés à la deuxième phase de la PNIN.</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A4B48DAC-8A2D-4825-850C-34E762FB0A5F}" type="slidenum">
              <a:rPr lang="fr-FR" smtClean="0"/>
              <a:pPr/>
              <a:t>1</a:t>
            </a:fld>
            <a:endParaRPr lang="fr-FR" dirty="0"/>
          </a:p>
        </p:txBody>
      </p:sp>
    </p:spTree>
    <p:extLst>
      <p:ext uri="{BB962C8B-B14F-4D97-AF65-F5344CB8AC3E}">
        <p14:creationId xmlns:p14="http://schemas.microsoft.com/office/powerpoint/2010/main" val="1981397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9D4E29-5C79-0E10-0D99-B1EC5F7A5AC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D314200-8912-B339-0044-D2ECB039643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8AAC799-25CA-A992-66BC-DB85D241DD2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18A1E24-EB91-5046-1944-E19E33BE3C0F}"/>
              </a:ext>
            </a:extLst>
          </p:cNvPr>
          <p:cNvSpPr>
            <a:spLocks noGrp="1"/>
          </p:cNvSpPr>
          <p:nvPr>
            <p:ph type="sldNum" sz="quarter" idx="10"/>
          </p:nvPr>
        </p:nvSpPr>
        <p:spPr/>
        <p:txBody>
          <a:bodyPr/>
          <a:lstStyle/>
          <a:p>
            <a:fld id="{A4B48DAC-8A2D-4825-850C-34E762FB0A5F}" type="slidenum">
              <a:rPr lang="fr-FR" smtClean="0"/>
              <a:pPr/>
              <a:t>10</a:t>
            </a:fld>
            <a:endParaRPr lang="fr-FR" dirty="0"/>
          </a:p>
        </p:txBody>
      </p:sp>
    </p:spTree>
    <p:extLst>
      <p:ext uri="{BB962C8B-B14F-4D97-AF65-F5344CB8AC3E}">
        <p14:creationId xmlns:p14="http://schemas.microsoft.com/office/powerpoint/2010/main" val="2229503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4F2F0-19DC-2128-8F07-1B4A0693F7D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0F7B92C-ABF4-B615-8D45-C2205CBC665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E244725-9C56-B1FD-1537-738446E40D5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B75551E0-4F33-29F7-1934-BD35A9D822D1}"/>
              </a:ext>
            </a:extLst>
          </p:cNvPr>
          <p:cNvSpPr>
            <a:spLocks noGrp="1"/>
          </p:cNvSpPr>
          <p:nvPr>
            <p:ph type="sldNum" sz="quarter" idx="10"/>
          </p:nvPr>
        </p:nvSpPr>
        <p:spPr/>
        <p:txBody>
          <a:bodyPr/>
          <a:lstStyle/>
          <a:p>
            <a:fld id="{A4B48DAC-8A2D-4825-850C-34E762FB0A5F}" type="slidenum">
              <a:rPr lang="fr-FR" smtClean="0"/>
              <a:pPr/>
              <a:t>11</a:t>
            </a:fld>
            <a:endParaRPr lang="fr-FR" dirty="0"/>
          </a:p>
        </p:txBody>
      </p:sp>
    </p:spTree>
    <p:extLst>
      <p:ext uri="{BB962C8B-B14F-4D97-AF65-F5344CB8AC3E}">
        <p14:creationId xmlns:p14="http://schemas.microsoft.com/office/powerpoint/2010/main" val="31517833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463CE-DB41-B542-52E4-CB5D2594DEA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3BC0A7B-7F99-7BE1-4C2D-88F2F79B475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97D61ED-4D28-81FA-FBFB-2CAED016A98F}"/>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95F3642-6171-D06C-2925-A3793E2E88B8}"/>
              </a:ext>
            </a:extLst>
          </p:cNvPr>
          <p:cNvSpPr>
            <a:spLocks noGrp="1"/>
          </p:cNvSpPr>
          <p:nvPr>
            <p:ph type="sldNum" sz="quarter" idx="10"/>
          </p:nvPr>
        </p:nvSpPr>
        <p:spPr/>
        <p:txBody>
          <a:bodyPr/>
          <a:lstStyle/>
          <a:p>
            <a:fld id="{A4B48DAC-8A2D-4825-850C-34E762FB0A5F}" type="slidenum">
              <a:rPr lang="fr-FR" smtClean="0"/>
              <a:pPr/>
              <a:t>12</a:t>
            </a:fld>
            <a:endParaRPr lang="fr-FR" dirty="0"/>
          </a:p>
        </p:txBody>
      </p:sp>
    </p:spTree>
    <p:extLst>
      <p:ext uri="{BB962C8B-B14F-4D97-AF65-F5344CB8AC3E}">
        <p14:creationId xmlns:p14="http://schemas.microsoft.com/office/powerpoint/2010/main" val="38519920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D906E-6694-E7DB-6AC7-19D3295A480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E5A0737-B013-E5FF-ECF6-966D9F9AECC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0A2C8AF-46D0-921D-1C3A-C654FC1A9B8D}"/>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AB3D613-C9B2-F008-AD87-D7D366ACDC30}"/>
              </a:ext>
            </a:extLst>
          </p:cNvPr>
          <p:cNvSpPr>
            <a:spLocks noGrp="1"/>
          </p:cNvSpPr>
          <p:nvPr>
            <p:ph type="sldNum" sz="quarter" idx="10"/>
          </p:nvPr>
        </p:nvSpPr>
        <p:spPr/>
        <p:txBody>
          <a:bodyPr/>
          <a:lstStyle/>
          <a:p>
            <a:fld id="{A4B48DAC-8A2D-4825-850C-34E762FB0A5F}" type="slidenum">
              <a:rPr lang="fr-FR" smtClean="0"/>
              <a:pPr/>
              <a:t>13</a:t>
            </a:fld>
            <a:endParaRPr lang="fr-FR" dirty="0"/>
          </a:p>
        </p:txBody>
      </p:sp>
    </p:spTree>
    <p:extLst>
      <p:ext uri="{BB962C8B-B14F-4D97-AF65-F5344CB8AC3E}">
        <p14:creationId xmlns:p14="http://schemas.microsoft.com/office/powerpoint/2010/main" val="18174810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4663D-AAF2-C415-2F5C-B4B97039E9A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799381F-7888-8D9E-A952-8EDFA1A9778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BE94D31B-6A6D-400B-8BEB-849474D69F4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EE1F108-D286-2D19-676F-07BB7A9C738E}"/>
              </a:ext>
            </a:extLst>
          </p:cNvPr>
          <p:cNvSpPr>
            <a:spLocks noGrp="1"/>
          </p:cNvSpPr>
          <p:nvPr>
            <p:ph type="sldNum" sz="quarter" idx="10"/>
          </p:nvPr>
        </p:nvSpPr>
        <p:spPr/>
        <p:txBody>
          <a:bodyPr/>
          <a:lstStyle/>
          <a:p>
            <a:fld id="{A4B48DAC-8A2D-4825-850C-34E762FB0A5F}" type="slidenum">
              <a:rPr lang="fr-FR" smtClean="0"/>
              <a:pPr/>
              <a:t>14</a:t>
            </a:fld>
            <a:endParaRPr lang="fr-FR" dirty="0"/>
          </a:p>
        </p:txBody>
      </p:sp>
    </p:spTree>
    <p:extLst>
      <p:ext uri="{BB962C8B-B14F-4D97-AF65-F5344CB8AC3E}">
        <p14:creationId xmlns:p14="http://schemas.microsoft.com/office/powerpoint/2010/main" val="13407939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79EE8-D479-2D30-D116-2574EAD47E8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BE12C89-7D14-A96A-AC75-79B0A6DF82D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78F86EC-6E79-A244-6290-35CE7E63342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DD076DC7-5EF0-CAF4-EE2A-27EFB60B6AFC}"/>
              </a:ext>
            </a:extLst>
          </p:cNvPr>
          <p:cNvSpPr>
            <a:spLocks noGrp="1"/>
          </p:cNvSpPr>
          <p:nvPr>
            <p:ph type="sldNum" sz="quarter" idx="10"/>
          </p:nvPr>
        </p:nvSpPr>
        <p:spPr/>
        <p:txBody>
          <a:bodyPr/>
          <a:lstStyle/>
          <a:p>
            <a:fld id="{A4B48DAC-8A2D-4825-850C-34E762FB0A5F}" type="slidenum">
              <a:rPr lang="fr-FR" smtClean="0"/>
              <a:pPr/>
              <a:t>15</a:t>
            </a:fld>
            <a:endParaRPr lang="fr-FR" dirty="0"/>
          </a:p>
        </p:txBody>
      </p:sp>
    </p:spTree>
    <p:extLst>
      <p:ext uri="{BB962C8B-B14F-4D97-AF65-F5344CB8AC3E}">
        <p14:creationId xmlns:p14="http://schemas.microsoft.com/office/powerpoint/2010/main" val="26696635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7F050-6B65-93CC-6B07-21B4E84F2A5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2D0FADD-B0D4-1335-8915-C2CA3D9D6AD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CCFE0B7-4F10-3BDA-AE8A-21A24B5F54E0}"/>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1717A1D8-076D-8416-C8C7-9E31CFCD59CB}"/>
              </a:ext>
            </a:extLst>
          </p:cNvPr>
          <p:cNvSpPr>
            <a:spLocks noGrp="1"/>
          </p:cNvSpPr>
          <p:nvPr>
            <p:ph type="sldNum" sz="quarter" idx="10"/>
          </p:nvPr>
        </p:nvSpPr>
        <p:spPr/>
        <p:txBody>
          <a:bodyPr/>
          <a:lstStyle/>
          <a:p>
            <a:fld id="{A4B48DAC-8A2D-4825-850C-34E762FB0A5F}" type="slidenum">
              <a:rPr lang="fr-FR" smtClean="0"/>
              <a:pPr/>
              <a:t>16</a:t>
            </a:fld>
            <a:endParaRPr lang="fr-FR" dirty="0"/>
          </a:p>
        </p:txBody>
      </p:sp>
    </p:spTree>
    <p:extLst>
      <p:ext uri="{BB962C8B-B14F-4D97-AF65-F5344CB8AC3E}">
        <p14:creationId xmlns:p14="http://schemas.microsoft.com/office/powerpoint/2010/main" val="42497914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3311525" y="134938"/>
            <a:ext cx="2687638" cy="2014537"/>
          </a:xfrm>
        </p:spPr>
      </p:sp>
      <p:sp>
        <p:nvSpPr>
          <p:cNvPr id="3" name="Espace réservé des notes 2"/>
          <p:cNvSpPr>
            <a:spLocks noGrp="1"/>
          </p:cNvSpPr>
          <p:nvPr>
            <p:ph type="body" idx="1"/>
          </p:nvPr>
        </p:nvSpPr>
        <p:spPr>
          <a:xfrm>
            <a:off x="353616" y="2305350"/>
            <a:ext cx="8604448" cy="4364010"/>
          </a:xfrm>
        </p:spPr>
        <p:txBody>
          <a:bodyPr/>
          <a:lstStyle/>
          <a:p>
            <a:endParaRPr lang="fr-FR" dirty="0"/>
          </a:p>
        </p:txBody>
      </p:sp>
      <p:sp>
        <p:nvSpPr>
          <p:cNvPr id="4" name="Espace réservé du numéro de diapositive 3"/>
          <p:cNvSpPr>
            <a:spLocks noGrp="1"/>
          </p:cNvSpPr>
          <p:nvPr>
            <p:ph type="sldNum" sz="quarter" idx="5"/>
          </p:nvPr>
        </p:nvSpPr>
        <p:spPr/>
        <p:txBody>
          <a:bodyPr/>
          <a:lstStyle/>
          <a:p>
            <a:fld id="{A4B48DAC-8A2D-4825-850C-34E762FB0A5F}" type="slidenum">
              <a:rPr lang="fr-FR" smtClean="0"/>
              <a:pPr/>
              <a:t>17</a:t>
            </a:fld>
            <a:endParaRPr lang="fr-FR" dirty="0"/>
          </a:p>
        </p:txBody>
      </p:sp>
    </p:spTree>
    <p:extLst>
      <p:ext uri="{BB962C8B-B14F-4D97-AF65-F5344CB8AC3E}">
        <p14:creationId xmlns:p14="http://schemas.microsoft.com/office/powerpoint/2010/main" val="33647931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4B48DAC-8A2D-4825-850C-34E762FB0A5F}" type="slidenum">
              <a:rPr lang="fr-FR" smtClean="0"/>
              <a:pPr/>
              <a:t>18</a:t>
            </a:fld>
            <a:endParaRPr lang="fr-FR" dirty="0"/>
          </a:p>
        </p:txBody>
      </p:sp>
    </p:spTree>
    <p:extLst>
      <p:ext uri="{BB962C8B-B14F-4D97-AF65-F5344CB8AC3E}">
        <p14:creationId xmlns:p14="http://schemas.microsoft.com/office/powerpoint/2010/main" val="1813097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Diapo 2. Plan de la présentation</a:t>
            </a:r>
          </a:p>
          <a:p>
            <a:endParaRPr lang="fr-FR" sz="1200" b="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A4B48DAC-8A2D-4825-850C-34E762FB0A5F}" type="slidenum">
              <a:rPr lang="fr-FR" smtClean="0"/>
              <a:pPr/>
              <a:t>2</a:t>
            </a:fld>
            <a:endParaRPr lang="fr-FR" dirty="0"/>
          </a:p>
        </p:txBody>
      </p:sp>
    </p:spTree>
    <p:extLst>
      <p:ext uri="{BB962C8B-B14F-4D97-AF65-F5344CB8AC3E}">
        <p14:creationId xmlns:p14="http://schemas.microsoft.com/office/powerpoint/2010/main" val="319873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835275" y="374650"/>
            <a:ext cx="3392488" cy="2543175"/>
          </a:xfrm>
        </p:spPr>
      </p:sp>
      <p:sp>
        <p:nvSpPr>
          <p:cNvPr id="3" name="Espace réservé des notes 2"/>
          <p:cNvSpPr>
            <a:spLocks noGrp="1"/>
          </p:cNvSpPr>
          <p:nvPr>
            <p:ph type="body" idx="1"/>
          </p:nvPr>
        </p:nvSpPr>
        <p:spPr>
          <a:xfrm>
            <a:off x="595345" y="3021007"/>
            <a:ext cx="8160907" cy="4266473"/>
          </a:xfrm>
        </p:spPr>
        <p:txBody>
          <a:bodyPr/>
          <a:lstStyle/>
          <a:p>
            <a:r>
              <a:rPr lang="fr-FR" sz="1200" kern="1200" dirty="0">
                <a:solidFill>
                  <a:schemeClr val="tx1"/>
                </a:solidFill>
                <a:effectLst/>
                <a:latin typeface="+mn-lt"/>
                <a:ea typeface="+mn-ea"/>
                <a:cs typeface="+mn-cs"/>
              </a:rPr>
              <a:t>La PNIN joue un rôle central dans la collecte, l’analyse et la diffusion des données nutritionnelles. En rendant les données et les informations accessibles, elle soutient un plaidoyer pour des programmes nutritionnels plus efficaces, mais elle permet aussi de vulgariser les enjeux nutritionnels auprès de la population à travers son site Web.</a:t>
            </a:r>
          </a:p>
          <a:p>
            <a:endParaRPr lang="fr-FR" dirty="0"/>
          </a:p>
        </p:txBody>
      </p:sp>
      <p:sp>
        <p:nvSpPr>
          <p:cNvPr id="4" name="Espace réservé du numéro de diapositive 3"/>
          <p:cNvSpPr>
            <a:spLocks noGrp="1"/>
          </p:cNvSpPr>
          <p:nvPr>
            <p:ph type="sldNum" sz="quarter" idx="10"/>
          </p:nvPr>
        </p:nvSpPr>
        <p:spPr/>
        <p:txBody>
          <a:bodyPr/>
          <a:lstStyle/>
          <a:p>
            <a:fld id="{A4B48DAC-8A2D-4825-850C-34E762FB0A5F}" type="slidenum">
              <a:rPr lang="fr-FR" smtClean="0"/>
              <a:pPr/>
              <a:t>3</a:t>
            </a:fld>
            <a:endParaRPr lang="fr-FR" dirty="0"/>
          </a:p>
        </p:txBody>
      </p:sp>
    </p:spTree>
    <p:extLst>
      <p:ext uri="{BB962C8B-B14F-4D97-AF65-F5344CB8AC3E}">
        <p14:creationId xmlns:p14="http://schemas.microsoft.com/office/powerpoint/2010/main" val="1517734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F5110-D19A-C3E9-A7ED-37CE06BC0FB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8E69A20-C21B-D9DB-F923-6D8A60FDA6C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8952FCB-C8BB-6A66-C965-2DFB68834995}"/>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3AA8820-A298-F154-6FBC-1EFA83834038}"/>
              </a:ext>
            </a:extLst>
          </p:cNvPr>
          <p:cNvSpPr>
            <a:spLocks noGrp="1"/>
          </p:cNvSpPr>
          <p:nvPr>
            <p:ph type="sldNum" sz="quarter" idx="10"/>
          </p:nvPr>
        </p:nvSpPr>
        <p:spPr/>
        <p:txBody>
          <a:bodyPr/>
          <a:lstStyle/>
          <a:p>
            <a:fld id="{A4B48DAC-8A2D-4825-850C-34E762FB0A5F}" type="slidenum">
              <a:rPr lang="fr-FR" smtClean="0"/>
              <a:pPr/>
              <a:t>4</a:t>
            </a:fld>
            <a:endParaRPr lang="fr-FR" dirty="0"/>
          </a:p>
        </p:txBody>
      </p:sp>
    </p:spTree>
    <p:extLst>
      <p:ext uri="{BB962C8B-B14F-4D97-AF65-F5344CB8AC3E}">
        <p14:creationId xmlns:p14="http://schemas.microsoft.com/office/powerpoint/2010/main" val="128724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FC4D4-FB57-94BF-E2E4-34F5B018078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E92BBD1-2A69-C080-2CD2-80946AE1B9D6}"/>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DA629367-1D54-E968-31D7-3D15D18F0D97}"/>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A22F1FBD-BE6C-734B-7B95-F106402C0A2B}"/>
              </a:ext>
            </a:extLst>
          </p:cNvPr>
          <p:cNvSpPr>
            <a:spLocks noGrp="1"/>
          </p:cNvSpPr>
          <p:nvPr>
            <p:ph type="sldNum" sz="quarter" idx="10"/>
          </p:nvPr>
        </p:nvSpPr>
        <p:spPr/>
        <p:txBody>
          <a:bodyPr/>
          <a:lstStyle/>
          <a:p>
            <a:fld id="{A4B48DAC-8A2D-4825-850C-34E762FB0A5F}" type="slidenum">
              <a:rPr lang="fr-FR" smtClean="0"/>
              <a:pPr/>
              <a:t>5</a:t>
            </a:fld>
            <a:endParaRPr lang="fr-FR" dirty="0"/>
          </a:p>
        </p:txBody>
      </p:sp>
    </p:spTree>
    <p:extLst>
      <p:ext uri="{BB962C8B-B14F-4D97-AF65-F5344CB8AC3E}">
        <p14:creationId xmlns:p14="http://schemas.microsoft.com/office/powerpoint/2010/main" val="3215646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B8A68-C4AA-A7EB-E34E-5D2DF7516C3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CA5D3F5-5869-054A-1ACF-B4FD95C1926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64F8490-D36C-2D21-5FD0-EB29E7332EFC}"/>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B39495B-D4E8-B850-1883-61DBE8C07AA5}"/>
              </a:ext>
            </a:extLst>
          </p:cNvPr>
          <p:cNvSpPr>
            <a:spLocks noGrp="1"/>
          </p:cNvSpPr>
          <p:nvPr>
            <p:ph type="sldNum" sz="quarter" idx="10"/>
          </p:nvPr>
        </p:nvSpPr>
        <p:spPr/>
        <p:txBody>
          <a:bodyPr/>
          <a:lstStyle/>
          <a:p>
            <a:fld id="{A4B48DAC-8A2D-4825-850C-34E762FB0A5F}" type="slidenum">
              <a:rPr lang="fr-FR" smtClean="0"/>
              <a:pPr/>
              <a:t>6</a:t>
            </a:fld>
            <a:endParaRPr lang="fr-FR" dirty="0"/>
          </a:p>
        </p:txBody>
      </p:sp>
    </p:spTree>
    <p:extLst>
      <p:ext uri="{BB962C8B-B14F-4D97-AF65-F5344CB8AC3E}">
        <p14:creationId xmlns:p14="http://schemas.microsoft.com/office/powerpoint/2010/main" val="2944060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7CBCF-2AA0-731C-5DA9-CD27FF8C353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3964223-4326-2A89-5946-2ACF6E102FD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34E483A5-C90A-8D7C-0FDA-E243AA401661}"/>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E408C47F-B9D7-5868-F7CC-87540CA8FF26}"/>
              </a:ext>
            </a:extLst>
          </p:cNvPr>
          <p:cNvSpPr>
            <a:spLocks noGrp="1"/>
          </p:cNvSpPr>
          <p:nvPr>
            <p:ph type="sldNum" sz="quarter" idx="10"/>
          </p:nvPr>
        </p:nvSpPr>
        <p:spPr/>
        <p:txBody>
          <a:bodyPr/>
          <a:lstStyle/>
          <a:p>
            <a:fld id="{A4B48DAC-8A2D-4825-850C-34E762FB0A5F}" type="slidenum">
              <a:rPr lang="fr-FR" smtClean="0"/>
              <a:pPr/>
              <a:t>7</a:t>
            </a:fld>
            <a:endParaRPr lang="fr-FR" dirty="0"/>
          </a:p>
        </p:txBody>
      </p:sp>
    </p:spTree>
    <p:extLst>
      <p:ext uri="{BB962C8B-B14F-4D97-AF65-F5344CB8AC3E}">
        <p14:creationId xmlns:p14="http://schemas.microsoft.com/office/powerpoint/2010/main" val="4282506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70F9B-2841-9130-5426-41FA709754C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4F63518-B7C4-D632-4F4A-8C80BA2F46D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2CAAEE1-5201-F99D-95EB-62E94B573192}"/>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8C9CE3AD-82B1-E1D3-F9D6-453AB9FA27AF}"/>
              </a:ext>
            </a:extLst>
          </p:cNvPr>
          <p:cNvSpPr>
            <a:spLocks noGrp="1"/>
          </p:cNvSpPr>
          <p:nvPr>
            <p:ph type="sldNum" sz="quarter" idx="10"/>
          </p:nvPr>
        </p:nvSpPr>
        <p:spPr/>
        <p:txBody>
          <a:bodyPr/>
          <a:lstStyle/>
          <a:p>
            <a:fld id="{A4B48DAC-8A2D-4825-850C-34E762FB0A5F}" type="slidenum">
              <a:rPr lang="fr-FR" smtClean="0"/>
              <a:pPr/>
              <a:t>8</a:t>
            </a:fld>
            <a:endParaRPr lang="fr-FR" dirty="0"/>
          </a:p>
        </p:txBody>
      </p:sp>
    </p:spTree>
    <p:extLst>
      <p:ext uri="{BB962C8B-B14F-4D97-AF65-F5344CB8AC3E}">
        <p14:creationId xmlns:p14="http://schemas.microsoft.com/office/powerpoint/2010/main" val="25620393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F23E5-4E60-AB9E-B3FD-2B5A826BF10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45E225A-2140-6B35-74B4-1E4FFB845C6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6BE21E7-554E-F722-99EE-6B60E1B8F7F3}"/>
              </a:ext>
            </a:extLst>
          </p:cNvPr>
          <p:cNvSpPr>
            <a:spLocks noGrp="1"/>
          </p:cNvSpPr>
          <p:nvPr>
            <p:ph type="body" idx="1"/>
          </p:nvPr>
        </p:nvSpPr>
        <p:spPr/>
        <p:txBody>
          <a:bodyPr/>
          <a:lstStyle/>
          <a:p>
            <a:endParaRPr lang="fr-FR" dirty="0"/>
          </a:p>
        </p:txBody>
      </p:sp>
      <p:sp>
        <p:nvSpPr>
          <p:cNvPr id="4" name="Espace réservé du numéro de diapositive 3">
            <a:extLst>
              <a:ext uri="{FF2B5EF4-FFF2-40B4-BE49-F238E27FC236}">
                <a16:creationId xmlns:a16="http://schemas.microsoft.com/office/drawing/2014/main" id="{F6CDCF67-85D1-E6B6-A56E-9D0F91E60817}"/>
              </a:ext>
            </a:extLst>
          </p:cNvPr>
          <p:cNvSpPr>
            <a:spLocks noGrp="1"/>
          </p:cNvSpPr>
          <p:nvPr>
            <p:ph type="sldNum" sz="quarter" idx="10"/>
          </p:nvPr>
        </p:nvSpPr>
        <p:spPr/>
        <p:txBody>
          <a:bodyPr/>
          <a:lstStyle/>
          <a:p>
            <a:fld id="{A4B48DAC-8A2D-4825-850C-34E762FB0A5F}" type="slidenum">
              <a:rPr lang="fr-FR" smtClean="0"/>
              <a:pPr/>
              <a:t>9</a:t>
            </a:fld>
            <a:endParaRPr lang="fr-FR" dirty="0"/>
          </a:p>
        </p:txBody>
      </p:sp>
    </p:spTree>
    <p:extLst>
      <p:ext uri="{BB962C8B-B14F-4D97-AF65-F5344CB8AC3E}">
        <p14:creationId xmlns:p14="http://schemas.microsoft.com/office/powerpoint/2010/main" val="6432575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iapositive de titr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Espace réservé du titre 1"/>
          <p:cNvSpPr>
            <a:spLocks noGrp="1"/>
          </p:cNvSpPr>
          <p:nvPr>
            <p:ph type="title" hasCustomPrompt="1"/>
          </p:nvPr>
        </p:nvSpPr>
        <p:spPr>
          <a:xfrm>
            <a:off x="4572000" y="2852936"/>
            <a:ext cx="4320480" cy="1656184"/>
          </a:xfrm>
          <a:prstGeom prst="rect">
            <a:avLst/>
          </a:prstGeom>
        </p:spPr>
        <p:txBody>
          <a:bodyPr vert="horz" lIns="91440" tIns="45720" rIns="91440" bIns="45720" rtlCol="0" anchor="ctr">
            <a:normAutofit/>
          </a:bodyPr>
          <a:lstStyle>
            <a:lvl1pPr>
              <a:defRPr cap="none" baseline="0"/>
            </a:lvl1pPr>
          </a:lstStyle>
          <a:p>
            <a:r>
              <a:rPr lang="fr-FR"/>
              <a:t>Title</a:t>
            </a:r>
            <a:endParaRPr lang="fr-FR" dirty="0"/>
          </a:p>
        </p:txBody>
      </p:sp>
      <p:sp>
        <p:nvSpPr>
          <p:cNvPr id="8" name="Espace réservé du texte 2"/>
          <p:cNvSpPr>
            <a:spLocks noGrp="1"/>
          </p:cNvSpPr>
          <p:nvPr>
            <p:ph idx="1" hasCustomPrompt="1"/>
          </p:nvPr>
        </p:nvSpPr>
        <p:spPr>
          <a:xfrm>
            <a:off x="4572000" y="4797152"/>
            <a:ext cx="4320480" cy="936104"/>
          </a:xfrm>
          <a:prstGeom prst="rect">
            <a:avLst/>
          </a:prstGeom>
        </p:spPr>
        <p:txBody>
          <a:bodyPr vert="horz" lIns="91440" tIns="45720" rIns="91440" bIns="45720" rtlCol="0" anchor="ctr" anchorCtr="0">
            <a:normAutofit/>
          </a:bodyPr>
          <a:lstStyle>
            <a:lvl1pPr>
              <a:defRPr cap="none" baseline="0"/>
            </a:lvl1pPr>
          </a:lstStyle>
          <a:p>
            <a:pPr lvl="0"/>
            <a:r>
              <a:rPr lang="fr-FR"/>
              <a:t>Presenter, authors</a:t>
            </a:r>
            <a:endParaRPr lang="fr-FR" dirty="0"/>
          </a:p>
        </p:txBody>
      </p:sp>
      <p:sp>
        <p:nvSpPr>
          <p:cNvPr id="6" name="Espace réservé du contenu 5"/>
          <p:cNvSpPr>
            <a:spLocks noGrp="1"/>
          </p:cNvSpPr>
          <p:nvPr>
            <p:ph sz="quarter" idx="10" hasCustomPrompt="1"/>
          </p:nvPr>
        </p:nvSpPr>
        <p:spPr>
          <a:xfrm>
            <a:off x="4572000" y="6022107"/>
            <a:ext cx="4320480" cy="503237"/>
          </a:xfrm>
        </p:spPr>
        <p:txBody>
          <a:bodyPr anchor="ctr" anchorCtr="0">
            <a:normAutofit/>
          </a:bodyPr>
          <a:lstStyle>
            <a:lvl1pPr>
              <a:defRPr sz="1800" b="1">
                <a:solidFill>
                  <a:schemeClr val="tx1"/>
                </a:solidFill>
              </a:defRPr>
            </a:lvl1pPr>
          </a:lstStyle>
          <a:p>
            <a:pPr lvl="0"/>
            <a:r>
              <a:rPr lang="fr-FR"/>
              <a:t>Date, Place</a:t>
            </a:r>
          </a:p>
        </p:txBody>
      </p:sp>
    </p:spTree>
    <p:extLst>
      <p:ext uri="{BB962C8B-B14F-4D97-AF65-F5344CB8AC3E}">
        <p14:creationId xmlns:p14="http://schemas.microsoft.com/office/powerpoint/2010/main" val="905762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2259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ermediate title">
    <p:spTree>
      <p:nvGrpSpPr>
        <p:cNvPr id="1" name=""/>
        <p:cNvGrpSpPr/>
        <p:nvPr/>
      </p:nvGrpSpPr>
      <p:grpSpPr>
        <a:xfrm>
          <a:off x="0" y="0"/>
          <a:ext cx="0" cy="0"/>
          <a:chOff x="0" y="0"/>
          <a:chExt cx="0" cy="0"/>
        </a:xfrm>
      </p:grpSpPr>
      <p:sp>
        <p:nvSpPr>
          <p:cNvPr id="3" name="Espace réservé du contenu 2"/>
          <p:cNvSpPr>
            <a:spLocks noGrp="1"/>
          </p:cNvSpPr>
          <p:nvPr>
            <p:ph idx="1" hasCustomPrompt="1"/>
          </p:nvPr>
        </p:nvSpPr>
        <p:spPr>
          <a:xfrm>
            <a:off x="467544" y="3573016"/>
            <a:ext cx="8208912" cy="2016224"/>
          </a:xfrm>
        </p:spPr>
        <p:txBody>
          <a:bodyPr anchor="ctr" anchorCtr="0">
            <a:normAutofit/>
          </a:bodyPr>
          <a:lstStyle>
            <a:lvl1pPr algn="ctr">
              <a:buNone/>
              <a:defRPr sz="2800"/>
            </a:lvl1pPr>
          </a:lstStyle>
          <a:p>
            <a:pPr lvl="0"/>
            <a:r>
              <a:rPr lang="fr-FR"/>
              <a:t>Sub-title</a:t>
            </a:r>
            <a:endParaRPr lang="fr-FR" dirty="0"/>
          </a:p>
        </p:txBody>
      </p:sp>
      <p:sp>
        <p:nvSpPr>
          <p:cNvPr id="12" name="Espace réservé du contenu 11"/>
          <p:cNvSpPr>
            <a:spLocks noGrp="1"/>
          </p:cNvSpPr>
          <p:nvPr>
            <p:ph sz="quarter" idx="13" hasCustomPrompt="1"/>
          </p:nvPr>
        </p:nvSpPr>
        <p:spPr>
          <a:xfrm>
            <a:off x="2484438" y="188913"/>
            <a:ext cx="6191250" cy="431800"/>
          </a:xfrm>
        </p:spPr>
        <p:txBody>
          <a:bodyPr anchor="ctr" anchorCtr="0">
            <a:noAutofit/>
          </a:bodyPr>
          <a:lstStyle>
            <a:lvl1pPr>
              <a:buNone/>
              <a:defRPr sz="1400" b="1" baseline="0">
                <a:solidFill>
                  <a:schemeClr val="bg2"/>
                </a:solidFill>
              </a:defRPr>
            </a:lvl1pPr>
          </a:lstStyle>
          <a:p>
            <a:pPr lvl="0"/>
            <a:r>
              <a:rPr lang="fr-FR"/>
              <a:t>Title of the presentation</a:t>
            </a:r>
          </a:p>
        </p:txBody>
      </p:sp>
      <p:sp>
        <p:nvSpPr>
          <p:cNvPr id="8" name="Titre 7"/>
          <p:cNvSpPr>
            <a:spLocks noGrp="1"/>
          </p:cNvSpPr>
          <p:nvPr>
            <p:ph type="title" hasCustomPrompt="1"/>
          </p:nvPr>
        </p:nvSpPr>
        <p:spPr>
          <a:xfrm>
            <a:off x="467544" y="1628800"/>
            <a:ext cx="8208912" cy="1728192"/>
          </a:xfrm>
        </p:spPr>
        <p:txBody>
          <a:bodyPr/>
          <a:lstStyle>
            <a:lvl1pPr>
              <a:defRPr/>
            </a:lvl1pPr>
          </a:lstStyle>
          <a:p>
            <a:r>
              <a:rPr lang="fr-FR"/>
              <a:t>Title</a:t>
            </a:r>
          </a:p>
        </p:txBody>
      </p:sp>
      <p:sp>
        <p:nvSpPr>
          <p:cNvPr id="10" name="Espace réservé du numéro de diapositive 9"/>
          <p:cNvSpPr>
            <a:spLocks noGrp="1"/>
          </p:cNvSpPr>
          <p:nvPr>
            <p:ph type="sldNum" sz="quarter" idx="15"/>
          </p:nvPr>
        </p:nvSpPr>
        <p:spPr/>
        <p:txBody>
          <a:bodyPr/>
          <a:lstStyle/>
          <a:p>
            <a:fld id="{02C702AE-1502-43AE-8DBA-2BCAD3408EF2}" type="slidenum">
              <a:rPr lang="fr-FR" smtClean="0"/>
              <a:pPr/>
              <a:t>‹N°›</a:t>
            </a:fld>
            <a:endParaRPr lang="fr-FR" dirty="0"/>
          </a:p>
        </p:txBody>
      </p:sp>
      <p:sp>
        <p:nvSpPr>
          <p:cNvPr id="14" name="Espace réservé du contenu 13"/>
          <p:cNvSpPr>
            <a:spLocks noGrp="1"/>
          </p:cNvSpPr>
          <p:nvPr>
            <p:ph sz="quarter" idx="17" hasCustomPrompt="1"/>
          </p:nvPr>
        </p:nvSpPr>
        <p:spPr>
          <a:xfrm>
            <a:off x="468313" y="6444808"/>
            <a:ext cx="1366837" cy="360000"/>
          </a:xfrm>
        </p:spPr>
        <p:txBody>
          <a:bodyPr anchor="ctr" anchorCtr="0">
            <a:noAutofit/>
          </a:bodyPr>
          <a:lstStyle>
            <a:lvl1pPr>
              <a:buNone/>
              <a:defRPr sz="1200">
                <a:solidFill>
                  <a:schemeClr val="bg1"/>
                </a:solidFill>
              </a:defRPr>
            </a:lvl1pPr>
            <a:lvl2pPr>
              <a:buNone/>
              <a:defRPr sz="1400">
                <a:solidFill>
                  <a:schemeClr val="bg1"/>
                </a:solidFill>
              </a:defRPr>
            </a:lvl2pPr>
            <a:lvl3pPr>
              <a:buNone/>
              <a:defRPr sz="1400">
                <a:solidFill>
                  <a:schemeClr val="bg1"/>
                </a:solidFill>
              </a:defRPr>
            </a:lvl3pPr>
            <a:lvl4pPr>
              <a:buNone/>
              <a:defRPr sz="1400">
                <a:solidFill>
                  <a:schemeClr val="bg1"/>
                </a:solidFill>
              </a:defRPr>
            </a:lvl4pPr>
            <a:lvl5pPr>
              <a:buNone/>
              <a:defRPr sz="1400">
                <a:solidFill>
                  <a:schemeClr val="bg1"/>
                </a:solidFill>
              </a:defRPr>
            </a:lvl5pPr>
          </a:lstStyle>
          <a:p>
            <a:pPr lvl="0"/>
            <a:r>
              <a:rPr lang="fr-FR"/>
              <a:t>Date</a:t>
            </a:r>
          </a:p>
        </p:txBody>
      </p:sp>
      <p:sp>
        <p:nvSpPr>
          <p:cNvPr id="15" name="Espace réservé du contenu 13"/>
          <p:cNvSpPr>
            <a:spLocks noGrp="1"/>
          </p:cNvSpPr>
          <p:nvPr>
            <p:ph sz="quarter" idx="18" hasCustomPrompt="1"/>
          </p:nvPr>
        </p:nvSpPr>
        <p:spPr>
          <a:xfrm>
            <a:off x="1909019" y="6444808"/>
            <a:ext cx="4391173" cy="360000"/>
          </a:xfrm>
        </p:spPr>
        <p:txBody>
          <a:bodyPr anchor="ctr" anchorCtr="0">
            <a:noAutofit/>
          </a:bodyPr>
          <a:lstStyle>
            <a:lvl1pPr algn="ctr">
              <a:buNone/>
              <a:defRPr sz="1200" baseline="0">
                <a:solidFill>
                  <a:schemeClr val="bg1"/>
                </a:solidFill>
              </a:defRPr>
            </a:lvl1pPr>
            <a:lvl2pPr>
              <a:buNone/>
              <a:defRPr sz="1400">
                <a:solidFill>
                  <a:schemeClr val="bg1"/>
                </a:solidFill>
              </a:defRPr>
            </a:lvl2pPr>
            <a:lvl3pPr>
              <a:buNone/>
              <a:defRPr sz="1400">
                <a:solidFill>
                  <a:schemeClr val="bg1"/>
                </a:solidFill>
              </a:defRPr>
            </a:lvl3pPr>
            <a:lvl4pPr>
              <a:buNone/>
              <a:defRPr sz="1400">
                <a:solidFill>
                  <a:schemeClr val="bg1"/>
                </a:solidFill>
              </a:defRPr>
            </a:lvl4pPr>
            <a:lvl5pPr>
              <a:buNone/>
              <a:defRPr sz="1400">
                <a:solidFill>
                  <a:schemeClr val="bg1"/>
                </a:solidFill>
              </a:defRPr>
            </a:lvl5pPr>
          </a:lstStyle>
          <a:p>
            <a:pPr lvl="0"/>
            <a:r>
              <a:rPr lang="fr-FR"/>
              <a:t>Event, place</a:t>
            </a:r>
          </a:p>
        </p:txBody>
      </p:sp>
    </p:spTree>
    <p:extLst>
      <p:ext uri="{BB962C8B-B14F-4D97-AF65-F5344CB8AC3E}">
        <p14:creationId xmlns:p14="http://schemas.microsoft.com/office/powerpoint/2010/main" val="1052259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normAutofit/>
          </a:bodyPr>
          <a:lstStyle>
            <a:lvl1pPr>
              <a:defRPr sz="3200" cap="none" baseline="0"/>
            </a:lvl1pPr>
          </a:lstStyle>
          <a:p>
            <a:r>
              <a:rPr lang="fr-FR"/>
              <a:t>Title</a:t>
            </a:r>
          </a:p>
        </p:txBody>
      </p:sp>
      <p:sp>
        <p:nvSpPr>
          <p:cNvPr id="3" name="Espace réservé du contenu 2"/>
          <p:cNvSpPr>
            <a:spLocks noGrp="1"/>
          </p:cNvSpPr>
          <p:nvPr>
            <p:ph idx="1" hasCustomPrompt="1"/>
          </p:nvPr>
        </p:nvSpPr>
        <p:spPr/>
        <p:txBody>
          <a:bodyPr/>
          <a:lstStyle>
            <a:lvl1pPr>
              <a:defRPr/>
            </a:lvl1pPr>
          </a:lstStyle>
          <a:p>
            <a:pPr lvl="0"/>
            <a:r>
              <a:rPr lang="fr-FR"/>
              <a:t>Text</a:t>
            </a:r>
            <a:endParaRPr lang="fr-FR" dirty="0"/>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numéro de diapositive 5"/>
          <p:cNvSpPr>
            <a:spLocks noGrp="1"/>
          </p:cNvSpPr>
          <p:nvPr>
            <p:ph type="sldNum" sz="quarter" idx="12"/>
          </p:nvPr>
        </p:nvSpPr>
        <p:spPr/>
        <p:txBody>
          <a:bodyPr/>
          <a:lstStyle/>
          <a:p>
            <a:fld id="{02C702AE-1502-43AE-8DBA-2BCAD3408EF2}" type="slidenum">
              <a:rPr lang="fr-FR" smtClean="0"/>
              <a:pPr/>
              <a:t>‹N°›</a:t>
            </a:fld>
            <a:endParaRPr lang="fr-FR" dirty="0"/>
          </a:p>
        </p:txBody>
      </p:sp>
      <p:sp>
        <p:nvSpPr>
          <p:cNvPr id="12" name="Espace réservé du contenu 11"/>
          <p:cNvSpPr>
            <a:spLocks noGrp="1"/>
          </p:cNvSpPr>
          <p:nvPr>
            <p:ph sz="quarter" idx="13" hasCustomPrompt="1"/>
          </p:nvPr>
        </p:nvSpPr>
        <p:spPr>
          <a:xfrm>
            <a:off x="2484438" y="188913"/>
            <a:ext cx="6191250" cy="431800"/>
          </a:xfrm>
        </p:spPr>
        <p:txBody>
          <a:bodyPr anchor="ctr" anchorCtr="0">
            <a:noAutofit/>
          </a:bodyPr>
          <a:lstStyle>
            <a:lvl1pPr>
              <a:buNone/>
              <a:defRPr sz="1400" b="1" baseline="0">
                <a:solidFill>
                  <a:schemeClr val="bg2"/>
                </a:solidFill>
              </a:defRPr>
            </a:lvl1pPr>
          </a:lstStyle>
          <a:p>
            <a:pPr lvl="0"/>
            <a:r>
              <a:rPr lang="fr-FR"/>
              <a:t>Title of the presentation</a:t>
            </a:r>
          </a:p>
        </p:txBody>
      </p:sp>
      <p:sp>
        <p:nvSpPr>
          <p:cNvPr id="8" name="Espace réservé du contenu 13"/>
          <p:cNvSpPr>
            <a:spLocks noGrp="1"/>
          </p:cNvSpPr>
          <p:nvPr>
            <p:ph sz="quarter" idx="17" hasCustomPrompt="1"/>
          </p:nvPr>
        </p:nvSpPr>
        <p:spPr>
          <a:xfrm>
            <a:off x="468313" y="6444808"/>
            <a:ext cx="1366837" cy="360000"/>
          </a:xfrm>
        </p:spPr>
        <p:txBody>
          <a:bodyPr anchor="ctr" anchorCtr="0">
            <a:noAutofit/>
          </a:bodyPr>
          <a:lstStyle>
            <a:lvl1pPr>
              <a:buNone/>
              <a:defRPr sz="1200">
                <a:solidFill>
                  <a:schemeClr val="bg1"/>
                </a:solidFill>
              </a:defRPr>
            </a:lvl1pPr>
            <a:lvl2pPr>
              <a:buNone/>
              <a:defRPr sz="1400">
                <a:solidFill>
                  <a:schemeClr val="bg1"/>
                </a:solidFill>
              </a:defRPr>
            </a:lvl2pPr>
            <a:lvl3pPr>
              <a:buNone/>
              <a:defRPr sz="1400">
                <a:solidFill>
                  <a:schemeClr val="bg1"/>
                </a:solidFill>
              </a:defRPr>
            </a:lvl3pPr>
            <a:lvl4pPr>
              <a:buNone/>
              <a:defRPr sz="1400">
                <a:solidFill>
                  <a:schemeClr val="bg1"/>
                </a:solidFill>
              </a:defRPr>
            </a:lvl4pPr>
            <a:lvl5pPr>
              <a:buNone/>
              <a:defRPr sz="1400">
                <a:solidFill>
                  <a:schemeClr val="bg1"/>
                </a:solidFill>
              </a:defRPr>
            </a:lvl5pPr>
          </a:lstStyle>
          <a:p>
            <a:pPr lvl="0"/>
            <a:r>
              <a:rPr lang="fr-FR"/>
              <a:t>Date</a:t>
            </a:r>
          </a:p>
        </p:txBody>
      </p:sp>
      <p:sp>
        <p:nvSpPr>
          <p:cNvPr id="9" name="Espace réservé du contenu 13"/>
          <p:cNvSpPr>
            <a:spLocks noGrp="1"/>
          </p:cNvSpPr>
          <p:nvPr>
            <p:ph sz="quarter" idx="18" hasCustomPrompt="1"/>
          </p:nvPr>
        </p:nvSpPr>
        <p:spPr>
          <a:xfrm>
            <a:off x="1909019" y="6444808"/>
            <a:ext cx="4391173" cy="360000"/>
          </a:xfrm>
        </p:spPr>
        <p:txBody>
          <a:bodyPr anchor="ctr" anchorCtr="0">
            <a:noAutofit/>
          </a:bodyPr>
          <a:lstStyle>
            <a:lvl1pPr algn="ctr">
              <a:buNone/>
              <a:defRPr sz="1200" baseline="0">
                <a:solidFill>
                  <a:schemeClr val="bg1"/>
                </a:solidFill>
              </a:defRPr>
            </a:lvl1pPr>
            <a:lvl2pPr>
              <a:buNone/>
              <a:defRPr sz="1400">
                <a:solidFill>
                  <a:schemeClr val="bg1"/>
                </a:solidFill>
              </a:defRPr>
            </a:lvl2pPr>
            <a:lvl3pPr>
              <a:buNone/>
              <a:defRPr sz="1400">
                <a:solidFill>
                  <a:schemeClr val="bg1"/>
                </a:solidFill>
              </a:defRPr>
            </a:lvl3pPr>
            <a:lvl4pPr>
              <a:buNone/>
              <a:defRPr sz="1400">
                <a:solidFill>
                  <a:schemeClr val="bg1"/>
                </a:solidFill>
              </a:defRPr>
            </a:lvl4pPr>
            <a:lvl5pPr>
              <a:buNone/>
              <a:defRPr sz="1400">
                <a:solidFill>
                  <a:schemeClr val="bg1"/>
                </a:solidFill>
              </a:defRPr>
            </a:lvl5pPr>
          </a:lstStyle>
          <a:p>
            <a:pPr lvl="0"/>
            <a:r>
              <a:rPr lang="fr-FR"/>
              <a:t>Event, place</a:t>
            </a:r>
          </a:p>
        </p:txBody>
      </p:sp>
    </p:spTree>
    <p:extLst>
      <p:ext uri="{BB962C8B-B14F-4D97-AF65-F5344CB8AC3E}">
        <p14:creationId xmlns:p14="http://schemas.microsoft.com/office/powerpoint/2010/main" val="1052259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 2 column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normAutofit/>
          </a:bodyPr>
          <a:lstStyle>
            <a:lvl1pPr>
              <a:defRPr sz="3200" cap="none" baseline="0"/>
            </a:lvl1pPr>
          </a:lstStyle>
          <a:p>
            <a:r>
              <a:rPr lang="fr-FR"/>
              <a:t>Title</a:t>
            </a:r>
          </a:p>
        </p:txBody>
      </p:sp>
      <p:sp>
        <p:nvSpPr>
          <p:cNvPr id="3" name="Espace réservé du contenu 2"/>
          <p:cNvSpPr>
            <a:spLocks noGrp="1"/>
          </p:cNvSpPr>
          <p:nvPr>
            <p:ph idx="1" hasCustomPrompt="1"/>
          </p:nvPr>
        </p:nvSpPr>
        <p:spPr>
          <a:xfrm>
            <a:off x="467544" y="2276872"/>
            <a:ext cx="3960440" cy="3888432"/>
          </a:xfrm>
        </p:spPr>
        <p:txBody>
          <a:bodyPr>
            <a:normAutofit/>
          </a:bodyPr>
          <a:lstStyle>
            <a:lvl1pPr>
              <a:defRPr sz="2400"/>
            </a:lvl1pPr>
          </a:lstStyle>
          <a:p>
            <a:pPr lvl="0"/>
            <a:r>
              <a:rPr lang="fr-FR"/>
              <a:t>Text</a:t>
            </a:r>
            <a:endParaRPr lang="fr-FR" dirty="0"/>
          </a:p>
        </p:txBody>
      </p:sp>
      <p:sp>
        <p:nvSpPr>
          <p:cNvPr id="6" name="Espace réservé du numéro de diapositive 5"/>
          <p:cNvSpPr>
            <a:spLocks noGrp="1"/>
          </p:cNvSpPr>
          <p:nvPr>
            <p:ph type="sldNum" sz="quarter" idx="12"/>
          </p:nvPr>
        </p:nvSpPr>
        <p:spPr/>
        <p:txBody>
          <a:bodyPr/>
          <a:lstStyle/>
          <a:p>
            <a:fld id="{02C702AE-1502-43AE-8DBA-2BCAD3408EF2}" type="slidenum">
              <a:rPr lang="fr-FR" smtClean="0"/>
              <a:pPr/>
              <a:t>‹N°›</a:t>
            </a:fld>
            <a:endParaRPr lang="fr-FR" dirty="0"/>
          </a:p>
        </p:txBody>
      </p:sp>
      <p:sp>
        <p:nvSpPr>
          <p:cNvPr id="12" name="Espace réservé du contenu 11"/>
          <p:cNvSpPr>
            <a:spLocks noGrp="1"/>
          </p:cNvSpPr>
          <p:nvPr>
            <p:ph sz="quarter" idx="13" hasCustomPrompt="1"/>
          </p:nvPr>
        </p:nvSpPr>
        <p:spPr>
          <a:xfrm>
            <a:off x="2484438" y="188913"/>
            <a:ext cx="6191250" cy="431800"/>
          </a:xfrm>
        </p:spPr>
        <p:txBody>
          <a:bodyPr anchor="ctr" anchorCtr="0">
            <a:noAutofit/>
          </a:bodyPr>
          <a:lstStyle>
            <a:lvl1pPr>
              <a:buNone/>
              <a:defRPr sz="1400" b="1" baseline="0">
                <a:solidFill>
                  <a:schemeClr val="bg2"/>
                </a:solidFill>
              </a:defRPr>
            </a:lvl1pPr>
          </a:lstStyle>
          <a:p>
            <a:pPr lvl="0"/>
            <a:r>
              <a:rPr lang="fr-FR"/>
              <a:t>Title of the presentation</a:t>
            </a:r>
          </a:p>
        </p:txBody>
      </p:sp>
      <p:sp>
        <p:nvSpPr>
          <p:cNvPr id="13" name="Espace réservé du contenu 2"/>
          <p:cNvSpPr>
            <a:spLocks noGrp="1"/>
          </p:cNvSpPr>
          <p:nvPr>
            <p:ph idx="14" hasCustomPrompt="1"/>
          </p:nvPr>
        </p:nvSpPr>
        <p:spPr>
          <a:xfrm>
            <a:off x="4716016" y="2276872"/>
            <a:ext cx="3960440" cy="3888432"/>
          </a:xfrm>
        </p:spPr>
        <p:txBody>
          <a:bodyPr>
            <a:normAutofit/>
          </a:bodyPr>
          <a:lstStyle>
            <a:lvl1pPr>
              <a:defRPr sz="2400"/>
            </a:lvl1pPr>
          </a:lstStyle>
          <a:p>
            <a:pPr lvl="0"/>
            <a:r>
              <a:rPr lang="fr-FR"/>
              <a:t>Text</a:t>
            </a:r>
            <a:endParaRPr lang="fr-FR" dirty="0"/>
          </a:p>
        </p:txBody>
      </p:sp>
      <p:sp>
        <p:nvSpPr>
          <p:cNvPr id="9" name="Espace réservé du contenu 13"/>
          <p:cNvSpPr>
            <a:spLocks noGrp="1"/>
          </p:cNvSpPr>
          <p:nvPr>
            <p:ph sz="quarter" idx="17" hasCustomPrompt="1"/>
          </p:nvPr>
        </p:nvSpPr>
        <p:spPr>
          <a:xfrm>
            <a:off x="468313" y="6444808"/>
            <a:ext cx="1366837" cy="360000"/>
          </a:xfrm>
        </p:spPr>
        <p:txBody>
          <a:bodyPr anchor="ctr" anchorCtr="0">
            <a:noAutofit/>
          </a:bodyPr>
          <a:lstStyle>
            <a:lvl1pPr>
              <a:buNone/>
              <a:defRPr sz="1200">
                <a:solidFill>
                  <a:schemeClr val="bg1"/>
                </a:solidFill>
              </a:defRPr>
            </a:lvl1pPr>
            <a:lvl2pPr>
              <a:buNone/>
              <a:defRPr sz="1400">
                <a:solidFill>
                  <a:schemeClr val="bg1"/>
                </a:solidFill>
              </a:defRPr>
            </a:lvl2pPr>
            <a:lvl3pPr>
              <a:buNone/>
              <a:defRPr sz="1400">
                <a:solidFill>
                  <a:schemeClr val="bg1"/>
                </a:solidFill>
              </a:defRPr>
            </a:lvl3pPr>
            <a:lvl4pPr>
              <a:buNone/>
              <a:defRPr sz="1400">
                <a:solidFill>
                  <a:schemeClr val="bg1"/>
                </a:solidFill>
              </a:defRPr>
            </a:lvl4pPr>
            <a:lvl5pPr>
              <a:buNone/>
              <a:defRPr sz="1400">
                <a:solidFill>
                  <a:schemeClr val="bg1"/>
                </a:solidFill>
              </a:defRPr>
            </a:lvl5pPr>
          </a:lstStyle>
          <a:p>
            <a:pPr lvl="0"/>
            <a:r>
              <a:rPr lang="fr-FR"/>
              <a:t>Date</a:t>
            </a:r>
          </a:p>
        </p:txBody>
      </p:sp>
      <p:sp>
        <p:nvSpPr>
          <p:cNvPr id="10" name="Espace réservé du contenu 13"/>
          <p:cNvSpPr>
            <a:spLocks noGrp="1"/>
          </p:cNvSpPr>
          <p:nvPr>
            <p:ph sz="quarter" idx="18" hasCustomPrompt="1"/>
          </p:nvPr>
        </p:nvSpPr>
        <p:spPr>
          <a:xfrm>
            <a:off x="1909019" y="6444808"/>
            <a:ext cx="4391173" cy="360000"/>
          </a:xfrm>
        </p:spPr>
        <p:txBody>
          <a:bodyPr anchor="ctr" anchorCtr="0">
            <a:noAutofit/>
          </a:bodyPr>
          <a:lstStyle>
            <a:lvl1pPr algn="ctr">
              <a:buNone/>
              <a:defRPr sz="1200" baseline="0">
                <a:solidFill>
                  <a:schemeClr val="bg1"/>
                </a:solidFill>
              </a:defRPr>
            </a:lvl1pPr>
            <a:lvl2pPr>
              <a:buNone/>
              <a:defRPr sz="1400">
                <a:solidFill>
                  <a:schemeClr val="bg1"/>
                </a:solidFill>
              </a:defRPr>
            </a:lvl2pPr>
            <a:lvl3pPr>
              <a:buNone/>
              <a:defRPr sz="1400">
                <a:solidFill>
                  <a:schemeClr val="bg1"/>
                </a:solidFill>
              </a:defRPr>
            </a:lvl3pPr>
            <a:lvl4pPr>
              <a:buNone/>
              <a:defRPr sz="1400">
                <a:solidFill>
                  <a:schemeClr val="bg1"/>
                </a:solidFill>
              </a:defRPr>
            </a:lvl4pPr>
            <a:lvl5pPr>
              <a:buNone/>
              <a:defRPr sz="1400">
                <a:solidFill>
                  <a:schemeClr val="bg1"/>
                </a:solidFill>
              </a:defRPr>
            </a:lvl5pPr>
          </a:lstStyle>
          <a:p>
            <a:pPr lvl="0"/>
            <a:r>
              <a:rPr lang="fr-FR"/>
              <a:t>Event, place</a:t>
            </a:r>
          </a:p>
        </p:txBody>
      </p:sp>
    </p:spTree>
    <p:extLst>
      <p:ext uri="{BB962C8B-B14F-4D97-AF65-F5344CB8AC3E}">
        <p14:creationId xmlns:p14="http://schemas.microsoft.com/office/powerpoint/2010/main" val="10522597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633664" y="3140968"/>
            <a:ext cx="4258816" cy="1296144"/>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4644008" y="4437112"/>
            <a:ext cx="4248472" cy="936104"/>
          </a:xfrm>
          <a:prstGeom prst="rect">
            <a:avLst/>
          </a:prstGeom>
        </p:spPr>
        <p:txBody>
          <a:bodyPr vert="horz" lIns="91440" tIns="45720" rIns="91440" bIns="45720" rtlCol="0">
            <a:normAutofit/>
          </a:bodyPr>
          <a:lstStyle/>
          <a:p>
            <a:pPr lvl="0"/>
            <a:r>
              <a:rPr lang="fr-FR" dirty="0"/>
              <a:t>SOUS-TITRE DE LA PRESENTATION </a:t>
            </a:r>
          </a:p>
        </p:txBody>
      </p:sp>
    </p:spTree>
    <p:extLst>
      <p:ext uri="{BB962C8B-B14F-4D97-AF65-F5344CB8AC3E}">
        <p14:creationId xmlns:p14="http://schemas.microsoft.com/office/powerpoint/2010/main" val="1821813571"/>
      </p:ext>
    </p:extLst>
  </p:cSld>
  <p:clrMap bg1="lt1" tx1="dk1" bg2="lt2" tx2="dk2" accent1="accent1" accent2="accent2" accent3="accent3" accent4="accent4" accent5="accent5" accent6="accent6" hlink="hlink" folHlink="folHlink"/>
  <p:sldLayoutIdLst>
    <p:sldLayoutId id="2147483657" r:id="rId1"/>
  </p:sldLayoutIdLst>
  <p:hf hdr="0"/>
  <p:txStyles>
    <p:titleStyle>
      <a:lvl1pPr algn="l" defTabSz="914400" rtl="0" eaLnBrk="1" latinLnBrk="0" hangingPunct="1">
        <a:spcBef>
          <a:spcPct val="0"/>
        </a:spcBef>
        <a:buNone/>
        <a:defRPr sz="3600" b="1" kern="1200" cap="none" baseline="0">
          <a:solidFill>
            <a:schemeClr val="accent1"/>
          </a:solidFill>
          <a:latin typeface="+mj-lt"/>
          <a:ea typeface="+mj-ea"/>
          <a:cs typeface="+mj-cs"/>
        </a:defRPr>
      </a:lvl1pPr>
    </p:titleStyle>
    <p:bodyStyle>
      <a:lvl1pPr marL="0" indent="0" algn="l" defTabSz="914400" rtl="0" eaLnBrk="1" latinLnBrk="0" hangingPunct="1">
        <a:spcBef>
          <a:spcPct val="20000"/>
        </a:spcBef>
        <a:buFont typeface="Arial" panose="020B0604020202020204" pitchFamily="34" charset="0"/>
        <a:buNone/>
        <a:defRPr sz="2400" kern="1200" cap="none" baseline="0">
          <a:solidFill>
            <a:schemeClr val="bg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67544" y="1196752"/>
            <a:ext cx="8208912" cy="1008112"/>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467544" y="2276872"/>
            <a:ext cx="8208912" cy="3888432"/>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453336"/>
            <a:ext cx="1378496" cy="365125"/>
          </a:xfrm>
          <a:prstGeom prst="rect">
            <a:avLst/>
          </a:prstGeom>
        </p:spPr>
        <p:txBody>
          <a:bodyPr vert="horz" lIns="91440" tIns="45720" rIns="91440" bIns="45720" rtlCol="0" anchor="ctr"/>
          <a:lstStyle>
            <a:lvl1pPr algn="l">
              <a:defRPr sz="1200">
                <a:solidFill>
                  <a:schemeClr val="bg1"/>
                </a:solidFill>
              </a:defRPr>
            </a:lvl1pPr>
          </a:lstStyle>
          <a:p>
            <a:r>
              <a:rPr lang="fr-FR" dirty="0"/>
              <a:t>Date</a:t>
            </a:r>
          </a:p>
        </p:txBody>
      </p:sp>
      <p:sp>
        <p:nvSpPr>
          <p:cNvPr id="5" name="Espace réservé du pied de page 4"/>
          <p:cNvSpPr>
            <a:spLocks noGrp="1"/>
          </p:cNvSpPr>
          <p:nvPr>
            <p:ph type="ftr" sz="quarter" idx="3"/>
          </p:nvPr>
        </p:nvSpPr>
        <p:spPr>
          <a:xfrm>
            <a:off x="1835696" y="6453336"/>
            <a:ext cx="4392488" cy="365125"/>
          </a:xfrm>
          <a:prstGeom prst="rect">
            <a:avLst/>
          </a:prstGeom>
        </p:spPr>
        <p:txBody>
          <a:bodyPr vert="horz" lIns="91440" tIns="45720" rIns="91440" bIns="45720" rtlCol="0" anchor="ctr"/>
          <a:lstStyle>
            <a:lvl1pPr algn="ctr">
              <a:defRPr sz="1200">
                <a:solidFill>
                  <a:schemeClr val="bg1"/>
                </a:solidFill>
              </a:defRPr>
            </a:lvl1pPr>
          </a:lstStyle>
          <a:p>
            <a:r>
              <a:rPr lang="fr-FR" dirty="0"/>
              <a:t>Place</a:t>
            </a:r>
          </a:p>
        </p:txBody>
      </p:sp>
      <p:sp>
        <p:nvSpPr>
          <p:cNvPr id="6" name="Espace réservé du numéro de diapositive 5"/>
          <p:cNvSpPr>
            <a:spLocks noGrp="1"/>
          </p:cNvSpPr>
          <p:nvPr>
            <p:ph type="sldNum" sz="quarter" idx="4"/>
          </p:nvPr>
        </p:nvSpPr>
        <p:spPr>
          <a:xfrm>
            <a:off x="8388424" y="6453336"/>
            <a:ext cx="621432" cy="365125"/>
          </a:xfrm>
          <a:prstGeom prst="rect">
            <a:avLst/>
          </a:prstGeom>
        </p:spPr>
        <p:txBody>
          <a:bodyPr vert="horz" lIns="91440" tIns="45720" rIns="91440" bIns="45720" rtlCol="0" anchor="ctr"/>
          <a:lstStyle>
            <a:lvl1pPr algn="r">
              <a:defRPr sz="1200">
                <a:solidFill>
                  <a:schemeClr val="bg1"/>
                </a:solidFill>
              </a:defRPr>
            </a:lvl1pPr>
          </a:lstStyle>
          <a:p>
            <a:fld id="{02C702AE-1502-43AE-8DBA-2BCAD3408EF2}" type="slidenum">
              <a:rPr lang="fr-FR" smtClean="0"/>
              <a:pPr/>
              <a:t>‹N°›</a:t>
            </a:fld>
            <a:endParaRPr lang="fr-FR" dirty="0"/>
          </a:p>
        </p:txBody>
      </p:sp>
    </p:spTree>
    <p:extLst>
      <p:ext uri="{BB962C8B-B14F-4D97-AF65-F5344CB8AC3E}">
        <p14:creationId xmlns:p14="http://schemas.microsoft.com/office/powerpoint/2010/main" val="2854891631"/>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50" r:id="rId4"/>
  </p:sldLayoutIdLst>
  <p:hf hdr="0"/>
  <p:txStyles>
    <p:titleStyle>
      <a:lvl1pPr algn="ctr" defTabSz="914400" rtl="0" eaLnBrk="1" latinLnBrk="0" hangingPunct="1">
        <a:spcBef>
          <a:spcPct val="0"/>
        </a:spcBef>
        <a:buNone/>
        <a:defRPr sz="3200" b="1" kern="1200" cap="none" baseline="0">
          <a:solidFill>
            <a:schemeClr val="accent4"/>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606183" y="2204864"/>
            <a:ext cx="4572000" cy="1569660"/>
          </a:xfrm>
          <a:prstGeom prst="rect">
            <a:avLst/>
          </a:prstGeom>
        </p:spPr>
        <p:txBody>
          <a:bodyPr wrap="square">
            <a:spAutoFit/>
          </a:bodyPr>
          <a:lstStyle/>
          <a:p>
            <a:r>
              <a:rPr lang="fr-FR" sz="3200" b="1" dirty="0">
                <a:solidFill>
                  <a:schemeClr val="bg1"/>
                </a:solidFill>
              </a:rPr>
              <a:t>La PNIN au cœur de la nutrition : résultats et acquis</a:t>
            </a:r>
            <a:endParaRPr lang="fr-FR" sz="3200" b="1" dirty="0"/>
          </a:p>
        </p:txBody>
      </p:sp>
      <p:sp>
        <p:nvSpPr>
          <p:cNvPr id="4" name="Titre 1">
            <a:extLst>
              <a:ext uri="{FF2B5EF4-FFF2-40B4-BE49-F238E27FC236}">
                <a16:creationId xmlns:a16="http://schemas.microsoft.com/office/drawing/2014/main" id="{A6039F34-9A5A-42FB-9F70-28AC9C6C2334}"/>
              </a:ext>
            </a:extLst>
          </p:cNvPr>
          <p:cNvSpPr txBox="1">
            <a:spLocks/>
          </p:cNvSpPr>
          <p:nvPr/>
        </p:nvSpPr>
        <p:spPr>
          <a:xfrm>
            <a:off x="4427984" y="4811668"/>
            <a:ext cx="4202897" cy="1569660"/>
          </a:xfrm>
          <a:prstGeom prst="rect">
            <a:avLst/>
          </a:prstGeom>
        </p:spPr>
        <p:txBody>
          <a:bodyPr vert="horz" lIns="68580" tIns="34290" rIns="68580" bIns="34290" rtlCol="0" anchor="ctr">
            <a:noAutofit/>
          </a:bodyPr>
          <a:lstStyle>
            <a:lvl1pPr algn="l" defTabSz="914400" rtl="0" eaLnBrk="1" latinLnBrk="0" hangingPunct="1">
              <a:spcBef>
                <a:spcPct val="0"/>
              </a:spcBef>
              <a:buNone/>
              <a:defRPr sz="3600" b="1" kern="1200" cap="none" baseline="0">
                <a:solidFill>
                  <a:schemeClr val="accent1"/>
                </a:solidFill>
                <a:latin typeface="+mj-lt"/>
                <a:ea typeface="+mj-ea"/>
                <a:cs typeface="+mj-cs"/>
              </a:defRPr>
            </a:lvl1pPr>
          </a:lstStyle>
          <a:p>
            <a:pPr algn="ctr"/>
            <a:endParaRPr lang="fr-FR" sz="1600" i="1" dirty="0">
              <a:solidFill>
                <a:schemeClr val="tx1"/>
              </a:solidFill>
            </a:endParaRPr>
          </a:p>
          <a:p>
            <a:pPr algn="ctr"/>
            <a:r>
              <a:rPr lang="fr-FR" sz="2000" i="1" dirty="0" err="1"/>
              <a:t>Almoustapha</a:t>
            </a:r>
            <a:r>
              <a:rPr lang="fr-FR" sz="2000" i="1" dirty="0"/>
              <a:t> THEODORE YATTA</a:t>
            </a:r>
          </a:p>
          <a:p>
            <a:pPr algn="ctr"/>
            <a:r>
              <a:rPr lang="fr-FR" sz="2000" i="1" dirty="0"/>
              <a:t>Analyste Principal</a:t>
            </a:r>
          </a:p>
          <a:p>
            <a:pPr algn="ctr"/>
            <a:endParaRPr lang="fr-FR" sz="1600" i="1" dirty="0">
              <a:solidFill>
                <a:schemeClr val="tx1"/>
              </a:solidFill>
            </a:endParaRPr>
          </a:p>
          <a:p>
            <a:pPr algn="ctr"/>
            <a:r>
              <a:rPr lang="fr-FR" sz="1600" i="1" dirty="0">
                <a:solidFill>
                  <a:schemeClr val="tx1"/>
                </a:solidFill>
              </a:rPr>
              <a:t>27 Novembre 2025</a:t>
            </a:r>
          </a:p>
          <a:p>
            <a:pPr algn="ctr"/>
            <a:r>
              <a:rPr lang="fr-FR" sz="1600" i="1" dirty="0">
                <a:solidFill>
                  <a:schemeClr val="tx1"/>
                </a:solidFill>
              </a:rPr>
              <a:t>Niamey, Niger</a:t>
            </a:r>
          </a:p>
        </p:txBody>
      </p:sp>
      <p:sp>
        <p:nvSpPr>
          <p:cNvPr id="3" name="ZoneTexte 2">
            <a:extLst>
              <a:ext uri="{FF2B5EF4-FFF2-40B4-BE49-F238E27FC236}">
                <a16:creationId xmlns:a16="http://schemas.microsoft.com/office/drawing/2014/main" id="{8C0542AF-C648-099A-9B01-1ABE15C12A2D}"/>
              </a:ext>
            </a:extLst>
          </p:cNvPr>
          <p:cNvSpPr txBox="1"/>
          <p:nvPr/>
        </p:nvSpPr>
        <p:spPr>
          <a:xfrm>
            <a:off x="4741679" y="4005064"/>
            <a:ext cx="4006785" cy="707886"/>
          </a:xfrm>
          <a:prstGeom prst="rect">
            <a:avLst/>
          </a:prstGeom>
          <a:noFill/>
        </p:spPr>
        <p:txBody>
          <a:bodyPr wrap="square">
            <a:spAutoFit/>
          </a:bodyPr>
          <a:lstStyle/>
          <a:p>
            <a:r>
              <a:rPr lang="fr-FR" sz="2000" b="1" i="1" dirty="0">
                <a:solidFill>
                  <a:schemeClr val="bg1"/>
                </a:solidFill>
              </a:rPr>
              <a:t>Synthèse et capitalisation des activités de la 2ᵉ phase</a:t>
            </a:r>
            <a:endParaRPr lang="fr-FR"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randombar(horizont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09E9C-09C9-D2E7-A51E-840671AB65C9}"/>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C9FE6CF6-19B9-99C6-0096-AB187149E652}"/>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2 (R2) </a:t>
            </a:r>
          </a:p>
        </p:txBody>
      </p:sp>
      <p:sp>
        <p:nvSpPr>
          <p:cNvPr id="2" name="ZoneTexte 1">
            <a:extLst>
              <a:ext uri="{FF2B5EF4-FFF2-40B4-BE49-F238E27FC236}">
                <a16:creationId xmlns:a16="http://schemas.microsoft.com/office/drawing/2014/main" id="{81E3D3BD-2BA0-B7F4-69F4-6DAA83A788B3}"/>
              </a:ext>
            </a:extLst>
          </p:cNvPr>
          <p:cNvSpPr txBox="1"/>
          <p:nvPr/>
        </p:nvSpPr>
        <p:spPr>
          <a:xfrm>
            <a:off x="180795" y="1157843"/>
            <a:ext cx="8928992" cy="954107"/>
          </a:xfrm>
          <a:prstGeom prst="rect">
            <a:avLst/>
          </a:prstGeom>
          <a:noFill/>
        </p:spPr>
        <p:txBody>
          <a:bodyPr wrap="square" rtlCol="0">
            <a:spAutoFit/>
          </a:bodyPr>
          <a:lstStyle/>
          <a:p>
            <a:pPr algn="just"/>
            <a:r>
              <a:rPr lang="fr-FR" b="1" dirty="0">
                <a:solidFill>
                  <a:schemeClr val="accent1"/>
                </a:solidFill>
                <a:latin typeface="+mj-lt"/>
                <a:ea typeface="Calibri"/>
                <a:cs typeface="Times New Roman"/>
              </a:rPr>
              <a:t>R2 : La fiabilité de la plateforme PNIN à produire des informations basées sur des preuves est reconnue et la demande d’informations envers la plateforme est augmentée</a:t>
            </a:r>
            <a:r>
              <a:rPr lang="fr-FR" sz="2000" b="1" dirty="0">
                <a:solidFill>
                  <a:schemeClr val="accent1"/>
                </a:solidFill>
                <a:latin typeface="+mj-lt"/>
                <a:ea typeface="Calibri"/>
                <a:cs typeface="Times New Roman"/>
              </a:rPr>
              <a:t>.</a:t>
            </a:r>
            <a:endParaRPr lang="fr-FR" sz="12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45E64797-0EFE-5E4C-7251-8537B1EFB5D6}"/>
              </a:ext>
            </a:extLst>
          </p:cNvPr>
          <p:cNvSpPr txBox="1"/>
          <p:nvPr/>
        </p:nvSpPr>
        <p:spPr>
          <a:xfrm>
            <a:off x="125185" y="2348880"/>
            <a:ext cx="8893630" cy="3780971"/>
          </a:xfrm>
          <a:prstGeom prst="rect">
            <a:avLst/>
          </a:prstGeom>
          <a:noFill/>
        </p:spPr>
        <p:txBody>
          <a:bodyPr wrap="square" rtlCol="0">
            <a:spAutoFit/>
          </a:bodyPr>
          <a:lstStyle/>
          <a:p>
            <a:pPr marL="342900" lvl="0" indent="-342900" algn="just">
              <a:lnSpc>
                <a:spcPct val="150000"/>
              </a:lnSpc>
              <a:spcAft>
                <a:spcPts val="0"/>
              </a:spcAft>
              <a:buFont typeface="Arial" panose="020B0604020202020204" pitchFamily="34" charset="0"/>
              <a:buChar char="•"/>
            </a:pPr>
            <a:r>
              <a:rPr lang="fr-FR" b="1" dirty="0">
                <a:solidFill>
                  <a:schemeClr val="accent6">
                    <a:lumMod val="75000"/>
                  </a:schemeClr>
                </a:solidFill>
                <a:ea typeface="Calibri"/>
                <a:cs typeface="Times New Roman"/>
              </a:rPr>
              <a:t>Formation d’une centaine d’utilisateurs de l’information nutritionnelle (nutrition de base, interventions sensibles/spécifiques, systèmes d’information)</a:t>
            </a:r>
          </a:p>
          <a:p>
            <a:pPr marL="342900" lvl="0" indent="-342900" algn="just">
              <a:lnSpc>
                <a:spcPct val="150000"/>
              </a:lnSpc>
              <a:spcAft>
                <a:spcPts val="0"/>
              </a:spcAft>
              <a:buFont typeface="Arial" panose="020B0604020202020204" pitchFamily="34" charset="0"/>
              <a:buChar char="•"/>
            </a:pPr>
            <a:endParaRPr lang="fr-FR"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b="1" dirty="0">
                <a:solidFill>
                  <a:schemeClr val="accent3"/>
                </a:solidFill>
                <a:ea typeface="Calibri"/>
                <a:cs typeface="Times New Roman"/>
              </a:rPr>
              <a:t>Études de base et de faisabilité de la mise à l’échelle de la PNIN (Maradi et Zinder) réalisé</a:t>
            </a:r>
          </a:p>
          <a:p>
            <a:pPr marL="342900" lvl="0" indent="-342900" algn="just">
              <a:lnSpc>
                <a:spcPct val="150000"/>
              </a:lnSpc>
              <a:spcAft>
                <a:spcPts val="0"/>
              </a:spcAft>
              <a:buFont typeface="Arial" panose="020B0604020202020204" pitchFamily="34" charset="0"/>
              <a:buChar char="•"/>
            </a:pPr>
            <a:endParaRPr lang="fr-FR"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b="1" dirty="0">
                <a:solidFill>
                  <a:schemeClr val="tx2">
                    <a:lumMod val="75000"/>
                  </a:schemeClr>
                </a:solidFill>
                <a:ea typeface="Calibri"/>
                <a:cs typeface="Times New Roman"/>
              </a:rPr>
              <a:t>Atelier de valorisation des données d’enquête alimentaire et fortification réalisé</a:t>
            </a:r>
          </a:p>
        </p:txBody>
      </p:sp>
    </p:spTree>
    <p:extLst>
      <p:ext uri="{BB962C8B-B14F-4D97-AF65-F5344CB8AC3E}">
        <p14:creationId xmlns:p14="http://schemas.microsoft.com/office/powerpoint/2010/main" val="1965434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DCFAF-8796-2E3F-2719-A3B4264E4724}"/>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14CE57AF-3570-7DB7-FE35-23A7F7519DA2}"/>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3 (R3) </a:t>
            </a:r>
          </a:p>
        </p:txBody>
      </p:sp>
      <p:sp>
        <p:nvSpPr>
          <p:cNvPr id="2" name="ZoneTexte 1">
            <a:extLst>
              <a:ext uri="{FF2B5EF4-FFF2-40B4-BE49-F238E27FC236}">
                <a16:creationId xmlns:a16="http://schemas.microsoft.com/office/drawing/2014/main" id="{048ECF3D-7074-E9AF-CDB1-3A65698B33D0}"/>
              </a:ext>
            </a:extLst>
          </p:cNvPr>
          <p:cNvSpPr txBox="1"/>
          <p:nvPr/>
        </p:nvSpPr>
        <p:spPr>
          <a:xfrm>
            <a:off x="35024" y="1189201"/>
            <a:ext cx="8928992" cy="1015663"/>
          </a:xfrm>
          <a:prstGeom prst="rect">
            <a:avLst/>
          </a:prstGeom>
          <a:noFill/>
        </p:spPr>
        <p:txBody>
          <a:bodyPr wrap="square" rtlCol="0">
            <a:spAutoFit/>
          </a:bodyPr>
          <a:lstStyle/>
          <a:p>
            <a:pPr algn="just"/>
            <a:r>
              <a:rPr lang="fr-FR" sz="2000" b="1" dirty="0">
                <a:solidFill>
                  <a:schemeClr val="accent1"/>
                </a:solidFill>
                <a:latin typeface="+mj-lt"/>
                <a:ea typeface="Calibri"/>
                <a:cs typeface="Times New Roman"/>
              </a:rPr>
              <a:t>R3 : Les produits et les services délivrés par la plateforme sont intégrés techniquement et financièrement par les parties prenantes de la plateforme.</a:t>
            </a:r>
            <a:endParaRPr lang="fr-FR" sz="12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B266E495-CFCD-DBB9-11CC-A9C578987598}"/>
              </a:ext>
            </a:extLst>
          </p:cNvPr>
          <p:cNvSpPr txBox="1"/>
          <p:nvPr/>
        </p:nvSpPr>
        <p:spPr>
          <a:xfrm>
            <a:off x="281675" y="2564904"/>
            <a:ext cx="8711685" cy="3267498"/>
          </a:xfrm>
          <a:prstGeom prst="rect">
            <a:avLst/>
          </a:prstGeom>
          <a:noFill/>
        </p:spPr>
        <p:txBody>
          <a:bodyPr wrap="square" rtlCol="0">
            <a:spAutoFit/>
          </a:bodyPr>
          <a:lstStyle/>
          <a:p>
            <a:pPr marL="342900" lvl="0" indent="-342900" algn="just">
              <a:lnSpc>
                <a:spcPct val="150000"/>
              </a:lnSpc>
              <a:spcAft>
                <a:spcPts val="0"/>
              </a:spcAft>
              <a:buFont typeface="Arial" panose="020B0604020202020204" pitchFamily="34" charset="0"/>
              <a:buChar char="•"/>
            </a:pPr>
            <a:r>
              <a:rPr lang="fr-FR" sz="2000" b="1" dirty="0">
                <a:solidFill>
                  <a:srgbClr val="92D050"/>
                </a:solidFill>
                <a:ea typeface="Calibri"/>
                <a:cs typeface="Times New Roman"/>
              </a:rPr>
              <a:t>Renforcement des capacités des secteurs sensibles et spécifiques à la nutrition et l’INS en Analyse des données avec le logiciel SPSS</a:t>
            </a:r>
          </a:p>
          <a:p>
            <a:pPr marL="342900" lvl="0" indent="-342900" algn="just">
              <a:lnSpc>
                <a:spcPct val="150000"/>
              </a:lnSpc>
              <a:spcAft>
                <a:spcPts val="0"/>
              </a:spcAft>
              <a:buFont typeface="Arial" panose="020B0604020202020204" pitchFamily="34" charset="0"/>
              <a:buChar char="•"/>
            </a:pPr>
            <a:endParaRPr lang="fr-FR" sz="2000"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sz="2000" b="1" dirty="0">
                <a:solidFill>
                  <a:schemeClr val="accent2">
                    <a:lumMod val="75000"/>
                  </a:schemeClr>
                </a:solidFill>
                <a:ea typeface="Calibri"/>
                <a:cs typeface="Times New Roman"/>
              </a:rPr>
              <a:t>Collaboration à la mise en œuvre de la deuxième promotion pour la certification en nutrition humaine à la FAST/UAM (18 participants des secteurs en lien avec la nutrition, media, société civile et secteur privé (femmes transformatrices)</a:t>
            </a:r>
          </a:p>
        </p:txBody>
      </p:sp>
    </p:spTree>
    <p:extLst>
      <p:ext uri="{BB962C8B-B14F-4D97-AF65-F5344CB8AC3E}">
        <p14:creationId xmlns:p14="http://schemas.microsoft.com/office/powerpoint/2010/main" val="1122570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CA63F-55E5-FA36-333F-8A8A2A2C443A}"/>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51E42141-A5B8-1B47-94A9-FD5A1123BE93}"/>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4 (R4) </a:t>
            </a:r>
          </a:p>
        </p:txBody>
      </p:sp>
      <p:sp>
        <p:nvSpPr>
          <p:cNvPr id="2" name="ZoneTexte 1">
            <a:extLst>
              <a:ext uri="{FF2B5EF4-FFF2-40B4-BE49-F238E27FC236}">
                <a16:creationId xmlns:a16="http://schemas.microsoft.com/office/drawing/2014/main" id="{2119126A-B141-BFF2-39B5-631AC515EE12}"/>
              </a:ext>
            </a:extLst>
          </p:cNvPr>
          <p:cNvSpPr txBox="1"/>
          <p:nvPr/>
        </p:nvSpPr>
        <p:spPr>
          <a:xfrm>
            <a:off x="243811" y="1268760"/>
            <a:ext cx="8928992" cy="707886"/>
          </a:xfrm>
          <a:prstGeom prst="rect">
            <a:avLst/>
          </a:prstGeom>
          <a:noFill/>
        </p:spPr>
        <p:txBody>
          <a:bodyPr wrap="square" rtlCol="0">
            <a:spAutoFit/>
          </a:bodyPr>
          <a:lstStyle/>
          <a:p>
            <a:pPr algn="just"/>
            <a:r>
              <a:rPr lang="fr-FR" sz="2000" b="1" dirty="0">
                <a:solidFill>
                  <a:schemeClr val="accent1"/>
                </a:solidFill>
                <a:latin typeface="+mj-lt"/>
                <a:ea typeface="Calibri"/>
                <a:cs typeface="Times New Roman"/>
              </a:rPr>
              <a:t>R4 : la PNIN Niger a contribué au partage d’expérience au niveau régional et international</a:t>
            </a:r>
            <a:endParaRPr lang="fr-FR" sz="12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7232DAED-40FD-AE13-4C0D-642F909EC1E1}"/>
              </a:ext>
            </a:extLst>
          </p:cNvPr>
          <p:cNvSpPr txBox="1"/>
          <p:nvPr/>
        </p:nvSpPr>
        <p:spPr>
          <a:xfrm>
            <a:off x="216157" y="2420888"/>
            <a:ext cx="8711685" cy="3688638"/>
          </a:xfrm>
          <a:prstGeom prst="rect">
            <a:avLst/>
          </a:prstGeom>
          <a:noFill/>
        </p:spPr>
        <p:txBody>
          <a:bodyPr wrap="square" rtlCol="0">
            <a:spAutoFit/>
          </a:bodyPr>
          <a:lstStyle/>
          <a:p>
            <a:pPr marL="342900" lvl="0" indent="-342900" algn="just">
              <a:lnSpc>
                <a:spcPct val="150000"/>
              </a:lnSpc>
              <a:spcAft>
                <a:spcPts val="0"/>
              </a:spcAft>
              <a:buFont typeface="Arial" panose="020B0604020202020204" pitchFamily="34" charset="0"/>
              <a:buChar char="•"/>
            </a:pPr>
            <a:r>
              <a:rPr lang="fr-FR" sz="2000" b="1" dirty="0">
                <a:solidFill>
                  <a:schemeClr val="accent6">
                    <a:lumMod val="75000"/>
                  </a:schemeClr>
                </a:solidFill>
                <a:ea typeface="Calibri"/>
                <a:cs typeface="Times New Roman"/>
              </a:rPr>
              <a:t>Publication de communiqués de presse sur les activités de la PNIN sur le site Web de la PNIN, les pages Facebook et LinkedIn de la PNIN ainsi que dans les groupes WhatsApp créés lors des différentes activités organisés par la PNIN </a:t>
            </a:r>
          </a:p>
          <a:p>
            <a:pPr marL="342900" lvl="0" indent="-342900" algn="just">
              <a:lnSpc>
                <a:spcPct val="150000"/>
              </a:lnSpc>
              <a:spcAft>
                <a:spcPts val="0"/>
              </a:spcAft>
              <a:buFont typeface="Arial" panose="020B0604020202020204" pitchFamily="34" charset="0"/>
              <a:buChar char="•"/>
            </a:pPr>
            <a:endParaRPr lang="fr-FR" sz="2000"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sz="2000" b="1" dirty="0">
                <a:solidFill>
                  <a:srgbClr val="00B050"/>
                </a:solidFill>
                <a:ea typeface="Calibri"/>
                <a:cs typeface="Times New Roman"/>
              </a:rPr>
              <a:t>Les rapports des activités sont annexés aux communiqués publiés sur le site web de la PNIN</a:t>
            </a:r>
          </a:p>
          <a:p>
            <a:pPr marL="342900" lvl="0" indent="-342900" algn="just">
              <a:lnSpc>
                <a:spcPct val="150000"/>
              </a:lnSpc>
              <a:spcAft>
                <a:spcPts val="0"/>
              </a:spcAft>
              <a:buFont typeface="Arial" panose="020B0604020202020204" pitchFamily="34" charset="0"/>
              <a:buChar char="•"/>
            </a:pPr>
            <a:endParaRPr lang="fr-FR" b="1" dirty="0">
              <a:solidFill>
                <a:schemeClr val="accent6">
                  <a:lumMod val="75000"/>
                </a:schemeClr>
              </a:solidFill>
              <a:ea typeface="Calibri"/>
              <a:cs typeface="Times New Roman"/>
            </a:endParaRPr>
          </a:p>
        </p:txBody>
      </p:sp>
    </p:spTree>
    <p:extLst>
      <p:ext uri="{BB962C8B-B14F-4D97-AF65-F5344CB8AC3E}">
        <p14:creationId xmlns:p14="http://schemas.microsoft.com/office/powerpoint/2010/main" val="2671483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A06F2-EF65-F20E-711A-4AA0584C4ACA}"/>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1ECF073E-94AE-83FC-1938-9B600BB41E40}"/>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4 (R4) </a:t>
            </a:r>
          </a:p>
        </p:txBody>
      </p:sp>
      <p:sp>
        <p:nvSpPr>
          <p:cNvPr id="2" name="ZoneTexte 1">
            <a:extLst>
              <a:ext uri="{FF2B5EF4-FFF2-40B4-BE49-F238E27FC236}">
                <a16:creationId xmlns:a16="http://schemas.microsoft.com/office/drawing/2014/main" id="{9D6A5EDC-A0F8-C39C-3FF1-43790BE1FDD3}"/>
              </a:ext>
            </a:extLst>
          </p:cNvPr>
          <p:cNvSpPr txBox="1"/>
          <p:nvPr/>
        </p:nvSpPr>
        <p:spPr>
          <a:xfrm>
            <a:off x="243811" y="1268760"/>
            <a:ext cx="8928992" cy="707886"/>
          </a:xfrm>
          <a:prstGeom prst="rect">
            <a:avLst/>
          </a:prstGeom>
          <a:noFill/>
        </p:spPr>
        <p:txBody>
          <a:bodyPr wrap="square" rtlCol="0">
            <a:spAutoFit/>
          </a:bodyPr>
          <a:lstStyle/>
          <a:p>
            <a:pPr algn="just"/>
            <a:r>
              <a:rPr lang="fr-FR" sz="2000" b="1" dirty="0">
                <a:solidFill>
                  <a:schemeClr val="accent1"/>
                </a:solidFill>
                <a:latin typeface="+mj-lt"/>
                <a:ea typeface="Calibri"/>
                <a:cs typeface="Times New Roman"/>
              </a:rPr>
              <a:t>R4 : la PNIN Niger a contribué au partage d’expérience au niveau régional et international</a:t>
            </a:r>
            <a:endParaRPr lang="fr-FR" sz="12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322BB1FA-A349-C121-10FC-0CD4878F0727}"/>
              </a:ext>
            </a:extLst>
          </p:cNvPr>
          <p:cNvSpPr txBox="1"/>
          <p:nvPr/>
        </p:nvSpPr>
        <p:spPr>
          <a:xfrm>
            <a:off x="216157" y="2204864"/>
            <a:ext cx="8711685" cy="4150303"/>
          </a:xfrm>
          <a:prstGeom prst="rect">
            <a:avLst/>
          </a:prstGeom>
          <a:noFill/>
        </p:spPr>
        <p:txBody>
          <a:bodyPr wrap="square" rtlCol="0">
            <a:spAutoFit/>
          </a:bodyPr>
          <a:lstStyle/>
          <a:p>
            <a:pPr marL="342900" lvl="0" indent="-342900" algn="just">
              <a:lnSpc>
                <a:spcPct val="150000"/>
              </a:lnSpc>
              <a:spcAft>
                <a:spcPts val="0"/>
              </a:spcAft>
              <a:buFont typeface="Arial" panose="020B0604020202020204" pitchFamily="34" charset="0"/>
              <a:buChar char="•"/>
            </a:pPr>
            <a:r>
              <a:rPr lang="fr-FR" sz="2000" b="1" dirty="0">
                <a:solidFill>
                  <a:schemeClr val="accent3"/>
                </a:solidFill>
                <a:ea typeface="Calibri"/>
                <a:cs typeface="Times New Roman"/>
              </a:rPr>
              <a:t>Des modules de formation (toolkit nutrition, techniques rédactionnelles, Gestion et sécurisation des bases de données, Anonymisation des bases de données) disponibles en libre accès sur le site web de la PNIN</a:t>
            </a:r>
          </a:p>
          <a:p>
            <a:pPr marL="342900" lvl="0" indent="-342900" algn="just">
              <a:lnSpc>
                <a:spcPct val="150000"/>
              </a:lnSpc>
              <a:spcAft>
                <a:spcPts val="0"/>
              </a:spcAft>
              <a:buFont typeface="Arial" panose="020B0604020202020204" pitchFamily="34" charset="0"/>
              <a:buChar char="•"/>
            </a:pPr>
            <a:endParaRPr lang="fr-FR" sz="2000"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sz="2000" b="1" dirty="0">
                <a:solidFill>
                  <a:schemeClr val="accent5"/>
                </a:solidFill>
                <a:ea typeface="Calibri"/>
                <a:cs typeface="Times New Roman"/>
              </a:rPr>
              <a:t>Participation à trois rassemblements global organisés par le support Global des PNIN pour le partage d’expérience et le suivi des engagements </a:t>
            </a:r>
          </a:p>
          <a:p>
            <a:pPr marL="342900" lvl="0" indent="-342900" algn="just">
              <a:lnSpc>
                <a:spcPct val="150000"/>
              </a:lnSpc>
              <a:spcAft>
                <a:spcPts val="0"/>
              </a:spcAft>
              <a:buFont typeface="Arial" panose="020B0604020202020204" pitchFamily="34" charset="0"/>
              <a:buChar char="•"/>
            </a:pPr>
            <a:endParaRPr lang="fr-FR" b="1" dirty="0">
              <a:solidFill>
                <a:schemeClr val="accent6">
                  <a:lumMod val="75000"/>
                </a:schemeClr>
              </a:solidFill>
              <a:ea typeface="Calibri"/>
              <a:cs typeface="Times New Roman"/>
            </a:endParaRPr>
          </a:p>
        </p:txBody>
      </p:sp>
    </p:spTree>
    <p:extLst>
      <p:ext uri="{BB962C8B-B14F-4D97-AF65-F5344CB8AC3E}">
        <p14:creationId xmlns:p14="http://schemas.microsoft.com/office/powerpoint/2010/main" val="1695630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0EFC18-B2BC-ACC7-560C-DC729D20A4F4}"/>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C93DC054-5336-4B0C-000C-52EAF3719DC7}"/>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4 (R4) </a:t>
            </a:r>
          </a:p>
        </p:txBody>
      </p:sp>
      <p:sp>
        <p:nvSpPr>
          <p:cNvPr id="2" name="ZoneTexte 1">
            <a:extLst>
              <a:ext uri="{FF2B5EF4-FFF2-40B4-BE49-F238E27FC236}">
                <a16:creationId xmlns:a16="http://schemas.microsoft.com/office/drawing/2014/main" id="{44AB8F64-E1D1-EA86-40B2-E9FA809619E0}"/>
              </a:ext>
            </a:extLst>
          </p:cNvPr>
          <p:cNvSpPr txBox="1"/>
          <p:nvPr/>
        </p:nvSpPr>
        <p:spPr>
          <a:xfrm>
            <a:off x="323528" y="1340768"/>
            <a:ext cx="8928992" cy="707886"/>
          </a:xfrm>
          <a:prstGeom prst="rect">
            <a:avLst/>
          </a:prstGeom>
          <a:noFill/>
        </p:spPr>
        <p:txBody>
          <a:bodyPr wrap="square" rtlCol="0">
            <a:spAutoFit/>
          </a:bodyPr>
          <a:lstStyle/>
          <a:p>
            <a:pPr algn="just"/>
            <a:r>
              <a:rPr lang="fr-FR" sz="2000" b="1" dirty="0">
                <a:solidFill>
                  <a:schemeClr val="accent1"/>
                </a:solidFill>
                <a:latin typeface="+mj-lt"/>
                <a:ea typeface="Calibri"/>
                <a:cs typeface="Times New Roman"/>
              </a:rPr>
              <a:t>R4 : la PNIN Niger a contribué au partage d’expérience au niveau régional et international</a:t>
            </a:r>
            <a:endParaRPr lang="fr-FR" sz="12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F73E2F50-3E0B-16C4-2F1A-4ADD17B2C7E3}"/>
              </a:ext>
            </a:extLst>
          </p:cNvPr>
          <p:cNvSpPr txBox="1"/>
          <p:nvPr/>
        </p:nvSpPr>
        <p:spPr>
          <a:xfrm>
            <a:off x="179512" y="2328874"/>
            <a:ext cx="8711685" cy="4196470"/>
          </a:xfrm>
          <a:prstGeom prst="rect">
            <a:avLst/>
          </a:prstGeom>
          <a:noFill/>
        </p:spPr>
        <p:txBody>
          <a:bodyPr wrap="square" rtlCol="0">
            <a:spAutoFit/>
          </a:bodyPr>
          <a:lstStyle/>
          <a:p>
            <a:pPr marL="342900" lvl="0" indent="-342900" algn="just">
              <a:lnSpc>
                <a:spcPct val="150000"/>
              </a:lnSpc>
              <a:spcAft>
                <a:spcPts val="0"/>
              </a:spcAft>
              <a:buFont typeface="Arial" panose="020B0604020202020204" pitchFamily="34" charset="0"/>
              <a:buChar char="•"/>
            </a:pPr>
            <a:r>
              <a:rPr lang="fr-FR" b="1" dirty="0">
                <a:solidFill>
                  <a:schemeClr val="accent5"/>
                </a:solidFill>
                <a:ea typeface="Calibri"/>
                <a:cs typeface="Times New Roman"/>
              </a:rPr>
              <a:t>Partage de l’expérience du Plan Cadre de la PNIN Niger avec la PMNIN Côte d’Ivoire</a:t>
            </a:r>
          </a:p>
          <a:p>
            <a:pPr marL="342900" lvl="0" indent="-342900" algn="just">
              <a:lnSpc>
                <a:spcPct val="150000"/>
              </a:lnSpc>
              <a:spcAft>
                <a:spcPts val="0"/>
              </a:spcAft>
              <a:buFont typeface="Arial" panose="020B0604020202020204" pitchFamily="34" charset="0"/>
              <a:buChar char="•"/>
            </a:pPr>
            <a:endParaRPr lang="fr-FR"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b="1" dirty="0">
                <a:solidFill>
                  <a:schemeClr val="accent2">
                    <a:lumMod val="75000"/>
                  </a:schemeClr>
                </a:solidFill>
                <a:ea typeface="Calibri"/>
                <a:cs typeface="Times New Roman"/>
              </a:rPr>
              <a:t>Avec le soutien de l’INS un premier plan de durabilité est déjà acté avec la prise des charges des activités de la PNIN pour l’année 2026 par l’INS, il faut noter ces activités sont déjà intégrés dans le PAP 2026 de l’INS</a:t>
            </a:r>
          </a:p>
          <a:p>
            <a:pPr marL="342900" lvl="0" indent="-342900" algn="just">
              <a:lnSpc>
                <a:spcPct val="150000"/>
              </a:lnSpc>
              <a:spcAft>
                <a:spcPts val="0"/>
              </a:spcAft>
              <a:buFont typeface="Arial" panose="020B0604020202020204" pitchFamily="34" charset="0"/>
              <a:buChar char="•"/>
            </a:pPr>
            <a:endParaRPr lang="fr-FR"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b="1" dirty="0">
                <a:solidFill>
                  <a:schemeClr val="accent6">
                    <a:lumMod val="75000"/>
                  </a:schemeClr>
                </a:solidFill>
                <a:ea typeface="Calibri"/>
                <a:cs typeface="Times New Roman"/>
              </a:rPr>
              <a:t>L’ouverture à la collaboration avec les partenaires pour une meilleure valorisation des activités de la PNIN à travers des plans conjoint d’activités</a:t>
            </a:r>
          </a:p>
          <a:p>
            <a:pPr lvl="0" algn="just">
              <a:lnSpc>
                <a:spcPct val="150000"/>
              </a:lnSpc>
              <a:spcAft>
                <a:spcPts val="0"/>
              </a:spcAft>
            </a:pPr>
            <a:endParaRPr lang="fr-FR" b="1" dirty="0">
              <a:solidFill>
                <a:schemeClr val="accent6">
                  <a:lumMod val="75000"/>
                </a:schemeClr>
              </a:solidFill>
              <a:ea typeface="Calibri"/>
              <a:cs typeface="Times New Roman"/>
            </a:endParaRPr>
          </a:p>
        </p:txBody>
      </p:sp>
    </p:spTree>
    <p:extLst>
      <p:ext uri="{BB962C8B-B14F-4D97-AF65-F5344CB8AC3E}">
        <p14:creationId xmlns:p14="http://schemas.microsoft.com/office/powerpoint/2010/main" val="500972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2FB95-88BB-E746-1C2E-7144363C2ABC}"/>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D0508716-8449-94F7-BA4D-FA23234153DF}"/>
              </a:ext>
            </a:extLst>
          </p:cNvPr>
          <p:cNvSpPr txBox="1"/>
          <p:nvPr/>
        </p:nvSpPr>
        <p:spPr>
          <a:xfrm>
            <a:off x="3066163" y="131476"/>
            <a:ext cx="4746197"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ACQUIS MAJEURES </a:t>
            </a:r>
          </a:p>
        </p:txBody>
      </p:sp>
      <p:sp>
        <p:nvSpPr>
          <p:cNvPr id="2" name="ZoneTexte 1">
            <a:extLst>
              <a:ext uri="{FF2B5EF4-FFF2-40B4-BE49-F238E27FC236}">
                <a16:creationId xmlns:a16="http://schemas.microsoft.com/office/drawing/2014/main" id="{85D95D94-A660-C982-8152-26AF1F667029}"/>
              </a:ext>
            </a:extLst>
          </p:cNvPr>
          <p:cNvSpPr txBox="1"/>
          <p:nvPr/>
        </p:nvSpPr>
        <p:spPr>
          <a:xfrm>
            <a:off x="179512" y="1340768"/>
            <a:ext cx="8784976" cy="4652492"/>
          </a:xfrm>
          <a:prstGeom prst="rect">
            <a:avLst/>
          </a:prstGeom>
          <a:noFill/>
        </p:spPr>
        <p:txBody>
          <a:bodyPr wrap="square" rtlCol="0">
            <a:spAutoFit/>
          </a:bodyPr>
          <a:lstStyle/>
          <a:p>
            <a:pPr marL="342900" indent="-342900" algn="just">
              <a:lnSpc>
                <a:spcPct val="150000"/>
              </a:lnSpc>
              <a:buFont typeface="Arial" panose="020B0604020202020204" pitchFamily="34" charset="0"/>
              <a:buChar char="•"/>
            </a:pPr>
            <a:r>
              <a:rPr lang="fr-FR" sz="2000" b="1" dirty="0">
                <a:solidFill>
                  <a:schemeClr val="accent1"/>
                </a:solidFill>
                <a:latin typeface="+mj-lt"/>
                <a:ea typeface="Calibri"/>
                <a:cs typeface="Times New Roman"/>
              </a:rPr>
              <a:t>Accessibilité accrue des données nutritionnelles (sites web et plateformes de communication)</a:t>
            </a:r>
          </a:p>
          <a:p>
            <a:pPr marL="342900" indent="-342900" algn="just">
              <a:lnSpc>
                <a:spcPct val="150000"/>
              </a:lnSpc>
              <a:buFont typeface="Arial" panose="020B0604020202020204" pitchFamily="34" charset="0"/>
              <a:buChar char="•"/>
            </a:pPr>
            <a:endParaRPr lang="fr-FR" sz="2000" b="1" dirty="0">
              <a:solidFill>
                <a:schemeClr val="accent1"/>
              </a:solidFill>
              <a:latin typeface="+mj-lt"/>
              <a:ea typeface="Calibri"/>
              <a:cs typeface="Times New Roman"/>
            </a:endParaRPr>
          </a:p>
          <a:p>
            <a:pPr marL="342900" indent="-342900" algn="just">
              <a:lnSpc>
                <a:spcPct val="150000"/>
              </a:lnSpc>
              <a:buFont typeface="Arial" panose="020B0604020202020204" pitchFamily="34" charset="0"/>
              <a:buChar char="•"/>
            </a:pPr>
            <a:r>
              <a:rPr lang="fr-FR" sz="2000" b="1" dirty="0">
                <a:solidFill>
                  <a:schemeClr val="tx2"/>
                </a:solidFill>
                <a:latin typeface="+mj-lt"/>
                <a:ea typeface="Calibri"/>
                <a:cs typeface="Times New Roman"/>
              </a:rPr>
              <a:t>Reconnaissance scientifique et institutionnelle (publication de rapports techniques, d’article scientifique, place importante dans le suivi de la PNSN et des engagements du Niger N4G et la réalisation des évaluations annuelles conjointes SUN )</a:t>
            </a:r>
          </a:p>
          <a:p>
            <a:pPr marL="342900" indent="-342900" algn="just">
              <a:lnSpc>
                <a:spcPct val="150000"/>
              </a:lnSpc>
              <a:buFont typeface="Arial" panose="020B0604020202020204" pitchFamily="34" charset="0"/>
              <a:buChar char="•"/>
            </a:pPr>
            <a:endParaRPr lang="fr-FR" sz="2000" b="1" dirty="0">
              <a:solidFill>
                <a:schemeClr val="accent1"/>
              </a:solidFill>
              <a:latin typeface="+mj-lt"/>
              <a:ea typeface="Calibri"/>
              <a:cs typeface="Times New Roman"/>
            </a:endParaRPr>
          </a:p>
          <a:p>
            <a:pPr marL="342900" indent="-342900" algn="just">
              <a:lnSpc>
                <a:spcPct val="150000"/>
              </a:lnSpc>
              <a:buFont typeface="Arial" panose="020B0604020202020204" pitchFamily="34" charset="0"/>
              <a:buChar char="•"/>
            </a:pPr>
            <a:r>
              <a:rPr lang="fr-FR" sz="2000" b="1" dirty="0">
                <a:solidFill>
                  <a:schemeClr val="accent3"/>
                </a:solidFill>
                <a:latin typeface="+mj-lt"/>
                <a:ea typeface="Calibri"/>
                <a:cs typeface="Times New Roman"/>
              </a:rPr>
              <a:t>Renforcement des capacités multisectorielles des secteurs sensibles et spécifiques à la nutrition (courte et longue durée)</a:t>
            </a:r>
          </a:p>
        </p:txBody>
      </p:sp>
    </p:spTree>
    <p:extLst>
      <p:ext uri="{BB962C8B-B14F-4D97-AF65-F5344CB8AC3E}">
        <p14:creationId xmlns:p14="http://schemas.microsoft.com/office/powerpoint/2010/main" val="542187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82A45-EF78-009F-3C70-A34FF29E167E}"/>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425487D3-C39F-859E-6A9A-AB1110A60562}"/>
              </a:ext>
            </a:extLst>
          </p:cNvPr>
          <p:cNvSpPr txBox="1"/>
          <p:nvPr/>
        </p:nvSpPr>
        <p:spPr>
          <a:xfrm>
            <a:off x="3066163" y="131476"/>
            <a:ext cx="4746197"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ACQUIS MAJEURES </a:t>
            </a:r>
          </a:p>
        </p:txBody>
      </p:sp>
      <p:sp>
        <p:nvSpPr>
          <p:cNvPr id="2" name="ZoneTexte 1">
            <a:extLst>
              <a:ext uri="{FF2B5EF4-FFF2-40B4-BE49-F238E27FC236}">
                <a16:creationId xmlns:a16="http://schemas.microsoft.com/office/drawing/2014/main" id="{104F6170-A928-9129-D4A1-EF5D7E9326EE}"/>
              </a:ext>
            </a:extLst>
          </p:cNvPr>
          <p:cNvSpPr txBox="1"/>
          <p:nvPr/>
        </p:nvSpPr>
        <p:spPr>
          <a:xfrm>
            <a:off x="179512" y="1556792"/>
            <a:ext cx="8784976" cy="3348481"/>
          </a:xfrm>
          <a:prstGeom prst="rect">
            <a:avLst/>
          </a:prstGeom>
          <a:noFill/>
        </p:spPr>
        <p:txBody>
          <a:bodyPr wrap="square" rtlCol="0">
            <a:spAutoFit/>
          </a:bodyPr>
          <a:lstStyle/>
          <a:p>
            <a:pPr marL="342900" indent="-342900" algn="just">
              <a:lnSpc>
                <a:spcPct val="150000"/>
              </a:lnSpc>
              <a:buFont typeface="Arial" panose="020B0604020202020204" pitchFamily="34" charset="0"/>
              <a:buChar char="•"/>
            </a:pPr>
            <a:r>
              <a:rPr lang="fr-FR" sz="2400" b="1" dirty="0">
                <a:solidFill>
                  <a:srgbClr val="00B050"/>
                </a:solidFill>
                <a:latin typeface="+mj-lt"/>
                <a:ea typeface="Calibri"/>
                <a:cs typeface="Times New Roman"/>
              </a:rPr>
              <a:t>Intégration nationale et ouverture internationale de la PNIN (IRD, N4D, Intake, …)</a:t>
            </a:r>
          </a:p>
          <a:p>
            <a:pPr marL="342900" indent="-342900" algn="just">
              <a:lnSpc>
                <a:spcPct val="150000"/>
              </a:lnSpc>
              <a:buFont typeface="Arial" panose="020B0604020202020204" pitchFamily="34" charset="0"/>
              <a:buChar char="•"/>
            </a:pPr>
            <a:endParaRPr lang="fr-FR" sz="2400" b="1" dirty="0">
              <a:solidFill>
                <a:schemeClr val="accent1"/>
              </a:solidFill>
              <a:latin typeface="+mj-lt"/>
              <a:ea typeface="Calibri"/>
              <a:cs typeface="Times New Roman"/>
            </a:endParaRPr>
          </a:p>
          <a:p>
            <a:pPr marL="342900" indent="-342900" algn="just">
              <a:lnSpc>
                <a:spcPct val="150000"/>
              </a:lnSpc>
              <a:buFont typeface="Arial" panose="020B0604020202020204" pitchFamily="34" charset="0"/>
              <a:buChar char="•"/>
            </a:pPr>
            <a:r>
              <a:rPr lang="fr-FR" sz="2400" b="1" dirty="0">
                <a:solidFill>
                  <a:srgbClr val="92D050"/>
                </a:solidFill>
                <a:latin typeface="+mj-lt"/>
                <a:ea typeface="Calibri"/>
                <a:cs typeface="Times New Roman"/>
              </a:rPr>
              <a:t>Consolidation de la durabilité de la PNIN  via INS (Intégration PAP, maintien du personnel contractuel, maintien des activités, ….)</a:t>
            </a:r>
          </a:p>
        </p:txBody>
      </p:sp>
    </p:spTree>
    <p:extLst>
      <p:ext uri="{BB962C8B-B14F-4D97-AF65-F5344CB8AC3E}">
        <p14:creationId xmlns:p14="http://schemas.microsoft.com/office/powerpoint/2010/main" val="2839758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3">
            <a:extLst>
              <a:ext uri="{FF2B5EF4-FFF2-40B4-BE49-F238E27FC236}">
                <a16:creationId xmlns:a16="http://schemas.microsoft.com/office/drawing/2014/main" id="{C0CDA49D-A2BA-486F-B0A5-2FA70DDCEA49}"/>
              </a:ext>
            </a:extLst>
          </p:cNvPr>
          <p:cNvSpPr>
            <a:spLocks noGrp="1"/>
          </p:cNvSpPr>
          <p:nvPr>
            <p:ph type="sldNum" sz="quarter" idx="12"/>
          </p:nvPr>
        </p:nvSpPr>
        <p:spPr/>
        <p:txBody>
          <a:bodyPr/>
          <a:lstStyle/>
          <a:p>
            <a:fld id="{02C702AE-1502-43AE-8DBA-2BCAD3408EF2}" type="slidenum">
              <a:rPr lang="fr-FR" smtClean="0">
                <a:latin typeface="+mj-lt"/>
              </a:rPr>
              <a:pPr/>
              <a:t>17</a:t>
            </a:fld>
            <a:endParaRPr lang="fr-FR" dirty="0">
              <a:latin typeface="+mj-lt"/>
            </a:endParaRPr>
          </a:p>
        </p:txBody>
      </p:sp>
      <p:sp>
        <p:nvSpPr>
          <p:cNvPr id="9" name="Espace réservé du numéro de diapositive 3">
            <a:extLst>
              <a:ext uri="{FF2B5EF4-FFF2-40B4-BE49-F238E27FC236}">
                <a16:creationId xmlns:a16="http://schemas.microsoft.com/office/drawing/2014/main" id="{5247C852-9C57-4DCC-BAE3-4A670EEE0884}"/>
              </a:ext>
            </a:extLst>
          </p:cNvPr>
          <p:cNvSpPr txBox="1">
            <a:spLocks/>
          </p:cNvSpPr>
          <p:nvPr/>
        </p:nvSpPr>
        <p:spPr>
          <a:xfrm>
            <a:off x="8388424" y="6453336"/>
            <a:ext cx="621432"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2C702AE-1502-43AE-8DBA-2BCAD3408EF2}" type="slidenum">
              <a:rPr lang="fr-FR" smtClean="0">
                <a:latin typeface="+mj-lt"/>
              </a:rPr>
              <a:pPr/>
              <a:t>17</a:t>
            </a:fld>
            <a:endParaRPr lang="fr-FR" dirty="0">
              <a:latin typeface="+mj-lt"/>
            </a:endParaRPr>
          </a:p>
        </p:txBody>
      </p:sp>
      <p:sp>
        <p:nvSpPr>
          <p:cNvPr id="35" name="ZoneTexte 34"/>
          <p:cNvSpPr txBox="1"/>
          <p:nvPr/>
        </p:nvSpPr>
        <p:spPr>
          <a:xfrm>
            <a:off x="2505050" y="105112"/>
            <a:ext cx="3413596" cy="400110"/>
          </a:xfrm>
          <a:prstGeom prst="rect">
            <a:avLst/>
          </a:prstGeom>
          <a:noFill/>
        </p:spPr>
        <p:txBody>
          <a:bodyPr wrap="square" rtlCol="0">
            <a:spAutoFit/>
          </a:bodyPr>
          <a:lstStyle/>
          <a:p>
            <a:pPr defTabSz="363538">
              <a:tabLst>
                <a:tab pos="903288" algn="l"/>
                <a:tab pos="1077913" algn="l"/>
              </a:tabLst>
            </a:pPr>
            <a:r>
              <a:rPr lang="fr-FR" sz="2000" b="1" dirty="0">
                <a:solidFill>
                  <a:schemeClr val="bg1"/>
                </a:solidFill>
              </a:rPr>
              <a:t>CONCLUSION</a:t>
            </a:r>
          </a:p>
        </p:txBody>
      </p:sp>
      <p:sp>
        <p:nvSpPr>
          <p:cNvPr id="2" name="ZoneTexte 1">
            <a:extLst>
              <a:ext uri="{FF2B5EF4-FFF2-40B4-BE49-F238E27FC236}">
                <a16:creationId xmlns:a16="http://schemas.microsoft.com/office/drawing/2014/main" id="{40EE5BDF-F85F-C996-3609-EF13A763065F}"/>
              </a:ext>
            </a:extLst>
          </p:cNvPr>
          <p:cNvSpPr txBox="1"/>
          <p:nvPr/>
        </p:nvSpPr>
        <p:spPr>
          <a:xfrm>
            <a:off x="176943" y="1412776"/>
            <a:ext cx="8964488" cy="4247317"/>
          </a:xfrm>
          <a:prstGeom prst="rect">
            <a:avLst/>
          </a:prstGeom>
          <a:noFill/>
        </p:spPr>
        <p:txBody>
          <a:bodyPr wrap="square" rtlCol="0">
            <a:spAutoFit/>
          </a:bodyPr>
          <a:lstStyle/>
          <a:p>
            <a:pPr marL="342900" indent="-342900">
              <a:buFont typeface="Arial" panose="020B0604020202020204" pitchFamily="34" charset="0"/>
              <a:buChar char="•"/>
            </a:pPr>
            <a:r>
              <a:rPr lang="fr-FR" sz="3600" dirty="0">
                <a:solidFill>
                  <a:schemeClr val="accent1"/>
                </a:solidFill>
              </a:rPr>
              <a:t>PNIN : outil stratégique pour la nutrition au Niger</a:t>
            </a:r>
          </a:p>
          <a:p>
            <a:pPr marL="342900" indent="-342900">
              <a:buFont typeface="Arial" panose="020B0604020202020204" pitchFamily="34" charset="0"/>
              <a:buChar char="•"/>
            </a:pPr>
            <a:endParaRPr lang="fr-FR" sz="3600" dirty="0"/>
          </a:p>
          <a:p>
            <a:pPr marL="342900" indent="-342900">
              <a:buFont typeface="Arial" panose="020B0604020202020204" pitchFamily="34" charset="0"/>
              <a:buChar char="•"/>
            </a:pPr>
            <a:r>
              <a:rPr lang="fr-FR" sz="3600" dirty="0">
                <a:solidFill>
                  <a:schemeClr val="tx2"/>
                </a:solidFill>
              </a:rPr>
              <a:t>Résultats tangibles et acquis durables</a:t>
            </a:r>
          </a:p>
          <a:p>
            <a:pPr marL="342900" indent="-342900">
              <a:buFont typeface="Arial" panose="020B0604020202020204" pitchFamily="34" charset="0"/>
              <a:buChar char="•"/>
            </a:pPr>
            <a:endParaRPr lang="fr-FR" sz="3600" dirty="0"/>
          </a:p>
          <a:p>
            <a:pPr marL="342900" indent="-342900">
              <a:buFont typeface="Arial" panose="020B0604020202020204" pitchFamily="34" charset="0"/>
              <a:buChar char="•"/>
            </a:pPr>
            <a:r>
              <a:rPr lang="fr-FR" sz="3600" dirty="0">
                <a:solidFill>
                  <a:srgbClr val="00B050"/>
                </a:solidFill>
              </a:rPr>
              <a:t>Vision : une plateforme pérenne, reconnue et intégrée</a:t>
            </a:r>
          </a:p>
          <a:p>
            <a:endParaRPr lang="fr-FR" dirty="0"/>
          </a:p>
        </p:txBody>
      </p:sp>
    </p:spTree>
    <p:extLst>
      <p:ext uri="{BB962C8B-B14F-4D97-AF65-F5344CB8AC3E}">
        <p14:creationId xmlns:p14="http://schemas.microsoft.com/office/powerpoint/2010/main" val="1522876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randombar(horizontal)">
                                      <p:cBhvr>
                                        <p:cTn id="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orme 2">
            <a:extLst>
              <a:ext uri="{FF2B5EF4-FFF2-40B4-BE49-F238E27FC236}">
                <a16:creationId xmlns:a16="http://schemas.microsoft.com/office/drawing/2014/main" id="{1B4F30C4-0278-4E91-930A-109066B3E455}"/>
              </a:ext>
            </a:extLst>
          </p:cNvPr>
          <p:cNvSpPr>
            <a:spLocks/>
          </p:cNvSpPr>
          <p:nvPr/>
        </p:nvSpPr>
        <p:spPr bwMode="auto">
          <a:xfrm>
            <a:off x="-324544" y="2060848"/>
            <a:ext cx="8784976" cy="936105"/>
          </a:xfrm>
          <a:prstGeom prst="rect">
            <a:avLst/>
          </a:prstGeom>
          <a:noFill/>
          <a:ln w="9525">
            <a:noFill/>
            <a:miter lim="800000"/>
            <a:headEnd/>
            <a:tailEnd/>
          </a:ln>
        </p:spPr>
        <p:txBody>
          <a:bodyPr/>
          <a:lstStyle/>
          <a:p>
            <a:pPr algn="ctr" fontAlgn="base">
              <a:spcBef>
                <a:spcPct val="20000"/>
              </a:spcBef>
              <a:spcAft>
                <a:spcPct val="0"/>
              </a:spcAft>
              <a:buClr>
                <a:srgbClr val="0BD0D9"/>
              </a:buClr>
              <a:buSzPct val="95000"/>
              <a:buFont typeface="Wingdings 2" pitchFamily="18" charset="2"/>
              <a:buNone/>
              <a:defRPr/>
            </a:pPr>
            <a:r>
              <a:rPr lang="fr-CA" sz="4000" b="1" dirty="0">
                <a:ln w="0"/>
                <a:solidFill>
                  <a:schemeClr val="accent4">
                    <a:lumMod val="75000"/>
                  </a:schemeClr>
                </a:solidFill>
                <a:effectLst>
                  <a:outerShdw blurRad="38100" dist="19050" dir="2700000" algn="tl" rotWithShape="0">
                    <a:schemeClr val="dk1">
                      <a:alpha val="40000"/>
                    </a:schemeClr>
                  </a:outerShdw>
                </a:effectLst>
                <a:latin typeface="Calibri" pitchFamily="34" charset="0"/>
              </a:rPr>
              <a:t>Merci de votre attention</a:t>
            </a:r>
          </a:p>
        </p:txBody>
      </p:sp>
      <p:pic>
        <p:nvPicPr>
          <p:cNvPr id="2" name="Imag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27487" y="3861048"/>
            <a:ext cx="4277176" cy="2016224"/>
          </a:xfrm>
          <a:prstGeom prst="rect">
            <a:avLst/>
          </a:prstGeom>
        </p:spPr>
      </p:pic>
    </p:spTree>
    <p:extLst>
      <p:ext uri="{BB962C8B-B14F-4D97-AF65-F5344CB8AC3E}">
        <p14:creationId xmlns:p14="http://schemas.microsoft.com/office/powerpoint/2010/main" val="2665042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9" presetClass="entr" presetSubtype="0"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a:extLst>
              <a:ext uri="{FF2B5EF4-FFF2-40B4-BE49-F238E27FC236}">
                <a16:creationId xmlns:a16="http://schemas.microsoft.com/office/drawing/2014/main" id="{40F7D922-8A6D-4AEC-B44F-01D472F22DD8}"/>
              </a:ext>
            </a:extLst>
          </p:cNvPr>
          <p:cNvSpPr txBox="1"/>
          <p:nvPr/>
        </p:nvSpPr>
        <p:spPr>
          <a:xfrm>
            <a:off x="2339752" y="159023"/>
            <a:ext cx="4613766" cy="461665"/>
          </a:xfrm>
          <a:prstGeom prst="rect">
            <a:avLst/>
          </a:prstGeom>
          <a:noFill/>
        </p:spPr>
        <p:txBody>
          <a:bodyPr wrap="square" rtlCol="0">
            <a:spAutoFit/>
          </a:bodyPr>
          <a:lstStyle/>
          <a:p>
            <a:r>
              <a:rPr lang="fr-FR" sz="2400" b="1" dirty="0">
                <a:solidFill>
                  <a:schemeClr val="bg1"/>
                </a:solidFill>
              </a:rPr>
              <a:t>PLAN DE LA PRESENTATION</a:t>
            </a:r>
          </a:p>
        </p:txBody>
      </p:sp>
      <p:sp>
        <p:nvSpPr>
          <p:cNvPr id="8" name="ZoneTexte 7"/>
          <p:cNvSpPr txBox="1"/>
          <p:nvPr/>
        </p:nvSpPr>
        <p:spPr>
          <a:xfrm>
            <a:off x="431032" y="1196752"/>
            <a:ext cx="8461448" cy="4825808"/>
          </a:xfrm>
          <a:prstGeom prst="rect">
            <a:avLst/>
          </a:prstGeom>
          <a:noFill/>
        </p:spPr>
        <p:txBody>
          <a:bodyPr wrap="square" rtlCol="0">
            <a:spAutoFit/>
          </a:bodyPr>
          <a:lstStyle/>
          <a:p>
            <a:pPr algn="just">
              <a:lnSpc>
                <a:spcPct val="150000"/>
              </a:lnSpc>
              <a:spcBef>
                <a:spcPts val="600"/>
              </a:spcBef>
              <a:spcAft>
                <a:spcPts val="600"/>
              </a:spcAft>
            </a:pPr>
            <a:r>
              <a:rPr lang="fr-FR" sz="2400" b="1" dirty="0">
                <a:solidFill>
                  <a:schemeClr val="accent1">
                    <a:lumMod val="75000"/>
                  </a:schemeClr>
                </a:solidFill>
              </a:rPr>
              <a:t>Introduction</a:t>
            </a:r>
          </a:p>
          <a:p>
            <a:pPr lvl="1" algn="just">
              <a:lnSpc>
                <a:spcPct val="150000"/>
              </a:lnSpc>
              <a:spcBef>
                <a:spcPts val="600"/>
              </a:spcBef>
              <a:spcAft>
                <a:spcPts val="600"/>
              </a:spcAft>
            </a:pPr>
            <a:r>
              <a:rPr lang="fr-FR" sz="2400" b="1" dirty="0">
                <a:solidFill>
                  <a:schemeClr val="accent1"/>
                </a:solidFill>
              </a:rPr>
              <a:t>Résultat 1 : Information de qualité disponible</a:t>
            </a:r>
          </a:p>
          <a:p>
            <a:pPr lvl="1" algn="just">
              <a:lnSpc>
                <a:spcPct val="150000"/>
              </a:lnSpc>
              <a:spcBef>
                <a:spcPts val="600"/>
              </a:spcBef>
              <a:spcAft>
                <a:spcPts val="600"/>
              </a:spcAft>
            </a:pPr>
            <a:r>
              <a:rPr lang="fr-FR" sz="2400" b="1" dirty="0">
                <a:solidFill>
                  <a:schemeClr val="tx2"/>
                </a:solidFill>
              </a:rPr>
              <a:t>Résultat 2 : Fiabilité et demande accrue</a:t>
            </a:r>
          </a:p>
          <a:p>
            <a:pPr lvl="1" algn="just">
              <a:lnSpc>
                <a:spcPct val="150000"/>
              </a:lnSpc>
              <a:spcBef>
                <a:spcPts val="600"/>
              </a:spcBef>
              <a:spcAft>
                <a:spcPts val="600"/>
              </a:spcAft>
            </a:pPr>
            <a:r>
              <a:rPr lang="fr-FR" sz="2400" b="1" dirty="0">
                <a:solidFill>
                  <a:srgbClr val="92D050"/>
                </a:solidFill>
              </a:rPr>
              <a:t>Résultat 3 : Intégration technique et financière</a:t>
            </a:r>
          </a:p>
          <a:p>
            <a:pPr lvl="1" algn="just">
              <a:lnSpc>
                <a:spcPct val="150000"/>
              </a:lnSpc>
              <a:spcBef>
                <a:spcPts val="600"/>
              </a:spcBef>
              <a:spcAft>
                <a:spcPts val="600"/>
              </a:spcAft>
            </a:pPr>
            <a:r>
              <a:rPr lang="fr-FR" sz="2400" b="1" dirty="0">
                <a:solidFill>
                  <a:schemeClr val="accent2">
                    <a:lumMod val="75000"/>
                  </a:schemeClr>
                </a:solidFill>
              </a:rPr>
              <a:t>Résultat 4 : Partage régional et international</a:t>
            </a:r>
          </a:p>
          <a:p>
            <a:pPr lvl="1" algn="just">
              <a:lnSpc>
                <a:spcPct val="150000"/>
              </a:lnSpc>
              <a:spcBef>
                <a:spcPts val="600"/>
              </a:spcBef>
              <a:spcAft>
                <a:spcPts val="600"/>
              </a:spcAft>
            </a:pPr>
            <a:r>
              <a:rPr lang="fr-FR" sz="2400" b="1" dirty="0">
                <a:solidFill>
                  <a:schemeClr val="accent6">
                    <a:lumMod val="75000"/>
                  </a:schemeClr>
                </a:solidFill>
              </a:rPr>
              <a:t>Acquis majeurs</a:t>
            </a:r>
          </a:p>
          <a:p>
            <a:pPr algn="just">
              <a:lnSpc>
                <a:spcPct val="150000"/>
              </a:lnSpc>
              <a:spcBef>
                <a:spcPts val="600"/>
              </a:spcBef>
              <a:spcAft>
                <a:spcPts val="600"/>
              </a:spcAft>
            </a:pPr>
            <a:r>
              <a:rPr lang="fr-FR" sz="2400" b="1" dirty="0">
                <a:solidFill>
                  <a:schemeClr val="accent5">
                    <a:lumMod val="50000"/>
                  </a:schemeClr>
                </a:solidFill>
              </a:rPr>
              <a:t>Conclusion</a:t>
            </a:r>
            <a:endParaRPr lang="fr-FR" sz="2400" b="1" dirty="0">
              <a:solidFill>
                <a:schemeClr val="accent6">
                  <a:lumMod val="75000"/>
                </a:schemeClr>
              </a:solidFill>
            </a:endParaRPr>
          </a:p>
        </p:txBody>
      </p:sp>
    </p:spTree>
    <p:extLst>
      <p:ext uri="{BB962C8B-B14F-4D97-AF65-F5344CB8AC3E}">
        <p14:creationId xmlns:p14="http://schemas.microsoft.com/office/powerpoint/2010/main" val="181519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wipe(left)">
                                      <p:cBhvr>
                                        <p:cTn id="11" dur="500"/>
                                        <p:tgtEl>
                                          <p:spTgt spid="8">
                                            <p:txEl>
                                              <p:pRg st="0" end="0"/>
                                            </p:txEl>
                                          </p:spTgt>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8">
                                            <p:txEl>
                                              <p:pRg st="6" end="6"/>
                                            </p:txEl>
                                          </p:spTgt>
                                        </p:tgtEl>
                                        <p:attrNameLst>
                                          <p:attrName>style.visibility</p:attrName>
                                        </p:attrNameLst>
                                      </p:cBhvr>
                                      <p:to>
                                        <p:strVal val="visible"/>
                                      </p:to>
                                    </p:set>
                                    <p:animEffect transition="in" filter="wipe(left)">
                                      <p:cBhvr>
                                        <p:cTn id="15"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2339752" y="78745"/>
            <a:ext cx="4752528" cy="523220"/>
          </a:xfrm>
          <a:prstGeom prst="rect">
            <a:avLst/>
          </a:prstGeom>
          <a:noFill/>
        </p:spPr>
        <p:txBody>
          <a:bodyPr wrap="square" rtlCol="0">
            <a:spAutoFit/>
          </a:bodyPr>
          <a:lstStyle/>
          <a:p>
            <a:pPr>
              <a:tabLst>
                <a:tab pos="903288" algn="l"/>
                <a:tab pos="1077913" algn="l"/>
              </a:tabLst>
            </a:pPr>
            <a:r>
              <a:rPr lang="fr-FR" sz="2800" b="1" dirty="0">
                <a:solidFill>
                  <a:schemeClr val="bg1"/>
                </a:solidFill>
              </a:rPr>
              <a:t>INTRODUCTION</a:t>
            </a:r>
          </a:p>
        </p:txBody>
      </p:sp>
      <p:sp>
        <p:nvSpPr>
          <p:cNvPr id="3" name="ZoneTexte 2">
            <a:extLst>
              <a:ext uri="{FF2B5EF4-FFF2-40B4-BE49-F238E27FC236}">
                <a16:creationId xmlns:a16="http://schemas.microsoft.com/office/drawing/2014/main" id="{BF832B43-9DD2-CC76-B2C6-CD0651964D10}"/>
              </a:ext>
            </a:extLst>
          </p:cNvPr>
          <p:cNvSpPr txBox="1"/>
          <p:nvPr/>
        </p:nvSpPr>
        <p:spPr>
          <a:xfrm>
            <a:off x="323528" y="1340768"/>
            <a:ext cx="8496944" cy="4381456"/>
          </a:xfrm>
          <a:prstGeom prst="rect">
            <a:avLst/>
          </a:prstGeom>
          <a:noFill/>
        </p:spPr>
        <p:txBody>
          <a:bodyPr wrap="square">
            <a:spAutoFit/>
          </a:bodyPr>
          <a:lstStyle/>
          <a:p>
            <a:pPr defTabSz="363538">
              <a:tabLst>
                <a:tab pos="903288" algn="l"/>
                <a:tab pos="1077913" algn="l"/>
              </a:tabLst>
            </a:pPr>
            <a:r>
              <a:rPr lang="fr-FR" sz="2800" b="1" dirty="0">
                <a:solidFill>
                  <a:schemeClr val="accent4">
                    <a:lumMod val="50000"/>
                  </a:schemeClr>
                </a:solidFill>
                <a:latin typeface="+mj-lt"/>
              </a:rPr>
              <a:t>La PNIN a joué un rôle central dans :</a:t>
            </a:r>
          </a:p>
          <a:p>
            <a:pPr defTabSz="363538">
              <a:tabLst>
                <a:tab pos="903288" algn="l"/>
                <a:tab pos="1077913" algn="l"/>
              </a:tabLst>
            </a:pPr>
            <a:endParaRPr lang="fr-FR" sz="2800" b="1" dirty="0">
              <a:solidFill>
                <a:schemeClr val="accent4">
                  <a:lumMod val="50000"/>
                </a:schemeClr>
              </a:solidFill>
              <a:latin typeface="+mj-lt"/>
            </a:endParaRPr>
          </a:p>
          <a:p>
            <a:endParaRPr lang="fr-FR" dirty="0"/>
          </a:p>
          <a:p>
            <a:pPr marL="342900" indent="-342900">
              <a:buFont typeface="Wingdings" panose="05000000000000000000" pitchFamily="2" charset="2"/>
              <a:buChar char="§"/>
            </a:pPr>
            <a:r>
              <a:rPr lang="fr-FR" sz="2400" b="1" dirty="0">
                <a:solidFill>
                  <a:schemeClr val="accent1"/>
                </a:solidFill>
                <a:latin typeface="+mj-lt"/>
                <a:ea typeface="Calibri"/>
                <a:cs typeface="Times New Roman"/>
              </a:rPr>
              <a:t>la collecte, l’analyse et la diffusion des données nutritionnelles</a:t>
            </a:r>
          </a:p>
          <a:p>
            <a:pPr marL="285750" indent="-285750">
              <a:buFont typeface="Wingdings" panose="05000000000000000000" pitchFamily="2" charset="2"/>
              <a:buChar char="§"/>
            </a:pPr>
            <a:endParaRPr lang="fr-FR" dirty="0"/>
          </a:p>
          <a:p>
            <a:pPr marL="342900" indent="-342900" algn="just">
              <a:lnSpc>
                <a:spcPct val="107000"/>
              </a:lnSpc>
              <a:buFont typeface="Wingdings" panose="05000000000000000000" pitchFamily="2" charset="2"/>
              <a:buChar char="§"/>
            </a:pPr>
            <a:r>
              <a:rPr lang="fr-FR" sz="2400" b="1" dirty="0">
                <a:solidFill>
                  <a:schemeClr val="accent6">
                    <a:lumMod val="75000"/>
                  </a:schemeClr>
                </a:solidFill>
                <a:latin typeface="+mj-lt"/>
                <a:ea typeface="Calibri"/>
                <a:cs typeface="Times New Roman"/>
              </a:rPr>
              <a:t>L’accessibilité et l’utilisation de l’information nutritionnelle pour la prise de décision et le plaidoyer</a:t>
            </a:r>
          </a:p>
          <a:p>
            <a:pPr lvl="0"/>
            <a:endParaRPr lang="fr-FR" dirty="0"/>
          </a:p>
          <a:p>
            <a:pPr marL="342900" indent="-342900" algn="just">
              <a:lnSpc>
                <a:spcPct val="107000"/>
              </a:lnSpc>
              <a:buFont typeface="Wingdings" panose="05000000000000000000" pitchFamily="2" charset="2"/>
              <a:buChar char="§"/>
            </a:pPr>
            <a:r>
              <a:rPr lang="fr-FR" sz="2400" b="1" dirty="0">
                <a:solidFill>
                  <a:schemeClr val="accent4">
                    <a:lumMod val="75000"/>
                  </a:schemeClr>
                </a:solidFill>
                <a:latin typeface="+mj-lt"/>
                <a:ea typeface="Calibri"/>
                <a:cs typeface="Times New Roman"/>
              </a:rPr>
              <a:t>La vulgarisation des enjeux nutritionnels auprès</a:t>
            </a:r>
            <a:r>
              <a:rPr lang="fr-FR" sz="2400" b="1" dirty="0">
                <a:solidFill>
                  <a:srgbClr val="FF0000"/>
                </a:solidFill>
                <a:latin typeface="+mj-lt"/>
                <a:ea typeface="Calibri"/>
                <a:cs typeface="Times New Roman"/>
              </a:rPr>
              <a:t> </a:t>
            </a:r>
            <a:r>
              <a:rPr lang="fr-FR" sz="2400" b="1" dirty="0">
                <a:solidFill>
                  <a:schemeClr val="accent4">
                    <a:lumMod val="75000"/>
                  </a:schemeClr>
                </a:solidFill>
                <a:latin typeface="+mj-lt"/>
                <a:ea typeface="Calibri"/>
                <a:cs typeface="Times New Roman"/>
              </a:rPr>
              <a:t>de l’ensemble des parties prenantes de la nutrition</a:t>
            </a:r>
          </a:p>
          <a:p>
            <a:endParaRPr lang="fr-FR" dirty="0"/>
          </a:p>
        </p:txBody>
      </p:sp>
    </p:spTree>
    <p:extLst>
      <p:ext uri="{BB962C8B-B14F-4D97-AF65-F5344CB8AC3E}">
        <p14:creationId xmlns:p14="http://schemas.microsoft.com/office/powerpoint/2010/main" val="406093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17DC7-8D94-0909-D96D-5A573A6447FE}"/>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BE19F1FC-0772-F09D-4F3E-F62CBD997615}"/>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1 (R1) </a:t>
            </a:r>
          </a:p>
        </p:txBody>
      </p:sp>
      <p:sp>
        <p:nvSpPr>
          <p:cNvPr id="2" name="ZoneTexte 1">
            <a:extLst>
              <a:ext uri="{FF2B5EF4-FFF2-40B4-BE49-F238E27FC236}">
                <a16:creationId xmlns:a16="http://schemas.microsoft.com/office/drawing/2014/main" id="{B8ECA83D-DDA8-B875-8FEF-201E6A303724}"/>
              </a:ext>
            </a:extLst>
          </p:cNvPr>
          <p:cNvSpPr txBox="1"/>
          <p:nvPr/>
        </p:nvSpPr>
        <p:spPr>
          <a:xfrm>
            <a:off x="180795" y="1157843"/>
            <a:ext cx="8928992" cy="830997"/>
          </a:xfrm>
          <a:prstGeom prst="rect">
            <a:avLst/>
          </a:prstGeom>
          <a:noFill/>
        </p:spPr>
        <p:txBody>
          <a:bodyPr wrap="square" rtlCol="0">
            <a:spAutoFit/>
          </a:bodyPr>
          <a:lstStyle/>
          <a:p>
            <a:pPr algn="just"/>
            <a:r>
              <a:rPr lang="fr-FR" sz="2400" b="1" dirty="0">
                <a:solidFill>
                  <a:schemeClr val="accent1"/>
                </a:solidFill>
                <a:latin typeface="+mj-lt"/>
                <a:ea typeface="Calibri"/>
                <a:cs typeface="Times New Roman"/>
              </a:rPr>
              <a:t>R1 : Une information de qualité est rendue disponible et accessible dans des délais permettant la prise de décision.</a:t>
            </a:r>
            <a:endParaRPr lang="fr-FR" sz="14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A20B313A-1630-D1B8-732B-943A6820F943}"/>
              </a:ext>
            </a:extLst>
          </p:cNvPr>
          <p:cNvSpPr txBox="1"/>
          <p:nvPr/>
        </p:nvSpPr>
        <p:spPr>
          <a:xfrm>
            <a:off x="216157" y="2333353"/>
            <a:ext cx="8711685" cy="3348481"/>
          </a:xfrm>
          <a:prstGeom prst="rect">
            <a:avLst/>
          </a:prstGeom>
          <a:noFill/>
        </p:spPr>
        <p:txBody>
          <a:bodyPr wrap="square" rtlCol="0">
            <a:spAutoFit/>
          </a:bodyPr>
          <a:lstStyle/>
          <a:p>
            <a:pPr marL="457200" lvl="0" indent="-457200" algn="just">
              <a:lnSpc>
                <a:spcPct val="150000"/>
              </a:lnSpc>
              <a:spcAft>
                <a:spcPts val="0"/>
              </a:spcAft>
              <a:buFont typeface="Arial" panose="020B0604020202020204" pitchFamily="34" charset="0"/>
              <a:buChar char="•"/>
            </a:pPr>
            <a:r>
              <a:rPr lang="fr-FR" sz="2400" b="1" dirty="0">
                <a:solidFill>
                  <a:schemeClr val="accent3"/>
                </a:solidFill>
                <a:latin typeface="+mj-lt"/>
                <a:ea typeface="Calibri"/>
                <a:cs typeface="Times New Roman"/>
              </a:rPr>
              <a:t>Vingt Six (26) Bases de données anonymisées et mis sur ANADO et sur le portail web de la PNIN</a:t>
            </a:r>
          </a:p>
          <a:p>
            <a:pPr marL="457200" lvl="0" indent="-457200" algn="just">
              <a:lnSpc>
                <a:spcPct val="150000"/>
              </a:lnSpc>
              <a:spcAft>
                <a:spcPts val="0"/>
              </a:spcAft>
              <a:buFont typeface="Arial" panose="020B0604020202020204" pitchFamily="34" charset="0"/>
              <a:buChar char="•"/>
            </a:pPr>
            <a:endParaRPr lang="fr-FR" sz="2400" b="1" dirty="0">
              <a:solidFill>
                <a:schemeClr val="accent6">
                  <a:lumMod val="75000"/>
                </a:schemeClr>
              </a:solidFill>
              <a:latin typeface="+mj-lt"/>
              <a:ea typeface="Calibri"/>
              <a:cs typeface="Times New Roman"/>
            </a:endParaRPr>
          </a:p>
          <a:p>
            <a:pPr marL="457200" lvl="0" indent="-457200" algn="just">
              <a:lnSpc>
                <a:spcPct val="150000"/>
              </a:lnSpc>
              <a:spcAft>
                <a:spcPts val="0"/>
              </a:spcAft>
              <a:buFont typeface="Arial" panose="020B0604020202020204" pitchFamily="34" charset="0"/>
              <a:buChar char="•"/>
            </a:pPr>
            <a:r>
              <a:rPr lang="fr-FR" sz="2400" b="1" dirty="0">
                <a:solidFill>
                  <a:schemeClr val="accent6">
                    <a:lumMod val="75000"/>
                  </a:schemeClr>
                </a:solidFill>
                <a:latin typeface="+mj-lt"/>
                <a:ea typeface="Calibri"/>
                <a:cs typeface="Times New Roman"/>
              </a:rPr>
              <a:t>Base de données Nutrition-Info avec plus de 500 indicateurs sensibles et spécifiques à la nutrition, avec un taux de renseignement de 80 %. </a:t>
            </a:r>
          </a:p>
        </p:txBody>
      </p:sp>
    </p:spTree>
    <p:extLst>
      <p:ext uri="{BB962C8B-B14F-4D97-AF65-F5344CB8AC3E}">
        <p14:creationId xmlns:p14="http://schemas.microsoft.com/office/powerpoint/2010/main" val="146954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2228F-8B9D-DE2E-7F3E-F36F5DB0837B}"/>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DF8F0A95-1221-75AB-5CE8-AE2D1A4E730F}"/>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1 (R1) </a:t>
            </a:r>
          </a:p>
        </p:txBody>
      </p:sp>
      <p:sp>
        <p:nvSpPr>
          <p:cNvPr id="2" name="ZoneTexte 1">
            <a:extLst>
              <a:ext uri="{FF2B5EF4-FFF2-40B4-BE49-F238E27FC236}">
                <a16:creationId xmlns:a16="http://schemas.microsoft.com/office/drawing/2014/main" id="{629BBB92-447A-45FF-E7E8-509F1CE60D94}"/>
              </a:ext>
            </a:extLst>
          </p:cNvPr>
          <p:cNvSpPr txBox="1"/>
          <p:nvPr/>
        </p:nvSpPr>
        <p:spPr>
          <a:xfrm>
            <a:off x="180795" y="1157843"/>
            <a:ext cx="8928992" cy="830997"/>
          </a:xfrm>
          <a:prstGeom prst="rect">
            <a:avLst/>
          </a:prstGeom>
          <a:noFill/>
        </p:spPr>
        <p:txBody>
          <a:bodyPr wrap="square" rtlCol="0">
            <a:spAutoFit/>
          </a:bodyPr>
          <a:lstStyle/>
          <a:p>
            <a:pPr algn="just"/>
            <a:r>
              <a:rPr lang="fr-FR" sz="2400" b="1" dirty="0">
                <a:solidFill>
                  <a:schemeClr val="accent1"/>
                </a:solidFill>
                <a:latin typeface="+mj-lt"/>
                <a:ea typeface="Calibri"/>
                <a:cs typeface="Times New Roman"/>
              </a:rPr>
              <a:t>R1 : Une information de qualité est rendue disponible et accessible dans des délais permettant la prise de décision.</a:t>
            </a:r>
            <a:endParaRPr lang="fr-FR" sz="14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DD957290-3672-025D-823F-EB23CD9ED816}"/>
              </a:ext>
            </a:extLst>
          </p:cNvPr>
          <p:cNvSpPr txBox="1"/>
          <p:nvPr/>
        </p:nvSpPr>
        <p:spPr>
          <a:xfrm>
            <a:off x="180795" y="2351676"/>
            <a:ext cx="8711685" cy="3348481"/>
          </a:xfrm>
          <a:prstGeom prst="rect">
            <a:avLst/>
          </a:prstGeom>
          <a:noFill/>
        </p:spPr>
        <p:txBody>
          <a:bodyPr wrap="square" rtlCol="0">
            <a:spAutoFit/>
          </a:bodyPr>
          <a:lstStyle/>
          <a:p>
            <a:pPr marL="342900" lvl="0" indent="-342900" algn="just">
              <a:lnSpc>
                <a:spcPct val="150000"/>
              </a:lnSpc>
              <a:spcAft>
                <a:spcPts val="0"/>
              </a:spcAft>
              <a:buFont typeface="Arial" panose="020B0604020202020204" pitchFamily="34" charset="0"/>
              <a:buChar char="•"/>
            </a:pPr>
            <a:r>
              <a:rPr lang="fr-FR" sz="2400" b="1" dirty="0">
                <a:solidFill>
                  <a:schemeClr val="accent3"/>
                </a:solidFill>
                <a:latin typeface="+mj-lt"/>
                <a:ea typeface="Calibri"/>
                <a:cs typeface="Times New Roman"/>
              </a:rPr>
              <a:t>Rapports produits : 4 (PCA 2023/2024), 4 (PCA 2025/2026), 2 notes d’orientation et 1 rapport (FAST/UAM et FAO)</a:t>
            </a:r>
          </a:p>
          <a:p>
            <a:pPr marL="342900" lvl="0" indent="-342900" algn="just">
              <a:lnSpc>
                <a:spcPct val="150000"/>
              </a:lnSpc>
              <a:spcAft>
                <a:spcPts val="0"/>
              </a:spcAft>
              <a:buFont typeface="Arial" panose="020B0604020202020204" pitchFamily="34" charset="0"/>
              <a:buChar char="•"/>
            </a:pPr>
            <a:endParaRPr lang="fr-FR" sz="2400" b="1" dirty="0">
              <a:solidFill>
                <a:schemeClr val="accent6">
                  <a:lumMod val="75000"/>
                </a:schemeClr>
              </a:solidFill>
              <a:latin typeface="+mj-lt"/>
              <a:ea typeface="Calibri"/>
              <a:cs typeface="Times New Roman"/>
            </a:endParaRPr>
          </a:p>
          <a:p>
            <a:pPr marL="342900" lvl="0" indent="-342900" algn="just">
              <a:lnSpc>
                <a:spcPct val="150000"/>
              </a:lnSpc>
              <a:spcAft>
                <a:spcPts val="0"/>
              </a:spcAft>
              <a:buFont typeface="Arial" panose="020B0604020202020204" pitchFamily="34" charset="0"/>
              <a:buChar char="•"/>
            </a:pPr>
            <a:r>
              <a:rPr lang="fr-FR" sz="2400" b="1" dirty="0">
                <a:solidFill>
                  <a:schemeClr val="accent6">
                    <a:lumMod val="75000"/>
                  </a:schemeClr>
                </a:solidFill>
                <a:latin typeface="+mj-lt"/>
                <a:ea typeface="Calibri"/>
                <a:cs typeface="Times New Roman"/>
              </a:rPr>
              <a:t>Synopsis pour chaque rapport du PCA produit pour une meilleure appropriation</a:t>
            </a:r>
          </a:p>
        </p:txBody>
      </p:sp>
    </p:spTree>
    <p:extLst>
      <p:ext uri="{BB962C8B-B14F-4D97-AF65-F5344CB8AC3E}">
        <p14:creationId xmlns:p14="http://schemas.microsoft.com/office/powerpoint/2010/main" val="631075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79919-C774-0BDC-A88F-A820E0D07A42}"/>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80E253E6-7BD8-8278-EA8A-EC58E7E96253}"/>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1 (R1) </a:t>
            </a:r>
          </a:p>
        </p:txBody>
      </p:sp>
      <p:sp>
        <p:nvSpPr>
          <p:cNvPr id="2" name="ZoneTexte 1">
            <a:extLst>
              <a:ext uri="{FF2B5EF4-FFF2-40B4-BE49-F238E27FC236}">
                <a16:creationId xmlns:a16="http://schemas.microsoft.com/office/drawing/2014/main" id="{6EC214F4-C256-17AC-6ECA-9BD02609563B}"/>
              </a:ext>
            </a:extLst>
          </p:cNvPr>
          <p:cNvSpPr txBox="1"/>
          <p:nvPr/>
        </p:nvSpPr>
        <p:spPr>
          <a:xfrm>
            <a:off x="180795" y="1157843"/>
            <a:ext cx="8928992" cy="830997"/>
          </a:xfrm>
          <a:prstGeom prst="rect">
            <a:avLst/>
          </a:prstGeom>
          <a:noFill/>
        </p:spPr>
        <p:txBody>
          <a:bodyPr wrap="square" rtlCol="0">
            <a:spAutoFit/>
          </a:bodyPr>
          <a:lstStyle/>
          <a:p>
            <a:pPr algn="just"/>
            <a:r>
              <a:rPr lang="fr-FR" sz="2400" b="1" dirty="0">
                <a:solidFill>
                  <a:schemeClr val="accent1"/>
                </a:solidFill>
                <a:latin typeface="+mj-lt"/>
                <a:ea typeface="Calibri"/>
                <a:cs typeface="Times New Roman"/>
              </a:rPr>
              <a:t>R1 : Une information de qualité est rendue disponible et accessible dans des délais permettant la prise de décision.</a:t>
            </a:r>
            <a:endParaRPr lang="fr-FR" sz="14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2323FFF8-9B9F-C307-8B91-9CEA124A63D1}"/>
              </a:ext>
            </a:extLst>
          </p:cNvPr>
          <p:cNvSpPr txBox="1"/>
          <p:nvPr/>
        </p:nvSpPr>
        <p:spPr>
          <a:xfrm>
            <a:off x="289448" y="2132856"/>
            <a:ext cx="8711685" cy="4190827"/>
          </a:xfrm>
          <a:prstGeom prst="rect">
            <a:avLst/>
          </a:prstGeom>
          <a:noFill/>
        </p:spPr>
        <p:txBody>
          <a:bodyPr wrap="square" rtlCol="0">
            <a:spAutoFit/>
          </a:bodyPr>
          <a:lstStyle/>
          <a:p>
            <a:pPr marL="342900" lvl="0" indent="-342900" algn="just">
              <a:lnSpc>
                <a:spcPct val="150000"/>
              </a:lnSpc>
              <a:spcAft>
                <a:spcPts val="0"/>
              </a:spcAft>
              <a:buFont typeface="Arial" panose="020B0604020202020204" pitchFamily="34" charset="0"/>
              <a:buChar char="•"/>
            </a:pPr>
            <a:r>
              <a:rPr lang="fr-FR" sz="2000" b="1" dirty="0">
                <a:solidFill>
                  <a:schemeClr val="accent3"/>
                </a:solidFill>
                <a:ea typeface="Calibri"/>
                <a:cs typeface="Times New Roman"/>
              </a:rPr>
              <a:t>5 ateliers de formation (chercheurs, médias, société civile et secteurs sensibles et spécifiques à la nutrition)</a:t>
            </a:r>
          </a:p>
          <a:p>
            <a:pPr marL="342900" lvl="0" indent="-342900" algn="just">
              <a:lnSpc>
                <a:spcPct val="150000"/>
              </a:lnSpc>
              <a:spcAft>
                <a:spcPts val="0"/>
              </a:spcAft>
              <a:buFont typeface="Arial" panose="020B0604020202020204" pitchFamily="34" charset="0"/>
              <a:buChar char="•"/>
            </a:pPr>
            <a:endParaRPr lang="fr-FR" sz="2000" b="1" dirty="0">
              <a:solidFill>
                <a:schemeClr val="accent6">
                  <a:lumMod val="75000"/>
                </a:schemeClr>
              </a:solidFill>
              <a:ea typeface="Calibri"/>
              <a:cs typeface="Times New Roman"/>
            </a:endParaRPr>
          </a:p>
          <a:p>
            <a:pPr marL="342900" indent="-342900" algn="just">
              <a:lnSpc>
                <a:spcPct val="150000"/>
              </a:lnSpc>
              <a:buFont typeface="Arial" panose="020B0604020202020204" pitchFamily="34" charset="0"/>
              <a:buChar char="•"/>
            </a:pPr>
            <a:r>
              <a:rPr lang="fr-FR" sz="2000" b="1" dirty="0">
                <a:solidFill>
                  <a:srgbClr val="00B050"/>
                </a:solidFill>
                <a:ea typeface="Calibri"/>
                <a:cs typeface="Times New Roman"/>
              </a:rPr>
              <a:t>Site PNIN rénové (ergonomie modernisée)</a:t>
            </a:r>
          </a:p>
          <a:p>
            <a:pPr marL="342900" indent="-342900" algn="just">
              <a:lnSpc>
                <a:spcPct val="150000"/>
              </a:lnSpc>
              <a:buFont typeface="Arial" panose="020B0604020202020204" pitchFamily="34" charset="0"/>
              <a:buChar char="•"/>
            </a:pPr>
            <a:endParaRPr lang="fr-FR" sz="2000"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sz="2000" b="1" dirty="0">
                <a:solidFill>
                  <a:srgbClr val="92D050"/>
                </a:solidFill>
                <a:ea typeface="Calibri"/>
                <a:cs typeface="Times New Roman"/>
              </a:rPr>
              <a:t>Manuel d’utilisation du site web produit et vulgarisé</a:t>
            </a:r>
          </a:p>
          <a:p>
            <a:pPr marL="342900" lvl="0" indent="-342900" algn="just">
              <a:lnSpc>
                <a:spcPct val="150000"/>
              </a:lnSpc>
              <a:spcAft>
                <a:spcPts val="0"/>
              </a:spcAft>
              <a:buFont typeface="Arial" panose="020B0604020202020204" pitchFamily="34" charset="0"/>
              <a:buChar char="•"/>
            </a:pPr>
            <a:endParaRPr lang="fr-FR" sz="2000"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sz="2000" b="1" dirty="0">
                <a:solidFill>
                  <a:schemeClr val="accent6">
                    <a:lumMod val="75000"/>
                  </a:schemeClr>
                </a:solidFill>
                <a:ea typeface="Calibri"/>
                <a:cs typeface="Times New Roman"/>
              </a:rPr>
              <a:t>Vulgarisation des produits (Participation aux journées scientifiques organisé par la FAST)</a:t>
            </a:r>
          </a:p>
        </p:txBody>
      </p:sp>
    </p:spTree>
    <p:extLst>
      <p:ext uri="{BB962C8B-B14F-4D97-AF65-F5344CB8AC3E}">
        <p14:creationId xmlns:p14="http://schemas.microsoft.com/office/powerpoint/2010/main" val="35294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D9FA8-A301-9828-2166-7C47F7B7B4A6}"/>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6C59D4DD-42B6-B7E2-7C7F-23BF8E1C49B5}"/>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1 (R1) </a:t>
            </a:r>
          </a:p>
        </p:txBody>
      </p:sp>
      <p:sp>
        <p:nvSpPr>
          <p:cNvPr id="2" name="ZoneTexte 1">
            <a:extLst>
              <a:ext uri="{FF2B5EF4-FFF2-40B4-BE49-F238E27FC236}">
                <a16:creationId xmlns:a16="http://schemas.microsoft.com/office/drawing/2014/main" id="{A956B310-006F-7C99-E028-9115F5F60836}"/>
              </a:ext>
            </a:extLst>
          </p:cNvPr>
          <p:cNvSpPr txBox="1"/>
          <p:nvPr/>
        </p:nvSpPr>
        <p:spPr>
          <a:xfrm>
            <a:off x="180795" y="1124744"/>
            <a:ext cx="8928992" cy="830997"/>
          </a:xfrm>
          <a:prstGeom prst="rect">
            <a:avLst/>
          </a:prstGeom>
          <a:noFill/>
        </p:spPr>
        <p:txBody>
          <a:bodyPr wrap="square" rtlCol="0">
            <a:spAutoFit/>
          </a:bodyPr>
          <a:lstStyle/>
          <a:p>
            <a:pPr algn="just"/>
            <a:r>
              <a:rPr lang="fr-FR" sz="2400" b="1" dirty="0">
                <a:solidFill>
                  <a:schemeClr val="accent1"/>
                </a:solidFill>
                <a:latin typeface="+mj-lt"/>
                <a:ea typeface="Calibri"/>
                <a:cs typeface="Times New Roman"/>
              </a:rPr>
              <a:t>R1 : Une information de qualité est rendue disponible et accessible dans des délais permettant la prise de décision.</a:t>
            </a:r>
            <a:endParaRPr lang="fr-FR" sz="14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150D286F-16BD-5C66-0347-B15A7F15FA90}"/>
              </a:ext>
            </a:extLst>
          </p:cNvPr>
          <p:cNvSpPr txBox="1"/>
          <p:nvPr/>
        </p:nvSpPr>
        <p:spPr>
          <a:xfrm>
            <a:off x="216157" y="2060848"/>
            <a:ext cx="8711685" cy="4271810"/>
          </a:xfrm>
          <a:prstGeom prst="rect">
            <a:avLst/>
          </a:prstGeom>
          <a:noFill/>
        </p:spPr>
        <p:txBody>
          <a:bodyPr wrap="square" rtlCol="0">
            <a:spAutoFit/>
          </a:bodyPr>
          <a:lstStyle/>
          <a:p>
            <a:pPr marL="342900" lvl="0" indent="-342900" algn="just">
              <a:lnSpc>
                <a:spcPct val="150000"/>
              </a:lnSpc>
              <a:spcAft>
                <a:spcPts val="0"/>
              </a:spcAft>
              <a:buFont typeface="Arial" panose="020B0604020202020204" pitchFamily="34" charset="0"/>
              <a:buChar char="•"/>
            </a:pPr>
            <a:r>
              <a:rPr lang="fr-FR" sz="2400" b="1" dirty="0">
                <a:solidFill>
                  <a:srgbClr val="92D050"/>
                </a:solidFill>
                <a:ea typeface="Calibri"/>
                <a:cs typeface="Times New Roman"/>
              </a:rPr>
              <a:t>Rapports de capitalisation (PCA, renforcement de capacités)</a:t>
            </a:r>
          </a:p>
          <a:p>
            <a:pPr marL="342900" lvl="0" indent="-342900" algn="just">
              <a:lnSpc>
                <a:spcPct val="150000"/>
              </a:lnSpc>
              <a:spcAft>
                <a:spcPts val="0"/>
              </a:spcAft>
              <a:buFont typeface="Arial" panose="020B0604020202020204" pitchFamily="34" charset="0"/>
              <a:buChar char="•"/>
            </a:pPr>
            <a:endParaRPr lang="fr-FR" sz="1600"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sz="2400" b="1" dirty="0">
                <a:solidFill>
                  <a:schemeClr val="accent3"/>
                </a:solidFill>
                <a:ea typeface="Calibri"/>
                <a:cs typeface="Times New Roman"/>
              </a:rPr>
              <a:t>Formation société civile sur le plaidoyer en faveur de la nutrition (en collaboration avec TUN et la DN)</a:t>
            </a:r>
          </a:p>
          <a:p>
            <a:pPr marL="342900" lvl="0" indent="-342900" algn="just">
              <a:lnSpc>
                <a:spcPct val="150000"/>
              </a:lnSpc>
              <a:spcAft>
                <a:spcPts val="0"/>
              </a:spcAft>
              <a:buFont typeface="Arial" panose="020B0604020202020204" pitchFamily="34" charset="0"/>
              <a:buChar char="•"/>
            </a:pPr>
            <a:endParaRPr lang="fr-FR"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sz="2400" b="1" dirty="0">
                <a:solidFill>
                  <a:schemeClr val="accent6">
                    <a:lumMod val="75000"/>
                  </a:schemeClr>
                </a:solidFill>
                <a:ea typeface="Calibri"/>
                <a:cs typeface="Times New Roman"/>
              </a:rPr>
              <a:t>Cinq (5) Reportages réalisés sur les produits de la PNIN en collaboration avec la PJ2N</a:t>
            </a:r>
          </a:p>
        </p:txBody>
      </p:sp>
    </p:spTree>
    <p:extLst>
      <p:ext uri="{BB962C8B-B14F-4D97-AF65-F5344CB8AC3E}">
        <p14:creationId xmlns:p14="http://schemas.microsoft.com/office/powerpoint/2010/main" val="2405328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33E704-C357-558C-CBA2-809BCCC24CED}"/>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48E7F1EF-4BDA-9681-2292-66D45369713E}"/>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2 (R2) </a:t>
            </a:r>
          </a:p>
        </p:txBody>
      </p:sp>
      <p:sp>
        <p:nvSpPr>
          <p:cNvPr id="2" name="ZoneTexte 1">
            <a:extLst>
              <a:ext uri="{FF2B5EF4-FFF2-40B4-BE49-F238E27FC236}">
                <a16:creationId xmlns:a16="http://schemas.microsoft.com/office/drawing/2014/main" id="{F2805F2E-5335-60A3-259F-B98AF58D0842}"/>
              </a:ext>
            </a:extLst>
          </p:cNvPr>
          <p:cNvSpPr txBox="1"/>
          <p:nvPr/>
        </p:nvSpPr>
        <p:spPr>
          <a:xfrm>
            <a:off x="180795" y="1157843"/>
            <a:ext cx="8928992" cy="1015663"/>
          </a:xfrm>
          <a:prstGeom prst="rect">
            <a:avLst/>
          </a:prstGeom>
          <a:noFill/>
        </p:spPr>
        <p:txBody>
          <a:bodyPr wrap="square" rtlCol="0">
            <a:spAutoFit/>
          </a:bodyPr>
          <a:lstStyle/>
          <a:p>
            <a:pPr algn="just"/>
            <a:r>
              <a:rPr lang="fr-FR" sz="2000" b="1" dirty="0">
                <a:solidFill>
                  <a:schemeClr val="accent1"/>
                </a:solidFill>
                <a:latin typeface="+mj-lt"/>
                <a:ea typeface="Calibri"/>
                <a:cs typeface="Times New Roman"/>
              </a:rPr>
              <a:t>R2 : La fiabilité de la plateforme PNIN à produire des informations basées sur des preuves est reconnue et la demande d’informations envers la plateforme est augmentée.</a:t>
            </a:r>
            <a:endParaRPr lang="fr-FR" sz="12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5F916C45-906D-503E-C9BB-A59B972C4D45}"/>
              </a:ext>
            </a:extLst>
          </p:cNvPr>
          <p:cNvSpPr txBox="1"/>
          <p:nvPr/>
        </p:nvSpPr>
        <p:spPr>
          <a:xfrm>
            <a:off x="180795" y="2129653"/>
            <a:ext cx="8782410" cy="4395691"/>
          </a:xfrm>
          <a:prstGeom prst="rect">
            <a:avLst/>
          </a:prstGeom>
          <a:noFill/>
        </p:spPr>
        <p:txBody>
          <a:bodyPr wrap="square" rtlCol="0">
            <a:spAutoFit/>
          </a:bodyPr>
          <a:lstStyle/>
          <a:p>
            <a:pPr marL="342900" lvl="0" indent="-342900" algn="just">
              <a:lnSpc>
                <a:spcPct val="150000"/>
              </a:lnSpc>
              <a:spcAft>
                <a:spcPts val="0"/>
              </a:spcAft>
              <a:buFont typeface="Arial" panose="020B0604020202020204" pitchFamily="34" charset="0"/>
              <a:buChar char="•"/>
            </a:pPr>
            <a:r>
              <a:rPr lang="fr-FR" sz="2100" b="1" dirty="0">
                <a:solidFill>
                  <a:schemeClr val="accent3"/>
                </a:solidFill>
                <a:ea typeface="Calibri"/>
                <a:cs typeface="Times New Roman"/>
              </a:rPr>
              <a:t>Processus participatif pour la formulation des questions d’Analyse entrant dans le Cadre des Plan Cadre d’Analyse de la PNIN (Comité Technique PNSN, PF SUN, GTN et autres personnes ressources)</a:t>
            </a:r>
          </a:p>
          <a:p>
            <a:pPr marL="342900" lvl="0" indent="-342900" algn="just">
              <a:lnSpc>
                <a:spcPct val="150000"/>
              </a:lnSpc>
              <a:spcAft>
                <a:spcPts val="0"/>
              </a:spcAft>
              <a:buFont typeface="Arial" panose="020B0604020202020204" pitchFamily="34" charset="0"/>
              <a:buChar char="•"/>
            </a:pPr>
            <a:endParaRPr lang="fr-FR" sz="1600" b="1" dirty="0">
              <a:solidFill>
                <a:schemeClr val="accent6">
                  <a:lumMod val="75000"/>
                </a:schemeClr>
              </a:solidFill>
              <a:ea typeface="Calibri"/>
              <a:cs typeface="Times New Roman"/>
            </a:endParaRPr>
          </a:p>
          <a:p>
            <a:pPr marL="342900" lvl="0" indent="-342900" algn="just">
              <a:lnSpc>
                <a:spcPct val="150000"/>
              </a:lnSpc>
              <a:spcAft>
                <a:spcPts val="0"/>
              </a:spcAft>
              <a:buFont typeface="Arial" panose="020B0604020202020204" pitchFamily="34" charset="0"/>
              <a:buChar char="•"/>
            </a:pPr>
            <a:r>
              <a:rPr lang="fr-FR" sz="2100" b="1" dirty="0">
                <a:solidFill>
                  <a:srgbClr val="92D050"/>
                </a:solidFill>
                <a:ea typeface="Calibri"/>
                <a:cs typeface="Times New Roman"/>
              </a:rPr>
              <a:t>2 PCA élaborés lors de la phase 2 de la PNIN (PCA 2023-2024 intégralement exécuté, PCA 2025-2026 exécuté à plus de 60%) avec une moindre implication de l’Assistance Technique pour le deuxième PCA</a:t>
            </a:r>
            <a:endParaRPr lang="fr-FR" sz="2100" b="1" dirty="0">
              <a:solidFill>
                <a:schemeClr val="accent6">
                  <a:lumMod val="75000"/>
                </a:schemeClr>
              </a:solidFill>
              <a:ea typeface="Calibri"/>
              <a:cs typeface="Times New Roman"/>
            </a:endParaRPr>
          </a:p>
        </p:txBody>
      </p:sp>
    </p:spTree>
    <p:extLst>
      <p:ext uri="{BB962C8B-B14F-4D97-AF65-F5344CB8AC3E}">
        <p14:creationId xmlns:p14="http://schemas.microsoft.com/office/powerpoint/2010/main" val="713613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D858A-BD8E-5913-CE69-5BB811A74BC4}"/>
            </a:ext>
          </a:extLst>
        </p:cNvPr>
        <p:cNvGrpSpPr/>
        <p:nvPr/>
      </p:nvGrpSpPr>
      <p:grpSpPr>
        <a:xfrm>
          <a:off x="0" y="0"/>
          <a:ext cx="0" cy="0"/>
          <a:chOff x="0" y="0"/>
          <a:chExt cx="0" cy="0"/>
        </a:xfrm>
      </p:grpSpPr>
      <p:sp>
        <p:nvSpPr>
          <p:cNvPr id="5" name="ZoneTexte 4">
            <a:extLst>
              <a:ext uri="{FF2B5EF4-FFF2-40B4-BE49-F238E27FC236}">
                <a16:creationId xmlns:a16="http://schemas.microsoft.com/office/drawing/2014/main" id="{77B5EEC1-115A-D739-C3FA-D9BA6DB75EAE}"/>
              </a:ext>
            </a:extLst>
          </p:cNvPr>
          <p:cNvSpPr txBox="1"/>
          <p:nvPr/>
        </p:nvSpPr>
        <p:spPr>
          <a:xfrm>
            <a:off x="3066163" y="131476"/>
            <a:ext cx="2952329" cy="523220"/>
          </a:xfrm>
          <a:prstGeom prst="rect">
            <a:avLst/>
          </a:prstGeom>
          <a:noFill/>
        </p:spPr>
        <p:txBody>
          <a:bodyPr wrap="square" rtlCol="0">
            <a:spAutoFit/>
          </a:bodyPr>
          <a:lstStyle/>
          <a:p>
            <a:pPr defTabSz="363538">
              <a:tabLst>
                <a:tab pos="903288" algn="l"/>
                <a:tab pos="1077913" algn="l"/>
              </a:tabLst>
            </a:pPr>
            <a:r>
              <a:rPr lang="fr-FR" sz="2800" b="1" dirty="0">
                <a:solidFill>
                  <a:schemeClr val="bg1"/>
                </a:solidFill>
              </a:rPr>
              <a:t>Résultat 2 (R2) </a:t>
            </a:r>
          </a:p>
        </p:txBody>
      </p:sp>
      <p:sp>
        <p:nvSpPr>
          <p:cNvPr id="2" name="ZoneTexte 1">
            <a:extLst>
              <a:ext uri="{FF2B5EF4-FFF2-40B4-BE49-F238E27FC236}">
                <a16:creationId xmlns:a16="http://schemas.microsoft.com/office/drawing/2014/main" id="{BF1E9600-0377-580E-9C32-A6C61C012A0F}"/>
              </a:ext>
            </a:extLst>
          </p:cNvPr>
          <p:cNvSpPr txBox="1"/>
          <p:nvPr/>
        </p:nvSpPr>
        <p:spPr>
          <a:xfrm>
            <a:off x="180795" y="1157843"/>
            <a:ext cx="8928992" cy="954107"/>
          </a:xfrm>
          <a:prstGeom prst="rect">
            <a:avLst/>
          </a:prstGeom>
          <a:noFill/>
        </p:spPr>
        <p:txBody>
          <a:bodyPr wrap="square" rtlCol="0">
            <a:spAutoFit/>
          </a:bodyPr>
          <a:lstStyle/>
          <a:p>
            <a:pPr algn="just"/>
            <a:r>
              <a:rPr lang="fr-FR" b="1" dirty="0">
                <a:solidFill>
                  <a:schemeClr val="accent1"/>
                </a:solidFill>
                <a:latin typeface="+mj-lt"/>
                <a:ea typeface="Calibri"/>
                <a:cs typeface="Times New Roman"/>
              </a:rPr>
              <a:t>R2 : La fiabilité de la plateforme PNIN à produire des informations basées sur des preuves est reconnue et la demande d’informations envers la plateforme est augmentée</a:t>
            </a:r>
            <a:r>
              <a:rPr lang="fr-FR" sz="2000" b="1" dirty="0">
                <a:solidFill>
                  <a:schemeClr val="accent1"/>
                </a:solidFill>
                <a:latin typeface="+mj-lt"/>
                <a:ea typeface="Calibri"/>
                <a:cs typeface="Times New Roman"/>
              </a:rPr>
              <a:t>.</a:t>
            </a:r>
            <a:endParaRPr lang="fr-FR" sz="1200" dirty="0">
              <a:solidFill>
                <a:schemeClr val="accent6">
                  <a:lumMod val="75000"/>
                </a:schemeClr>
              </a:solidFill>
              <a:latin typeface="+mj-lt"/>
              <a:ea typeface="Calibri"/>
              <a:cs typeface="Times New Roman"/>
            </a:endParaRPr>
          </a:p>
        </p:txBody>
      </p:sp>
      <p:sp>
        <p:nvSpPr>
          <p:cNvPr id="10" name="ZoneTexte 9">
            <a:extLst>
              <a:ext uri="{FF2B5EF4-FFF2-40B4-BE49-F238E27FC236}">
                <a16:creationId xmlns:a16="http://schemas.microsoft.com/office/drawing/2014/main" id="{14889D16-EBDB-49A1-B1BF-72448A07D7BB}"/>
              </a:ext>
            </a:extLst>
          </p:cNvPr>
          <p:cNvSpPr txBox="1"/>
          <p:nvPr/>
        </p:nvSpPr>
        <p:spPr>
          <a:xfrm>
            <a:off x="95512" y="2111950"/>
            <a:ext cx="8893630" cy="4199226"/>
          </a:xfrm>
          <a:prstGeom prst="rect">
            <a:avLst/>
          </a:prstGeom>
          <a:noFill/>
        </p:spPr>
        <p:txBody>
          <a:bodyPr wrap="square" rtlCol="0">
            <a:spAutoFit/>
          </a:bodyPr>
          <a:lstStyle/>
          <a:p>
            <a:pPr lvl="0" algn="just">
              <a:lnSpc>
                <a:spcPct val="150000"/>
              </a:lnSpc>
              <a:spcAft>
                <a:spcPts val="0"/>
              </a:spcAft>
            </a:pPr>
            <a:r>
              <a:rPr lang="fr-FR" b="1" dirty="0">
                <a:solidFill>
                  <a:schemeClr val="accent6">
                    <a:lumMod val="75000"/>
                  </a:schemeClr>
                </a:solidFill>
                <a:ea typeface="Calibri"/>
                <a:cs typeface="Times New Roman"/>
              </a:rPr>
              <a:t>Production scientifique : </a:t>
            </a:r>
          </a:p>
          <a:p>
            <a:pPr lvl="0" algn="just">
              <a:lnSpc>
                <a:spcPct val="150000"/>
              </a:lnSpc>
              <a:spcAft>
                <a:spcPts val="0"/>
              </a:spcAft>
            </a:pPr>
            <a:endParaRPr lang="fr-FR" sz="900" b="1" dirty="0">
              <a:solidFill>
                <a:schemeClr val="accent6">
                  <a:lumMod val="75000"/>
                </a:schemeClr>
              </a:solidFill>
              <a:ea typeface="Calibri"/>
              <a:cs typeface="Times New Roman"/>
            </a:endParaRPr>
          </a:p>
          <a:p>
            <a:pPr marL="285750" indent="-285750" algn="just">
              <a:lnSpc>
                <a:spcPct val="150000"/>
              </a:lnSpc>
              <a:buFont typeface="Arial" panose="020B0604020202020204" pitchFamily="34" charset="0"/>
              <a:buChar char="•"/>
            </a:pPr>
            <a:r>
              <a:rPr lang="fr-FR" sz="1700" b="1" dirty="0">
                <a:solidFill>
                  <a:schemeClr val="accent1"/>
                </a:solidFill>
                <a:ea typeface="Calibri"/>
                <a:cs typeface="Times New Roman"/>
              </a:rPr>
              <a:t>1 article publié (Journal of Global </a:t>
            </a:r>
            <a:r>
              <a:rPr lang="fr-FR" sz="1700" b="1" dirty="0" err="1">
                <a:solidFill>
                  <a:schemeClr val="accent1"/>
                </a:solidFill>
                <a:ea typeface="Calibri"/>
                <a:cs typeface="Times New Roman"/>
              </a:rPr>
              <a:t>Health</a:t>
            </a:r>
            <a:r>
              <a:rPr lang="fr-FR" sz="1700" b="1" dirty="0">
                <a:solidFill>
                  <a:schemeClr val="accent1"/>
                </a:solidFill>
                <a:ea typeface="Calibri"/>
                <a:cs typeface="Times New Roman"/>
              </a:rPr>
              <a:t>) </a:t>
            </a:r>
            <a:r>
              <a:rPr lang="fr-FR" sz="1700" dirty="0">
                <a:solidFill>
                  <a:schemeClr val="accent1"/>
                </a:solidFill>
              </a:rPr>
              <a:t>« </a:t>
            </a:r>
            <a:r>
              <a:rPr lang="fr-FR" sz="1700" dirty="0" err="1">
                <a:solidFill>
                  <a:schemeClr val="accent1"/>
                </a:solidFill>
              </a:rPr>
              <a:t>Nutrient</a:t>
            </a:r>
            <a:r>
              <a:rPr lang="fr-FR" sz="1700" dirty="0">
                <a:solidFill>
                  <a:schemeClr val="accent1"/>
                </a:solidFill>
              </a:rPr>
              <a:t> </a:t>
            </a:r>
            <a:r>
              <a:rPr lang="fr-FR" sz="1700" dirty="0" err="1">
                <a:solidFill>
                  <a:schemeClr val="accent1"/>
                </a:solidFill>
              </a:rPr>
              <a:t>intakes</a:t>
            </a:r>
            <a:r>
              <a:rPr lang="fr-FR" sz="1700" dirty="0">
                <a:solidFill>
                  <a:schemeClr val="accent1"/>
                </a:solidFill>
              </a:rPr>
              <a:t> </a:t>
            </a:r>
            <a:r>
              <a:rPr lang="fr-FR" sz="1700" dirty="0" err="1">
                <a:solidFill>
                  <a:schemeClr val="accent1"/>
                </a:solidFill>
              </a:rPr>
              <a:t>from</a:t>
            </a:r>
            <a:r>
              <a:rPr lang="fr-FR" sz="1700" dirty="0">
                <a:solidFill>
                  <a:schemeClr val="accent1"/>
                </a:solidFill>
              </a:rPr>
              <a:t> 24-hour </a:t>
            </a:r>
            <a:r>
              <a:rPr lang="fr-FR" sz="1700" dirty="0" err="1">
                <a:solidFill>
                  <a:schemeClr val="accent1"/>
                </a:solidFill>
              </a:rPr>
              <a:t>recall</a:t>
            </a:r>
            <a:r>
              <a:rPr lang="fr-FR" sz="1700" dirty="0">
                <a:solidFill>
                  <a:schemeClr val="accent1"/>
                </a:solidFill>
              </a:rPr>
              <a:t> </a:t>
            </a:r>
            <a:r>
              <a:rPr lang="fr-FR" sz="1700" dirty="0" err="1">
                <a:solidFill>
                  <a:schemeClr val="accent1"/>
                </a:solidFill>
              </a:rPr>
              <a:t>survey</a:t>
            </a:r>
            <a:r>
              <a:rPr lang="fr-FR" sz="1700" dirty="0">
                <a:solidFill>
                  <a:schemeClr val="accent1"/>
                </a:solidFill>
              </a:rPr>
              <a:t> </a:t>
            </a:r>
            <a:r>
              <a:rPr lang="fr-FR" sz="1700" dirty="0" err="1">
                <a:solidFill>
                  <a:schemeClr val="accent1"/>
                </a:solidFill>
              </a:rPr>
              <a:t>among</a:t>
            </a:r>
            <a:r>
              <a:rPr lang="fr-FR" sz="1700" dirty="0">
                <a:solidFill>
                  <a:schemeClr val="accent1"/>
                </a:solidFill>
              </a:rPr>
              <a:t> </a:t>
            </a:r>
            <a:r>
              <a:rPr lang="fr-FR" sz="1700" dirty="0" err="1">
                <a:solidFill>
                  <a:schemeClr val="accent1"/>
                </a:solidFill>
              </a:rPr>
              <a:t>children</a:t>
            </a:r>
            <a:r>
              <a:rPr lang="fr-FR" sz="1700" dirty="0">
                <a:solidFill>
                  <a:schemeClr val="accent1"/>
                </a:solidFill>
              </a:rPr>
              <a:t> </a:t>
            </a:r>
            <a:r>
              <a:rPr lang="fr-FR" sz="1700" dirty="0" err="1">
                <a:solidFill>
                  <a:schemeClr val="accent1"/>
                </a:solidFill>
              </a:rPr>
              <a:t>aged</a:t>
            </a:r>
            <a:r>
              <a:rPr lang="fr-FR" sz="1700" dirty="0">
                <a:solidFill>
                  <a:schemeClr val="accent1"/>
                </a:solidFill>
              </a:rPr>
              <a:t> 2-5 </a:t>
            </a:r>
            <a:r>
              <a:rPr lang="fr-FR" sz="1700" dirty="0" err="1">
                <a:solidFill>
                  <a:schemeClr val="accent1"/>
                </a:solidFill>
              </a:rPr>
              <a:t>years</a:t>
            </a:r>
            <a:r>
              <a:rPr lang="fr-FR" sz="1700" dirty="0">
                <a:solidFill>
                  <a:schemeClr val="accent1"/>
                </a:solidFill>
              </a:rPr>
              <a:t>, adolescent girls </a:t>
            </a:r>
            <a:r>
              <a:rPr lang="fr-FR" sz="1700" dirty="0" err="1">
                <a:solidFill>
                  <a:schemeClr val="accent1"/>
                </a:solidFill>
              </a:rPr>
              <a:t>aged</a:t>
            </a:r>
            <a:r>
              <a:rPr lang="fr-FR" sz="1700" dirty="0">
                <a:solidFill>
                  <a:schemeClr val="accent1"/>
                </a:solidFill>
              </a:rPr>
              <a:t> 10-18 </a:t>
            </a:r>
            <a:r>
              <a:rPr lang="fr-FR" sz="1700" dirty="0" err="1">
                <a:solidFill>
                  <a:schemeClr val="accent1"/>
                </a:solidFill>
              </a:rPr>
              <a:t>years</a:t>
            </a:r>
            <a:r>
              <a:rPr lang="fr-FR" sz="1700" dirty="0">
                <a:solidFill>
                  <a:schemeClr val="accent1"/>
                </a:solidFill>
              </a:rPr>
              <a:t>, and </a:t>
            </a:r>
            <a:r>
              <a:rPr lang="fr-FR" sz="1700" dirty="0" err="1">
                <a:solidFill>
                  <a:schemeClr val="accent1"/>
                </a:solidFill>
              </a:rPr>
              <a:t>woman</a:t>
            </a:r>
            <a:r>
              <a:rPr lang="fr-FR" sz="1700" dirty="0">
                <a:solidFill>
                  <a:schemeClr val="accent1"/>
                </a:solidFill>
              </a:rPr>
              <a:t> </a:t>
            </a:r>
            <a:r>
              <a:rPr lang="fr-FR" sz="1700" dirty="0" err="1">
                <a:solidFill>
                  <a:schemeClr val="accent1"/>
                </a:solidFill>
              </a:rPr>
              <a:t>aged</a:t>
            </a:r>
            <a:r>
              <a:rPr lang="fr-FR" sz="1700" dirty="0">
                <a:solidFill>
                  <a:schemeClr val="accent1"/>
                </a:solidFill>
              </a:rPr>
              <a:t> 19-49 ans </a:t>
            </a:r>
            <a:r>
              <a:rPr lang="fr-FR" sz="1700" dirty="0" err="1">
                <a:solidFill>
                  <a:schemeClr val="accent1"/>
                </a:solidFill>
              </a:rPr>
              <a:t>years</a:t>
            </a:r>
            <a:r>
              <a:rPr lang="fr-FR" sz="1700" dirty="0">
                <a:solidFill>
                  <a:schemeClr val="accent1"/>
                </a:solidFill>
              </a:rPr>
              <a:t> in five </a:t>
            </a:r>
            <a:r>
              <a:rPr lang="fr-FR" sz="1700" dirty="0" err="1">
                <a:solidFill>
                  <a:schemeClr val="accent1"/>
                </a:solidFill>
              </a:rPr>
              <a:t>regions</a:t>
            </a:r>
            <a:r>
              <a:rPr lang="fr-FR" sz="1700" dirty="0">
                <a:solidFill>
                  <a:schemeClr val="accent1"/>
                </a:solidFill>
              </a:rPr>
              <a:t> of Niger »</a:t>
            </a:r>
          </a:p>
          <a:p>
            <a:pPr marL="171450" lvl="0" indent="-171450" algn="just">
              <a:lnSpc>
                <a:spcPct val="150000"/>
              </a:lnSpc>
              <a:spcAft>
                <a:spcPts val="0"/>
              </a:spcAft>
              <a:buFont typeface="Arial" panose="020B0604020202020204" pitchFamily="34" charset="0"/>
              <a:buChar char="•"/>
            </a:pPr>
            <a:endParaRPr lang="fr-FR" sz="1700" b="1" dirty="0">
              <a:solidFill>
                <a:schemeClr val="accent6">
                  <a:lumMod val="75000"/>
                </a:schemeClr>
              </a:solidFill>
              <a:ea typeface="Calibri"/>
              <a:cs typeface="Times New Roman"/>
            </a:endParaRPr>
          </a:p>
          <a:p>
            <a:pPr marL="285750" lvl="0" indent="-285750" algn="just">
              <a:lnSpc>
                <a:spcPct val="150000"/>
              </a:lnSpc>
              <a:spcAft>
                <a:spcPts val="0"/>
              </a:spcAft>
              <a:buFont typeface="Arial" panose="020B0604020202020204" pitchFamily="34" charset="0"/>
              <a:buChar char="•"/>
            </a:pPr>
            <a:r>
              <a:rPr lang="fr-FR" sz="1700" b="1" dirty="0">
                <a:solidFill>
                  <a:schemeClr val="tx2"/>
                </a:solidFill>
                <a:ea typeface="Calibri"/>
                <a:cs typeface="Times New Roman"/>
              </a:rPr>
              <a:t>1 article en cours de publication (Field Exchange) « </a:t>
            </a:r>
            <a:r>
              <a:rPr lang="fr-FR" sz="1700" dirty="0">
                <a:solidFill>
                  <a:schemeClr val="tx2"/>
                </a:solidFill>
              </a:rPr>
              <a:t>Qualité de l’alimentation chez les femmes en âge de procréer selon l’approche Global Diet </a:t>
            </a:r>
            <a:r>
              <a:rPr lang="fr-FR" sz="1700" dirty="0" err="1">
                <a:solidFill>
                  <a:schemeClr val="tx2"/>
                </a:solidFill>
              </a:rPr>
              <a:t>Quality</a:t>
            </a:r>
            <a:r>
              <a:rPr lang="fr-FR" sz="1700" dirty="0">
                <a:solidFill>
                  <a:schemeClr val="tx2"/>
                </a:solidFill>
              </a:rPr>
              <a:t> Score (GDQS) »</a:t>
            </a:r>
          </a:p>
          <a:p>
            <a:pPr marL="171450" lvl="0" indent="-171450" algn="just">
              <a:lnSpc>
                <a:spcPct val="150000"/>
              </a:lnSpc>
              <a:spcAft>
                <a:spcPts val="0"/>
              </a:spcAft>
              <a:buFont typeface="Arial" panose="020B0604020202020204" pitchFamily="34" charset="0"/>
              <a:buChar char="•"/>
            </a:pPr>
            <a:endParaRPr lang="fr-FR" sz="1700" b="1" dirty="0">
              <a:solidFill>
                <a:schemeClr val="accent6">
                  <a:lumMod val="75000"/>
                </a:schemeClr>
              </a:solidFill>
              <a:ea typeface="Calibri"/>
              <a:cs typeface="Times New Roman"/>
            </a:endParaRPr>
          </a:p>
          <a:p>
            <a:pPr marL="285750" lvl="0" indent="-285750" algn="just">
              <a:lnSpc>
                <a:spcPct val="150000"/>
              </a:lnSpc>
              <a:spcAft>
                <a:spcPts val="0"/>
              </a:spcAft>
              <a:buFont typeface="Arial" panose="020B0604020202020204" pitchFamily="34" charset="0"/>
              <a:buChar char="•"/>
            </a:pPr>
            <a:r>
              <a:rPr lang="fr-FR" sz="1700" b="1" dirty="0">
                <a:solidFill>
                  <a:schemeClr val="accent3"/>
                </a:solidFill>
                <a:ea typeface="Calibri"/>
                <a:cs typeface="Times New Roman"/>
              </a:rPr>
              <a:t>1 en cours de finalisation « </a:t>
            </a:r>
            <a:r>
              <a:rPr lang="fr-FR" sz="1700" b="1" dirty="0" err="1">
                <a:solidFill>
                  <a:schemeClr val="accent3"/>
                </a:solidFill>
                <a:ea typeface="Calibri"/>
                <a:cs typeface="Times New Roman"/>
              </a:rPr>
              <a:t>Assessment</a:t>
            </a:r>
            <a:r>
              <a:rPr lang="fr-FR" sz="1700" b="1" dirty="0">
                <a:solidFill>
                  <a:schemeClr val="accent3"/>
                </a:solidFill>
                <a:ea typeface="Calibri"/>
                <a:cs typeface="Times New Roman"/>
              </a:rPr>
              <a:t> of the </a:t>
            </a:r>
            <a:r>
              <a:rPr lang="fr-FR" sz="1700" b="1" dirty="0" err="1">
                <a:solidFill>
                  <a:schemeClr val="accent3"/>
                </a:solidFill>
                <a:ea typeface="Calibri"/>
                <a:cs typeface="Times New Roman"/>
              </a:rPr>
              <a:t>dietary</a:t>
            </a:r>
            <a:r>
              <a:rPr lang="fr-FR" sz="1700" b="1" dirty="0">
                <a:solidFill>
                  <a:schemeClr val="accent3"/>
                </a:solidFill>
                <a:ea typeface="Calibri"/>
                <a:cs typeface="Times New Roman"/>
              </a:rPr>
              <a:t> </a:t>
            </a:r>
            <a:r>
              <a:rPr lang="fr-FR" sz="1700" b="1" dirty="0" err="1">
                <a:solidFill>
                  <a:schemeClr val="accent3"/>
                </a:solidFill>
                <a:ea typeface="Calibri"/>
                <a:cs typeface="Times New Roman"/>
              </a:rPr>
              <a:t>Quality</a:t>
            </a:r>
            <a:r>
              <a:rPr lang="fr-FR" sz="1700" b="1" dirty="0">
                <a:solidFill>
                  <a:schemeClr val="accent3"/>
                </a:solidFill>
                <a:ea typeface="Calibri"/>
                <a:cs typeface="Times New Roman"/>
              </a:rPr>
              <a:t> of the </a:t>
            </a:r>
            <a:r>
              <a:rPr lang="fr-FR" sz="1700" b="1" dirty="0" err="1">
                <a:solidFill>
                  <a:schemeClr val="accent3"/>
                </a:solidFill>
                <a:ea typeface="Calibri"/>
                <a:cs typeface="Times New Roman"/>
              </a:rPr>
              <a:t>women</a:t>
            </a:r>
            <a:r>
              <a:rPr lang="fr-FR" sz="1700" b="1" dirty="0">
                <a:solidFill>
                  <a:schemeClr val="accent3"/>
                </a:solidFill>
                <a:ea typeface="Calibri"/>
                <a:cs typeface="Times New Roman"/>
              </a:rPr>
              <a:t> </a:t>
            </a:r>
            <a:r>
              <a:rPr lang="fr-FR" sz="1700" b="1" dirty="0" err="1">
                <a:solidFill>
                  <a:schemeClr val="accent3"/>
                </a:solidFill>
                <a:ea typeface="Calibri"/>
                <a:cs typeface="Times New Roman"/>
              </a:rPr>
              <a:t>Aged</a:t>
            </a:r>
            <a:r>
              <a:rPr lang="fr-FR" sz="1700" b="1" dirty="0">
                <a:solidFill>
                  <a:schemeClr val="accent3"/>
                </a:solidFill>
                <a:ea typeface="Calibri"/>
                <a:cs typeface="Times New Roman"/>
              </a:rPr>
              <a:t> 15-49 ans </a:t>
            </a:r>
            <a:r>
              <a:rPr lang="fr-FR" sz="1700" b="1" dirty="0" err="1">
                <a:solidFill>
                  <a:schemeClr val="accent3"/>
                </a:solidFill>
                <a:ea typeface="Calibri"/>
                <a:cs typeface="Times New Roman"/>
              </a:rPr>
              <a:t>using</a:t>
            </a:r>
            <a:r>
              <a:rPr lang="fr-FR" sz="1700" b="1" dirty="0">
                <a:solidFill>
                  <a:schemeClr val="accent3"/>
                </a:solidFill>
                <a:ea typeface="Calibri"/>
                <a:cs typeface="Times New Roman"/>
              </a:rPr>
              <a:t> the Minimum </a:t>
            </a:r>
            <a:r>
              <a:rPr lang="fr-FR" sz="1700" b="1" dirty="0" err="1">
                <a:solidFill>
                  <a:schemeClr val="accent3"/>
                </a:solidFill>
                <a:ea typeface="Calibri"/>
                <a:cs typeface="Times New Roman"/>
              </a:rPr>
              <a:t>Dietary</a:t>
            </a:r>
            <a:r>
              <a:rPr lang="fr-FR" sz="1700" b="1" dirty="0">
                <a:solidFill>
                  <a:schemeClr val="accent3"/>
                </a:solidFill>
                <a:ea typeface="Calibri"/>
                <a:cs typeface="Times New Roman"/>
              </a:rPr>
              <a:t> </a:t>
            </a:r>
            <a:r>
              <a:rPr lang="fr-FR" sz="1700" b="1" dirty="0" err="1">
                <a:solidFill>
                  <a:schemeClr val="accent3"/>
                </a:solidFill>
                <a:ea typeface="Calibri"/>
                <a:cs typeface="Times New Roman"/>
              </a:rPr>
              <a:t>DiversityScore</a:t>
            </a:r>
            <a:r>
              <a:rPr lang="fr-FR" sz="1700" b="1" dirty="0">
                <a:solidFill>
                  <a:schemeClr val="accent3"/>
                </a:solidFill>
                <a:ea typeface="Calibri"/>
                <a:cs typeface="Times New Roman"/>
              </a:rPr>
              <a:t> in Five </a:t>
            </a:r>
            <a:r>
              <a:rPr lang="fr-FR" sz="1700" b="1" dirty="0" err="1">
                <a:solidFill>
                  <a:schemeClr val="accent3"/>
                </a:solidFill>
                <a:ea typeface="Calibri"/>
                <a:cs typeface="Times New Roman"/>
              </a:rPr>
              <a:t>Regions</a:t>
            </a:r>
            <a:r>
              <a:rPr lang="fr-FR" sz="1700" b="1" dirty="0">
                <a:solidFill>
                  <a:schemeClr val="accent3"/>
                </a:solidFill>
                <a:ea typeface="Calibri"/>
                <a:cs typeface="Times New Roman"/>
              </a:rPr>
              <a:t> of Niger »</a:t>
            </a:r>
          </a:p>
        </p:txBody>
      </p:sp>
    </p:spTree>
    <p:extLst>
      <p:ext uri="{BB962C8B-B14F-4D97-AF65-F5344CB8AC3E}">
        <p14:creationId xmlns:p14="http://schemas.microsoft.com/office/powerpoint/2010/main" val="3163021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down)">
                                      <p:cBhvr>
                                        <p:cTn id="11" dur="500"/>
                                        <p:tgtEl>
                                          <p:spTgt spid="2"/>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dissolv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p:bldLst>
  </p:timing>
</p:sld>
</file>

<file path=ppt/theme/theme1.xml><?xml version="1.0" encoding="utf-8"?>
<a:theme xmlns:a="http://schemas.openxmlformats.org/drawingml/2006/main" name="Conception personnalisée">
  <a:themeElements>
    <a:clrScheme name="NIPN">
      <a:dk1>
        <a:srgbClr val="575757"/>
      </a:dk1>
      <a:lt1>
        <a:srgbClr val="FFFFFF"/>
      </a:lt1>
      <a:dk2>
        <a:srgbClr val="36C1C2"/>
      </a:dk2>
      <a:lt2>
        <a:srgbClr val="FFFFFF"/>
      </a:lt2>
      <a:accent1>
        <a:srgbClr val="0081AE"/>
      </a:accent1>
      <a:accent2>
        <a:srgbClr val="86C286"/>
      </a:accent2>
      <a:accent3>
        <a:srgbClr val="34AE8D"/>
      </a:accent3>
      <a:accent4>
        <a:srgbClr val="0081AE"/>
      </a:accent4>
      <a:accent5>
        <a:srgbClr val="36C1C2"/>
      </a:accent5>
      <a:accent6>
        <a:srgbClr val="DADC4B"/>
      </a:accent6>
      <a:hlink>
        <a:srgbClr val="34AE8D"/>
      </a:hlink>
      <a:folHlink>
        <a:srgbClr val="34AE8D"/>
      </a:folHlink>
    </a:clrScheme>
    <a:fontScheme name="NIP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NIPN">
      <a:dk1>
        <a:srgbClr val="575757"/>
      </a:dk1>
      <a:lt1>
        <a:srgbClr val="FFFFFF"/>
      </a:lt1>
      <a:dk2>
        <a:srgbClr val="36C1C2"/>
      </a:dk2>
      <a:lt2>
        <a:srgbClr val="FFFFFF"/>
      </a:lt2>
      <a:accent1>
        <a:srgbClr val="0081AE"/>
      </a:accent1>
      <a:accent2>
        <a:srgbClr val="86C286"/>
      </a:accent2>
      <a:accent3>
        <a:srgbClr val="34AE8D"/>
      </a:accent3>
      <a:accent4>
        <a:srgbClr val="0081AE"/>
      </a:accent4>
      <a:accent5>
        <a:srgbClr val="36C1C2"/>
      </a:accent5>
      <a:accent6>
        <a:srgbClr val="DADC4B"/>
      </a:accent6>
      <a:hlink>
        <a:srgbClr val="34AE8D"/>
      </a:hlink>
      <a:folHlink>
        <a:srgbClr val="34AE8D"/>
      </a:folHlink>
    </a:clrScheme>
    <a:fontScheme name="NIP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26912</TotalTime>
  <Words>1318</Words>
  <Application>Microsoft Office PowerPoint</Application>
  <PresentationFormat>Affichage à l'écran (4:3)</PresentationFormat>
  <Paragraphs>134</Paragraphs>
  <Slides>18</Slides>
  <Notes>18</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18</vt:i4>
      </vt:variant>
    </vt:vector>
  </HeadingPairs>
  <TitlesOfParts>
    <vt:vector size="25" baseType="lpstr">
      <vt:lpstr>Arial</vt:lpstr>
      <vt:lpstr>Calibri</vt:lpstr>
      <vt:lpstr>Trebuchet MS</vt:lpstr>
      <vt:lpstr>Wingdings</vt:lpstr>
      <vt:lpstr>Wingdings 2</vt:lpstr>
      <vt:lpstr>Conception personnalisée</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Système d'Information pour la Nutrition</dc:title>
  <dc:creator>Almoustapha THEODORE YATTA</dc:creator>
  <cp:lastModifiedBy>Pnin Pnin</cp:lastModifiedBy>
  <cp:revision>505</cp:revision>
  <cp:lastPrinted>2020-06-10T10:43:31Z</cp:lastPrinted>
  <dcterms:created xsi:type="dcterms:W3CDTF">2016-04-15T07:54:58Z</dcterms:created>
  <dcterms:modified xsi:type="dcterms:W3CDTF">2025-11-27T08:16:16Z</dcterms:modified>
</cp:coreProperties>
</file>