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7" r:id="rId3"/>
  </p:sldMasterIdLst>
  <p:notesMasterIdLst>
    <p:notesMasterId r:id="rId14"/>
  </p:notesMasterIdLst>
  <p:sldIdLst>
    <p:sldId id="261" r:id="rId4"/>
    <p:sldId id="386" r:id="rId5"/>
    <p:sldId id="387" r:id="rId6"/>
    <p:sldId id="528" r:id="rId7"/>
    <p:sldId id="529" r:id="rId8"/>
    <p:sldId id="531" r:id="rId9"/>
    <p:sldId id="532" r:id="rId10"/>
    <p:sldId id="534" r:id="rId11"/>
    <p:sldId id="535" r:id="rId12"/>
    <p:sldId id="526"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babou Kebe (CISSSLAV)" initials="MK(" lastIdx="2" clrIdx="0">
    <p:extLst>
      <p:ext uri="{19B8F6BF-5375-455C-9EA6-DF929625EA0E}">
        <p15:presenceInfo xmlns:p15="http://schemas.microsoft.com/office/powerpoint/2012/main" userId="Mababou Kebe (CISSSLAV)"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118" autoAdjust="0"/>
    <p:restoredTop sz="90819" autoAdjust="0"/>
  </p:normalViewPr>
  <p:slideViewPr>
    <p:cSldViewPr snapToGrid="0">
      <p:cViewPr varScale="1">
        <p:scale>
          <a:sx n="66" d="100"/>
          <a:sy n="66" d="100"/>
        </p:scale>
        <p:origin x="512" y="40"/>
      </p:cViewPr>
      <p:guideLst>
        <p:guide orient="horz" pos="2160"/>
        <p:guide pos="3840"/>
      </p:guideLst>
    </p:cSldViewPr>
  </p:slideViewPr>
  <p:notesTextViewPr>
    <p:cViewPr>
      <p:scale>
        <a:sx n="125" d="100"/>
        <a:sy n="125" d="100"/>
      </p:scale>
      <p:origin x="0" y="0"/>
    </p:cViewPr>
  </p:notesTextViewPr>
  <p:sorterViewPr>
    <p:cViewPr>
      <p:scale>
        <a:sx n="66" d="100"/>
        <a:sy n="66" d="100"/>
      </p:scale>
      <p:origin x="0" y="0"/>
    </p:cViewPr>
  </p:sorterViewPr>
  <p:notesViewPr>
    <p:cSldViewPr snapToGrid="0">
      <p:cViewPr>
        <p:scale>
          <a:sx n="100" d="100"/>
          <a:sy n="100" d="100"/>
        </p:scale>
        <p:origin x="1628" y="-8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859D24-95F9-40B4-A5A3-B08EA1144DE1}" type="datetimeFigureOut">
              <a:rPr lang="fr-FR" smtClean="0"/>
              <a:pPr/>
              <a:t>26/11/2025</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826B84-1E55-48C5-A09A-7FBE08336B25}" type="slidenum">
              <a:rPr lang="fr-FR" smtClean="0"/>
              <a:pPr/>
              <a:t>‹N°›</a:t>
            </a:fld>
            <a:endParaRPr lang="fr-FR" dirty="0"/>
          </a:p>
        </p:txBody>
      </p:sp>
    </p:spTree>
    <p:extLst>
      <p:ext uri="{BB962C8B-B14F-4D97-AF65-F5344CB8AC3E}">
        <p14:creationId xmlns:p14="http://schemas.microsoft.com/office/powerpoint/2010/main" val="3554494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39005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15678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Diapo 2. Plan de la présentation (2 et 3rappel, 4 en terme de pennité </a:t>
            </a:r>
          </a:p>
          <a:p>
            <a:r>
              <a:rPr lang="fr-FR" sz="1200" b="0" kern="1200" dirty="0">
                <a:solidFill>
                  <a:schemeClr val="tx1"/>
                </a:solidFill>
                <a:effectLst/>
                <a:latin typeface="+mn-lt"/>
                <a:ea typeface="+mn-ea"/>
                <a:cs typeface="+mn-cs"/>
              </a:rPr>
              <a:t>( Rappel)</a:t>
            </a:r>
          </a:p>
          <a:p>
            <a:r>
              <a:rPr lang="fr-FR" sz="1200" b="0" kern="1200" dirty="0">
                <a:solidFill>
                  <a:schemeClr val="tx1"/>
                </a:solidFill>
                <a:effectLst/>
                <a:latin typeface="+mn-lt"/>
                <a:ea typeface="+mn-ea"/>
                <a:cs typeface="+mn-cs"/>
              </a:rPr>
              <a:t>Les réflexions sur la</a:t>
            </a:r>
            <a:r>
              <a:rPr lang="fr-FR" sz="1200" b="0" kern="1200" baseline="0" dirty="0">
                <a:solidFill>
                  <a:schemeClr val="tx1"/>
                </a:solidFill>
                <a:effectLst/>
                <a:latin typeface="+mn-lt"/>
                <a:ea typeface="+mn-ea"/>
                <a:cs typeface="+mn-cs"/>
              </a:rPr>
              <a:t> pérennité de la PNIN étaient déjà</a:t>
            </a:r>
            <a:r>
              <a:rPr lang="fr-FR" sz="1200" b="0" kern="1200" dirty="0">
                <a:solidFill>
                  <a:schemeClr val="tx1"/>
                </a:solidFill>
                <a:effectLst/>
                <a:latin typeface="+mn-lt"/>
                <a:ea typeface="+mn-ea"/>
                <a:cs typeface="+mn-cs"/>
              </a:rPr>
              <a:t> engagées depuis lors de la phase d’élaboration du projet. En effet, le contrat de subvention à prévu une étude sur la pérennité de la plateforme en 2020. Cependant compte tenu de la pertinence de la question </a:t>
            </a:r>
            <a:r>
              <a:rPr lang="fr-FR" sz="1200" b="0" u="sng" kern="1200" dirty="0">
                <a:solidFill>
                  <a:srgbClr val="C00000"/>
                </a:solidFill>
                <a:effectLst/>
                <a:latin typeface="+mn-lt"/>
                <a:ea typeface="+mn-ea"/>
                <a:cs typeface="+mn-cs"/>
              </a:rPr>
              <a:t>des actes sont déjà posés</a:t>
            </a:r>
            <a:r>
              <a:rPr lang="fr-FR" sz="1200" b="0" kern="1200" dirty="0">
                <a:solidFill>
                  <a:schemeClr val="tx1"/>
                </a:solidFill>
                <a:effectLst/>
                <a:latin typeface="+mn-lt"/>
                <a:ea typeface="+mn-ea"/>
                <a:cs typeface="+mn-cs"/>
              </a:rPr>
              <a:t>. </a:t>
            </a:r>
          </a:p>
          <a:p>
            <a:endParaRPr lang="fr-FR" sz="1200" b="0" kern="1200" dirty="0">
              <a:solidFill>
                <a:schemeClr val="tx1"/>
              </a:solidFill>
              <a:effectLst/>
              <a:latin typeface="+mn-lt"/>
              <a:ea typeface="+mn-ea"/>
              <a:cs typeface="+mn-cs"/>
            </a:endParaRPr>
          </a:p>
          <a:p>
            <a:r>
              <a:rPr lang="fr-FR" sz="1200" b="0" kern="1200" dirty="0">
                <a:solidFill>
                  <a:schemeClr val="tx1"/>
                </a:solidFill>
                <a:effectLst/>
                <a:latin typeface="+mn-lt"/>
                <a:ea typeface="+mn-ea"/>
                <a:cs typeface="+mn-cs"/>
              </a:rPr>
              <a:t>Il faut aussi noter une prise en compte de la dimension pérennité en arrière plan de toutes les actions de la PNIN. En effet, au fur et à mesure que les choses</a:t>
            </a:r>
            <a:r>
              <a:rPr lang="fr-FR" sz="1200" b="0" kern="1200" baseline="0" dirty="0">
                <a:solidFill>
                  <a:schemeClr val="tx1"/>
                </a:solidFill>
                <a:effectLst/>
                <a:latin typeface="+mn-lt"/>
                <a:ea typeface="+mn-ea"/>
                <a:cs typeface="+mn-cs"/>
              </a:rPr>
              <a:t> avancent, l</a:t>
            </a:r>
            <a:r>
              <a:rPr lang="fr-FR" sz="1200" b="0" kern="1200" dirty="0">
                <a:solidFill>
                  <a:schemeClr val="tx1"/>
                </a:solidFill>
                <a:effectLst/>
                <a:latin typeface="+mn-lt"/>
                <a:ea typeface="+mn-ea"/>
                <a:cs typeface="+mn-cs"/>
              </a:rPr>
              <a:t>a question de la pérennité de la PNIN est de plus en plus abordée et discutée par les bénéficiaires et les parties prenantes du programme, compte tenu de l’appréciation de plus en plus positive, qu’ils font du projet. l’intérêt et l’engagement de plus en plus affiché des différents acteurs a d’ailleurs suscité l’organisation d’un panel de haut niveau sur cette question, en marge de la formation sur les concepts de nutrition, tenue au cours de la dernière semaine du mois d’avril 2019. </a:t>
            </a:r>
          </a:p>
          <a:p>
            <a:r>
              <a:rPr lang="fr-FR" sz="1200" b="0" kern="1200" dirty="0">
                <a:solidFill>
                  <a:schemeClr val="tx1"/>
                </a:solidFill>
                <a:effectLst/>
                <a:latin typeface="+mn-lt"/>
                <a:ea typeface="+mn-ea"/>
                <a:cs typeface="+mn-cs"/>
              </a:rPr>
              <a:t>Quelques pistes sur cette pérennité de la PNIN ont été données par les participants audit panel notamment: d’abord atteindre d’ici la fin du projet, en</a:t>
            </a:r>
            <a:r>
              <a:rPr lang="fr-FR" sz="1200" b="0" kern="1200" baseline="0" dirty="0">
                <a:solidFill>
                  <a:schemeClr val="tx1"/>
                </a:solidFill>
                <a:effectLst/>
                <a:latin typeface="+mn-lt"/>
                <a:ea typeface="+mn-ea"/>
                <a:cs typeface="+mn-cs"/>
              </a:rPr>
              <a:t> 2022, les résultats escomptés </a:t>
            </a:r>
            <a:r>
              <a:rPr lang="fr-FR" sz="1200" b="0" kern="1200" dirty="0">
                <a:solidFill>
                  <a:schemeClr val="tx1"/>
                </a:solidFill>
                <a:effectLst/>
                <a:latin typeface="+mn-lt"/>
                <a:ea typeface="+mn-ea"/>
                <a:cs typeface="+mn-cs"/>
              </a:rPr>
              <a:t>qui vont faire de la PNIN un dispositif indispensable,</a:t>
            </a:r>
            <a:r>
              <a:rPr lang="fr-FR" sz="1200" b="0" kern="1200" baseline="0" dirty="0">
                <a:solidFill>
                  <a:schemeClr val="tx1"/>
                </a:solidFill>
                <a:effectLst/>
                <a:latin typeface="+mn-lt"/>
                <a:ea typeface="+mn-ea"/>
                <a:cs typeface="+mn-cs"/>
              </a:rPr>
              <a:t> </a:t>
            </a:r>
            <a:r>
              <a:rPr lang="fr-FR" sz="1200" b="0" kern="1200" dirty="0">
                <a:solidFill>
                  <a:schemeClr val="tx1"/>
                </a:solidFill>
                <a:effectLst/>
                <a:latin typeface="+mn-lt"/>
                <a:ea typeface="+mn-ea"/>
                <a:cs typeface="+mn-cs"/>
              </a:rPr>
              <a:t> qui s’imposera en tant que outil d’aide à la décision politique en matière de nutrition, préserver les acquis et institutionnaliser la PNIN. </a:t>
            </a: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3630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sz="1200" b="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11880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CB720-E8AF-4002-EF48-BA786D02BB2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F359A6E-3522-D8D7-280B-75919CF4A424}"/>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4E873C04-26C2-4634-68D8-988CE6A87A02}"/>
              </a:ext>
            </a:extLst>
          </p:cNvPr>
          <p:cNvSpPr>
            <a:spLocks noGrp="1"/>
          </p:cNvSpPr>
          <p:nvPr>
            <p:ph type="body" idx="1"/>
          </p:nvPr>
        </p:nvSpPr>
        <p:spPr/>
        <p:txBody>
          <a:bodyPr/>
          <a:lstStyle/>
          <a:p>
            <a:endParaRPr lang="fr-FR" sz="1200" b="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5C07FBE4-65FC-A277-EB35-26725AFF164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05957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DE80F-D4FB-6F5B-66E0-85C7C16136F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A6A388C-072D-949F-2EFF-A557B4054BD2}"/>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6988F83B-DE1A-EB41-422F-79C902FC1494}"/>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200" b="1" dirty="0">
                <a:solidFill>
                  <a:srgbClr val="0081AE">
                    <a:lumMod val="50000"/>
                  </a:srgbClr>
                </a:solidFill>
              </a:rPr>
              <a:t>Processus de formulation des PCA : le cinquième PCA 2025-2026 a été entièrement conduit par l’équipe PNIN</a:t>
            </a:r>
          </a:p>
          <a:p>
            <a:endParaRPr lang="fr-FR" sz="1200" b="0" kern="1200" dirty="0">
              <a:solidFill>
                <a:schemeClr val="tx1"/>
              </a:solidFill>
              <a:effectLst/>
              <a:latin typeface="+mn-lt"/>
              <a:ea typeface="+mn-ea"/>
              <a:cs typeface="+mn-cs"/>
            </a:endParaRPr>
          </a:p>
          <a:p>
            <a:pPr marL="171450" indent="-171450">
              <a:buFont typeface="Wingdings" panose="05000000000000000000" pitchFamily="2" charset="2"/>
              <a:buChar char="§"/>
            </a:pPr>
            <a:r>
              <a:rPr lang="fr-FR" sz="1200" b="1" dirty="0">
                <a:solidFill>
                  <a:srgbClr val="0081AE">
                    <a:lumMod val="50000"/>
                  </a:srgbClr>
                </a:solidFill>
              </a:rPr>
              <a:t>Cycle de production d’information : l’équipe PNIN est entièrement autonome dans la production d’analyses approfondies, les articles scientifiques, les policy briefs. Les méthodologies statistiques et informatiques sont maitrisées. Les formations en méthodes d’analyse statistiques approfondies, en anonymisation des données, en PAO, ont été réalisées. Le renforcement</a:t>
            </a:r>
          </a:p>
          <a:p>
            <a:pPr marL="171450" indent="-171450">
              <a:buFont typeface="Wingdings" panose="05000000000000000000" pitchFamily="2" charset="2"/>
              <a:buChar char="§"/>
            </a:pPr>
            <a:endParaRPr lang="fr-FR" sz="1200" b="1" kern="1200" dirty="0">
              <a:solidFill>
                <a:srgbClr val="0081AE">
                  <a:lumMod val="50000"/>
                </a:srgbClr>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200" b="1" dirty="0">
                <a:solidFill>
                  <a:srgbClr val="0081AE">
                    <a:lumMod val="50000"/>
                  </a:srgbClr>
                </a:solidFill>
              </a:rPr>
              <a:t>Renforcement des capacités des secteurs à travers des toolkit de formation (nutrition, analyse de données, technique rédactionnelles), les ateliers de consolidation des indicateurs spécifiques et sensibles à la nutrition, mise à disposition des chargés d’appuis sectoriels. Formations diplômantes et certifiantes.</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200" b="1" dirty="0">
              <a:solidFill>
                <a:srgbClr val="0081AE">
                  <a:lumMod val="50000"/>
                </a:srgbClr>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200" b="1" dirty="0">
                <a:solidFill>
                  <a:srgbClr val="0081AE">
                    <a:lumMod val="50000"/>
                  </a:srgbClr>
                </a:solidFill>
              </a:rPr>
              <a:t>Existence d’un portail web de la PNIN </a:t>
            </a:r>
          </a:p>
          <a:p>
            <a:endParaRPr lang="fr-FR" sz="1200" b="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95F232AE-E852-B41D-0A1A-DF8F899F241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8211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A4F82-454D-2022-E8EA-69B753345F9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A1DC917-973E-2003-0234-C58AF1611BF3}"/>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331A07E4-0EF5-474A-E9DA-52F0F3BA665C}"/>
              </a:ext>
            </a:extLst>
          </p:cNvPr>
          <p:cNvSpPr>
            <a:spLocks noGrp="1"/>
          </p:cNvSpPr>
          <p:nvPr>
            <p:ph type="body" idx="1"/>
          </p:nvPr>
        </p:nvSpPr>
        <p:spPr/>
        <p:txBody>
          <a:bodyPr/>
          <a:lstStyle/>
          <a:p>
            <a:endParaRPr lang="fr-FR" sz="1200" b="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003AB21B-BA4E-C278-D8AA-E8667A258FA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95098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82D94-2B2A-AB56-C33F-2121B2CBC6C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245FB2E-2CE5-90AA-91AE-6997CE7EF3EF}"/>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58D73C86-AEC1-6AED-7F67-4F635CC6FDA9}"/>
              </a:ext>
            </a:extLst>
          </p:cNvPr>
          <p:cNvSpPr>
            <a:spLocks noGrp="1"/>
          </p:cNvSpPr>
          <p:nvPr>
            <p:ph type="body" idx="1"/>
          </p:nvPr>
        </p:nvSpPr>
        <p:spPr/>
        <p:txBody>
          <a:bodyPr/>
          <a:lstStyle/>
          <a:p>
            <a:endParaRPr lang="fr-FR" sz="1200" b="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9127A37A-772E-332E-22CE-7AFF66E7081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98415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6AA1D-518A-3C09-9CB5-019E6F2031F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06713D8-931D-DD7B-AA10-75CD80C6ABFE}"/>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0517C1F4-20A9-1C48-04A0-DAE6BC0CEFF1}"/>
              </a:ext>
            </a:extLst>
          </p:cNvPr>
          <p:cNvSpPr>
            <a:spLocks noGrp="1"/>
          </p:cNvSpPr>
          <p:nvPr>
            <p:ph type="body" idx="1"/>
          </p:nvPr>
        </p:nvSpPr>
        <p:spPr/>
        <p:txBody>
          <a:bodyPr/>
          <a:lstStyle/>
          <a:p>
            <a:endParaRPr lang="fr-FR" sz="1200" b="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385902F4-DD4A-76B3-BA17-3D969C81044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68536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58C95-1A82-F952-736A-E4E1298B38B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B19A96F-8E08-7561-209D-08B2A30A25FB}"/>
              </a:ext>
            </a:extLst>
          </p:cNvPr>
          <p:cNvSpPr>
            <a:spLocks noGrp="1" noRot="1" noChangeAspect="1"/>
          </p:cNvSpPr>
          <p:nvPr>
            <p:ph type="sldImg"/>
          </p:nvPr>
        </p:nvSpPr>
        <p:spPr>
          <a:xfrm>
            <a:off x="685800" y="1143000"/>
            <a:ext cx="5486400" cy="3086100"/>
          </a:xfrm>
        </p:spPr>
      </p:sp>
      <p:sp>
        <p:nvSpPr>
          <p:cNvPr id="3" name="Espace réservé des notes 2">
            <a:extLst>
              <a:ext uri="{FF2B5EF4-FFF2-40B4-BE49-F238E27FC236}">
                <a16:creationId xmlns:a16="http://schemas.microsoft.com/office/drawing/2014/main" id="{F49A3A40-51DB-C262-3B95-6D527643D2A1}"/>
              </a:ext>
            </a:extLst>
          </p:cNvPr>
          <p:cNvSpPr>
            <a:spLocks noGrp="1"/>
          </p:cNvSpPr>
          <p:nvPr>
            <p:ph type="body" idx="1"/>
          </p:nvPr>
        </p:nvSpPr>
        <p:spPr/>
        <p:txBody>
          <a:bodyPr/>
          <a:lstStyle/>
          <a:p>
            <a:endParaRPr lang="fr-FR" sz="1200" b="0" kern="1200" dirty="0">
              <a:solidFill>
                <a:schemeClr val="tx1"/>
              </a:solidFill>
              <a:effectLst/>
              <a:latin typeface="+mn-lt"/>
              <a:ea typeface="+mn-ea"/>
              <a:cs typeface="+mn-cs"/>
            </a:endParaRPr>
          </a:p>
        </p:txBody>
      </p:sp>
      <p:sp>
        <p:nvSpPr>
          <p:cNvPr id="4" name="Espace réservé du numéro de diapositive 3">
            <a:extLst>
              <a:ext uri="{FF2B5EF4-FFF2-40B4-BE49-F238E27FC236}">
                <a16:creationId xmlns:a16="http://schemas.microsoft.com/office/drawing/2014/main" id="{70CFE9E5-FC6C-9BDF-DDE6-EC2B69304AA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B48DAC-8A2D-4825-850C-34E762FB0A5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fr-FR"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878259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iapositive de titr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Espace réservé du titre 1"/>
          <p:cNvSpPr>
            <a:spLocks noGrp="1"/>
          </p:cNvSpPr>
          <p:nvPr>
            <p:ph type="title" hasCustomPrompt="1"/>
          </p:nvPr>
        </p:nvSpPr>
        <p:spPr>
          <a:xfrm>
            <a:off x="6096000" y="2852936"/>
            <a:ext cx="5760640" cy="1656184"/>
          </a:xfrm>
          <a:prstGeom prst="rect">
            <a:avLst/>
          </a:prstGeom>
        </p:spPr>
        <p:txBody>
          <a:bodyPr vert="horz" lIns="91440" tIns="45720" rIns="91440" bIns="45720" rtlCol="0" anchor="ctr">
            <a:normAutofit/>
          </a:bodyPr>
          <a:lstStyle>
            <a:lvl1pPr>
              <a:defRPr cap="none" baseline="0"/>
            </a:lvl1pPr>
          </a:lstStyle>
          <a:p>
            <a:r>
              <a:rPr lang="fr-FR"/>
              <a:t>Title</a:t>
            </a:r>
            <a:endParaRPr lang="fr-FR" dirty="0"/>
          </a:p>
        </p:txBody>
      </p:sp>
      <p:sp>
        <p:nvSpPr>
          <p:cNvPr id="8" name="Espace réservé du texte 2"/>
          <p:cNvSpPr>
            <a:spLocks noGrp="1"/>
          </p:cNvSpPr>
          <p:nvPr>
            <p:ph idx="1" hasCustomPrompt="1"/>
          </p:nvPr>
        </p:nvSpPr>
        <p:spPr>
          <a:xfrm>
            <a:off x="6096000" y="4797152"/>
            <a:ext cx="5760640" cy="936104"/>
          </a:xfrm>
          <a:prstGeom prst="rect">
            <a:avLst/>
          </a:prstGeom>
        </p:spPr>
        <p:txBody>
          <a:bodyPr vert="horz" lIns="91440" tIns="45720" rIns="91440" bIns="45720" rtlCol="0" anchor="ctr" anchorCtr="0">
            <a:normAutofit/>
          </a:bodyPr>
          <a:lstStyle>
            <a:lvl1pPr>
              <a:defRPr cap="none" baseline="0"/>
            </a:lvl1pPr>
          </a:lstStyle>
          <a:p>
            <a:pPr lvl="0"/>
            <a:r>
              <a:rPr lang="fr-FR"/>
              <a:t>Presenter, authors</a:t>
            </a:r>
            <a:endParaRPr lang="fr-FR" dirty="0"/>
          </a:p>
        </p:txBody>
      </p:sp>
      <p:sp>
        <p:nvSpPr>
          <p:cNvPr id="6" name="Espace réservé du contenu 5"/>
          <p:cNvSpPr>
            <a:spLocks noGrp="1"/>
          </p:cNvSpPr>
          <p:nvPr>
            <p:ph sz="quarter" idx="10" hasCustomPrompt="1"/>
          </p:nvPr>
        </p:nvSpPr>
        <p:spPr>
          <a:xfrm>
            <a:off x="6096000" y="6022112"/>
            <a:ext cx="5760640" cy="503237"/>
          </a:xfrm>
        </p:spPr>
        <p:txBody>
          <a:bodyPr anchor="ctr" anchorCtr="0">
            <a:normAutofit/>
          </a:bodyPr>
          <a:lstStyle>
            <a:lvl1pPr>
              <a:defRPr sz="1351" b="1">
                <a:solidFill>
                  <a:schemeClr val="tx1"/>
                </a:solidFill>
              </a:defRPr>
            </a:lvl1pPr>
          </a:lstStyle>
          <a:p>
            <a:pPr lvl="0"/>
            <a:r>
              <a:rPr lang="fr-FR"/>
              <a:t>Date, Place</a:t>
            </a:r>
          </a:p>
        </p:txBody>
      </p:sp>
    </p:spTree>
    <p:extLst>
      <p:ext uri="{BB962C8B-B14F-4D97-AF65-F5344CB8AC3E}">
        <p14:creationId xmlns:p14="http://schemas.microsoft.com/office/powerpoint/2010/main" val="768017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iapositive de titr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Espace réservé du titre 1"/>
          <p:cNvSpPr>
            <a:spLocks noGrp="1"/>
          </p:cNvSpPr>
          <p:nvPr>
            <p:ph type="title" hasCustomPrompt="1"/>
          </p:nvPr>
        </p:nvSpPr>
        <p:spPr>
          <a:xfrm>
            <a:off x="6096000" y="2852936"/>
            <a:ext cx="5760640" cy="1656184"/>
          </a:xfrm>
          <a:prstGeom prst="rect">
            <a:avLst/>
          </a:prstGeom>
        </p:spPr>
        <p:txBody>
          <a:bodyPr vert="horz" lIns="91440" tIns="45720" rIns="91440" bIns="45720" rtlCol="0" anchor="ctr">
            <a:normAutofit/>
          </a:bodyPr>
          <a:lstStyle>
            <a:lvl1pPr>
              <a:defRPr cap="none" baseline="0"/>
            </a:lvl1pPr>
          </a:lstStyle>
          <a:p>
            <a:r>
              <a:rPr lang="fr-FR"/>
              <a:t>Title</a:t>
            </a:r>
            <a:endParaRPr lang="fr-FR" dirty="0"/>
          </a:p>
        </p:txBody>
      </p:sp>
      <p:sp>
        <p:nvSpPr>
          <p:cNvPr id="8" name="Espace réservé du texte 2"/>
          <p:cNvSpPr>
            <a:spLocks noGrp="1"/>
          </p:cNvSpPr>
          <p:nvPr>
            <p:ph idx="1" hasCustomPrompt="1"/>
          </p:nvPr>
        </p:nvSpPr>
        <p:spPr>
          <a:xfrm>
            <a:off x="6096000" y="4797152"/>
            <a:ext cx="5760640" cy="936104"/>
          </a:xfrm>
          <a:prstGeom prst="rect">
            <a:avLst/>
          </a:prstGeom>
        </p:spPr>
        <p:txBody>
          <a:bodyPr vert="horz" lIns="91440" tIns="45720" rIns="91440" bIns="45720" rtlCol="0" anchor="ctr" anchorCtr="0">
            <a:normAutofit/>
          </a:bodyPr>
          <a:lstStyle>
            <a:lvl1pPr>
              <a:defRPr cap="none" baseline="0"/>
            </a:lvl1pPr>
          </a:lstStyle>
          <a:p>
            <a:pPr lvl="0"/>
            <a:r>
              <a:rPr lang="fr-FR"/>
              <a:t>Presenter, authors</a:t>
            </a:r>
            <a:endParaRPr lang="fr-FR" dirty="0"/>
          </a:p>
        </p:txBody>
      </p:sp>
      <p:sp>
        <p:nvSpPr>
          <p:cNvPr id="6" name="Espace réservé du contenu 5"/>
          <p:cNvSpPr>
            <a:spLocks noGrp="1"/>
          </p:cNvSpPr>
          <p:nvPr>
            <p:ph sz="quarter" idx="10" hasCustomPrompt="1"/>
          </p:nvPr>
        </p:nvSpPr>
        <p:spPr>
          <a:xfrm>
            <a:off x="6096000" y="6022112"/>
            <a:ext cx="5760640" cy="503237"/>
          </a:xfrm>
        </p:spPr>
        <p:txBody>
          <a:bodyPr anchor="ctr" anchorCtr="0">
            <a:normAutofit/>
          </a:bodyPr>
          <a:lstStyle>
            <a:lvl1pPr>
              <a:defRPr sz="1351" b="1">
                <a:solidFill>
                  <a:schemeClr val="tx1"/>
                </a:solidFill>
              </a:defRPr>
            </a:lvl1pPr>
          </a:lstStyle>
          <a:p>
            <a:pPr lvl="0"/>
            <a:r>
              <a:rPr lang="fr-FR"/>
              <a:t>Date, Place</a:t>
            </a:r>
          </a:p>
        </p:txBody>
      </p:sp>
    </p:spTree>
    <p:extLst>
      <p:ext uri="{BB962C8B-B14F-4D97-AF65-F5344CB8AC3E}">
        <p14:creationId xmlns:p14="http://schemas.microsoft.com/office/powerpoint/2010/main" val="147741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3306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ermediate title">
    <p:spTree>
      <p:nvGrpSpPr>
        <p:cNvPr id="1" name=""/>
        <p:cNvGrpSpPr/>
        <p:nvPr/>
      </p:nvGrpSpPr>
      <p:grpSpPr>
        <a:xfrm>
          <a:off x="0" y="0"/>
          <a:ext cx="0" cy="0"/>
          <a:chOff x="0" y="0"/>
          <a:chExt cx="0" cy="0"/>
        </a:xfrm>
      </p:grpSpPr>
      <p:sp>
        <p:nvSpPr>
          <p:cNvPr id="3" name="Espace réservé du contenu 2"/>
          <p:cNvSpPr>
            <a:spLocks noGrp="1"/>
          </p:cNvSpPr>
          <p:nvPr>
            <p:ph idx="1" hasCustomPrompt="1"/>
          </p:nvPr>
        </p:nvSpPr>
        <p:spPr>
          <a:xfrm>
            <a:off x="623392" y="3573016"/>
            <a:ext cx="10945216" cy="2016224"/>
          </a:xfrm>
        </p:spPr>
        <p:txBody>
          <a:bodyPr anchor="ctr" anchorCtr="0">
            <a:normAutofit/>
          </a:bodyPr>
          <a:lstStyle>
            <a:lvl1pPr algn="ctr">
              <a:buNone/>
              <a:defRPr sz="2100"/>
            </a:lvl1pPr>
          </a:lstStyle>
          <a:p>
            <a:pPr lvl="0"/>
            <a:r>
              <a:rPr lang="fr-FR"/>
              <a:t>Sub-title</a:t>
            </a:r>
            <a:endParaRPr lang="fr-FR" dirty="0"/>
          </a:p>
        </p:txBody>
      </p:sp>
      <p:sp>
        <p:nvSpPr>
          <p:cNvPr id="12" name="Espace réservé du contenu 11"/>
          <p:cNvSpPr>
            <a:spLocks noGrp="1"/>
          </p:cNvSpPr>
          <p:nvPr>
            <p:ph sz="quarter" idx="13" hasCustomPrompt="1"/>
          </p:nvPr>
        </p:nvSpPr>
        <p:spPr>
          <a:xfrm>
            <a:off x="3312584" y="188913"/>
            <a:ext cx="8255000" cy="431800"/>
          </a:xfrm>
        </p:spPr>
        <p:txBody>
          <a:bodyPr anchor="ctr" anchorCtr="0">
            <a:noAutofit/>
          </a:bodyPr>
          <a:lstStyle>
            <a:lvl1pPr>
              <a:buNone/>
              <a:defRPr sz="1051" b="1" baseline="0">
                <a:solidFill>
                  <a:schemeClr val="bg2"/>
                </a:solidFill>
              </a:defRPr>
            </a:lvl1pPr>
          </a:lstStyle>
          <a:p>
            <a:pPr lvl="0"/>
            <a:r>
              <a:rPr lang="fr-FR"/>
              <a:t>Title of the presentation</a:t>
            </a:r>
          </a:p>
        </p:txBody>
      </p:sp>
      <p:sp>
        <p:nvSpPr>
          <p:cNvPr id="8" name="Titre 7"/>
          <p:cNvSpPr>
            <a:spLocks noGrp="1"/>
          </p:cNvSpPr>
          <p:nvPr>
            <p:ph type="title" hasCustomPrompt="1"/>
          </p:nvPr>
        </p:nvSpPr>
        <p:spPr>
          <a:xfrm>
            <a:off x="623392" y="1628800"/>
            <a:ext cx="10945216" cy="1728192"/>
          </a:xfrm>
        </p:spPr>
        <p:txBody>
          <a:bodyPr/>
          <a:lstStyle>
            <a:lvl1pPr>
              <a:defRPr/>
            </a:lvl1pPr>
          </a:lstStyle>
          <a:p>
            <a:r>
              <a:rPr lang="fr-FR"/>
              <a:t>Title</a:t>
            </a:r>
          </a:p>
        </p:txBody>
      </p:sp>
      <p:sp>
        <p:nvSpPr>
          <p:cNvPr id="10" name="Espace réservé du numéro de diapositive 9"/>
          <p:cNvSpPr>
            <a:spLocks noGrp="1"/>
          </p:cNvSpPr>
          <p:nvPr>
            <p:ph type="sldNum" sz="quarter" idx="15"/>
          </p:nvPr>
        </p:nvSpPr>
        <p:spPr/>
        <p:txBody>
          <a:bodyPr/>
          <a:lstStyle/>
          <a:p>
            <a:fld id="{02C702AE-1502-43AE-8DBA-2BCAD3408EF2}" type="slidenum">
              <a:rPr lang="fr-FR" smtClean="0"/>
              <a:pPr/>
              <a:t>‹N°›</a:t>
            </a:fld>
            <a:endParaRPr lang="fr-FR" dirty="0"/>
          </a:p>
        </p:txBody>
      </p:sp>
      <p:sp>
        <p:nvSpPr>
          <p:cNvPr id="14" name="Espace réservé du contenu 13"/>
          <p:cNvSpPr>
            <a:spLocks noGrp="1"/>
          </p:cNvSpPr>
          <p:nvPr>
            <p:ph sz="quarter" idx="17" hasCustomPrompt="1"/>
          </p:nvPr>
        </p:nvSpPr>
        <p:spPr>
          <a:xfrm>
            <a:off x="624421" y="6444808"/>
            <a:ext cx="1822449" cy="360000"/>
          </a:xfrm>
        </p:spPr>
        <p:txBody>
          <a:bodyPr anchor="ctr" anchorCtr="0">
            <a:noAutofit/>
          </a:bodyPr>
          <a:lstStyle>
            <a:lvl1pPr>
              <a:buNone/>
              <a:defRPr sz="90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Date</a:t>
            </a:r>
          </a:p>
        </p:txBody>
      </p:sp>
      <p:sp>
        <p:nvSpPr>
          <p:cNvPr id="15" name="Espace réservé du contenu 13"/>
          <p:cNvSpPr>
            <a:spLocks noGrp="1"/>
          </p:cNvSpPr>
          <p:nvPr>
            <p:ph sz="quarter" idx="18" hasCustomPrompt="1"/>
          </p:nvPr>
        </p:nvSpPr>
        <p:spPr>
          <a:xfrm>
            <a:off x="2545362" y="6444808"/>
            <a:ext cx="5854897" cy="360000"/>
          </a:xfrm>
        </p:spPr>
        <p:txBody>
          <a:bodyPr anchor="ctr" anchorCtr="0">
            <a:noAutofit/>
          </a:bodyPr>
          <a:lstStyle>
            <a:lvl1pPr algn="ctr">
              <a:buNone/>
              <a:defRPr sz="900" baseline="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Event, place</a:t>
            </a:r>
          </a:p>
        </p:txBody>
      </p:sp>
    </p:spTree>
    <p:extLst>
      <p:ext uri="{BB962C8B-B14F-4D97-AF65-F5344CB8AC3E}">
        <p14:creationId xmlns:p14="http://schemas.microsoft.com/office/powerpoint/2010/main" val="2862414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normAutofit/>
          </a:bodyPr>
          <a:lstStyle>
            <a:lvl1pPr>
              <a:defRPr sz="2400" cap="none" baseline="0"/>
            </a:lvl1pPr>
          </a:lstStyle>
          <a:p>
            <a:r>
              <a:rPr lang="fr-FR"/>
              <a:t>Title</a:t>
            </a:r>
          </a:p>
        </p:txBody>
      </p:sp>
      <p:sp>
        <p:nvSpPr>
          <p:cNvPr id="3" name="Espace réservé du contenu 2"/>
          <p:cNvSpPr>
            <a:spLocks noGrp="1"/>
          </p:cNvSpPr>
          <p:nvPr>
            <p:ph idx="1" hasCustomPrompt="1"/>
          </p:nvPr>
        </p:nvSpPr>
        <p:spPr/>
        <p:txBody>
          <a:bodyPr/>
          <a:lstStyle>
            <a:lvl1pPr>
              <a:defRPr/>
            </a:lvl1pPr>
          </a:lstStyle>
          <a:p>
            <a:pPr lvl="0"/>
            <a:r>
              <a:rPr lang="fr-FR"/>
              <a:t>Text</a:t>
            </a:r>
            <a:endParaRPr lang="fr-FR" dirty="0"/>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numéro de diapositive 5"/>
          <p:cNvSpPr>
            <a:spLocks noGrp="1"/>
          </p:cNvSpPr>
          <p:nvPr>
            <p:ph type="sldNum" sz="quarter" idx="12"/>
          </p:nvPr>
        </p:nvSpPr>
        <p:spPr/>
        <p:txBody>
          <a:bodyPr/>
          <a:lstStyle/>
          <a:p>
            <a:fld id="{02C702AE-1502-43AE-8DBA-2BCAD3408EF2}" type="slidenum">
              <a:rPr lang="fr-FR" smtClean="0"/>
              <a:pPr/>
              <a:t>‹N°›</a:t>
            </a:fld>
            <a:endParaRPr lang="fr-FR" dirty="0"/>
          </a:p>
        </p:txBody>
      </p:sp>
      <p:sp>
        <p:nvSpPr>
          <p:cNvPr id="12" name="Espace réservé du contenu 11"/>
          <p:cNvSpPr>
            <a:spLocks noGrp="1"/>
          </p:cNvSpPr>
          <p:nvPr>
            <p:ph sz="quarter" idx="13" hasCustomPrompt="1"/>
          </p:nvPr>
        </p:nvSpPr>
        <p:spPr>
          <a:xfrm>
            <a:off x="3312584" y="188913"/>
            <a:ext cx="8255000" cy="431800"/>
          </a:xfrm>
        </p:spPr>
        <p:txBody>
          <a:bodyPr anchor="ctr" anchorCtr="0">
            <a:noAutofit/>
          </a:bodyPr>
          <a:lstStyle>
            <a:lvl1pPr>
              <a:buNone/>
              <a:defRPr sz="1051" b="1" baseline="0">
                <a:solidFill>
                  <a:schemeClr val="bg2"/>
                </a:solidFill>
              </a:defRPr>
            </a:lvl1pPr>
          </a:lstStyle>
          <a:p>
            <a:pPr lvl="0"/>
            <a:r>
              <a:rPr lang="fr-FR"/>
              <a:t>Title of the presentation</a:t>
            </a:r>
          </a:p>
        </p:txBody>
      </p:sp>
      <p:sp>
        <p:nvSpPr>
          <p:cNvPr id="8" name="Espace réservé du contenu 13"/>
          <p:cNvSpPr>
            <a:spLocks noGrp="1"/>
          </p:cNvSpPr>
          <p:nvPr>
            <p:ph sz="quarter" idx="17" hasCustomPrompt="1"/>
          </p:nvPr>
        </p:nvSpPr>
        <p:spPr>
          <a:xfrm>
            <a:off x="624421" y="6444808"/>
            <a:ext cx="1822449" cy="360000"/>
          </a:xfrm>
        </p:spPr>
        <p:txBody>
          <a:bodyPr anchor="ctr" anchorCtr="0">
            <a:noAutofit/>
          </a:bodyPr>
          <a:lstStyle>
            <a:lvl1pPr>
              <a:buNone/>
              <a:defRPr sz="90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Date</a:t>
            </a:r>
          </a:p>
        </p:txBody>
      </p:sp>
      <p:sp>
        <p:nvSpPr>
          <p:cNvPr id="9" name="Espace réservé du contenu 13"/>
          <p:cNvSpPr>
            <a:spLocks noGrp="1"/>
          </p:cNvSpPr>
          <p:nvPr>
            <p:ph sz="quarter" idx="18" hasCustomPrompt="1"/>
          </p:nvPr>
        </p:nvSpPr>
        <p:spPr>
          <a:xfrm>
            <a:off x="2545362" y="6444808"/>
            <a:ext cx="5854897" cy="360000"/>
          </a:xfrm>
        </p:spPr>
        <p:txBody>
          <a:bodyPr anchor="ctr" anchorCtr="0">
            <a:noAutofit/>
          </a:bodyPr>
          <a:lstStyle>
            <a:lvl1pPr algn="ctr">
              <a:buNone/>
              <a:defRPr sz="900" baseline="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Event, place</a:t>
            </a:r>
          </a:p>
        </p:txBody>
      </p:sp>
    </p:spTree>
    <p:extLst>
      <p:ext uri="{BB962C8B-B14F-4D97-AF65-F5344CB8AC3E}">
        <p14:creationId xmlns:p14="http://schemas.microsoft.com/office/powerpoint/2010/main" val="108309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 2 column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normAutofit/>
          </a:bodyPr>
          <a:lstStyle>
            <a:lvl1pPr>
              <a:defRPr sz="2400" cap="none" baseline="0"/>
            </a:lvl1pPr>
          </a:lstStyle>
          <a:p>
            <a:r>
              <a:rPr lang="fr-FR"/>
              <a:t>Title</a:t>
            </a:r>
          </a:p>
        </p:txBody>
      </p:sp>
      <p:sp>
        <p:nvSpPr>
          <p:cNvPr id="3" name="Espace réservé du contenu 2"/>
          <p:cNvSpPr>
            <a:spLocks noGrp="1"/>
          </p:cNvSpPr>
          <p:nvPr>
            <p:ph idx="1" hasCustomPrompt="1"/>
          </p:nvPr>
        </p:nvSpPr>
        <p:spPr>
          <a:xfrm>
            <a:off x="623393" y="2276872"/>
            <a:ext cx="5280587" cy="3888432"/>
          </a:xfrm>
        </p:spPr>
        <p:txBody>
          <a:bodyPr>
            <a:normAutofit/>
          </a:bodyPr>
          <a:lstStyle>
            <a:lvl1pPr>
              <a:defRPr sz="1800"/>
            </a:lvl1pPr>
          </a:lstStyle>
          <a:p>
            <a:pPr lvl="0"/>
            <a:r>
              <a:rPr lang="fr-FR"/>
              <a:t>Text</a:t>
            </a:r>
            <a:endParaRPr lang="fr-FR" dirty="0"/>
          </a:p>
        </p:txBody>
      </p:sp>
      <p:sp>
        <p:nvSpPr>
          <p:cNvPr id="6" name="Espace réservé du numéro de diapositive 5"/>
          <p:cNvSpPr>
            <a:spLocks noGrp="1"/>
          </p:cNvSpPr>
          <p:nvPr>
            <p:ph type="sldNum" sz="quarter" idx="12"/>
          </p:nvPr>
        </p:nvSpPr>
        <p:spPr/>
        <p:txBody>
          <a:bodyPr/>
          <a:lstStyle/>
          <a:p>
            <a:fld id="{02C702AE-1502-43AE-8DBA-2BCAD3408EF2}" type="slidenum">
              <a:rPr lang="fr-FR" smtClean="0"/>
              <a:pPr/>
              <a:t>‹N°›</a:t>
            </a:fld>
            <a:endParaRPr lang="fr-FR" dirty="0"/>
          </a:p>
        </p:txBody>
      </p:sp>
      <p:sp>
        <p:nvSpPr>
          <p:cNvPr id="12" name="Espace réservé du contenu 11"/>
          <p:cNvSpPr>
            <a:spLocks noGrp="1"/>
          </p:cNvSpPr>
          <p:nvPr>
            <p:ph sz="quarter" idx="13" hasCustomPrompt="1"/>
          </p:nvPr>
        </p:nvSpPr>
        <p:spPr>
          <a:xfrm>
            <a:off x="3312584" y="188913"/>
            <a:ext cx="8255000" cy="431800"/>
          </a:xfrm>
        </p:spPr>
        <p:txBody>
          <a:bodyPr anchor="ctr" anchorCtr="0">
            <a:noAutofit/>
          </a:bodyPr>
          <a:lstStyle>
            <a:lvl1pPr>
              <a:buNone/>
              <a:defRPr sz="1051" b="1" baseline="0">
                <a:solidFill>
                  <a:schemeClr val="bg2"/>
                </a:solidFill>
              </a:defRPr>
            </a:lvl1pPr>
          </a:lstStyle>
          <a:p>
            <a:pPr lvl="0"/>
            <a:r>
              <a:rPr lang="fr-FR"/>
              <a:t>Title of the presentation</a:t>
            </a:r>
          </a:p>
        </p:txBody>
      </p:sp>
      <p:sp>
        <p:nvSpPr>
          <p:cNvPr id="13" name="Espace réservé du contenu 2"/>
          <p:cNvSpPr>
            <a:spLocks noGrp="1"/>
          </p:cNvSpPr>
          <p:nvPr>
            <p:ph idx="14" hasCustomPrompt="1"/>
          </p:nvPr>
        </p:nvSpPr>
        <p:spPr>
          <a:xfrm>
            <a:off x="6288021" y="2276872"/>
            <a:ext cx="5280587" cy="3888432"/>
          </a:xfrm>
        </p:spPr>
        <p:txBody>
          <a:bodyPr>
            <a:normAutofit/>
          </a:bodyPr>
          <a:lstStyle>
            <a:lvl1pPr>
              <a:defRPr sz="1800"/>
            </a:lvl1pPr>
          </a:lstStyle>
          <a:p>
            <a:pPr lvl="0"/>
            <a:r>
              <a:rPr lang="fr-FR"/>
              <a:t>Text</a:t>
            </a:r>
            <a:endParaRPr lang="fr-FR" dirty="0"/>
          </a:p>
        </p:txBody>
      </p:sp>
      <p:sp>
        <p:nvSpPr>
          <p:cNvPr id="9" name="Espace réservé du contenu 13"/>
          <p:cNvSpPr>
            <a:spLocks noGrp="1"/>
          </p:cNvSpPr>
          <p:nvPr>
            <p:ph sz="quarter" idx="17" hasCustomPrompt="1"/>
          </p:nvPr>
        </p:nvSpPr>
        <p:spPr>
          <a:xfrm>
            <a:off x="624421" y="6444808"/>
            <a:ext cx="1822449" cy="360000"/>
          </a:xfrm>
        </p:spPr>
        <p:txBody>
          <a:bodyPr anchor="ctr" anchorCtr="0">
            <a:noAutofit/>
          </a:bodyPr>
          <a:lstStyle>
            <a:lvl1pPr>
              <a:buNone/>
              <a:defRPr sz="90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Date</a:t>
            </a:r>
          </a:p>
        </p:txBody>
      </p:sp>
      <p:sp>
        <p:nvSpPr>
          <p:cNvPr id="10" name="Espace réservé du contenu 13"/>
          <p:cNvSpPr>
            <a:spLocks noGrp="1"/>
          </p:cNvSpPr>
          <p:nvPr>
            <p:ph sz="quarter" idx="18" hasCustomPrompt="1"/>
          </p:nvPr>
        </p:nvSpPr>
        <p:spPr>
          <a:xfrm>
            <a:off x="2545362" y="6444808"/>
            <a:ext cx="5854897" cy="360000"/>
          </a:xfrm>
        </p:spPr>
        <p:txBody>
          <a:bodyPr anchor="ctr" anchorCtr="0">
            <a:noAutofit/>
          </a:bodyPr>
          <a:lstStyle>
            <a:lvl1pPr algn="ctr">
              <a:buNone/>
              <a:defRPr sz="900" baseline="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Event, place</a:t>
            </a:r>
          </a:p>
        </p:txBody>
      </p:sp>
    </p:spTree>
    <p:extLst>
      <p:ext uri="{BB962C8B-B14F-4D97-AF65-F5344CB8AC3E}">
        <p14:creationId xmlns:p14="http://schemas.microsoft.com/office/powerpoint/2010/main" val="1658753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3637614"/>
      </p:ext>
    </p:extLst>
  </p:cSld>
  <p:clrMapOvr>
    <a:masterClrMapping/>
  </p:clrMapOvr>
  <p:transition>
    <p:strips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termediate title">
    <p:spTree>
      <p:nvGrpSpPr>
        <p:cNvPr id="1" name=""/>
        <p:cNvGrpSpPr/>
        <p:nvPr/>
      </p:nvGrpSpPr>
      <p:grpSpPr>
        <a:xfrm>
          <a:off x="0" y="0"/>
          <a:ext cx="0" cy="0"/>
          <a:chOff x="0" y="0"/>
          <a:chExt cx="0" cy="0"/>
        </a:xfrm>
      </p:grpSpPr>
      <p:sp>
        <p:nvSpPr>
          <p:cNvPr id="3" name="Espace réservé du contenu 2"/>
          <p:cNvSpPr>
            <a:spLocks noGrp="1"/>
          </p:cNvSpPr>
          <p:nvPr>
            <p:ph idx="1" hasCustomPrompt="1"/>
          </p:nvPr>
        </p:nvSpPr>
        <p:spPr>
          <a:xfrm>
            <a:off x="623392" y="3573016"/>
            <a:ext cx="10945216" cy="2016224"/>
          </a:xfrm>
        </p:spPr>
        <p:txBody>
          <a:bodyPr anchor="ctr" anchorCtr="0">
            <a:normAutofit/>
          </a:bodyPr>
          <a:lstStyle>
            <a:lvl1pPr algn="ctr">
              <a:buNone/>
              <a:defRPr sz="2100"/>
            </a:lvl1pPr>
          </a:lstStyle>
          <a:p>
            <a:pPr lvl="0"/>
            <a:r>
              <a:rPr lang="fr-FR"/>
              <a:t>Sub-title</a:t>
            </a:r>
            <a:endParaRPr lang="fr-FR" dirty="0"/>
          </a:p>
        </p:txBody>
      </p:sp>
      <p:sp>
        <p:nvSpPr>
          <p:cNvPr id="12" name="Espace réservé du contenu 11"/>
          <p:cNvSpPr>
            <a:spLocks noGrp="1"/>
          </p:cNvSpPr>
          <p:nvPr>
            <p:ph sz="quarter" idx="13" hasCustomPrompt="1"/>
          </p:nvPr>
        </p:nvSpPr>
        <p:spPr>
          <a:xfrm>
            <a:off x="3312584" y="188913"/>
            <a:ext cx="8255000" cy="431800"/>
          </a:xfrm>
        </p:spPr>
        <p:txBody>
          <a:bodyPr anchor="ctr" anchorCtr="0">
            <a:noAutofit/>
          </a:bodyPr>
          <a:lstStyle>
            <a:lvl1pPr>
              <a:buNone/>
              <a:defRPr sz="1051" b="1" baseline="0">
                <a:solidFill>
                  <a:schemeClr val="bg2"/>
                </a:solidFill>
              </a:defRPr>
            </a:lvl1pPr>
          </a:lstStyle>
          <a:p>
            <a:pPr lvl="0"/>
            <a:r>
              <a:rPr lang="fr-FR"/>
              <a:t>Title of the presentation</a:t>
            </a:r>
          </a:p>
        </p:txBody>
      </p:sp>
      <p:sp>
        <p:nvSpPr>
          <p:cNvPr id="8" name="Titre 7"/>
          <p:cNvSpPr>
            <a:spLocks noGrp="1"/>
          </p:cNvSpPr>
          <p:nvPr>
            <p:ph type="title" hasCustomPrompt="1"/>
          </p:nvPr>
        </p:nvSpPr>
        <p:spPr>
          <a:xfrm>
            <a:off x="623392" y="1628800"/>
            <a:ext cx="10945216" cy="1728192"/>
          </a:xfrm>
        </p:spPr>
        <p:txBody>
          <a:bodyPr/>
          <a:lstStyle>
            <a:lvl1pPr>
              <a:defRPr/>
            </a:lvl1pPr>
          </a:lstStyle>
          <a:p>
            <a:r>
              <a:rPr lang="fr-FR"/>
              <a:t>Title</a:t>
            </a:r>
          </a:p>
        </p:txBody>
      </p:sp>
      <p:sp>
        <p:nvSpPr>
          <p:cNvPr id="10" name="Espace réservé du numéro de diapositive 9"/>
          <p:cNvSpPr>
            <a:spLocks noGrp="1"/>
          </p:cNvSpPr>
          <p:nvPr>
            <p:ph type="sldNum" sz="quarter" idx="15"/>
          </p:nvPr>
        </p:nvSpPr>
        <p:spPr/>
        <p:txBody>
          <a:bodyPr/>
          <a:lstStyle/>
          <a:p>
            <a:fld id="{02C702AE-1502-43AE-8DBA-2BCAD3408EF2}" type="slidenum">
              <a:rPr lang="fr-FR" smtClean="0"/>
              <a:pPr/>
              <a:t>‹N°›</a:t>
            </a:fld>
            <a:endParaRPr lang="fr-FR" dirty="0"/>
          </a:p>
        </p:txBody>
      </p:sp>
      <p:sp>
        <p:nvSpPr>
          <p:cNvPr id="14" name="Espace réservé du contenu 13"/>
          <p:cNvSpPr>
            <a:spLocks noGrp="1"/>
          </p:cNvSpPr>
          <p:nvPr>
            <p:ph sz="quarter" idx="17" hasCustomPrompt="1"/>
          </p:nvPr>
        </p:nvSpPr>
        <p:spPr>
          <a:xfrm>
            <a:off x="624421" y="6444808"/>
            <a:ext cx="1822449" cy="360000"/>
          </a:xfrm>
        </p:spPr>
        <p:txBody>
          <a:bodyPr anchor="ctr" anchorCtr="0">
            <a:noAutofit/>
          </a:bodyPr>
          <a:lstStyle>
            <a:lvl1pPr>
              <a:buNone/>
              <a:defRPr sz="90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Date</a:t>
            </a:r>
          </a:p>
        </p:txBody>
      </p:sp>
      <p:sp>
        <p:nvSpPr>
          <p:cNvPr id="15" name="Espace réservé du contenu 13"/>
          <p:cNvSpPr>
            <a:spLocks noGrp="1"/>
          </p:cNvSpPr>
          <p:nvPr>
            <p:ph sz="quarter" idx="18" hasCustomPrompt="1"/>
          </p:nvPr>
        </p:nvSpPr>
        <p:spPr>
          <a:xfrm>
            <a:off x="2545362" y="6444808"/>
            <a:ext cx="5854897" cy="360000"/>
          </a:xfrm>
        </p:spPr>
        <p:txBody>
          <a:bodyPr anchor="ctr" anchorCtr="0">
            <a:noAutofit/>
          </a:bodyPr>
          <a:lstStyle>
            <a:lvl1pPr algn="ctr">
              <a:buNone/>
              <a:defRPr sz="900" baseline="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Event, place</a:t>
            </a:r>
          </a:p>
        </p:txBody>
      </p:sp>
    </p:spTree>
    <p:extLst>
      <p:ext uri="{BB962C8B-B14F-4D97-AF65-F5344CB8AC3E}">
        <p14:creationId xmlns:p14="http://schemas.microsoft.com/office/powerpoint/2010/main" val="3747668609"/>
      </p:ext>
    </p:extLst>
  </p:cSld>
  <p:clrMapOvr>
    <a:masterClrMapping/>
  </p:clrMapOvr>
  <p:transition>
    <p:strips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normAutofit/>
          </a:bodyPr>
          <a:lstStyle>
            <a:lvl1pPr>
              <a:defRPr sz="2400" cap="none" baseline="0"/>
            </a:lvl1pPr>
          </a:lstStyle>
          <a:p>
            <a:r>
              <a:rPr lang="fr-FR"/>
              <a:t>Title</a:t>
            </a:r>
          </a:p>
        </p:txBody>
      </p:sp>
      <p:sp>
        <p:nvSpPr>
          <p:cNvPr id="3" name="Espace réservé du contenu 2"/>
          <p:cNvSpPr>
            <a:spLocks noGrp="1"/>
          </p:cNvSpPr>
          <p:nvPr>
            <p:ph idx="1" hasCustomPrompt="1"/>
          </p:nvPr>
        </p:nvSpPr>
        <p:spPr/>
        <p:txBody>
          <a:bodyPr/>
          <a:lstStyle>
            <a:lvl1pPr>
              <a:defRPr/>
            </a:lvl1pPr>
          </a:lstStyle>
          <a:p>
            <a:pPr lvl="0"/>
            <a:r>
              <a:rPr lang="fr-FR"/>
              <a:t>Text</a:t>
            </a:r>
            <a:endParaRPr lang="fr-FR" dirty="0"/>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numéro de diapositive 5"/>
          <p:cNvSpPr>
            <a:spLocks noGrp="1"/>
          </p:cNvSpPr>
          <p:nvPr>
            <p:ph type="sldNum" sz="quarter" idx="12"/>
          </p:nvPr>
        </p:nvSpPr>
        <p:spPr/>
        <p:txBody>
          <a:bodyPr/>
          <a:lstStyle/>
          <a:p>
            <a:fld id="{02C702AE-1502-43AE-8DBA-2BCAD3408EF2}" type="slidenum">
              <a:rPr lang="fr-FR" smtClean="0"/>
              <a:pPr/>
              <a:t>‹N°›</a:t>
            </a:fld>
            <a:endParaRPr lang="fr-FR" dirty="0"/>
          </a:p>
        </p:txBody>
      </p:sp>
      <p:sp>
        <p:nvSpPr>
          <p:cNvPr id="12" name="Espace réservé du contenu 11"/>
          <p:cNvSpPr>
            <a:spLocks noGrp="1"/>
          </p:cNvSpPr>
          <p:nvPr>
            <p:ph sz="quarter" idx="13" hasCustomPrompt="1"/>
          </p:nvPr>
        </p:nvSpPr>
        <p:spPr>
          <a:xfrm>
            <a:off x="3312584" y="188913"/>
            <a:ext cx="8255000" cy="431800"/>
          </a:xfrm>
        </p:spPr>
        <p:txBody>
          <a:bodyPr anchor="ctr" anchorCtr="0">
            <a:noAutofit/>
          </a:bodyPr>
          <a:lstStyle>
            <a:lvl1pPr>
              <a:buNone/>
              <a:defRPr sz="1051" b="1" baseline="0">
                <a:solidFill>
                  <a:schemeClr val="bg2"/>
                </a:solidFill>
              </a:defRPr>
            </a:lvl1pPr>
          </a:lstStyle>
          <a:p>
            <a:pPr lvl="0"/>
            <a:r>
              <a:rPr lang="fr-FR"/>
              <a:t>Title of the presentation</a:t>
            </a:r>
          </a:p>
        </p:txBody>
      </p:sp>
      <p:sp>
        <p:nvSpPr>
          <p:cNvPr id="8" name="Espace réservé du contenu 13"/>
          <p:cNvSpPr>
            <a:spLocks noGrp="1"/>
          </p:cNvSpPr>
          <p:nvPr>
            <p:ph sz="quarter" idx="17" hasCustomPrompt="1"/>
          </p:nvPr>
        </p:nvSpPr>
        <p:spPr>
          <a:xfrm>
            <a:off x="624421" y="6444808"/>
            <a:ext cx="1822449" cy="360000"/>
          </a:xfrm>
        </p:spPr>
        <p:txBody>
          <a:bodyPr anchor="ctr" anchorCtr="0">
            <a:noAutofit/>
          </a:bodyPr>
          <a:lstStyle>
            <a:lvl1pPr>
              <a:buNone/>
              <a:defRPr sz="900" baseline="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June 8th, 2016</a:t>
            </a:r>
          </a:p>
        </p:txBody>
      </p:sp>
      <p:sp>
        <p:nvSpPr>
          <p:cNvPr id="9" name="Espace réservé du contenu 13"/>
          <p:cNvSpPr>
            <a:spLocks noGrp="1"/>
          </p:cNvSpPr>
          <p:nvPr>
            <p:ph sz="quarter" idx="18" hasCustomPrompt="1"/>
          </p:nvPr>
        </p:nvSpPr>
        <p:spPr>
          <a:xfrm>
            <a:off x="2545362" y="6444808"/>
            <a:ext cx="5854897" cy="360000"/>
          </a:xfrm>
        </p:spPr>
        <p:txBody>
          <a:bodyPr anchor="ctr" anchorCtr="0">
            <a:noAutofit/>
          </a:bodyPr>
          <a:lstStyle>
            <a:lvl1pPr algn="ctr">
              <a:buNone/>
              <a:defRPr sz="900" baseline="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Presentation of the inception report, EC, Brussels</a:t>
            </a:r>
          </a:p>
        </p:txBody>
      </p:sp>
    </p:spTree>
    <p:extLst>
      <p:ext uri="{BB962C8B-B14F-4D97-AF65-F5344CB8AC3E}">
        <p14:creationId xmlns:p14="http://schemas.microsoft.com/office/powerpoint/2010/main" val="3979866289"/>
      </p:ext>
    </p:extLst>
  </p:cSld>
  <p:clrMapOvr>
    <a:masterClrMapping/>
  </p:clrMapOvr>
  <p:transition>
    <p:strips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ext - 2 column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normAutofit/>
          </a:bodyPr>
          <a:lstStyle>
            <a:lvl1pPr>
              <a:defRPr sz="2400" cap="none" baseline="0"/>
            </a:lvl1pPr>
          </a:lstStyle>
          <a:p>
            <a:r>
              <a:rPr lang="fr-FR"/>
              <a:t>Title</a:t>
            </a:r>
          </a:p>
        </p:txBody>
      </p:sp>
      <p:sp>
        <p:nvSpPr>
          <p:cNvPr id="3" name="Espace réservé du contenu 2"/>
          <p:cNvSpPr>
            <a:spLocks noGrp="1"/>
          </p:cNvSpPr>
          <p:nvPr>
            <p:ph idx="1" hasCustomPrompt="1"/>
          </p:nvPr>
        </p:nvSpPr>
        <p:spPr>
          <a:xfrm>
            <a:off x="623393" y="2276872"/>
            <a:ext cx="5280587" cy="3888432"/>
          </a:xfrm>
        </p:spPr>
        <p:txBody>
          <a:bodyPr>
            <a:normAutofit/>
          </a:bodyPr>
          <a:lstStyle>
            <a:lvl1pPr>
              <a:defRPr sz="1800"/>
            </a:lvl1pPr>
          </a:lstStyle>
          <a:p>
            <a:pPr lvl="0"/>
            <a:r>
              <a:rPr lang="fr-FR"/>
              <a:t>Text</a:t>
            </a:r>
            <a:endParaRPr lang="fr-FR" dirty="0"/>
          </a:p>
        </p:txBody>
      </p:sp>
      <p:sp>
        <p:nvSpPr>
          <p:cNvPr id="6" name="Espace réservé du numéro de diapositive 5"/>
          <p:cNvSpPr>
            <a:spLocks noGrp="1"/>
          </p:cNvSpPr>
          <p:nvPr>
            <p:ph type="sldNum" sz="quarter" idx="12"/>
          </p:nvPr>
        </p:nvSpPr>
        <p:spPr/>
        <p:txBody>
          <a:bodyPr/>
          <a:lstStyle/>
          <a:p>
            <a:fld id="{02C702AE-1502-43AE-8DBA-2BCAD3408EF2}" type="slidenum">
              <a:rPr lang="fr-FR" smtClean="0"/>
              <a:pPr/>
              <a:t>‹N°›</a:t>
            </a:fld>
            <a:endParaRPr lang="fr-FR" dirty="0"/>
          </a:p>
        </p:txBody>
      </p:sp>
      <p:sp>
        <p:nvSpPr>
          <p:cNvPr id="12" name="Espace réservé du contenu 11"/>
          <p:cNvSpPr>
            <a:spLocks noGrp="1"/>
          </p:cNvSpPr>
          <p:nvPr>
            <p:ph sz="quarter" idx="13" hasCustomPrompt="1"/>
          </p:nvPr>
        </p:nvSpPr>
        <p:spPr>
          <a:xfrm>
            <a:off x="3312584" y="188913"/>
            <a:ext cx="8255000" cy="431800"/>
          </a:xfrm>
        </p:spPr>
        <p:txBody>
          <a:bodyPr anchor="ctr" anchorCtr="0">
            <a:noAutofit/>
          </a:bodyPr>
          <a:lstStyle>
            <a:lvl1pPr>
              <a:buNone/>
              <a:defRPr sz="1051" b="1" baseline="0">
                <a:solidFill>
                  <a:schemeClr val="bg2"/>
                </a:solidFill>
              </a:defRPr>
            </a:lvl1pPr>
          </a:lstStyle>
          <a:p>
            <a:pPr lvl="0"/>
            <a:r>
              <a:rPr lang="fr-FR"/>
              <a:t>Title of the presentation</a:t>
            </a:r>
          </a:p>
        </p:txBody>
      </p:sp>
      <p:sp>
        <p:nvSpPr>
          <p:cNvPr id="13" name="Espace réservé du contenu 2"/>
          <p:cNvSpPr>
            <a:spLocks noGrp="1"/>
          </p:cNvSpPr>
          <p:nvPr>
            <p:ph idx="14" hasCustomPrompt="1"/>
          </p:nvPr>
        </p:nvSpPr>
        <p:spPr>
          <a:xfrm>
            <a:off x="6288021" y="2276872"/>
            <a:ext cx="5280587" cy="3888432"/>
          </a:xfrm>
        </p:spPr>
        <p:txBody>
          <a:bodyPr>
            <a:normAutofit/>
          </a:bodyPr>
          <a:lstStyle>
            <a:lvl1pPr>
              <a:defRPr sz="1800"/>
            </a:lvl1pPr>
          </a:lstStyle>
          <a:p>
            <a:pPr lvl="0"/>
            <a:r>
              <a:rPr lang="fr-FR"/>
              <a:t>Text</a:t>
            </a:r>
            <a:endParaRPr lang="fr-FR" dirty="0"/>
          </a:p>
        </p:txBody>
      </p:sp>
      <p:sp>
        <p:nvSpPr>
          <p:cNvPr id="9" name="Espace réservé du contenu 13"/>
          <p:cNvSpPr>
            <a:spLocks noGrp="1"/>
          </p:cNvSpPr>
          <p:nvPr>
            <p:ph sz="quarter" idx="17" hasCustomPrompt="1"/>
          </p:nvPr>
        </p:nvSpPr>
        <p:spPr>
          <a:xfrm>
            <a:off x="624421" y="6444808"/>
            <a:ext cx="1822449" cy="360000"/>
          </a:xfrm>
        </p:spPr>
        <p:txBody>
          <a:bodyPr anchor="ctr" anchorCtr="0">
            <a:noAutofit/>
          </a:bodyPr>
          <a:lstStyle>
            <a:lvl1pPr>
              <a:buNone/>
              <a:defRPr sz="90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Date</a:t>
            </a:r>
          </a:p>
        </p:txBody>
      </p:sp>
      <p:sp>
        <p:nvSpPr>
          <p:cNvPr id="10" name="Espace réservé du contenu 13"/>
          <p:cNvSpPr>
            <a:spLocks noGrp="1"/>
          </p:cNvSpPr>
          <p:nvPr>
            <p:ph sz="quarter" idx="18" hasCustomPrompt="1"/>
          </p:nvPr>
        </p:nvSpPr>
        <p:spPr>
          <a:xfrm>
            <a:off x="2545362" y="6444808"/>
            <a:ext cx="5854897" cy="360000"/>
          </a:xfrm>
        </p:spPr>
        <p:txBody>
          <a:bodyPr anchor="ctr" anchorCtr="0">
            <a:noAutofit/>
          </a:bodyPr>
          <a:lstStyle>
            <a:lvl1pPr algn="ctr">
              <a:buNone/>
              <a:defRPr sz="900" baseline="0">
                <a:solidFill>
                  <a:schemeClr val="bg1"/>
                </a:solidFill>
              </a:defRPr>
            </a:lvl1pPr>
            <a:lvl2pPr>
              <a:buNone/>
              <a:defRPr sz="1051">
                <a:solidFill>
                  <a:schemeClr val="bg1"/>
                </a:solidFill>
              </a:defRPr>
            </a:lvl2pPr>
            <a:lvl3pPr>
              <a:buNone/>
              <a:defRPr sz="1051">
                <a:solidFill>
                  <a:schemeClr val="bg1"/>
                </a:solidFill>
              </a:defRPr>
            </a:lvl3pPr>
            <a:lvl4pPr>
              <a:buNone/>
              <a:defRPr sz="1051">
                <a:solidFill>
                  <a:schemeClr val="bg1"/>
                </a:solidFill>
              </a:defRPr>
            </a:lvl4pPr>
            <a:lvl5pPr>
              <a:buNone/>
              <a:defRPr sz="1051">
                <a:solidFill>
                  <a:schemeClr val="bg1"/>
                </a:solidFill>
              </a:defRPr>
            </a:lvl5pPr>
          </a:lstStyle>
          <a:p>
            <a:pPr lvl="0"/>
            <a:r>
              <a:rPr lang="fr-FR"/>
              <a:t>Event, place</a:t>
            </a:r>
          </a:p>
        </p:txBody>
      </p:sp>
    </p:spTree>
    <p:extLst>
      <p:ext uri="{BB962C8B-B14F-4D97-AF65-F5344CB8AC3E}">
        <p14:creationId xmlns:p14="http://schemas.microsoft.com/office/powerpoint/2010/main" val="2967170310"/>
      </p:ext>
    </p:extLst>
  </p:cSld>
  <p:clrMapOvr>
    <a:masterClrMapping/>
  </p:clrMapOvr>
  <p:transition>
    <p:strips dir="ru"/>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3.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178219" y="3140968"/>
            <a:ext cx="5678421" cy="1296144"/>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6192012" y="4437112"/>
            <a:ext cx="5664629" cy="936104"/>
          </a:xfrm>
          <a:prstGeom prst="rect">
            <a:avLst/>
          </a:prstGeom>
        </p:spPr>
        <p:txBody>
          <a:bodyPr vert="horz" lIns="91440" tIns="45720" rIns="91440" bIns="45720" rtlCol="0">
            <a:normAutofit/>
          </a:bodyPr>
          <a:lstStyle/>
          <a:p>
            <a:pPr lvl="0"/>
            <a:r>
              <a:rPr lang="fr-FR" dirty="0"/>
              <a:t>SOUS-TITRE DE LA PRESENTATION </a:t>
            </a:r>
          </a:p>
        </p:txBody>
      </p:sp>
    </p:spTree>
    <p:extLst>
      <p:ext uri="{BB962C8B-B14F-4D97-AF65-F5344CB8AC3E}">
        <p14:creationId xmlns:p14="http://schemas.microsoft.com/office/powerpoint/2010/main" val="3131447186"/>
      </p:ext>
    </p:extLst>
  </p:cSld>
  <p:clrMap bg1="lt1" tx1="dk1" bg2="lt2" tx2="dk2" accent1="accent1" accent2="accent2" accent3="accent3" accent4="accent4" accent5="accent5" accent6="accent6" hlink="hlink" folHlink="folHlink"/>
  <p:sldLayoutIdLst>
    <p:sldLayoutId id="2147483661" r:id="rId1"/>
  </p:sldLayoutIdLst>
  <p:hf hdr="0"/>
  <p:txStyles>
    <p:titleStyle>
      <a:lvl1pPr algn="l" defTabSz="685783" rtl="0" eaLnBrk="1" latinLnBrk="0" hangingPunct="1">
        <a:spcBef>
          <a:spcPct val="0"/>
        </a:spcBef>
        <a:buNone/>
        <a:defRPr sz="2700" b="1" kern="1200" cap="none" baseline="0">
          <a:solidFill>
            <a:schemeClr val="accent1"/>
          </a:solidFill>
          <a:latin typeface="+mj-lt"/>
          <a:ea typeface="+mj-ea"/>
          <a:cs typeface="+mj-cs"/>
        </a:defRPr>
      </a:lvl1pPr>
    </p:titleStyle>
    <p:bodyStyle>
      <a:lvl1pPr marL="0" indent="0" algn="l" defTabSz="685783" rtl="0" eaLnBrk="1" latinLnBrk="0" hangingPunct="1">
        <a:spcBef>
          <a:spcPct val="20000"/>
        </a:spcBef>
        <a:buFont typeface="Arial" panose="020B0604020202020204" pitchFamily="34" charset="0"/>
        <a:buNone/>
        <a:defRPr sz="1800" kern="1200" cap="none" baseline="0">
          <a:solidFill>
            <a:schemeClr val="bg1"/>
          </a:solidFill>
          <a:latin typeface="+mn-lt"/>
          <a:ea typeface="+mn-ea"/>
          <a:cs typeface="+mn-cs"/>
        </a:defRPr>
      </a:lvl1pPr>
      <a:lvl2pPr marL="342891" indent="0" algn="l" defTabSz="685783" rtl="0" eaLnBrk="1" latinLnBrk="0" hangingPunct="1">
        <a:spcBef>
          <a:spcPct val="20000"/>
        </a:spcBef>
        <a:buFont typeface="Arial" panose="020B0604020202020204" pitchFamily="34" charset="0"/>
        <a:buNone/>
        <a:defRPr sz="2100" kern="1200">
          <a:solidFill>
            <a:schemeClr val="tx1"/>
          </a:solidFill>
          <a:latin typeface="+mn-lt"/>
          <a:ea typeface="+mn-ea"/>
          <a:cs typeface="+mn-cs"/>
        </a:defRPr>
      </a:lvl2pPr>
      <a:lvl3pPr marL="857229" indent="-171446" algn="l" defTabSz="685783"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21"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12"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04"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8"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fr-FR"/>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3392" y="1196752"/>
            <a:ext cx="10945216" cy="1008112"/>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623392" y="2276872"/>
            <a:ext cx="10945216" cy="3888432"/>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609601" y="6453341"/>
            <a:ext cx="1837995" cy="365125"/>
          </a:xfrm>
          <a:prstGeom prst="rect">
            <a:avLst/>
          </a:prstGeom>
        </p:spPr>
        <p:txBody>
          <a:bodyPr vert="horz" lIns="91440" tIns="45720" rIns="91440" bIns="45720" rtlCol="0" anchor="ctr"/>
          <a:lstStyle>
            <a:lvl1pPr algn="l">
              <a:defRPr sz="900">
                <a:solidFill>
                  <a:schemeClr val="bg1"/>
                </a:solidFill>
              </a:defRPr>
            </a:lvl1pPr>
          </a:lstStyle>
          <a:p>
            <a:r>
              <a:rPr lang="fr-FR" dirty="0"/>
              <a:t>Date</a:t>
            </a:r>
          </a:p>
        </p:txBody>
      </p:sp>
      <p:sp>
        <p:nvSpPr>
          <p:cNvPr id="5" name="Espace réservé du pied de page 4"/>
          <p:cNvSpPr>
            <a:spLocks noGrp="1"/>
          </p:cNvSpPr>
          <p:nvPr>
            <p:ph type="ftr" sz="quarter" idx="3"/>
          </p:nvPr>
        </p:nvSpPr>
        <p:spPr>
          <a:xfrm>
            <a:off x="2447597" y="6453341"/>
            <a:ext cx="5856651" cy="365125"/>
          </a:xfrm>
          <a:prstGeom prst="rect">
            <a:avLst/>
          </a:prstGeom>
        </p:spPr>
        <p:txBody>
          <a:bodyPr vert="horz" lIns="91440" tIns="45720" rIns="91440" bIns="45720" rtlCol="0" anchor="ctr"/>
          <a:lstStyle>
            <a:lvl1pPr algn="ctr">
              <a:defRPr sz="900">
                <a:solidFill>
                  <a:schemeClr val="bg1"/>
                </a:solidFill>
              </a:defRPr>
            </a:lvl1pPr>
          </a:lstStyle>
          <a:p>
            <a:r>
              <a:rPr lang="fr-FR" dirty="0"/>
              <a:t>Place</a:t>
            </a:r>
          </a:p>
        </p:txBody>
      </p:sp>
      <p:sp>
        <p:nvSpPr>
          <p:cNvPr id="6" name="Espace réservé du numéro de diapositive 5"/>
          <p:cNvSpPr>
            <a:spLocks noGrp="1"/>
          </p:cNvSpPr>
          <p:nvPr>
            <p:ph type="sldNum" sz="quarter" idx="4"/>
          </p:nvPr>
        </p:nvSpPr>
        <p:spPr>
          <a:xfrm>
            <a:off x="11184565" y="6453341"/>
            <a:ext cx="828576" cy="365125"/>
          </a:xfrm>
          <a:prstGeom prst="rect">
            <a:avLst/>
          </a:prstGeom>
        </p:spPr>
        <p:txBody>
          <a:bodyPr vert="horz" lIns="91440" tIns="45720" rIns="91440" bIns="45720" rtlCol="0" anchor="ctr"/>
          <a:lstStyle>
            <a:lvl1pPr algn="r">
              <a:defRPr sz="900">
                <a:solidFill>
                  <a:schemeClr val="bg1"/>
                </a:solidFill>
              </a:defRPr>
            </a:lvl1pPr>
          </a:lstStyle>
          <a:p>
            <a:fld id="{02C702AE-1502-43AE-8DBA-2BCAD3408EF2}" type="slidenum">
              <a:rPr lang="fr-FR" smtClean="0"/>
              <a:pPr/>
              <a:t>‹N°›</a:t>
            </a:fld>
            <a:endParaRPr lang="fr-FR" dirty="0"/>
          </a:p>
        </p:txBody>
      </p:sp>
    </p:spTree>
    <p:extLst>
      <p:ext uri="{BB962C8B-B14F-4D97-AF65-F5344CB8AC3E}">
        <p14:creationId xmlns:p14="http://schemas.microsoft.com/office/powerpoint/2010/main" val="14365755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Lst>
  <p:hf hdr="0"/>
  <p:txStyles>
    <p:titleStyle>
      <a:lvl1pPr algn="ctr" defTabSz="685783" rtl="0" eaLnBrk="1" latinLnBrk="0" hangingPunct="1">
        <a:spcBef>
          <a:spcPct val="0"/>
        </a:spcBef>
        <a:buNone/>
        <a:defRPr sz="2400" b="1" kern="1200" cap="none" baseline="0">
          <a:solidFill>
            <a:schemeClr val="accent4"/>
          </a:solidFill>
          <a:latin typeface="+mj-lt"/>
          <a:ea typeface="+mj-ea"/>
          <a:cs typeface="+mj-cs"/>
        </a:defRPr>
      </a:lvl1pPr>
    </p:titleStyle>
    <p:bodyStyle>
      <a:lvl1pPr marL="257168" indent="-257168" algn="l" defTabSz="685783"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1pPr>
      <a:lvl2pPr marL="557199" indent="-214308" algn="l" defTabSz="685783"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857229"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3pPr>
      <a:lvl4pPr marL="1200121" indent="-171446" algn="l" defTabSz="685783" rtl="0" eaLnBrk="1" latinLnBrk="0" hangingPunct="1">
        <a:spcBef>
          <a:spcPct val="20000"/>
        </a:spcBef>
        <a:buFont typeface="Arial" panose="020B0604020202020204" pitchFamily="34" charset="0"/>
        <a:buChar char="–"/>
        <a:defRPr sz="1351" kern="1200">
          <a:solidFill>
            <a:schemeClr val="tx1"/>
          </a:solidFill>
          <a:latin typeface="+mn-lt"/>
          <a:ea typeface="+mn-ea"/>
          <a:cs typeface="+mn-cs"/>
        </a:defRPr>
      </a:lvl4pPr>
      <a:lvl5pPr marL="1543012" indent="-171446" algn="l" defTabSz="685783" rtl="0" eaLnBrk="1" latinLnBrk="0" hangingPunct="1">
        <a:spcBef>
          <a:spcPct val="20000"/>
        </a:spcBef>
        <a:buFont typeface="Arial" panose="020B0604020202020204" pitchFamily="34" charset="0"/>
        <a:buChar char="»"/>
        <a:defRPr sz="1351" kern="1200">
          <a:solidFill>
            <a:schemeClr val="tx1"/>
          </a:solidFill>
          <a:latin typeface="+mn-lt"/>
          <a:ea typeface="+mn-ea"/>
          <a:cs typeface="+mn-cs"/>
        </a:defRPr>
      </a:lvl5pPr>
      <a:lvl6pPr marL="1885904"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8"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fr-FR"/>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3392" y="1196752"/>
            <a:ext cx="10945216" cy="1008112"/>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623392" y="2276872"/>
            <a:ext cx="10945216" cy="3888432"/>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609601" y="6453341"/>
            <a:ext cx="1837995" cy="365125"/>
          </a:xfrm>
          <a:prstGeom prst="rect">
            <a:avLst/>
          </a:prstGeom>
        </p:spPr>
        <p:txBody>
          <a:bodyPr vert="horz" lIns="91440" tIns="45720" rIns="91440" bIns="45720" rtlCol="0" anchor="ctr"/>
          <a:lstStyle>
            <a:lvl1pPr algn="l">
              <a:defRPr sz="900">
                <a:solidFill>
                  <a:schemeClr val="bg1"/>
                </a:solidFill>
              </a:defRPr>
            </a:lvl1pPr>
          </a:lstStyle>
          <a:p>
            <a:r>
              <a:rPr lang="fr-FR" dirty="0"/>
              <a:t>Date</a:t>
            </a:r>
          </a:p>
        </p:txBody>
      </p:sp>
      <p:sp>
        <p:nvSpPr>
          <p:cNvPr id="5" name="Espace réservé du pied de page 4"/>
          <p:cNvSpPr>
            <a:spLocks noGrp="1"/>
          </p:cNvSpPr>
          <p:nvPr>
            <p:ph type="ftr" sz="quarter" idx="3"/>
          </p:nvPr>
        </p:nvSpPr>
        <p:spPr>
          <a:xfrm>
            <a:off x="2447597" y="6453341"/>
            <a:ext cx="5856651" cy="365125"/>
          </a:xfrm>
          <a:prstGeom prst="rect">
            <a:avLst/>
          </a:prstGeom>
        </p:spPr>
        <p:txBody>
          <a:bodyPr vert="horz" lIns="91440" tIns="45720" rIns="91440" bIns="45720" rtlCol="0" anchor="ctr"/>
          <a:lstStyle>
            <a:lvl1pPr algn="ctr">
              <a:defRPr sz="900">
                <a:solidFill>
                  <a:schemeClr val="bg1"/>
                </a:solidFill>
              </a:defRPr>
            </a:lvl1pPr>
          </a:lstStyle>
          <a:p>
            <a:r>
              <a:rPr lang="fr-FR" dirty="0"/>
              <a:t>Place</a:t>
            </a:r>
          </a:p>
        </p:txBody>
      </p:sp>
      <p:sp>
        <p:nvSpPr>
          <p:cNvPr id="6" name="Espace réservé du numéro de diapositive 5"/>
          <p:cNvSpPr>
            <a:spLocks noGrp="1"/>
          </p:cNvSpPr>
          <p:nvPr>
            <p:ph type="sldNum" sz="quarter" idx="4"/>
          </p:nvPr>
        </p:nvSpPr>
        <p:spPr>
          <a:xfrm>
            <a:off x="11184565" y="6453341"/>
            <a:ext cx="828576" cy="365125"/>
          </a:xfrm>
          <a:prstGeom prst="rect">
            <a:avLst/>
          </a:prstGeom>
        </p:spPr>
        <p:txBody>
          <a:bodyPr vert="horz" lIns="91440" tIns="45720" rIns="91440" bIns="45720" rtlCol="0" anchor="ctr"/>
          <a:lstStyle>
            <a:lvl1pPr algn="r">
              <a:defRPr sz="900">
                <a:solidFill>
                  <a:schemeClr val="bg1"/>
                </a:solidFill>
              </a:defRPr>
            </a:lvl1pPr>
          </a:lstStyle>
          <a:p>
            <a:fld id="{02C702AE-1502-43AE-8DBA-2BCAD3408EF2}" type="slidenum">
              <a:rPr lang="fr-FR" smtClean="0"/>
              <a:pPr/>
              <a:t>‹N°›</a:t>
            </a:fld>
            <a:endParaRPr lang="fr-FR" dirty="0"/>
          </a:p>
        </p:txBody>
      </p:sp>
    </p:spTree>
    <p:extLst>
      <p:ext uri="{BB962C8B-B14F-4D97-AF65-F5344CB8AC3E}">
        <p14:creationId xmlns:p14="http://schemas.microsoft.com/office/powerpoint/2010/main" val="402982199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Lst>
  <p:transition>
    <p:strips dir="ru"/>
  </p:transition>
  <p:hf hdr="0"/>
  <p:txStyles>
    <p:titleStyle>
      <a:lvl1pPr algn="ctr" defTabSz="685783" rtl="0" eaLnBrk="1" latinLnBrk="0" hangingPunct="1">
        <a:spcBef>
          <a:spcPct val="0"/>
        </a:spcBef>
        <a:buNone/>
        <a:defRPr sz="2400" b="1" kern="1200" cap="none" baseline="0">
          <a:solidFill>
            <a:schemeClr val="accent4"/>
          </a:solidFill>
          <a:latin typeface="+mj-lt"/>
          <a:ea typeface="+mj-ea"/>
          <a:cs typeface="+mj-cs"/>
        </a:defRPr>
      </a:lvl1pPr>
    </p:titleStyle>
    <p:bodyStyle>
      <a:lvl1pPr marL="257168" indent="-257168" algn="l" defTabSz="685783"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1pPr>
      <a:lvl2pPr marL="557199" indent="-214308" algn="l" defTabSz="685783"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857229"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3pPr>
      <a:lvl4pPr marL="1200121" indent="-171446" algn="l" defTabSz="685783" rtl="0" eaLnBrk="1" latinLnBrk="0" hangingPunct="1">
        <a:spcBef>
          <a:spcPct val="20000"/>
        </a:spcBef>
        <a:buFont typeface="Arial" panose="020B0604020202020204" pitchFamily="34" charset="0"/>
        <a:buChar char="–"/>
        <a:defRPr sz="1351" kern="1200">
          <a:solidFill>
            <a:schemeClr val="tx1"/>
          </a:solidFill>
          <a:latin typeface="+mn-lt"/>
          <a:ea typeface="+mn-ea"/>
          <a:cs typeface="+mn-cs"/>
        </a:defRPr>
      </a:lvl4pPr>
      <a:lvl5pPr marL="1543012" indent="-171446" algn="l" defTabSz="685783" rtl="0" eaLnBrk="1" latinLnBrk="0" hangingPunct="1">
        <a:spcBef>
          <a:spcPct val="20000"/>
        </a:spcBef>
        <a:buFont typeface="Arial" panose="020B0604020202020204" pitchFamily="34" charset="0"/>
        <a:buChar char="»"/>
        <a:defRPr sz="1351" kern="1200">
          <a:solidFill>
            <a:schemeClr val="tx1"/>
          </a:solidFill>
          <a:latin typeface="+mn-lt"/>
          <a:ea typeface="+mn-ea"/>
          <a:cs typeface="+mn-cs"/>
        </a:defRPr>
      </a:lvl5pPr>
      <a:lvl6pPr marL="1885904"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8"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fr-FR"/>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hyperlink" Target="Option%20pour%20l&#8217;institutionnalisation%20de%20la%20PNIN%20.docx"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980148" y="2888300"/>
            <a:ext cx="5590904" cy="1002454"/>
          </a:xfrm>
          <a:prstGeom prst="rect">
            <a:avLst/>
          </a:prstGeom>
          <a:noFill/>
        </p:spPr>
        <p:txBody>
          <a:bodyPr wrap="square" rtlCol="0">
            <a:spAutoFit/>
          </a:bodyPr>
          <a:lstStyle/>
          <a:p>
            <a:pPr algn="ctr">
              <a:lnSpc>
                <a:spcPct val="150000"/>
              </a:lnSpc>
            </a:pPr>
            <a:r>
              <a:rPr lang="fr-FR" sz="2100" b="1" dirty="0">
                <a:solidFill>
                  <a:srgbClr val="FFFFFF"/>
                </a:solidFill>
                <a:latin typeface="Trebuchet MS"/>
                <a:cs typeface="Arial" panose="020B0604020202020204" pitchFamily="34" charset="0"/>
              </a:rPr>
              <a:t>Perspectives : pérenniser les</a:t>
            </a:r>
          </a:p>
          <a:p>
            <a:pPr algn="ctr">
              <a:lnSpc>
                <a:spcPct val="150000"/>
              </a:lnSpc>
            </a:pPr>
            <a:r>
              <a:rPr lang="fr-FR" sz="2100" b="1" dirty="0">
                <a:solidFill>
                  <a:srgbClr val="FFFFFF"/>
                </a:solidFill>
                <a:latin typeface="Trebuchet MS"/>
                <a:cs typeface="Arial" panose="020B0604020202020204" pitchFamily="34" charset="0"/>
              </a:rPr>
              <a:t>résultats et les acquis de la PNIN</a:t>
            </a:r>
          </a:p>
        </p:txBody>
      </p:sp>
      <p:sp>
        <p:nvSpPr>
          <p:cNvPr id="3" name="ZoneTexte 2"/>
          <p:cNvSpPr txBox="1"/>
          <p:nvPr/>
        </p:nvSpPr>
        <p:spPr>
          <a:xfrm>
            <a:off x="6933093" y="5746384"/>
            <a:ext cx="2106235" cy="584775"/>
          </a:xfrm>
          <a:prstGeom prst="rect">
            <a:avLst/>
          </a:prstGeom>
          <a:noFill/>
        </p:spPr>
        <p:txBody>
          <a:bodyPr wrap="square" rtlCol="0">
            <a:spAutoFit/>
          </a:bodyPr>
          <a:lstStyle/>
          <a:p>
            <a:pPr algn="ctr"/>
            <a:r>
              <a:rPr lang="fr-FR" sz="1600" b="1" i="1" dirty="0">
                <a:solidFill>
                  <a:srgbClr val="FFFFFF"/>
                </a:solidFill>
                <a:latin typeface="Trebuchet MS"/>
              </a:rPr>
              <a:t>27 novembre 2025</a:t>
            </a:r>
          </a:p>
          <a:p>
            <a:pPr algn="ctr"/>
            <a:r>
              <a:rPr lang="fr-FR" sz="1600" b="1" i="1" dirty="0">
                <a:solidFill>
                  <a:srgbClr val="FFFFFF"/>
                </a:solidFill>
                <a:latin typeface="Trebuchet MS"/>
              </a:rPr>
              <a:t>Niamey, Niger</a:t>
            </a:r>
          </a:p>
        </p:txBody>
      </p:sp>
      <p:sp>
        <p:nvSpPr>
          <p:cNvPr id="4" name="ZoneTexte 3">
            <a:extLst>
              <a:ext uri="{FF2B5EF4-FFF2-40B4-BE49-F238E27FC236}">
                <a16:creationId xmlns:a16="http://schemas.microsoft.com/office/drawing/2014/main" id="{40FC56AC-65D5-08A1-7809-A7FFD97F0DA4}"/>
              </a:ext>
            </a:extLst>
          </p:cNvPr>
          <p:cNvSpPr txBox="1"/>
          <p:nvPr/>
        </p:nvSpPr>
        <p:spPr>
          <a:xfrm>
            <a:off x="6096000" y="4535672"/>
            <a:ext cx="6096000" cy="892552"/>
          </a:xfrm>
          <a:prstGeom prst="rect">
            <a:avLst/>
          </a:prstGeom>
          <a:noFill/>
        </p:spPr>
        <p:txBody>
          <a:bodyPr wrap="square" rtlCol="0">
            <a:spAutoFit/>
          </a:bodyPr>
          <a:lstStyle/>
          <a:p>
            <a:r>
              <a:rPr lang="fr-FR" b="1" dirty="0">
                <a:solidFill>
                  <a:schemeClr val="tx1">
                    <a:lumMod val="50000"/>
                  </a:schemeClr>
                </a:solidFill>
              </a:rPr>
              <a:t>Ali Adamou Issa, </a:t>
            </a:r>
            <a:r>
              <a:rPr lang="fr-FR" b="1" i="1" dirty="0">
                <a:solidFill>
                  <a:schemeClr val="tx1">
                    <a:lumMod val="50000"/>
                  </a:schemeClr>
                </a:solidFill>
              </a:rPr>
              <a:t>Statisticien Principal</a:t>
            </a:r>
          </a:p>
          <a:p>
            <a:pPr algn="ctr"/>
            <a:r>
              <a:rPr lang="fr-FR" sz="1600" b="1" dirty="0">
                <a:solidFill>
                  <a:schemeClr val="tx1">
                    <a:lumMod val="50000"/>
                  </a:schemeClr>
                </a:solidFill>
              </a:rPr>
              <a:t>&amp;</a:t>
            </a:r>
          </a:p>
          <a:p>
            <a:r>
              <a:rPr lang="fr-FR" b="1" dirty="0">
                <a:solidFill>
                  <a:schemeClr val="tx1">
                    <a:lumMod val="50000"/>
                  </a:schemeClr>
                </a:solidFill>
              </a:rPr>
              <a:t>Mahamane Issiak Balarabé, </a:t>
            </a:r>
            <a:r>
              <a:rPr lang="fr-FR" b="1" i="1" dirty="0">
                <a:solidFill>
                  <a:schemeClr val="tx1">
                    <a:lumMod val="50000"/>
                  </a:schemeClr>
                </a:solidFill>
              </a:rPr>
              <a:t>Statisticien Nutritionniste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rme 2">
            <a:extLst>
              <a:ext uri="{FF2B5EF4-FFF2-40B4-BE49-F238E27FC236}">
                <a16:creationId xmlns:a16="http://schemas.microsoft.com/office/drawing/2014/main" id="{1B4F30C4-0278-4E91-930A-109066B3E455}"/>
              </a:ext>
            </a:extLst>
          </p:cNvPr>
          <p:cNvSpPr>
            <a:spLocks/>
          </p:cNvSpPr>
          <p:nvPr/>
        </p:nvSpPr>
        <p:spPr bwMode="auto">
          <a:xfrm>
            <a:off x="2805618" y="2564907"/>
            <a:ext cx="6588732" cy="702079"/>
          </a:xfrm>
          <a:prstGeom prst="rect">
            <a:avLst/>
          </a:prstGeom>
          <a:noFill/>
          <a:ln w="9525">
            <a:noFill/>
            <a:miter lim="800000"/>
            <a:headEnd/>
            <a:tailEnd/>
          </a:ln>
        </p:spPr>
        <p:txBody>
          <a:bodyPr/>
          <a:lstStyle/>
          <a:p>
            <a:pPr algn="ctr" fontAlgn="base">
              <a:spcBef>
                <a:spcPct val="20000"/>
              </a:spcBef>
              <a:spcAft>
                <a:spcPct val="0"/>
              </a:spcAft>
              <a:buClr>
                <a:srgbClr val="0BD0D9"/>
              </a:buClr>
              <a:buSzPct val="95000"/>
              <a:defRPr/>
            </a:pPr>
            <a:r>
              <a:rPr lang="fr-CA" sz="4500" dirty="0">
                <a:ln w="0"/>
                <a:solidFill>
                  <a:srgbClr val="36C1C2">
                    <a:lumMod val="50000"/>
                  </a:srgbClr>
                </a:solidFill>
                <a:effectLst>
                  <a:outerShdw blurRad="38100" dist="19050" dir="2700000" algn="tl" rotWithShape="0">
                    <a:srgbClr val="575757">
                      <a:alpha val="40000"/>
                    </a:srgbClr>
                  </a:outerShdw>
                </a:effectLst>
                <a:latin typeface="Calibri" pitchFamily="34" charset="0"/>
              </a:rPr>
              <a:t>Merci de votre attention</a:t>
            </a:r>
          </a:p>
        </p:txBody>
      </p:sp>
      <p:pic>
        <p:nvPicPr>
          <p:cNvPr id="16" name="Image 15" descr="Une image contenant objet&#10;&#10;Description générée avec un niveau de confiance élevé">
            <a:extLst>
              <a:ext uri="{FF2B5EF4-FFF2-40B4-BE49-F238E27FC236}">
                <a16:creationId xmlns:a16="http://schemas.microsoft.com/office/drawing/2014/main" id="{2E8D90A0-82E9-4872-A461-02A7B95628D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03887" y="3946005"/>
            <a:ext cx="4392490" cy="1764804"/>
          </a:xfrm>
          <a:prstGeom prst="rect">
            <a:avLst/>
          </a:prstGeom>
        </p:spPr>
      </p:pic>
      <p:pic>
        <p:nvPicPr>
          <p:cNvPr id="2" name="Image 1">
            <a:extLst>
              <a:ext uri="{FF2B5EF4-FFF2-40B4-BE49-F238E27FC236}">
                <a16:creationId xmlns:a16="http://schemas.microsoft.com/office/drawing/2014/main" id="{842E07B4-8517-3F83-24B5-FBDF324E36C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74062" y="0"/>
            <a:ext cx="1007435" cy="1256170"/>
          </a:xfrm>
          <a:prstGeom prst="rect">
            <a:avLst/>
          </a:prstGeom>
        </p:spPr>
      </p:pic>
    </p:spTree>
    <p:extLst>
      <p:ext uri="{BB962C8B-B14F-4D97-AF65-F5344CB8AC3E}">
        <p14:creationId xmlns:p14="http://schemas.microsoft.com/office/powerpoint/2010/main" val="3385924259"/>
      </p:ext>
    </p:extLst>
  </p:cSld>
  <p:clrMapOvr>
    <a:masterClrMapping/>
  </p:clrMapOvr>
  <p:transition spd="slow">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02C702AE-1502-43AE-8DBA-2BCAD3408EF2}" type="slidenum">
              <a:rPr lang="fr-FR">
                <a:solidFill>
                  <a:srgbClr val="FFFFFF"/>
                </a:solidFill>
                <a:latin typeface="Trebuchet MS"/>
              </a:rPr>
              <a:pPr/>
              <a:t>2</a:t>
            </a:fld>
            <a:endParaRPr lang="fr-FR" dirty="0">
              <a:solidFill>
                <a:srgbClr val="FFFFFF"/>
              </a:solidFill>
              <a:latin typeface="Trebuchet MS"/>
            </a:endParaRPr>
          </a:p>
        </p:txBody>
      </p:sp>
      <p:sp>
        <p:nvSpPr>
          <p:cNvPr id="5" name="ZoneTexte 4"/>
          <p:cNvSpPr txBox="1"/>
          <p:nvPr/>
        </p:nvSpPr>
        <p:spPr>
          <a:xfrm>
            <a:off x="4232792" y="101538"/>
            <a:ext cx="3726415" cy="507831"/>
          </a:xfrm>
          <a:prstGeom prst="rect">
            <a:avLst/>
          </a:prstGeom>
          <a:noFill/>
        </p:spPr>
        <p:txBody>
          <a:bodyPr wrap="square" rtlCol="0">
            <a:spAutoFit/>
          </a:bodyPr>
          <a:lstStyle/>
          <a:p>
            <a:pPr algn="ctr" defTabSz="272648">
              <a:tabLst>
                <a:tab pos="677450" algn="l"/>
                <a:tab pos="808414" algn="l"/>
              </a:tabLst>
            </a:pPr>
            <a:r>
              <a:rPr lang="fr-FR" sz="2700" b="1" dirty="0">
                <a:solidFill>
                  <a:srgbClr val="FFFFFF"/>
                </a:solidFill>
                <a:latin typeface="Trebuchet MS"/>
              </a:rPr>
              <a:t> </a:t>
            </a:r>
            <a:r>
              <a:rPr lang="fr-FR" sz="2700" b="1" dirty="0">
                <a:solidFill>
                  <a:srgbClr val="FFFFFF"/>
                </a:solidFill>
              </a:rPr>
              <a:t>RÉFLEXIONS</a:t>
            </a:r>
          </a:p>
        </p:txBody>
      </p:sp>
      <p:sp>
        <p:nvSpPr>
          <p:cNvPr id="10" name="ZoneTexte 9">
            <a:extLst>
              <a:ext uri="{FF2B5EF4-FFF2-40B4-BE49-F238E27FC236}">
                <a16:creationId xmlns:a16="http://schemas.microsoft.com/office/drawing/2014/main" id="{5EBEC3AA-981F-480C-9929-131702B3C496}"/>
              </a:ext>
            </a:extLst>
          </p:cNvPr>
          <p:cNvSpPr txBox="1"/>
          <p:nvPr/>
        </p:nvSpPr>
        <p:spPr>
          <a:xfrm>
            <a:off x="368300" y="1118637"/>
            <a:ext cx="11230553" cy="5183855"/>
          </a:xfrm>
          <a:prstGeom prst="rect">
            <a:avLst/>
          </a:prstGeom>
          <a:noFill/>
        </p:spPr>
        <p:txBody>
          <a:bodyPr wrap="square" rtlCol="0">
            <a:spAutoFit/>
          </a:bodyPr>
          <a:lstStyle/>
          <a:p>
            <a:pPr marL="514338" indent="-514338" algn="just">
              <a:lnSpc>
                <a:spcPct val="150000"/>
              </a:lnSpc>
              <a:buFont typeface="Wingdings" panose="05000000000000000000" pitchFamily="2" charset="2"/>
              <a:buChar char="§"/>
            </a:pPr>
            <a:r>
              <a:rPr lang="fr-FR" sz="2800" b="1" dirty="0">
                <a:solidFill>
                  <a:schemeClr val="accent6">
                    <a:lumMod val="50000"/>
                  </a:schemeClr>
                </a:solidFill>
              </a:rPr>
              <a:t>Mise à jour du plan de pérennisation de la PNIN élaboré lors de la phase 1 inscrite dans le Contrat de subvention;</a:t>
            </a:r>
          </a:p>
          <a:p>
            <a:pPr marL="514338" indent="-514338" algn="just">
              <a:lnSpc>
                <a:spcPct val="150000"/>
              </a:lnSpc>
              <a:buFont typeface="Wingdings" panose="05000000000000000000" pitchFamily="2" charset="2"/>
              <a:buChar char="§"/>
            </a:pPr>
            <a:r>
              <a:rPr lang="fr-FR" sz="2800" b="1" dirty="0">
                <a:solidFill>
                  <a:schemeClr val="accent5">
                    <a:lumMod val="50000"/>
                  </a:schemeClr>
                </a:solidFill>
              </a:rPr>
              <a:t>Prise en compte de la dimension pérennité en arrière plan dans toutes les actions;</a:t>
            </a:r>
          </a:p>
          <a:p>
            <a:pPr marL="514338" indent="-514338" algn="just">
              <a:lnSpc>
                <a:spcPct val="150000"/>
              </a:lnSpc>
              <a:buFont typeface="Wingdings" panose="05000000000000000000" pitchFamily="2" charset="2"/>
              <a:buChar char="§"/>
            </a:pPr>
            <a:r>
              <a:rPr lang="fr-FR" sz="2800" b="1" dirty="0">
                <a:solidFill>
                  <a:schemeClr val="accent6">
                    <a:lumMod val="50000"/>
                  </a:schemeClr>
                </a:solidFill>
              </a:rPr>
              <a:t>Discussions formelles et informelles avec les parties prenantes lors des différentes rencontres;</a:t>
            </a:r>
          </a:p>
          <a:p>
            <a:pPr marL="514338" indent="-514338" algn="just">
              <a:lnSpc>
                <a:spcPct val="150000"/>
              </a:lnSpc>
              <a:buFont typeface="Wingdings" panose="05000000000000000000" pitchFamily="2" charset="2"/>
              <a:buChar char="§"/>
            </a:pPr>
            <a:r>
              <a:rPr lang="fr-FR" sz="2800" dirty="0">
                <a:solidFill>
                  <a:schemeClr val="accent5">
                    <a:lumMod val="50000"/>
                  </a:schemeClr>
                </a:solidFill>
              </a:rPr>
              <a:t>Elaboration d’une note technique sur le schéma prospectif de la PNIN du Niger</a:t>
            </a:r>
            <a:endParaRPr lang="fr-FR" sz="2800" b="1" dirty="0">
              <a:solidFill>
                <a:schemeClr val="accent5">
                  <a:lumMod val="50000"/>
                </a:schemeClr>
              </a:solidFill>
            </a:endParaRPr>
          </a:p>
        </p:txBody>
      </p:sp>
      <p:pic>
        <p:nvPicPr>
          <p:cNvPr id="2" name="Image 1">
            <a:extLst>
              <a:ext uri="{FF2B5EF4-FFF2-40B4-BE49-F238E27FC236}">
                <a16:creationId xmlns:a16="http://schemas.microsoft.com/office/drawing/2014/main" id="{12AEC1C6-7461-F109-BC1E-53E6A64CCC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84565" y="0"/>
            <a:ext cx="1007435" cy="1256170"/>
          </a:xfrm>
          <a:prstGeom prst="rect">
            <a:avLst/>
          </a:prstGeom>
        </p:spPr>
      </p:pic>
    </p:spTree>
    <p:extLst>
      <p:ext uri="{BB962C8B-B14F-4D97-AF65-F5344CB8AC3E}">
        <p14:creationId xmlns:p14="http://schemas.microsoft.com/office/powerpoint/2010/main" val="4123141358"/>
      </p:ext>
    </p:extLst>
  </p:cSld>
  <p:clrMapOvr>
    <a:masterClrMapping/>
  </p:clrMapOvr>
  <p:transition spd="slow">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02C702AE-1502-43AE-8DBA-2BCAD3408EF2}" type="slidenum">
              <a:rPr lang="fr-FR">
                <a:solidFill>
                  <a:srgbClr val="FFFFFF"/>
                </a:solidFill>
                <a:latin typeface="Trebuchet MS"/>
              </a:rPr>
              <a:pPr/>
              <a:t>3</a:t>
            </a:fld>
            <a:endParaRPr lang="fr-FR" dirty="0">
              <a:solidFill>
                <a:srgbClr val="FFFFFF"/>
              </a:solidFill>
              <a:latin typeface="Trebuchet MS"/>
            </a:endParaRPr>
          </a:p>
        </p:txBody>
      </p:sp>
      <p:sp>
        <p:nvSpPr>
          <p:cNvPr id="5" name="ZoneTexte 4"/>
          <p:cNvSpPr txBox="1"/>
          <p:nvPr/>
        </p:nvSpPr>
        <p:spPr>
          <a:xfrm>
            <a:off x="3039292" y="118418"/>
            <a:ext cx="8134770" cy="461665"/>
          </a:xfrm>
          <a:prstGeom prst="rect">
            <a:avLst/>
          </a:prstGeom>
          <a:noFill/>
        </p:spPr>
        <p:txBody>
          <a:bodyPr wrap="square" rtlCol="0">
            <a:spAutoFit/>
          </a:bodyPr>
          <a:lstStyle/>
          <a:p>
            <a:pPr algn="ctr" defTabSz="272648">
              <a:tabLst>
                <a:tab pos="677450" algn="l"/>
                <a:tab pos="808414" algn="l"/>
              </a:tabLst>
            </a:pPr>
            <a:r>
              <a:rPr lang="fr-FR" sz="2400" b="1" dirty="0">
                <a:solidFill>
                  <a:srgbClr val="FFFFFF"/>
                </a:solidFill>
                <a:latin typeface="Trebuchet MS"/>
              </a:rPr>
              <a:t>POURQUOI LA PÉRENNISATION EST-ELLE ESSENTIELLE ?</a:t>
            </a:r>
            <a:endParaRPr lang="fr-FR" sz="2400" b="1" dirty="0">
              <a:solidFill>
                <a:srgbClr val="FFFFFF"/>
              </a:solidFill>
            </a:endParaRPr>
          </a:p>
        </p:txBody>
      </p:sp>
      <p:sp>
        <p:nvSpPr>
          <p:cNvPr id="10" name="ZoneTexte 9">
            <a:extLst>
              <a:ext uri="{FF2B5EF4-FFF2-40B4-BE49-F238E27FC236}">
                <a16:creationId xmlns:a16="http://schemas.microsoft.com/office/drawing/2014/main" id="{5EBEC3AA-981F-480C-9929-131702B3C496}"/>
              </a:ext>
            </a:extLst>
          </p:cNvPr>
          <p:cNvSpPr txBox="1"/>
          <p:nvPr/>
        </p:nvSpPr>
        <p:spPr>
          <a:xfrm>
            <a:off x="520700" y="1440301"/>
            <a:ext cx="10768954" cy="3323987"/>
          </a:xfrm>
          <a:prstGeom prst="rect">
            <a:avLst/>
          </a:prstGeom>
          <a:noFill/>
        </p:spPr>
        <p:txBody>
          <a:bodyPr wrap="square" rtlCol="0">
            <a:spAutoFit/>
          </a:bodyPr>
          <a:lstStyle/>
          <a:p>
            <a:pPr marL="514338" indent="-514338" algn="just">
              <a:lnSpc>
                <a:spcPct val="150000"/>
              </a:lnSpc>
              <a:buFont typeface="Wingdings" panose="05000000000000000000" pitchFamily="2" charset="2"/>
              <a:buChar char="§"/>
            </a:pPr>
            <a:r>
              <a:rPr lang="fr-FR" sz="2800" b="1" dirty="0">
                <a:solidFill>
                  <a:schemeClr val="accent6">
                    <a:lumMod val="50000"/>
                  </a:schemeClr>
                </a:solidFill>
              </a:rPr>
              <a:t>Financement externe limité dans le temps</a:t>
            </a:r>
          </a:p>
          <a:p>
            <a:pPr marL="514338" indent="-514338" algn="just">
              <a:lnSpc>
                <a:spcPct val="150000"/>
              </a:lnSpc>
              <a:buFont typeface="Wingdings" panose="05000000000000000000" pitchFamily="2" charset="2"/>
              <a:buChar char="§"/>
            </a:pPr>
            <a:r>
              <a:rPr lang="fr-FR" sz="2800" b="1" dirty="0">
                <a:solidFill>
                  <a:schemeClr val="accent2">
                    <a:lumMod val="50000"/>
                  </a:schemeClr>
                </a:solidFill>
              </a:rPr>
              <a:t>Besoin de continuité des activités après la fin du</a:t>
            </a:r>
            <a:r>
              <a:rPr lang="fr-FR" sz="2800" b="1" dirty="0">
                <a:solidFill>
                  <a:srgbClr val="FF0000"/>
                </a:solidFill>
              </a:rPr>
              <a:t> </a:t>
            </a:r>
            <a:r>
              <a:rPr lang="fr-FR" sz="2800" b="1" dirty="0">
                <a:solidFill>
                  <a:schemeClr val="accent2">
                    <a:lumMod val="50000"/>
                  </a:schemeClr>
                </a:solidFill>
              </a:rPr>
              <a:t> financement extérieur</a:t>
            </a:r>
          </a:p>
          <a:p>
            <a:pPr marL="514338" indent="-514338" algn="just">
              <a:lnSpc>
                <a:spcPct val="150000"/>
              </a:lnSpc>
              <a:buFont typeface="Wingdings" panose="05000000000000000000" pitchFamily="2" charset="2"/>
              <a:buChar char="§"/>
            </a:pPr>
            <a:r>
              <a:rPr lang="fr-FR" sz="2800" b="1" dirty="0">
                <a:solidFill>
                  <a:srgbClr val="0081AE">
                    <a:lumMod val="50000"/>
                  </a:srgbClr>
                </a:solidFill>
              </a:rPr>
              <a:t>Enjeu de souveraineté nationale en matière de données nutritionnelles</a:t>
            </a:r>
            <a:endParaRPr lang="fr-FR" sz="2800" b="1" dirty="0">
              <a:solidFill>
                <a:srgbClr val="0081AE">
                  <a:lumMod val="50000"/>
                </a:srgbClr>
              </a:solidFill>
              <a:latin typeface="Trebuchet MS"/>
            </a:endParaRPr>
          </a:p>
        </p:txBody>
      </p:sp>
      <p:pic>
        <p:nvPicPr>
          <p:cNvPr id="2" name="Image 1">
            <a:extLst>
              <a:ext uri="{FF2B5EF4-FFF2-40B4-BE49-F238E27FC236}">
                <a16:creationId xmlns:a16="http://schemas.microsoft.com/office/drawing/2014/main" id="{D4BFADCC-2322-75B2-B1E3-3A9FAF5C18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74062" y="0"/>
            <a:ext cx="1007435" cy="1256170"/>
          </a:xfrm>
          <a:prstGeom prst="rect">
            <a:avLst/>
          </a:prstGeom>
        </p:spPr>
      </p:pic>
    </p:spTree>
    <p:extLst>
      <p:ext uri="{BB962C8B-B14F-4D97-AF65-F5344CB8AC3E}">
        <p14:creationId xmlns:p14="http://schemas.microsoft.com/office/powerpoint/2010/main" val="3476287514"/>
      </p:ext>
    </p:extLst>
  </p:cSld>
  <p:clrMapOvr>
    <a:masterClrMapping/>
  </p:clrMapOvr>
  <p:transition spd="slow">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C2054-9E63-ABDC-3379-317FC612FCF4}"/>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71F0565C-AC40-30E2-02BD-66CA1286188F}"/>
              </a:ext>
            </a:extLst>
          </p:cNvPr>
          <p:cNvSpPr>
            <a:spLocks noGrp="1"/>
          </p:cNvSpPr>
          <p:nvPr>
            <p:ph type="sldNum" sz="quarter" idx="12"/>
          </p:nvPr>
        </p:nvSpPr>
        <p:spPr/>
        <p:txBody>
          <a:bodyPr/>
          <a:lstStyle/>
          <a:p>
            <a:fld id="{02C702AE-1502-43AE-8DBA-2BCAD3408EF2}" type="slidenum">
              <a:rPr lang="fr-FR">
                <a:solidFill>
                  <a:srgbClr val="FFFFFF"/>
                </a:solidFill>
                <a:latin typeface="Trebuchet MS"/>
              </a:rPr>
              <a:pPr/>
              <a:t>4</a:t>
            </a:fld>
            <a:endParaRPr lang="fr-FR" dirty="0">
              <a:solidFill>
                <a:srgbClr val="FFFFFF"/>
              </a:solidFill>
              <a:latin typeface="Trebuchet MS"/>
            </a:endParaRPr>
          </a:p>
        </p:txBody>
      </p:sp>
      <p:sp>
        <p:nvSpPr>
          <p:cNvPr id="5" name="ZoneTexte 4">
            <a:extLst>
              <a:ext uri="{FF2B5EF4-FFF2-40B4-BE49-F238E27FC236}">
                <a16:creationId xmlns:a16="http://schemas.microsoft.com/office/drawing/2014/main" id="{40CBC97B-B49E-7FAC-3C9A-BEA293EF7C03}"/>
              </a:ext>
            </a:extLst>
          </p:cNvPr>
          <p:cNvSpPr txBox="1"/>
          <p:nvPr/>
        </p:nvSpPr>
        <p:spPr>
          <a:xfrm>
            <a:off x="3039292" y="118418"/>
            <a:ext cx="8134770" cy="461665"/>
          </a:xfrm>
          <a:prstGeom prst="rect">
            <a:avLst/>
          </a:prstGeom>
          <a:noFill/>
        </p:spPr>
        <p:txBody>
          <a:bodyPr wrap="square" rtlCol="0">
            <a:spAutoFit/>
          </a:bodyPr>
          <a:lstStyle/>
          <a:p>
            <a:pPr algn="ctr" defTabSz="272648">
              <a:tabLst>
                <a:tab pos="677450" algn="l"/>
                <a:tab pos="808414" algn="l"/>
              </a:tabLst>
            </a:pPr>
            <a:r>
              <a:rPr lang="fr-FR" sz="2400" b="1" dirty="0">
                <a:solidFill>
                  <a:srgbClr val="FFFFFF"/>
                </a:solidFill>
                <a:latin typeface="Trebuchet MS"/>
              </a:rPr>
              <a:t>FACTEURS CLÉS DE LE PERENISATION</a:t>
            </a:r>
            <a:endParaRPr lang="fr-FR" sz="2400" b="1" dirty="0">
              <a:solidFill>
                <a:srgbClr val="FFFFFF"/>
              </a:solidFill>
            </a:endParaRPr>
          </a:p>
        </p:txBody>
      </p:sp>
      <p:sp>
        <p:nvSpPr>
          <p:cNvPr id="10" name="ZoneTexte 9">
            <a:extLst>
              <a:ext uri="{FF2B5EF4-FFF2-40B4-BE49-F238E27FC236}">
                <a16:creationId xmlns:a16="http://schemas.microsoft.com/office/drawing/2014/main" id="{0F9EB9EF-DF8C-E211-C396-14F436F46954}"/>
              </a:ext>
            </a:extLst>
          </p:cNvPr>
          <p:cNvSpPr txBox="1"/>
          <p:nvPr/>
        </p:nvSpPr>
        <p:spPr>
          <a:xfrm>
            <a:off x="520700" y="1440301"/>
            <a:ext cx="10768954" cy="2544671"/>
          </a:xfrm>
          <a:prstGeom prst="rect">
            <a:avLst/>
          </a:prstGeom>
          <a:noFill/>
        </p:spPr>
        <p:txBody>
          <a:bodyPr wrap="square" rtlCol="0">
            <a:spAutoFit/>
          </a:bodyPr>
          <a:lstStyle/>
          <a:p>
            <a:pPr marL="514338" indent="-514338" algn="just">
              <a:lnSpc>
                <a:spcPct val="200000"/>
              </a:lnSpc>
              <a:buFont typeface="Wingdings" panose="05000000000000000000" pitchFamily="2" charset="2"/>
              <a:buChar char="§"/>
            </a:pPr>
            <a:r>
              <a:rPr lang="fr-FR" sz="2800" b="1" dirty="0">
                <a:solidFill>
                  <a:schemeClr val="accent2">
                    <a:lumMod val="50000"/>
                  </a:schemeClr>
                </a:solidFill>
              </a:rPr>
              <a:t>Transfert des compétences</a:t>
            </a:r>
          </a:p>
          <a:p>
            <a:pPr marL="514338" indent="-514338" algn="just">
              <a:lnSpc>
                <a:spcPct val="200000"/>
              </a:lnSpc>
              <a:buFont typeface="Wingdings" panose="05000000000000000000" pitchFamily="2" charset="2"/>
              <a:buChar char="§"/>
            </a:pPr>
            <a:r>
              <a:rPr lang="fr-FR" sz="2800" b="1" dirty="0">
                <a:solidFill>
                  <a:srgbClr val="0081AE">
                    <a:lumMod val="50000"/>
                  </a:srgbClr>
                </a:solidFill>
              </a:rPr>
              <a:t>Engagement institutionnel</a:t>
            </a:r>
          </a:p>
          <a:p>
            <a:pPr marL="514338" indent="-514338" algn="just">
              <a:lnSpc>
                <a:spcPct val="200000"/>
              </a:lnSpc>
              <a:buFont typeface="Wingdings" panose="05000000000000000000" pitchFamily="2" charset="2"/>
              <a:buChar char="§"/>
            </a:pPr>
            <a:r>
              <a:rPr lang="fr-FR" sz="2800" b="1" dirty="0">
                <a:solidFill>
                  <a:schemeClr val="accent5">
                    <a:lumMod val="50000"/>
                  </a:schemeClr>
                </a:solidFill>
              </a:rPr>
              <a:t>Internalisation financière</a:t>
            </a:r>
            <a:endParaRPr lang="fr-FR" sz="2800" b="1" strike="sngStrike" dirty="0">
              <a:solidFill>
                <a:schemeClr val="accent5">
                  <a:lumMod val="50000"/>
                </a:schemeClr>
              </a:solidFill>
              <a:latin typeface="Trebuchet MS"/>
            </a:endParaRPr>
          </a:p>
        </p:txBody>
      </p:sp>
      <p:pic>
        <p:nvPicPr>
          <p:cNvPr id="2" name="Image 1">
            <a:extLst>
              <a:ext uri="{FF2B5EF4-FFF2-40B4-BE49-F238E27FC236}">
                <a16:creationId xmlns:a16="http://schemas.microsoft.com/office/drawing/2014/main" id="{D7E8C814-CC52-9D6A-87CD-AA88CB30DC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74062" y="0"/>
            <a:ext cx="1007435" cy="1256170"/>
          </a:xfrm>
          <a:prstGeom prst="rect">
            <a:avLst/>
          </a:prstGeom>
        </p:spPr>
      </p:pic>
    </p:spTree>
    <p:extLst>
      <p:ext uri="{BB962C8B-B14F-4D97-AF65-F5344CB8AC3E}">
        <p14:creationId xmlns:p14="http://schemas.microsoft.com/office/powerpoint/2010/main" val="87747947"/>
      </p:ext>
    </p:extLst>
  </p:cSld>
  <p:clrMapOvr>
    <a:masterClrMapping/>
  </p:clrMapOvr>
  <p:transition spd="slow">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EFD42-2C69-3F20-CC44-0659CFD5E21A}"/>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1C928F9E-431A-11E8-DBD7-D8329513F84F}"/>
              </a:ext>
            </a:extLst>
          </p:cNvPr>
          <p:cNvSpPr>
            <a:spLocks noGrp="1"/>
          </p:cNvSpPr>
          <p:nvPr>
            <p:ph type="sldNum" sz="quarter" idx="12"/>
          </p:nvPr>
        </p:nvSpPr>
        <p:spPr/>
        <p:txBody>
          <a:bodyPr/>
          <a:lstStyle/>
          <a:p>
            <a:fld id="{02C702AE-1502-43AE-8DBA-2BCAD3408EF2}" type="slidenum">
              <a:rPr lang="fr-FR">
                <a:solidFill>
                  <a:srgbClr val="FFFFFF"/>
                </a:solidFill>
                <a:latin typeface="Trebuchet MS"/>
              </a:rPr>
              <a:pPr/>
              <a:t>5</a:t>
            </a:fld>
            <a:endParaRPr lang="fr-FR" dirty="0">
              <a:solidFill>
                <a:srgbClr val="FFFFFF"/>
              </a:solidFill>
              <a:latin typeface="Trebuchet MS"/>
            </a:endParaRPr>
          </a:p>
        </p:txBody>
      </p:sp>
      <p:sp>
        <p:nvSpPr>
          <p:cNvPr id="5" name="ZoneTexte 4">
            <a:extLst>
              <a:ext uri="{FF2B5EF4-FFF2-40B4-BE49-F238E27FC236}">
                <a16:creationId xmlns:a16="http://schemas.microsoft.com/office/drawing/2014/main" id="{1BE2D2E4-FB00-F389-A69F-A73E9D6CC696}"/>
              </a:ext>
            </a:extLst>
          </p:cNvPr>
          <p:cNvSpPr txBox="1"/>
          <p:nvPr/>
        </p:nvSpPr>
        <p:spPr>
          <a:xfrm>
            <a:off x="2832080" y="166420"/>
            <a:ext cx="8352485" cy="461665"/>
          </a:xfrm>
          <a:prstGeom prst="rect">
            <a:avLst/>
          </a:prstGeom>
          <a:noFill/>
        </p:spPr>
        <p:txBody>
          <a:bodyPr wrap="square" rtlCol="0">
            <a:spAutoFit/>
          </a:bodyPr>
          <a:lstStyle/>
          <a:p>
            <a:pPr algn="ctr" defTabSz="272648">
              <a:tabLst>
                <a:tab pos="677450" algn="l"/>
                <a:tab pos="808414" algn="l"/>
              </a:tabLst>
            </a:pPr>
            <a:r>
              <a:rPr lang="fr-FR" sz="2400" b="1" dirty="0">
                <a:solidFill>
                  <a:srgbClr val="FFFFFF"/>
                </a:solidFill>
                <a:latin typeface="Trebuchet MS"/>
              </a:rPr>
              <a:t>ACTIONS POUR LA PERENISATION DES ACQUIS DE LA PNIN</a:t>
            </a:r>
            <a:endParaRPr lang="fr-FR" sz="2400" b="1" dirty="0">
              <a:solidFill>
                <a:srgbClr val="FFFFFF"/>
              </a:solidFill>
            </a:endParaRPr>
          </a:p>
        </p:txBody>
      </p:sp>
      <p:sp>
        <p:nvSpPr>
          <p:cNvPr id="2" name="ZoneTexte 1">
            <a:extLst>
              <a:ext uri="{FF2B5EF4-FFF2-40B4-BE49-F238E27FC236}">
                <a16:creationId xmlns:a16="http://schemas.microsoft.com/office/drawing/2014/main" id="{CFED379F-5B49-0A97-53A8-647A4BA3184A}"/>
              </a:ext>
            </a:extLst>
          </p:cNvPr>
          <p:cNvSpPr txBox="1"/>
          <p:nvPr/>
        </p:nvSpPr>
        <p:spPr>
          <a:xfrm>
            <a:off x="213149" y="1837323"/>
            <a:ext cx="10768954" cy="3902479"/>
          </a:xfrm>
          <a:prstGeom prst="rect">
            <a:avLst/>
          </a:prstGeom>
          <a:noFill/>
        </p:spPr>
        <p:txBody>
          <a:bodyPr wrap="square" rtlCol="0">
            <a:spAutoFit/>
          </a:bodyPr>
          <a:lstStyle/>
          <a:p>
            <a:pPr algn="just">
              <a:lnSpc>
                <a:spcPct val="150000"/>
              </a:lnSpc>
            </a:pPr>
            <a:r>
              <a:rPr lang="fr-FR" sz="2400" b="1" dirty="0">
                <a:solidFill>
                  <a:schemeClr val="accent5">
                    <a:lumMod val="50000"/>
                  </a:schemeClr>
                </a:solidFill>
              </a:rPr>
              <a:t>Pérennisation technique acquise</a:t>
            </a:r>
          </a:p>
          <a:p>
            <a:pPr marL="514338" indent="-514338" algn="just">
              <a:lnSpc>
                <a:spcPct val="150000"/>
              </a:lnSpc>
              <a:buFont typeface="Wingdings" panose="05000000000000000000" pitchFamily="2" charset="2"/>
              <a:buChar char="§"/>
            </a:pPr>
            <a:r>
              <a:rPr lang="fr-FR" sz="2400" b="1" dirty="0">
                <a:solidFill>
                  <a:srgbClr val="0081AE">
                    <a:lumMod val="50000"/>
                  </a:srgbClr>
                </a:solidFill>
              </a:rPr>
              <a:t>Processus de formulation des PCA </a:t>
            </a:r>
          </a:p>
          <a:p>
            <a:pPr marL="514338" indent="-514338" algn="just">
              <a:lnSpc>
                <a:spcPct val="150000"/>
              </a:lnSpc>
              <a:buFont typeface="Wingdings" panose="05000000000000000000" pitchFamily="2" charset="2"/>
              <a:buChar char="§"/>
            </a:pPr>
            <a:r>
              <a:rPr lang="fr-FR" sz="2400" b="1" dirty="0">
                <a:solidFill>
                  <a:schemeClr val="accent6">
                    <a:lumMod val="50000"/>
                  </a:schemeClr>
                </a:solidFill>
              </a:rPr>
              <a:t>Cycle de production de l’information </a:t>
            </a:r>
          </a:p>
          <a:p>
            <a:pPr marL="514338" indent="-514338" algn="just">
              <a:lnSpc>
                <a:spcPct val="150000"/>
              </a:lnSpc>
              <a:buFont typeface="Wingdings" panose="05000000000000000000" pitchFamily="2" charset="2"/>
              <a:buChar char="§"/>
            </a:pPr>
            <a:r>
              <a:rPr lang="fr-FR" sz="2400" b="1" dirty="0">
                <a:solidFill>
                  <a:schemeClr val="tx2">
                    <a:lumMod val="50000"/>
                  </a:schemeClr>
                </a:solidFill>
              </a:rPr>
              <a:t>Renforcement des capacités des secteurs</a:t>
            </a:r>
          </a:p>
          <a:p>
            <a:pPr marL="514338" indent="-514338" algn="just">
              <a:lnSpc>
                <a:spcPct val="150000"/>
              </a:lnSpc>
              <a:buFont typeface="Wingdings" panose="05000000000000000000" pitchFamily="2" charset="2"/>
              <a:buChar char="§"/>
            </a:pPr>
            <a:r>
              <a:rPr lang="fr-FR" sz="2400" b="1" dirty="0">
                <a:solidFill>
                  <a:schemeClr val="accent2">
                    <a:lumMod val="50000"/>
                  </a:schemeClr>
                </a:solidFill>
              </a:rPr>
              <a:t>Diffusion et valorisation de l’information</a:t>
            </a:r>
          </a:p>
          <a:p>
            <a:pPr marL="514338" indent="-514338" algn="just">
              <a:lnSpc>
                <a:spcPct val="150000"/>
              </a:lnSpc>
              <a:buFont typeface="Wingdings" panose="05000000000000000000" pitchFamily="2" charset="2"/>
              <a:buChar char="§"/>
            </a:pPr>
            <a:r>
              <a:rPr lang="fr-FR" sz="2400" b="1" dirty="0">
                <a:solidFill>
                  <a:schemeClr val="accent6">
                    <a:lumMod val="50000"/>
                  </a:schemeClr>
                </a:solidFill>
              </a:rPr>
              <a:t>Existence d’un portail web de la PNIN </a:t>
            </a:r>
          </a:p>
          <a:p>
            <a:pPr marL="514338" indent="-514338" algn="just">
              <a:lnSpc>
                <a:spcPct val="150000"/>
              </a:lnSpc>
              <a:buFont typeface="Wingdings" panose="05000000000000000000" pitchFamily="2" charset="2"/>
              <a:buChar char="§"/>
            </a:pPr>
            <a:endParaRPr lang="fr-FR" sz="2400" b="1" dirty="0">
              <a:solidFill>
                <a:srgbClr val="0081AE">
                  <a:lumMod val="50000"/>
                </a:srgbClr>
              </a:solidFill>
              <a:latin typeface="Trebuchet MS"/>
            </a:endParaRPr>
          </a:p>
        </p:txBody>
      </p:sp>
      <p:sp>
        <p:nvSpPr>
          <p:cNvPr id="3" name="ZoneTexte 2">
            <a:extLst>
              <a:ext uri="{FF2B5EF4-FFF2-40B4-BE49-F238E27FC236}">
                <a16:creationId xmlns:a16="http://schemas.microsoft.com/office/drawing/2014/main" id="{B14B38AF-06CE-8170-6DDB-478280A0EFD6}"/>
              </a:ext>
            </a:extLst>
          </p:cNvPr>
          <p:cNvSpPr txBox="1"/>
          <p:nvPr/>
        </p:nvSpPr>
        <p:spPr>
          <a:xfrm>
            <a:off x="1367246" y="1118198"/>
            <a:ext cx="6940731" cy="584775"/>
          </a:xfrm>
          <a:prstGeom prst="rect">
            <a:avLst/>
          </a:prstGeom>
          <a:noFill/>
        </p:spPr>
        <p:txBody>
          <a:bodyPr wrap="square" rtlCol="0">
            <a:spAutoFit/>
          </a:bodyPr>
          <a:lstStyle/>
          <a:p>
            <a:r>
              <a:rPr lang="fr-FR" sz="3200" b="1" dirty="0">
                <a:solidFill>
                  <a:srgbClr val="0081AE">
                    <a:lumMod val="50000"/>
                  </a:srgbClr>
                </a:solidFill>
              </a:rPr>
              <a:t>Transfert des compétences </a:t>
            </a:r>
          </a:p>
        </p:txBody>
      </p:sp>
      <p:pic>
        <p:nvPicPr>
          <p:cNvPr id="6" name="Image 5">
            <a:extLst>
              <a:ext uri="{FF2B5EF4-FFF2-40B4-BE49-F238E27FC236}">
                <a16:creationId xmlns:a16="http://schemas.microsoft.com/office/drawing/2014/main" id="{60B0C5A9-6F3E-099C-7F89-B018ABC11D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74062" y="0"/>
            <a:ext cx="1007435" cy="1256170"/>
          </a:xfrm>
          <a:prstGeom prst="rect">
            <a:avLst/>
          </a:prstGeom>
        </p:spPr>
      </p:pic>
      <p:pic>
        <p:nvPicPr>
          <p:cNvPr id="7" name="Picture 2" descr="Symbole D'indication Par Les Doigts Illustration Stock - Illustration ...">
            <a:extLst>
              <a:ext uri="{FF2B5EF4-FFF2-40B4-BE49-F238E27FC236}">
                <a16:creationId xmlns:a16="http://schemas.microsoft.com/office/drawing/2014/main" id="{1586C02D-2C71-1D10-44E1-01A36D0E51C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4318" y="1198973"/>
            <a:ext cx="589869" cy="50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4273596"/>
      </p:ext>
    </p:extLst>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CDFD2-843B-DF9D-B487-8301B49BD81A}"/>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67553ED7-39C0-603C-CC10-CF15418FF69B}"/>
              </a:ext>
            </a:extLst>
          </p:cNvPr>
          <p:cNvSpPr>
            <a:spLocks noGrp="1"/>
          </p:cNvSpPr>
          <p:nvPr>
            <p:ph type="sldNum" sz="quarter" idx="12"/>
          </p:nvPr>
        </p:nvSpPr>
        <p:spPr/>
        <p:txBody>
          <a:bodyPr/>
          <a:lstStyle/>
          <a:p>
            <a:fld id="{02C702AE-1502-43AE-8DBA-2BCAD3408EF2}" type="slidenum">
              <a:rPr lang="fr-FR">
                <a:solidFill>
                  <a:srgbClr val="FFFFFF"/>
                </a:solidFill>
                <a:latin typeface="Trebuchet MS"/>
              </a:rPr>
              <a:pPr/>
              <a:t>6</a:t>
            </a:fld>
            <a:endParaRPr lang="fr-FR" dirty="0">
              <a:solidFill>
                <a:srgbClr val="FFFFFF"/>
              </a:solidFill>
              <a:latin typeface="Trebuchet MS"/>
            </a:endParaRPr>
          </a:p>
        </p:txBody>
      </p:sp>
      <p:sp>
        <p:nvSpPr>
          <p:cNvPr id="5" name="ZoneTexte 4">
            <a:extLst>
              <a:ext uri="{FF2B5EF4-FFF2-40B4-BE49-F238E27FC236}">
                <a16:creationId xmlns:a16="http://schemas.microsoft.com/office/drawing/2014/main" id="{DCCA40D0-C9A7-7D50-1914-6086342B3B33}"/>
              </a:ext>
            </a:extLst>
          </p:cNvPr>
          <p:cNvSpPr txBox="1"/>
          <p:nvPr/>
        </p:nvSpPr>
        <p:spPr>
          <a:xfrm>
            <a:off x="2964833" y="144979"/>
            <a:ext cx="8352485" cy="461665"/>
          </a:xfrm>
          <a:prstGeom prst="rect">
            <a:avLst/>
          </a:prstGeom>
          <a:noFill/>
        </p:spPr>
        <p:txBody>
          <a:bodyPr wrap="square" rtlCol="0">
            <a:spAutoFit/>
          </a:bodyPr>
          <a:lstStyle/>
          <a:p>
            <a:pPr algn="ctr" defTabSz="272648">
              <a:tabLst>
                <a:tab pos="677450" algn="l"/>
                <a:tab pos="808414" algn="l"/>
              </a:tabLst>
            </a:pPr>
            <a:r>
              <a:rPr lang="fr-FR" sz="2400" b="1" dirty="0">
                <a:solidFill>
                  <a:srgbClr val="FFFFFF"/>
                </a:solidFill>
                <a:latin typeface="Trebuchet MS"/>
              </a:rPr>
              <a:t>ACTIONS POUR LA PERENISATION DES ACQUIS DE LA PNIN</a:t>
            </a:r>
            <a:endParaRPr lang="fr-FR" sz="2400" b="1" dirty="0">
              <a:solidFill>
                <a:srgbClr val="FFFFFF"/>
              </a:solidFill>
            </a:endParaRPr>
          </a:p>
        </p:txBody>
      </p:sp>
      <p:sp>
        <p:nvSpPr>
          <p:cNvPr id="2" name="ZoneTexte 1">
            <a:extLst>
              <a:ext uri="{FF2B5EF4-FFF2-40B4-BE49-F238E27FC236}">
                <a16:creationId xmlns:a16="http://schemas.microsoft.com/office/drawing/2014/main" id="{F19873B4-EC4F-816E-FB71-C04171B4DC80}"/>
              </a:ext>
            </a:extLst>
          </p:cNvPr>
          <p:cNvSpPr txBox="1"/>
          <p:nvPr/>
        </p:nvSpPr>
        <p:spPr>
          <a:xfrm>
            <a:off x="405108" y="1910564"/>
            <a:ext cx="10768954" cy="4456476"/>
          </a:xfrm>
          <a:prstGeom prst="rect">
            <a:avLst/>
          </a:prstGeom>
          <a:noFill/>
        </p:spPr>
        <p:txBody>
          <a:bodyPr wrap="square" rtlCol="0">
            <a:spAutoFit/>
          </a:bodyPr>
          <a:lstStyle/>
          <a:p>
            <a:pPr marL="514338" indent="-514338" algn="just">
              <a:lnSpc>
                <a:spcPct val="150000"/>
              </a:lnSpc>
              <a:buFont typeface="Wingdings" panose="05000000000000000000" pitchFamily="2" charset="2"/>
              <a:buChar char="§"/>
            </a:pPr>
            <a:r>
              <a:rPr lang="fr-FR" sz="2400" b="1" dirty="0">
                <a:solidFill>
                  <a:srgbClr val="0081AE">
                    <a:lumMod val="50000"/>
                  </a:srgbClr>
                </a:solidFill>
              </a:rPr>
              <a:t>Arrêté n°000315/MS/HP/SG/DGRS/DN du 19 août 2025 instituant le Groupe Technique pour la Nutrition (GTN), précisant sa création, ses attributions, sa composition et ses modalités de fonctionnement, et désignant la PNIN comme quatrième rapporteur au titre de l’article 3.</a:t>
            </a:r>
          </a:p>
          <a:p>
            <a:pPr marL="514338" indent="-514338" algn="just">
              <a:lnSpc>
                <a:spcPct val="150000"/>
              </a:lnSpc>
              <a:buFont typeface="Wingdings" panose="05000000000000000000" pitchFamily="2" charset="2"/>
              <a:buChar char="§"/>
            </a:pPr>
            <a:r>
              <a:rPr lang="fr-FR" sz="2400" b="1" dirty="0">
                <a:solidFill>
                  <a:schemeClr val="accent6">
                    <a:lumMod val="50000"/>
                  </a:schemeClr>
                </a:solidFill>
              </a:rPr>
              <a:t>Participation active de la PNIN dans l’évaluation de la présente PNSN et de l’élaboration d’une nouvelle</a:t>
            </a:r>
          </a:p>
          <a:p>
            <a:pPr algn="just">
              <a:lnSpc>
                <a:spcPct val="150000"/>
              </a:lnSpc>
            </a:pPr>
            <a:endParaRPr lang="fr-FR" sz="2400" b="1" dirty="0">
              <a:solidFill>
                <a:srgbClr val="0081AE">
                  <a:lumMod val="50000"/>
                </a:srgbClr>
              </a:solidFill>
            </a:endParaRPr>
          </a:p>
          <a:p>
            <a:pPr algn="just">
              <a:lnSpc>
                <a:spcPct val="150000"/>
              </a:lnSpc>
            </a:pPr>
            <a:endParaRPr lang="fr-FR" sz="2400" b="1" dirty="0">
              <a:solidFill>
                <a:srgbClr val="0081AE">
                  <a:lumMod val="50000"/>
                </a:srgbClr>
              </a:solidFill>
            </a:endParaRPr>
          </a:p>
        </p:txBody>
      </p:sp>
      <p:sp>
        <p:nvSpPr>
          <p:cNvPr id="3" name="ZoneTexte 2">
            <a:extLst>
              <a:ext uri="{FF2B5EF4-FFF2-40B4-BE49-F238E27FC236}">
                <a16:creationId xmlns:a16="http://schemas.microsoft.com/office/drawing/2014/main" id="{37A240CE-D765-E222-6255-79EC7BF91F9F}"/>
              </a:ext>
            </a:extLst>
          </p:cNvPr>
          <p:cNvSpPr txBox="1"/>
          <p:nvPr/>
        </p:nvSpPr>
        <p:spPr>
          <a:xfrm>
            <a:off x="1393373" y="1210490"/>
            <a:ext cx="6940731" cy="584775"/>
          </a:xfrm>
          <a:prstGeom prst="rect">
            <a:avLst/>
          </a:prstGeom>
          <a:noFill/>
        </p:spPr>
        <p:txBody>
          <a:bodyPr wrap="square" rtlCol="0">
            <a:spAutoFit/>
          </a:bodyPr>
          <a:lstStyle/>
          <a:p>
            <a:r>
              <a:rPr lang="fr-FR" sz="3200" b="1" dirty="0">
                <a:solidFill>
                  <a:srgbClr val="0081AE">
                    <a:lumMod val="50000"/>
                  </a:srgbClr>
                </a:solidFill>
              </a:rPr>
              <a:t>Institutionnel</a:t>
            </a:r>
          </a:p>
        </p:txBody>
      </p:sp>
      <p:pic>
        <p:nvPicPr>
          <p:cNvPr id="6" name="Image 5">
            <a:extLst>
              <a:ext uri="{FF2B5EF4-FFF2-40B4-BE49-F238E27FC236}">
                <a16:creationId xmlns:a16="http://schemas.microsoft.com/office/drawing/2014/main" id="{A76E1A1B-3A4E-BF1F-B469-6B8501753C6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74062" y="0"/>
            <a:ext cx="1007435" cy="1256170"/>
          </a:xfrm>
          <a:prstGeom prst="rect">
            <a:avLst/>
          </a:prstGeom>
        </p:spPr>
      </p:pic>
      <p:pic>
        <p:nvPicPr>
          <p:cNvPr id="7" name="Picture 2" descr="Symbole D'indication Par Les Doigts Illustration Stock - Illustration ...">
            <a:extLst>
              <a:ext uri="{FF2B5EF4-FFF2-40B4-BE49-F238E27FC236}">
                <a16:creationId xmlns:a16="http://schemas.microsoft.com/office/drawing/2014/main" id="{E5BD6EB1-B00D-343E-1855-5C8E07F9E2F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0763" y="1291265"/>
            <a:ext cx="589869" cy="50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3951813"/>
      </p:ext>
    </p:extLst>
  </p:cSld>
  <p:clrMapOvr>
    <a:masterClrMapping/>
  </p:clrMapOvr>
  <p:transition spd="slow">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B0C8D-253B-33CF-12C0-C86D818761BB}"/>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6D6A86F8-660B-39C0-947A-083E713A2038}"/>
              </a:ext>
            </a:extLst>
          </p:cNvPr>
          <p:cNvSpPr>
            <a:spLocks noGrp="1"/>
          </p:cNvSpPr>
          <p:nvPr>
            <p:ph type="sldNum" sz="quarter" idx="12"/>
          </p:nvPr>
        </p:nvSpPr>
        <p:spPr/>
        <p:txBody>
          <a:bodyPr/>
          <a:lstStyle/>
          <a:p>
            <a:fld id="{02C702AE-1502-43AE-8DBA-2BCAD3408EF2}" type="slidenum">
              <a:rPr lang="fr-FR">
                <a:solidFill>
                  <a:srgbClr val="FFFFFF"/>
                </a:solidFill>
                <a:latin typeface="Trebuchet MS"/>
              </a:rPr>
              <a:pPr/>
              <a:t>7</a:t>
            </a:fld>
            <a:endParaRPr lang="fr-FR" dirty="0">
              <a:solidFill>
                <a:srgbClr val="FFFFFF"/>
              </a:solidFill>
              <a:latin typeface="Trebuchet MS"/>
            </a:endParaRPr>
          </a:p>
        </p:txBody>
      </p:sp>
      <p:sp>
        <p:nvSpPr>
          <p:cNvPr id="5" name="ZoneTexte 4">
            <a:extLst>
              <a:ext uri="{FF2B5EF4-FFF2-40B4-BE49-F238E27FC236}">
                <a16:creationId xmlns:a16="http://schemas.microsoft.com/office/drawing/2014/main" id="{4C5ADA2B-6AAD-7FD9-4BE4-07C4A2BB66CB}"/>
              </a:ext>
            </a:extLst>
          </p:cNvPr>
          <p:cNvSpPr txBox="1"/>
          <p:nvPr/>
        </p:nvSpPr>
        <p:spPr>
          <a:xfrm>
            <a:off x="2940885" y="164645"/>
            <a:ext cx="8352485" cy="461665"/>
          </a:xfrm>
          <a:prstGeom prst="rect">
            <a:avLst/>
          </a:prstGeom>
          <a:noFill/>
        </p:spPr>
        <p:txBody>
          <a:bodyPr wrap="square" rtlCol="0">
            <a:spAutoFit/>
          </a:bodyPr>
          <a:lstStyle/>
          <a:p>
            <a:pPr algn="ctr" defTabSz="272648">
              <a:tabLst>
                <a:tab pos="677450" algn="l"/>
                <a:tab pos="808414" algn="l"/>
              </a:tabLst>
            </a:pPr>
            <a:r>
              <a:rPr lang="fr-FR" sz="2400" b="1" dirty="0">
                <a:solidFill>
                  <a:srgbClr val="FFFFFF"/>
                </a:solidFill>
                <a:latin typeface="Trebuchet MS"/>
              </a:rPr>
              <a:t>ACTIONS POUR LA PERENISATION DES ACQUIS DE LA PNIN</a:t>
            </a:r>
            <a:endParaRPr lang="fr-FR" sz="2400" b="1" dirty="0">
              <a:solidFill>
                <a:srgbClr val="FFFFFF"/>
              </a:solidFill>
            </a:endParaRPr>
          </a:p>
        </p:txBody>
      </p:sp>
      <p:sp>
        <p:nvSpPr>
          <p:cNvPr id="2" name="ZoneTexte 1">
            <a:extLst>
              <a:ext uri="{FF2B5EF4-FFF2-40B4-BE49-F238E27FC236}">
                <a16:creationId xmlns:a16="http://schemas.microsoft.com/office/drawing/2014/main" id="{6D6CE7A9-C7CB-544D-D529-DBE1995D565A}"/>
              </a:ext>
            </a:extLst>
          </p:cNvPr>
          <p:cNvSpPr txBox="1"/>
          <p:nvPr/>
        </p:nvSpPr>
        <p:spPr>
          <a:xfrm>
            <a:off x="405108" y="1734305"/>
            <a:ext cx="10768954" cy="3785652"/>
          </a:xfrm>
          <a:prstGeom prst="rect">
            <a:avLst/>
          </a:prstGeom>
          <a:noFill/>
        </p:spPr>
        <p:txBody>
          <a:bodyPr wrap="square" rtlCol="0">
            <a:spAutoFit/>
          </a:bodyPr>
          <a:lstStyle/>
          <a:p>
            <a:pPr marL="514338" indent="-514338" algn="just">
              <a:lnSpc>
                <a:spcPct val="200000"/>
              </a:lnSpc>
              <a:buFont typeface="Wingdings" panose="05000000000000000000" pitchFamily="2" charset="2"/>
              <a:buChar char="§"/>
            </a:pPr>
            <a:r>
              <a:rPr lang="fr-FR" sz="2400" b="1" dirty="0">
                <a:solidFill>
                  <a:schemeClr val="accent6">
                    <a:lumMod val="50000"/>
                  </a:schemeClr>
                </a:solidFill>
              </a:rPr>
              <a:t>Intégration des activités de la PNIN dans le Programme Annuel de Performance (PAP) 2026 de l’INS.</a:t>
            </a:r>
          </a:p>
          <a:p>
            <a:pPr marL="514338" indent="-514338" algn="just">
              <a:lnSpc>
                <a:spcPct val="200000"/>
              </a:lnSpc>
              <a:buFont typeface="Wingdings" panose="05000000000000000000" pitchFamily="2" charset="2"/>
              <a:buChar char="§"/>
            </a:pPr>
            <a:r>
              <a:rPr lang="fr-FR" sz="2400" b="1" dirty="0">
                <a:solidFill>
                  <a:schemeClr val="accent3">
                    <a:lumMod val="50000"/>
                  </a:schemeClr>
                </a:solidFill>
              </a:rPr>
              <a:t>Partenariats et co-financement (par exemple prise en charge des questions non priorisées…)</a:t>
            </a:r>
          </a:p>
          <a:p>
            <a:pPr marL="514338" indent="-514338" algn="just">
              <a:lnSpc>
                <a:spcPct val="200000"/>
              </a:lnSpc>
              <a:buFont typeface="Wingdings" panose="05000000000000000000" pitchFamily="2" charset="2"/>
              <a:buChar char="§"/>
            </a:pPr>
            <a:r>
              <a:rPr lang="fr-FR" sz="2400" b="1" dirty="0">
                <a:solidFill>
                  <a:schemeClr val="tx1">
                    <a:lumMod val="50000"/>
                  </a:schemeClr>
                </a:solidFill>
                <a:latin typeface="Trebuchet MS"/>
              </a:rPr>
              <a:t>Perspectives de financement extérieur</a:t>
            </a:r>
          </a:p>
        </p:txBody>
      </p:sp>
      <p:sp>
        <p:nvSpPr>
          <p:cNvPr id="3" name="ZoneTexte 2">
            <a:extLst>
              <a:ext uri="{FF2B5EF4-FFF2-40B4-BE49-F238E27FC236}">
                <a16:creationId xmlns:a16="http://schemas.microsoft.com/office/drawing/2014/main" id="{AA5667A4-A329-8BA5-72BB-9612347A48AA}"/>
              </a:ext>
            </a:extLst>
          </p:cNvPr>
          <p:cNvSpPr txBox="1"/>
          <p:nvPr/>
        </p:nvSpPr>
        <p:spPr>
          <a:xfrm>
            <a:off x="1367248" y="1149530"/>
            <a:ext cx="6940731" cy="584775"/>
          </a:xfrm>
          <a:prstGeom prst="rect">
            <a:avLst/>
          </a:prstGeom>
          <a:noFill/>
        </p:spPr>
        <p:txBody>
          <a:bodyPr wrap="square" rtlCol="0">
            <a:spAutoFit/>
          </a:bodyPr>
          <a:lstStyle/>
          <a:p>
            <a:r>
              <a:rPr lang="fr-FR" sz="3200" b="1" dirty="0">
                <a:solidFill>
                  <a:srgbClr val="0081AE">
                    <a:lumMod val="50000"/>
                  </a:srgbClr>
                </a:solidFill>
              </a:rPr>
              <a:t>Financement</a:t>
            </a:r>
          </a:p>
        </p:txBody>
      </p:sp>
      <p:pic>
        <p:nvPicPr>
          <p:cNvPr id="6" name="Image 5">
            <a:extLst>
              <a:ext uri="{FF2B5EF4-FFF2-40B4-BE49-F238E27FC236}">
                <a16:creationId xmlns:a16="http://schemas.microsoft.com/office/drawing/2014/main" id="{065E9D1A-79EB-2A68-86E3-59626D82C6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74062" y="0"/>
            <a:ext cx="1007435" cy="1256170"/>
          </a:xfrm>
          <a:prstGeom prst="rect">
            <a:avLst/>
          </a:prstGeom>
        </p:spPr>
      </p:pic>
      <p:pic>
        <p:nvPicPr>
          <p:cNvPr id="7" name="Picture 2" descr="Symbole D'indication Par Les Doigts Illustration Stock - Illustration ...">
            <a:extLst>
              <a:ext uri="{FF2B5EF4-FFF2-40B4-BE49-F238E27FC236}">
                <a16:creationId xmlns:a16="http://schemas.microsoft.com/office/drawing/2014/main" id="{093BCBAA-E9FB-02A0-7A70-7D67DC6F906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1244" y="1243238"/>
            <a:ext cx="589869" cy="50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1864820"/>
      </p:ext>
    </p:extLst>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04735-2C3E-0855-96F8-E9F269685A7B}"/>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812751FD-28EE-1849-635D-96A72E652618}"/>
              </a:ext>
            </a:extLst>
          </p:cNvPr>
          <p:cNvSpPr>
            <a:spLocks noGrp="1"/>
          </p:cNvSpPr>
          <p:nvPr>
            <p:ph type="sldNum" sz="quarter" idx="12"/>
          </p:nvPr>
        </p:nvSpPr>
        <p:spPr/>
        <p:txBody>
          <a:bodyPr/>
          <a:lstStyle/>
          <a:p>
            <a:fld id="{02C702AE-1502-43AE-8DBA-2BCAD3408EF2}" type="slidenum">
              <a:rPr lang="fr-FR">
                <a:solidFill>
                  <a:srgbClr val="FFFFFF"/>
                </a:solidFill>
                <a:latin typeface="Trebuchet MS"/>
              </a:rPr>
              <a:pPr/>
              <a:t>8</a:t>
            </a:fld>
            <a:endParaRPr lang="fr-FR" dirty="0">
              <a:solidFill>
                <a:srgbClr val="FFFFFF"/>
              </a:solidFill>
              <a:latin typeface="Trebuchet MS"/>
            </a:endParaRPr>
          </a:p>
        </p:txBody>
      </p:sp>
      <p:sp>
        <p:nvSpPr>
          <p:cNvPr id="5" name="ZoneTexte 4">
            <a:extLst>
              <a:ext uri="{FF2B5EF4-FFF2-40B4-BE49-F238E27FC236}">
                <a16:creationId xmlns:a16="http://schemas.microsoft.com/office/drawing/2014/main" id="{0B1D23EE-2BBA-5297-EC1F-B48731202055}"/>
              </a:ext>
            </a:extLst>
          </p:cNvPr>
          <p:cNvSpPr txBox="1"/>
          <p:nvPr/>
        </p:nvSpPr>
        <p:spPr>
          <a:xfrm>
            <a:off x="2821577" y="118418"/>
            <a:ext cx="8352485" cy="461665"/>
          </a:xfrm>
          <a:prstGeom prst="rect">
            <a:avLst/>
          </a:prstGeom>
          <a:noFill/>
        </p:spPr>
        <p:txBody>
          <a:bodyPr wrap="square" rtlCol="0">
            <a:spAutoFit/>
          </a:bodyPr>
          <a:lstStyle/>
          <a:p>
            <a:pPr algn="ctr" defTabSz="272648">
              <a:tabLst>
                <a:tab pos="677450" algn="l"/>
                <a:tab pos="808414" algn="l"/>
              </a:tabLst>
            </a:pPr>
            <a:r>
              <a:rPr lang="fr-FR" sz="2400" b="1" dirty="0">
                <a:solidFill>
                  <a:srgbClr val="FFFFFF"/>
                </a:solidFill>
                <a:latin typeface="Trebuchet MS"/>
              </a:rPr>
              <a:t>PESPECTIVES POUR LA PERENISATION DE LA PNIN</a:t>
            </a:r>
            <a:endParaRPr lang="fr-FR" sz="2400" b="1" dirty="0">
              <a:solidFill>
                <a:srgbClr val="FFFFFF"/>
              </a:solidFill>
            </a:endParaRPr>
          </a:p>
        </p:txBody>
      </p:sp>
      <p:sp>
        <p:nvSpPr>
          <p:cNvPr id="2" name="ZoneTexte 1">
            <a:extLst>
              <a:ext uri="{FF2B5EF4-FFF2-40B4-BE49-F238E27FC236}">
                <a16:creationId xmlns:a16="http://schemas.microsoft.com/office/drawing/2014/main" id="{1DE18D51-C633-1E23-DDAD-BC4A2E220462}"/>
              </a:ext>
            </a:extLst>
          </p:cNvPr>
          <p:cNvSpPr txBox="1"/>
          <p:nvPr/>
        </p:nvSpPr>
        <p:spPr>
          <a:xfrm>
            <a:off x="405108" y="1884439"/>
            <a:ext cx="10768954" cy="2776850"/>
          </a:xfrm>
          <a:prstGeom prst="rect">
            <a:avLst/>
          </a:prstGeom>
          <a:noFill/>
        </p:spPr>
        <p:txBody>
          <a:bodyPr wrap="square" rtlCol="0">
            <a:spAutoFit/>
          </a:bodyPr>
          <a:lstStyle/>
          <a:p>
            <a:pPr marL="514338" indent="-514338" algn="just">
              <a:lnSpc>
                <a:spcPct val="200000"/>
              </a:lnSpc>
              <a:buFont typeface="Wingdings" panose="05000000000000000000" pitchFamily="2" charset="2"/>
              <a:buChar char="§"/>
            </a:pPr>
            <a:r>
              <a:rPr lang="fr-FR" sz="2400" b="1" dirty="0">
                <a:solidFill>
                  <a:srgbClr val="0081AE">
                    <a:lumMod val="50000"/>
                  </a:srgbClr>
                </a:solidFill>
              </a:rPr>
              <a:t>Option 1 : PNIN comme Direction Centrale de l’INS</a:t>
            </a:r>
          </a:p>
          <a:p>
            <a:pPr marL="514338" indent="-514338" algn="just">
              <a:lnSpc>
                <a:spcPct val="200000"/>
              </a:lnSpc>
              <a:buFont typeface="Wingdings" panose="05000000000000000000" pitchFamily="2" charset="2"/>
              <a:buChar char="§"/>
            </a:pPr>
            <a:r>
              <a:rPr lang="fr-FR" sz="2400" b="1" dirty="0">
                <a:solidFill>
                  <a:schemeClr val="accent6">
                    <a:lumMod val="50000"/>
                  </a:schemeClr>
                </a:solidFill>
              </a:rPr>
              <a:t>Option 2 : PNIN comme Division d’une Direction Centrale</a:t>
            </a:r>
          </a:p>
          <a:p>
            <a:pPr marL="514338" indent="-514338" algn="just">
              <a:lnSpc>
                <a:spcPct val="200000"/>
              </a:lnSpc>
              <a:buFont typeface="Wingdings" panose="05000000000000000000" pitchFamily="2" charset="2"/>
              <a:buChar char="§"/>
            </a:pPr>
            <a:r>
              <a:rPr lang="fr-FR" sz="2400" b="1" dirty="0">
                <a:solidFill>
                  <a:schemeClr val="accent1">
                    <a:lumMod val="50000"/>
                  </a:schemeClr>
                </a:solidFill>
              </a:rPr>
              <a:t>Option 3 : PNIN comme Service rattaché à la Direction Générale</a:t>
            </a:r>
          </a:p>
          <a:p>
            <a:pPr algn="ctr">
              <a:lnSpc>
                <a:spcPct val="200000"/>
              </a:lnSpc>
            </a:pPr>
            <a:r>
              <a:rPr lang="fr-FR" b="1" i="1" dirty="0">
                <a:solidFill>
                  <a:schemeClr val="accent6">
                    <a:lumMod val="50000"/>
                  </a:schemeClr>
                </a:solidFill>
                <a:latin typeface="Trebuchet MS"/>
              </a:rPr>
              <a:t>Lien vers les options (</a:t>
            </a:r>
            <a:r>
              <a:rPr lang="fr-FR" b="1" i="1" dirty="0">
                <a:solidFill>
                  <a:schemeClr val="accent6">
                    <a:lumMod val="50000"/>
                  </a:schemeClr>
                </a:solidFill>
                <a:latin typeface="Trebuchet MS"/>
                <a:hlinkClick r:id="rId3" action="ppaction://hlinkfile"/>
              </a:rPr>
              <a:t>Option pour l’institutionnalisation de la PNIN .docx</a:t>
            </a:r>
            <a:r>
              <a:rPr lang="fr-FR" b="1" i="1" dirty="0">
                <a:solidFill>
                  <a:schemeClr val="accent6">
                    <a:lumMod val="50000"/>
                  </a:schemeClr>
                </a:solidFill>
                <a:latin typeface="Trebuchet MS"/>
              </a:rPr>
              <a:t>)</a:t>
            </a:r>
          </a:p>
        </p:txBody>
      </p:sp>
      <p:sp>
        <p:nvSpPr>
          <p:cNvPr id="7" name="ZoneTexte 6">
            <a:extLst>
              <a:ext uri="{FF2B5EF4-FFF2-40B4-BE49-F238E27FC236}">
                <a16:creationId xmlns:a16="http://schemas.microsoft.com/office/drawing/2014/main" id="{585E3EBB-5C43-2D7F-6281-90BB4556DF2B}"/>
              </a:ext>
            </a:extLst>
          </p:cNvPr>
          <p:cNvSpPr txBox="1"/>
          <p:nvPr/>
        </p:nvSpPr>
        <p:spPr>
          <a:xfrm>
            <a:off x="1105988" y="1219196"/>
            <a:ext cx="8508273" cy="523220"/>
          </a:xfrm>
          <a:prstGeom prst="rect">
            <a:avLst/>
          </a:prstGeom>
          <a:noFill/>
        </p:spPr>
        <p:txBody>
          <a:bodyPr wrap="square">
            <a:spAutoFit/>
          </a:bodyPr>
          <a:lstStyle/>
          <a:p>
            <a:r>
              <a:rPr lang="fr-FR" sz="2800" b="1" dirty="0">
                <a:solidFill>
                  <a:schemeClr val="accent3">
                    <a:lumMod val="50000"/>
                  </a:schemeClr>
                </a:solidFill>
              </a:rPr>
              <a:t>Options pour l’institutionnalisation de la PNIN</a:t>
            </a:r>
          </a:p>
        </p:txBody>
      </p:sp>
      <p:pic>
        <p:nvPicPr>
          <p:cNvPr id="3" name="Image 2">
            <a:extLst>
              <a:ext uri="{FF2B5EF4-FFF2-40B4-BE49-F238E27FC236}">
                <a16:creationId xmlns:a16="http://schemas.microsoft.com/office/drawing/2014/main" id="{D4E78819-E0BE-B779-FCE2-34940438D65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74062" y="0"/>
            <a:ext cx="1007435" cy="1256170"/>
          </a:xfrm>
          <a:prstGeom prst="rect">
            <a:avLst/>
          </a:prstGeom>
        </p:spPr>
      </p:pic>
      <p:pic>
        <p:nvPicPr>
          <p:cNvPr id="6" name="Picture 2" descr="Symbole D'indication Par Les Doigts Illustration Stock - Illustration ...">
            <a:extLst>
              <a:ext uri="{FF2B5EF4-FFF2-40B4-BE49-F238E27FC236}">
                <a16:creationId xmlns:a16="http://schemas.microsoft.com/office/drawing/2014/main" id="{6BB579A9-3592-350E-6FA3-C6A7006D9A7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5108" y="1309428"/>
            <a:ext cx="589869" cy="50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4988222"/>
      </p:ext>
    </p:extLst>
  </p:cSld>
  <p:clrMapOvr>
    <a:masterClrMapping/>
  </p:clrMapOvr>
  <p:transition spd="slow">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70561-B517-0EFA-0797-6C6638E6F571}"/>
            </a:ext>
          </a:extLst>
        </p:cNvPr>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EEA2C204-755F-DC1F-70CF-E6AC1D035FA5}"/>
              </a:ext>
            </a:extLst>
          </p:cNvPr>
          <p:cNvSpPr>
            <a:spLocks noGrp="1"/>
          </p:cNvSpPr>
          <p:nvPr>
            <p:ph type="sldNum" sz="quarter" idx="12"/>
          </p:nvPr>
        </p:nvSpPr>
        <p:spPr/>
        <p:txBody>
          <a:bodyPr/>
          <a:lstStyle/>
          <a:p>
            <a:fld id="{02C702AE-1502-43AE-8DBA-2BCAD3408EF2}" type="slidenum">
              <a:rPr lang="fr-FR">
                <a:solidFill>
                  <a:srgbClr val="FFFFFF"/>
                </a:solidFill>
                <a:latin typeface="Trebuchet MS"/>
              </a:rPr>
              <a:pPr/>
              <a:t>9</a:t>
            </a:fld>
            <a:endParaRPr lang="fr-FR" dirty="0">
              <a:solidFill>
                <a:srgbClr val="FFFFFF"/>
              </a:solidFill>
              <a:latin typeface="Trebuchet MS"/>
            </a:endParaRPr>
          </a:p>
        </p:txBody>
      </p:sp>
      <p:sp>
        <p:nvSpPr>
          <p:cNvPr id="2" name="ZoneTexte 1">
            <a:extLst>
              <a:ext uri="{FF2B5EF4-FFF2-40B4-BE49-F238E27FC236}">
                <a16:creationId xmlns:a16="http://schemas.microsoft.com/office/drawing/2014/main" id="{D09759B1-D4EE-78E0-E1D1-8BA0B4B289C4}"/>
              </a:ext>
            </a:extLst>
          </p:cNvPr>
          <p:cNvSpPr txBox="1"/>
          <p:nvPr/>
        </p:nvSpPr>
        <p:spPr>
          <a:xfrm>
            <a:off x="78377" y="970363"/>
            <a:ext cx="12017829" cy="5816977"/>
          </a:xfrm>
          <a:prstGeom prst="rect">
            <a:avLst/>
          </a:prstGeom>
          <a:noFill/>
        </p:spPr>
        <p:txBody>
          <a:bodyPr wrap="square" rtlCol="0">
            <a:spAutoFit/>
          </a:bodyPr>
          <a:lstStyle/>
          <a:p>
            <a:pPr marL="514338" indent="-514338" algn="just">
              <a:lnSpc>
                <a:spcPct val="150000"/>
              </a:lnSpc>
              <a:buFont typeface="Wingdings" panose="05000000000000000000" pitchFamily="2" charset="2"/>
              <a:buChar char="§"/>
            </a:pPr>
            <a:r>
              <a:rPr lang="fr-FR" sz="2400" b="1" dirty="0">
                <a:solidFill>
                  <a:srgbClr val="0081AE">
                    <a:lumMod val="50000"/>
                  </a:srgbClr>
                </a:solidFill>
              </a:rPr>
              <a:t>Organe technique de référence pour le suivi-évaluation de la nouvelle PNSN (réflexion en cours)</a:t>
            </a:r>
          </a:p>
          <a:p>
            <a:pPr marL="514338" indent="-514338" algn="just">
              <a:lnSpc>
                <a:spcPct val="150000"/>
              </a:lnSpc>
              <a:buFont typeface="Wingdings" panose="05000000000000000000" pitchFamily="2" charset="2"/>
              <a:buChar char="§"/>
            </a:pPr>
            <a:r>
              <a:rPr lang="fr-FR" sz="2400" b="1" dirty="0">
                <a:solidFill>
                  <a:schemeClr val="accent6">
                    <a:lumMod val="50000"/>
                  </a:schemeClr>
                </a:solidFill>
              </a:rPr>
              <a:t>Mise à l’échelle infranationale de la PNIN dans deux régions (Maradi et Agadez)</a:t>
            </a:r>
          </a:p>
          <a:p>
            <a:pPr marL="514338" indent="-514338" algn="just">
              <a:lnSpc>
                <a:spcPct val="150000"/>
              </a:lnSpc>
              <a:buFont typeface="Wingdings" panose="05000000000000000000" pitchFamily="2" charset="2"/>
              <a:buChar char="§"/>
            </a:pPr>
            <a:r>
              <a:rPr lang="fr-FR" sz="2400" b="1" dirty="0">
                <a:solidFill>
                  <a:schemeClr val="tx2">
                    <a:lumMod val="50000"/>
                  </a:schemeClr>
                </a:solidFill>
              </a:rPr>
              <a:t>Elaboration et mise en œuvre des PCA </a:t>
            </a:r>
          </a:p>
          <a:p>
            <a:pPr marL="514338" indent="-514338" algn="just">
              <a:lnSpc>
                <a:spcPct val="150000"/>
              </a:lnSpc>
              <a:buFont typeface="Wingdings" panose="05000000000000000000" pitchFamily="2" charset="2"/>
              <a:buChar char="§"/>
            </a:pPr>
            <a:r>
              <a:rPr lang="fr-FR" sz="2400" b="1" dirty="0">
                <a:solidFill>
                  <a:srgbClr val="0081AE">
                    <a:lumMod val="50000"/>
                  </a:srgbClr>
                </a:solidFill>
              </a:rPr>
              <a:t>Poursuite des analyses approfondies</a:t>
            </a:r>
          </a:p>
          <a:p>
            <a:pPr marL="514338" indent="-514338" algn="just">
              <a:lnSpc>
                <a:spcPct val="150000"/>
              </a:lnSpc>
              <a:buFont typeface="Wingdings" panose="05000000000000000000" pitchFamily="2" charset="2"/>
              <a:buChar char="§"/>
            </a:pPr>
            <a:r>
              <a:rPr lang="fr-FR" sz="2400" b="1" dirty="0">
                <a:solidFill>
                  <a:schemeClr val="accent6">
                    <a:lumMod val="50000"/>
                  </a:schemeClr>
                </a:solidFill>
              </a:rPr>
              <a:t>Poursuite du renforcement des capacités des secteurs</a:t>
            </a:r>
          </a:p>
          <a:p>
            <a:pPr marL="514338" indent="-514338" algn="just">
              <a:lnSpc>
                <a:spcPct val="150000"/>
              </a:lnSpc>
              <a:buFont typeface="Wingdings" panose="05000000000000000000" pitchFamily="2" charset="2"/>
              <a:buChar char="§"/>
            </a:pPr>
            <a:r>
              <a:rPr lang="fr-FR" sz="2400" b="1" dirty="0">
                <a:solidFill>
                  <a:schemeClr val="accent5">
                    <a:lumMod val="50000"/>
                  </a:schemeClr>
                </a:solidFill>
              </a:rPr>
              <a:t>Poursuite des activités de communication et de plaidoyer en faveur de la nutrition</a:t>
            </a:r>
          </a:p>
          <a:p>
            <a:pPr marL="514338" indent="-514338" algn="just">
              <a:lnSpc>
                <a:spcPct val="150000"/>
              </a:lnSpc>
              <a:buFont typeface="Wingdings" panose="05000000000000000000" pitchFamily="2" charset="2"/>
              <a:buChar char="§"/>
            </a:pPr>
            <a:r>
              <a:rPr lang="fr-FR" sz="2400" b="1" dirty="0">
                <a:solidFill>
                  <a:srgbClr val="0081AE">
                    <a:lumMod val="50000"/>
                  </a:srgbClr>
                </a:solidFill>
              </a:rPr>
              <a:t>Reversement du personnel contractuel de la PNIN</a:t>
            </a:r>
          </a:p>
          <a:p>
            <a:pPr algn="just">
              <a:lnSpc>
                <a:spcPct val="200000"/>
              </a:lnSpc>
            </a:pPr>
            <a:endParaRPr lang="fr-FR" sz="2400" b="1" dirty="0">
              <a:solidFill>
                <a:srgbClr val="0081AE">
                  <a:lumMod val="50000"/>
                </a:srgbClr>
              </a:solidFill>
            </a:endParaRPr>
          </a:p>
        </p:txBody>
      </p:sp>
      <p:sp>
        <p:nvSpPr>
          <p:cNvPr id="3" name="ZoneTexte 2">
            <a:extLst>
              <a:ext uri="{FF2B5EF4-FFF2-40B4-BE49-F238E27FC236}">
                <a16:creationId xmlns:a16="http://schemas.microsoft.com/office/drawing/2014/main" id="{3CD08BCF-EF14-A0B0-D964-F0E04193D939}"/>
              </a:ext>
            </a:extLst>
          </p:cNvPr>
          <p:cNvSpPr txBox="1"/>
          <p:nvPr/>
        </p:nvSpPr>
        <p:spPr>
          <a:xfrm>
            <a:off x="2832080" y="171496"/>
            <a:ext cx="8352485" cy="461665"/>
          </a:xfrm>
          <a:prstGeom prst="rect">
            <a:avLst/>
          </a:prstGeom>
          <a:noFill/>
        </p:spPr>
        <p:txBody>
          <a:bodyPr wrap="square" rtlCol="0">
            <a:spAutoFit/>
          </a:bodyPr>
          <a:lstStyle/>
          <a:p>
            <a:pPr algn="ctr" defTabSz="272648">
              <a:tabLst>
                <a:tab pos="677450" algn="l"/>
                <a:tab pos="808414" algn="l"/>
              </a:tabLst>
            </a:pPr>
            <a:r>
              <a:rPr lang="fr-FR" sz="2400" b="1" dirty="0">
                <a:solidFill>
                  <a:srgbClr val="FFFFFF"/>
                </a:solidFill>
                <a:latin typeface="Trebuchet MS"/>
              </a:rPr>
              <a:t>PESPECTIVES POUR LA PERENISATION DE LA PNIN</a:t>
            </a:r>
            <a:endParaRPr lang="fr-FR" sz="2400" b="1" dirty="0">
              <a:solidFill>
                <a:srgbClr val="FFFFFF"/>
              </a:solidFill>
            </a:endParaRPr>
          </a:p>
        </p:txBody>
      </p:sp>
      <p:pic>
        <p:nvPicPr>
          <p:cNvPr id="5" name="Image 4">
            <a:extLst>
              <a:ext uri="{FF2B5EF4-FFF2-40B4-BE49-F238E27FC236}">
                <a16:creationId xmlns:a16="http://schemas.microsoft.com/office/drawing/2014/main" id="{017F097C-B725-6804-F128-5C315304AF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74062" y="0"/>
            <a:ext cx="1007435" cy="1256170"/>
          </a:xfrm>
          <a:prstGeom prst="rect">
            <a:avLst/>
          </a:prstGeom>
        </p:spPr>
      </p:pic>
    </p:spTree>
    <p:extLst>
      <p:ext uri="{BB962C8B-B14F-4D97-AF65-F5344CB8AC3E}">
        <p14:creationId xmlns:p14="http://schemas.microsoft.com/office/powerpoint/2010/main" val="2725464351"/>
      </p:ext>
    </p:extLst>
  </p:cSld>
  <p:clrMapOvr>
    <a:masterClrMapping/>
  </p:clrMapOvr>
  <p:transition spd="slow">
    <p:wheel spokes="1"/>
  </p:transition>
</p:sld>
</file>

<file path=ppt/theme/theme1.xml><?xml version="1.0" encoding="utf-8"?>
<a:theme xmlns:a="http://schemas.openxmlformats.org/drawingml/2006/main" name="Conception personnalisée">
  <a:themeElements>
    <a:clrScheme name="NIPN">
      <a:dk1>
        <a:srgbClr val="575757"/>
      </a:dk1>
      <a:lt1>
        <a:srgbClr val="FFFFFF"/>
      </a:lt1>
      <a:dk2>
        <a:srgbClr val="36C1C2"/>
      </a:dk2>
      <a:lt2>
        <a:srgbClr val="FFFFFF"/>
      </a:lt2>
      <a:accent1>
        <a:srgbClr val="0081AE"/>
      </a:accent1>
      <a:accent2>
        <a:srgbClr val="86C286"/>
      </a:accent2>
      <a:accent3>
        <a:srgbClr val="34AE8D"/>
      </a:accent3>
      <a:accent4>
        <a:srgbClr val="0081AE"/>
      </a:accent4>
      <a:accent5>
        <a:srgbClr val="36C1C2"/>
      </a:accent5>
      <a:accent6>
        <a:srgbClr val="DADC4B"/>
      </a:accent6>
      <a:hlink>
        <a:srgbClr val="34AE8D"/>
      </a:hlink>
      <a:folHlink>
        <a:srgbClr val="34AE8D"/>
      </a:folHlink>
    </a:clrScheme>
    <a:fontScheme name="NIP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hème Office">
  <a:themeElements>
    <a:clrScheme name="NIPN">
      <a:dk1>
        <a:srgbClr val="575757"/>
      </a:dk1>
      <a:lt1>
        <a:srgbClr val="FFFFFF"/>
      </a:lt1>
      <a:dk2>
        <a:srgbClr val="36C1C2"/>
      </a:dk2>
      <a:lt2>
        <a:srgbClr val="FFFFFF"/>
      </a:lt2>
      <a:accent1>
        <a:srgbClr val="0081AE"/>
      </a:accent1>
      <a:accent2>
        <a:srgbClr val="86C286"/>
      </a:accent2>
      <a:accent3>
        <a:srgbClr val="34AE8D"/>
      </a:accent3>
      <a:accent4>
        <a:srgbClr val="0081AE"/>
      </a:accent4>
      <a:accent5>
        <a:srgbClr val="36C1C2"/>
      </a:accent5>
      <a:accent6>
        <a:srgbClr val="DADC4B"/>
      </a:accent6>
      <a:hlink>
        <a:srgbClr val="34AE8D"/>
      </a:hlink>
      <a:folHlink>
        <a:srgbClr val="34AE8D"/>
      </a:folHlink>
    </a:clrScheme>
    <a:fontScheme name="NIP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NIPN">
      <a:dk1>
        <a:srgbClr val="575757"/>
      </a:dk1>
      <a:lt1>
        <a:srgbClr val="FFFFFF"/>
      </a:lt1>
      <a:dk2>
        <a:srgbClr val="36C1C2"/>
      </a:dk2>
      <a:lt2>
        <a:srgbClr val="FFFFFF"/>
      </a:lt2>
      <a:accent1>
        <a:srgbClr val="0081AE"/>
      </a:accent1>
      <a:accent2>
        <a:srgbClr val="86C286"/>
      </a:accent2>
      <a:accent3>
        <a:srgbClr val="34AE8D"/>
      </a:accent3>
      <a:accent4>
        <a:srgbClr val="0081AE"/>
      </a:accent4>
      <a:accent5>
        <a:srgbClr val="36C1C2"/>
      </a:accent5>
      <a:accent6>
        <a:srgbClr val="DADC4B"/>
      </a:accent6>
      <a:hlink>
        <a:srgbClr val="34AE8D"/>
      </a:hlink>
      <a:folHlink>
        <a:srgbClr val="34AE8D"/>
      </a:folHlink>
    </a:clrScheme>
    <a:fontScheme name="NIP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4788</TotalTime>
  <Words>855</Words>
  <Application>Microsoft Office PowerPoint</Application>
  <PresentationFormat>Grand écran</PresentationFormat>
  <Paragraphs>83</Paragraphs>
  <Slides>10</Slides>
  <Notes>10</Notes>
  <HiddenSlides>0</HiddenSlides>
  <MMClips>0</MMClips>
  <ScaleCrop>false</ScaleCrop>
  <HeadingPairs>
    <vt:vector size="6" baseType="variant">
      <vt:variant>
        <vt:lpstr>Polices utilisées</vt:lpstr>
      </vt:variant>
      <vt:variant>
        <vt:i4>4</vt:i4>
      </vt:variant>
      <vt:variant>
        <vt:lpstr>Thème</vt:lpstr>
      </vt:variant>
      <vt:variant>
        <vt:i4>3</vt:i4>
      </vt:variant>
      <vt:variant>
        <vt:lpstr>Titres des diapositives</vt:lpstr>
      </vt:variant>
      <vt:variant>
        <vt:i4>10</vt:i4>
      </vt:variant>
    </vt:vector>
  </HeadingPairs>
  <TitlesOfParts>
    <vt:vector size="17" baseType="lpstr">
      <vt:lpstr>Arial</vt:lpstr>
      <vt:lpstr>Calibri</vt:lpstr>
      <vt:lpstr>Trebuchet MS</vt:lpstr>
      <vt:lpstr>Wingdings</vt:lpstr>
      <vt:lpstr>Conception personnalisée</vt:lpstr>
      <vt:lpstr>1_Thème Office</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Pérennité</dc:title>
  <dc:creator>ELITEBOOK</dc:creator>
  <cp:lastModifiedBy>Adamou Issa Ali</cp:lastModifiedBy>
  <cp:revision>199</cp:revision>
  <dcterms:created xsi:type="dcterms:W3CDTF">2019-05-08T07:11:37Z</dcterms:created>
  <dcterms:modified xsi:type="dcterms:W3CDTF">2025-11-26T22:48:32Z</dcterms:modified>
</cp:coreProperties>
</file>